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99" r:id="rId2"/>
    <p:sldId id="614" r:id="rId3"/>
    <p:sldId id="610" r:id="rId4"/>
    <p:sldId id="615" r:id="rId5"/>
    <p:sldId id="623" r:id="rId6"/>
    <p:sldId id="624" r:id="rId7"/>
    <p:sldId id="627" r:id="rId8"/>
    <p:sldId id="616" r:id="rId9"/>
    <p:sldId id="625" r:id="rId10"/>
    <p:sldId id="626" r:id="rId11"/>
    <p:sldId id="628" r:id="rId12"/>
    <p:sldId id="629" r:id="rId13"/>
    <p:sldId id="634" r:id="rId14"/>
    <p:sldId id="631" r:id="rId15"/>
    <p:sldId id="632" r:id="rId16"/>
    <p:sldId id="622" r:id="rId17"/>
    <p:sldId id="609" r:id="rId18"/>
  </p:sldIdLst>
  <p:sldSz cx="12192000" cy="6858000"/>
  <p:notesSz cx="6858000" cy="9144000"/>
  <p:embeddedFontLst>
    <p:embeddedFont>
      <p:font typeface="맑은 고딕" pitchFamily="50" charset="-127"/>
      <p:regular r:id="rId20"/>
      <p:bold r:id="rId2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BFBFB"/>
    <a:srgbClr val="ED31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>
      <p:cViewPr varScale="1">
        <p:scale>
          <a:sx n="67" d="100"/>
          <a:sy n="67" d="100"/>
        </p:scale>
        <p:origin x="-640" y="-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87CA362-7CB5-4FDE-8422-6D501F2B9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322444C-B2A3-49D2-A8CC-34A2926BB1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1827AF-3989-4D85-BE11-B1F68430608D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F5D7D69-CCA7-4FFD-AACE-006591B7A1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2E2B224A-7249-4FD1-9BF3-4A1E1A7AE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F776ED5-775B-445F-9261-AD8BC6D995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C38B30F-022E-41AE-9A8D-B483784F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68B9A5-D446-4E83-9226-8ADB0D05AB4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F494846-E0BE-42D2-AA61-8BACA907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876E-A186-44A9-963B-7B0DA71B27E8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CF1C6F-DBD0-41CC-9579-2E79CEDF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03E4ED8-FEA8-41FB-AD0C-70A62874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2B9E6-2863-4767-8F05-057E36976D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242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6E6D84F-CF3D-46FA-8A04-A1A056CD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F804E-B6DA-486F-8DC7-28B46CB625DB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5FD9F3-507C-4B83-A2C9-30FD3555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C55443C-3B7D-4C87-B3CD-99987BB4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88615-5173-450C-A0C3-A5AB9EE477C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537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736743-6D1D-439C-9A37-D9E3AA3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2974C-B50E-4DCA-8289-24BCF1554BD6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2AAF65-2B52-4C43-A4CB-5E8B42F9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6FAE4F-0D0C-4AD0-8A4D-518AD523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7BC54-88B3-49FE-A402-9A3E4D3B63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159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5B928DF-42C1-47B2-9D74-37A1DA6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45DDA-47C5-412D-B3C8-CBC25202A1D4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85F852-A228-414A-8E30-6BC0DD46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56831BB-710C-4864-A4DD-D6C55C5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A2B87-6E35-47FC-9AFD-EA9D6A12CFF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32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73A85F-300B-41DD-807F-27AE538E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8AC26-D821-4E11-83DB-7FCC61DC0B52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F912A7-CF3A-4D13-A365-5E13519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BE4FB5-AB83-422D-BA97-C6F58CA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B1B90-8117-4687-8C67-54E06B333E5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05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DEFE0DA4-61F1-407C-A787-87C101A4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D1A7-3F32-43A7-802E-978833F9A950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09E0EA02-15E7-412F-857B-07484AEB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C5FB5F6D-1EB6-41CB-97FE-37E73A28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5440-B045-4B88-9A36-FF2BF27B62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819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xmlns="" id="{E4C5E0DF-D71E-41D5-B862-110DB52A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0391F-E0DB-4598-9451-EEC19EDD6F47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xmlns="" id="{CFE0BC01-F369-42EE-A7B3-23EA6E2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CA5BE72A-49DD-4E28-89D2-CD2E20C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EDD3C-5001-48EF-BF1C-3A3EF0388C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xmlns="" id="{3D347FC1-525B-4394-8C8A-51D6A24E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5F732-09AD-4CBF-9EE6-ADB6E9CE4A50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xmlns="" id="{E31EC720-F8B5-47BD-AF29-309ACC93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xmlns="" id="{4FED9235-C041-41FE-A4E5-0AA07387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98CAE-D835-4C58-9949-CDD1935117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90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xmlns="" id="{D8032D5F-913A-48A1-8EAD-124BF735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FAD7D-8358-4DB4-A4CD-6087B2D3D787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xmlns="" id="{818700F2-4E9C-4381-8121-137154EB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xmlns="" id="{969C678D-2A41-4446-901E-B4585428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08122-221E-4CFA-9B89-5E52C96C829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900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BE29183E-884A-4E6B-AA3A-82778A1F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0E981-9E25-4041-A755-32D96837D224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EF7F8288-F375-457D-B553-DCFFCB7A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533C4906-0099-48A6-9904-0658DA7A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C812A-3FD0-41A6-8A18-B9A5ADD6244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07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xmlns="" id="{DBEDD371-99CF-47FD-9FC6-AD0CE2E0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9E3D7-6312-458D-B9F9-CECEA99319BD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xmlns="" id="{0EC94D19-2FB9-4E0F-9427-97784133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A6317D39-B975-41AC-9769-FAE8E451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B4E4E-A4AD-47B2-8220-3B6D481F6D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339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xmlns="" id="{CF9157B7-9D5D-403D-A1BF-C06E182429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xmlns="" id="{B04FC427-ABC6-4DD7-A383-5D232779C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64D9A6-F658-4843-80C9-DC3A3A636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8A0CC9-5CE6-4E67-A38B-BD437BBCC671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2D51673-9A58-4F85-8D4B-78CA4E49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32774D-7CFB-41B8-9199-C089A4332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defRPr>
            </a:lvl1pPr>
          </a:lstStyle>
          <a:p>
            <a:fld id="{F9F8730E-E375-4F85-82D4-0AF150BE7B3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C1DEAC-55BA-4083-B090-711DF40B2949}"/>
              </a:ext>
            </a:extLst>
          </p:cNvPr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accent4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나눔스퀘어라운드 Regular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나눔스퀘어라운드 Regular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나눔스퀘어라운드 Regular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cailab\Desktop\2022&#45380;%203&#50900;%205&#51068;\y2mate.com%20-%20Urbanbase%20StudioAuto%20Sketch_1080p.mp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cailab\Desktop\2022&#45380;%203&#50900;%205&#51068;\y2mate.com%20-%20&#50724;&#45720;&#51032;&#51665;%203D&#51064;&#53580;&#47532;&#50612;&#47484;%20&#49548;&#44060;&#54633;&#45768;&#45796;_1080p.mp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cailab\Desktop\2022&#45380;%203&#50900;%205&#51068;\y2mate.com%20-%20Collaboration&#51088;&#51060;&#47196;3dgyro3d&#52880;&#46300;autocadcadian&#54876;&#50857;&#54616;&#44592;_1080p.mp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cailab\Desktop\2022&#45380;%203&#50900;%205&#51068;\20220303_142620.mp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cailab\Desktop\2022&#45380;%203&#50900;%205&#51068;\20220303_143329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cailab\Desktop\2022&#45380;%203&#50900;%205&#51068;\20220303_164743.mp4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">
            <a:extLst>
              <a:ext uri="{FF2B5EF4-FFF2-40B4-BE49-F238E27FC236}">
                <a16:creationId xmlns:a16="http://schemas.microsoft.com/office/drawing/2014/main" xmlns="" id="{BD29A930-929D-45F2-9CAB-3659B974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BC58B05-62ED-421C-98B3-B2ED73D72C4F}"/>
              </a:ext>
            </a:extLst>
          </p:cNvPr>
          <p:cNvSpPr/>
          <p:nvPr/>
        </p:nvSpPr>
        <p:spPr>
          <a:xfrm>
            <a:off x="-25400" y="0"/>
            <a:ext cx="122174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52" name="TextBox 3">
            <a:extLst>
              <a:ext uri="{FF2B5EF4-FFF2-40B4-BE49-F238E27FC236}">
                <a16:creationId xmlns:a16="http://schemas.microsoft.com/office/drawing/2014/main" xmlns="" id="{FF6AFDD9-5359-4B4C-BEFE-EB927C93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2974975"/>
            <a:ext cx="51339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54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도면해석 자동화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FF6050A-DFDD-4F06-BC9C-C585EABA7622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C72B84-75DF-475F-B381-4E5FB180F787}"/>
              </a:ext>
            </a:extLst>
          </p:cNvPr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xmlns="" id="{29FFD440-D6DD-4249-9A52-398FAF58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22725"/>
            <a:ext cx="3741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인공지능 융합학과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2021137675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서승훈</a:t>
            </a:r>
            <a:endParaRPr kumimoji="0" lang="en-US" altLang="ko-KR" sz="1600" b="1">
              <a:solidFill>
                <a:schemeClr val="bg1"/>
              </a:solidFill>
              <a:latin typeface="Arial" panose="020B0604020202020204" pitchFamily="34" charset="0"/>
              <a:ea typeface="나눔스퀘어라운드 Regular"/>
              <a:cs typeface="나눔스퀘어라운드 Regular"/>
            </a:endParaRPr>
          </a:p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로봇공학과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2018043381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이지화</a:t>
            </a:r>
          </a:p>
        </p:txBody>
      </p:sp>
    </p:spTree>
  </p:cSld>
  <p:clrMapOvr>
    <a:masterClrMapping/>
  </p:clrMapOvr>
  <p:transition advTm="54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1-3.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407034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도면해석 결과부분수정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512" y="5506472"/>
            <a:ext cx="39690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모델의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W, H, D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5565338"/>
            <a:ext cx="23622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= Scale(x)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 = Scale(y)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Scale(x, z)</a:t>
            </a:r>
          </a:p>
        </p:txBody>
      </p:sp>
      <p:pic>
        <p:nvPicPr>
          <p:cNvPr id="5122" name="Picture 2" descr="C:\Users\cailab\Desktop\굵기.PNG"/>
          <p:cNvPicPr>
            <a:picLocks noChangeAspect="1" noChangeArrowheads="1"/>
          </p:cNvPicPr>
          <p:nvPr/>
        </p:nvPicPr>
        <p:blipFill>
          <a:blip r:embed="rId2"/>
          <a:srcRect r="61914"/>
          <a:stretch>
            <a:fillRect/>
          </a:stretch>
        </p:blipFill>
        <p:spPr bwMode="auto">
          <a:xfrm>
            <a:off x="1593850" y="2339538"/>
            <a:ext cx="3797300" cy="2997200"/>
          </a:xfrm>
          <a:prstGeom prst="rect">
            <a:avLst/>
          </a:prstGeom>
          <a:noFill/>
        </p:spPr>
      </p:pic>
      <p:pic>
        <p:nvPicPr>
          <p:cNvPr id="30" name="Picture 2" descr="C:\Users\cailab\Desktop\굵기.PNG"/>
          <p:cNvPicPr>
            <a:picLocks noChangeAspect="1" noChangeArrowheads="1"/>
          </p:cNvPicPr>
          <p:nvPr/>
        </p:nvPicPr>
        <p:blipFill>
          <a:blip r:embed="rId2"/>
          <a:srcRect l="53945"/>
          <a:stretch>
            <a:fillRect/>
          </a:stretch>
        </p:blipFill>
        <p:spPr bwMode="auto">
          <a:xfrm>
            <a:off x="5553075" y="2358588"/>
            <a:ext cx="4591828" cy="2997200"/>
          </a:xfrm>
          <a:prstGeom prst="rect">
            <a:avLst/>
          </a:prstGeom>
          <a:noFill/>
        </p:spPr>
      </p:pic>
      <p:pic>
        <p:nvPicPr>
          <p:cNvPr id="31" name="Picture 3" descr="C:\Users\cailab\Desktop\gsef.PNG"/>
          <p:cNvPicPr>
            <a:picLocks noChangeAspect="1" noChangeArrowheads="1"/>
          </p:cNvPicPr>
          <p:nvPr/>
        </p:nvPicPr>
        <p:blipFill>
          <a:blip r:embed="rId3"/>
          <a:srcRect b="85550"/>
          <a:stretch>
            <a:fillRect/>
          </a:stretch>
        </p:blipFill>
        <p:spPr bwMode="auto">
          <a:xfrm>
            <a:off x="54829" y="1776244"/>
            <a:ext cx="12137171" cy="547856"/>
          </a:xfrm>
          <a:prstGeom prst="rect">
            <a:avLst/>
          </a:prstGeom>
          <a:noFill/>
        </p:spPr>
      </p:pic>
      <p:sp>
        <p:nvSpPr>
          <p:cNvPr id="32" name="직사각형 31"/>
          <p:cNvSpPr/>
          <p:nvPr/>
        </p:nvSpPr>
        <p:spPr>
          <a:xfrm>
            <a:off x="6572250" y="1800225"/>
            <a:ext cx="1571625" cy="323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3240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1-4.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435125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Urban Base - </a:t>
            </a:r>
            <a:r>
              <a:rPr kumimoji="0" lang="en-US" altLang="ko-KR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Autosketch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1026" name="Picture 2" descr="C:\Users\cailab\Desktop\ㅡㅁㄴㄷ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2417341"/>
            <a:ext cx="7991474" cy="4440659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52400" y="1671935"/>
            <a:ext cx="1184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210 옴니고딕 030"/>
              </a:rPr>
              <a:t>어반베이스의</a:t>
            </a:r>
            <a:r>
              <a:rPr lang="ko-KR" altLang="en-US" dirty="0" smtClean="0">
                <a:latin typeface="210 옴니고딕 030"/>
              </a:rPr>
              <a:t> 핵심 기술 오토 스케치 </a:t>
            </a:r>
            <a:r>
              <a:rPr lang="en-US" altLang="ko-KR" dirty="0" smtClean="0">
                <a:latin typeface="210 옴니고딕 030"/>
              </a:rPr>
              <a:t>(Auto Sketch)</a:t>
            </a:r>
            <a:r>
              <a:rPr lang="ko-KR" altLang="en-US" dirty="0" smtClean="0">
                <a:latin typeface="210 옴니고딕 030"/>
              </a:rPr>
              <a:t>는 </a:t>
            </a:r>
            <a:r>
              <a:rPr lang="en-US" altLang="ko-KR" b="1" dirty="0" smtClean="0">
                <a:latin typeface="210 옴니고딕 030"/>
              </a:rPr>
              <a:t>2D </a:t>
            </a:r>
            <a:r>
              <a:rPr lang="ko-KR" altLang="en-US" b="1" dirty="0" smtClean="0">
                <a:latin typeface="210 옴니고딕 030"/>
              </a:rPr>
              <a:t>도면 이미지를  </a:t>
            </a:r>
            <a:r>
              <a:rPr lang="en-US" altLang="ko-KR" b="1" dirty="0" smtClean="0">
                <a:latin typeface="210 옴니고딕 030"/>
              </a:rPr>
              <a:t>3</a:t>
            </a:r>
            <a:r>
              <a:rPr lang="ko-KR" altLang="en-US" b="1" dirty="0" smtClean="0">
                <a:latin typeface="210 옴니고딕 030"/>
              </a:rPr>
              <a:t>차원 공간으로 자동 변환해주는 </a:t>
            </a:r>
            <a:endParaRPr lang="en-US" altLang="ko-KR" b="1" dirty="0" smtClean="0">
              <a:latin typeface="210 옴니고딕 030"/>
            </a:endParaRPr>
          </a:p>
          <a:p>
            <a:r>
              <a:rPr lang="en-US" altLang="ko-KR" b="1" dirty="0" smtClean="0">
                <a:latin typeface="210 옴니고딕 030"/>
              </a:rPr>
              <a:t>3D </a:t>
            </a:r>
            <a:r>
              <a:rPr lang="ko-KR" altLang="en-US" b="1" dirty="0" smtClean="0">
                <a:latin typeface="210 옴니고딕 030"/>
              </a:rPr>
              <a:t>자동 모델링 기술</a:t>
            </a:r>
            <a:endParaRPr lang="ko-KR" altLang="en-US" dirty="0">
              <a:latin typeface="210 옴니고딕 03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67700" y="2496235"/>
            <a:ext cx="3924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210 옴니고딕 030"/>
              </a:rPr>
              <a:t>미리 입력된 건축법규와 다량의 도면 정보를 바탕으로 기계 학습</a:t>
            </a:r>
            <a:endParaRPr lang="en-US" altLang="ko-KR" dirty="0" smtClean="0">
              <a:latin typeface="210 옴니고딕 030"/>
            </a:endParaRPr>
          </a:p>
          <a:p>
            <a:endParaRPr lang="en-US" altLang="ko-KR" dirty="0" smtClean="0">
              <a:latin typeface="210 옴니고딕 030"/>
            </a:endParaRPr>
          </a:p>
          <a:p>
            <a:r>
              <a:rPr lang="ko-KR" altLang="en-US" dirty="0" smtClean="0">
                <a:latin typeface="210 옴니고딕 030"/>
              </a:rPr>
              <a:t>학습에는</a:t>
            </a:r>
            <a:endParaRPr lang="en-US" altLang="ko-KR" dirty="0" smtClean="0">
              <a:latin typeface="210 옴니고딕 030"/>
            </a:endParaRPr>
          </a:p>
          <a:p>
            <a:r>
              <a:rPr lang="en-US" altLang="ko-KR" dirty="0" smtClean="0">
                <a:latin typeface="210 옴니고딕 030"/>
              </a:rPr>
              <a:t>87000</a:t>
            </a:r>
            <a:r>
              <a:rPr lang="ko-KR" altLang="en-US" dirty="0" smtClean="0">
                <a:latin typeface="210 옴니고딕 030"/>
              </a:rPr>
              <a:t>여장의 </a:t>
            </a:r>
            <a:r>
              <a:rPr lang="en-US" altLang="ko-KR" dirty="0" smtClean="0">
                <a:latin typeface="210 옴니고딕 030"/>
              </a:rPr>
              <a:t>3D </a:t>
            </a:r>
            <a:r>
              <a:rPr lang="ko-KR" altLang="en-US" dirty="0" smtClean="0">
                <a:latin typeface="210 옴니고딕 030"/>
              </a:rPr>
              <a:t>데이터 사용</a:t>
            </a:r>
            <a:endParaRPr lang="ko-KR" altLang="en-US" dirty="0">
              <a:latin typeface="210 옴니고딕 030"/>
            </a:endParaRPr>
          </a:p>
        </p:txBody>
      </p:sp>
    </p:spTree>
  </p:cSld>
  <p:clrMapOvr>
    <a:masterClrMapping/>
  </p:clrMapOvr>
  <p:transition advTm="3240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1-4.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435125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</a:rPr>
              <a:t>Urban Base - </a:t>
            </a:r>
            <a:r>
              <a:rPr kumimoji="0" lang="en-US" altLang="ko-KR" sz="3000" b="1" spc="-150" dirty="0" err="1" smtClean="0">
                <a:solidFill>
                  <a:schemeClr val="accent4"/>
                </a:solidFill>
                <a:latin typeface="+mj-ea"/>
              </a:rPr>
              <a:t>AutoSketch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" name="y2mate.com - Urbanbase StudioAuto Sketch_1080p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84475" y="1645443"/>
            <a:ext cx="6797675" cy="5098257"/>
          </a:xfrm>
          <a:prstGeom prst="rect">
            <a:avLst/>
          </a:prstGeom>
        </p:spPr>
      </p:pic>
    </p:spTree>
  </p:cSld>
  <p:clrMapOvr>
    <a:masterClrMapping/>
  </p:clrMapOvr>
  <p:transition advTm="32406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1-4.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535787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Urban Base – Home 3D Design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12" name="y2mate.com - 오늘의집 3D인테리어를 소개합니다_1080p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93974" y="1738312"/>
            <a:ext cx="6826251" cy="5119688"/>
          </a:xfrm>
          <a:prstGeom prst="rect">
            <a:avLst/>
          </a:prstGeom>
        </p:spPr>
      </p:pic>
    </p:spTree>
  </p:cSld>
  <p:clrMapOvr>
    <a:masterClrMapping/>
  </p:clrMapOvr>
  <p:transition advTm="32406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1-5.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3115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Cadian</a:t>
            </a: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&amp; Gyro3D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400" y="1671935"/>
            <a:ext cx="1184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210 옴니고딕 030"/>
                <a:ea typeface="210 옴니고딕 030"/>
              </a:rPr>
              <a:t>2D </a:t>
            </a:r>
            <a:r>
              <a:rPr lang="en-US" altLang="ko-KR" dirty="0" smtClean="0">
                <a:latin typeface="210 옴니고딕 030"/>
                <a:ea typeface="210 옴니고딕 030"/>
                <a:sym typeface="Wingdings" pitchFamily="2" charset="2"/>
              </a:rPr>
              <a:t></a:t>
            </a:r>
            <a:r>
              <a:rPr lang="en-US" altLang="ko-KR" dirty="0" smtClean="0">
                <a:latin typeface="210 옴니고딕 030"/>
                <a:ea typeface="210 옴니고딕 030"/>
              </a:rPr>
              <a:t> 3D, 2D</a:t>
            </a:r>
            <a:r>
              <a:rPr lang="ko-KR" altLang="en-US" dirty="0" smtClean="0">
                <a:latin typeface="210 옴니고딕 030"/>
                <a:ea typeface="210 옴니고딕 030"/>
              </a:rPr>
              <a:t>로 </a:t>
            </a:r>
            <a:r>
              <a:rPr lang="ko-KR" altLang="en-US" dirty="0" err="1" smtClean="0">
                <a:latin typeface="210 옴니고딕 030"/>
                <a:ea typeface="210 옴니고딕 030"/>
              </a:rPr>
              <a:t>작업한것을</a:t>
            </a:r>
            <a:r>
              <a:rPr lang="ko-KR" altLang="en-US" dirty="0" smtClean="0">
                <a:latin typeface="210 옴니고딕 030"/>
                <a:ea typeface="210 옴니고딕 030"/>
              </a:rPr>
              <a:t> </a:t>
            </a:r>
            <a:r>
              <a:rPr lang="en-US" altLang="ko-KR" dirty="0" smtClean="0">
                <a:latin typeface="210 옴니고딕 030"/>
                <a:ea typeface="210 옴니고딕 030"/>
              </a:rPr>
              <a:t>3D</a:t>
            </a:r>
            <a:r>
              <a:rPr lang="ko-KR" altLang="en-US" dirty="0" smtClean="0">
                <a:latin typeface="210 옴니고딕 030"/>
                <a:ea typeface="210 옴니고딕 030"/>
              </a:rPr>
              <a:t>로</a:t>
            </a:r>
            <a:r>
              <a:rPr lang="en-US" altLang="ko-KR" dirty="0" smtClean="0">
                <a:latin typeface="210 옴니고딕 030"/>
                <a:ea typeface="210 옴니고딕 030"/>
              </a:rPr>
              <a:t>, 3D</a:t>
            </a:r>
            <a:r>
              <a:rPr lang="ko-KR" altLang="en-US" dirty="0" smtClean="0">
                <a:latin typeface="210 옴니고딕 030"/>
                <a:ea typeface="210 옴니고딕 030"/>
              </a:rPr>
              <a:t>에서 작업한것을 </a:t>
            </a:r>
            <a:r>
              <a:rPr lang="en-US" altLang="ko-KR" dirty="0" smtClean="0">
                <a:latin typeface="210 옴니고딕 030"/>
                <a:ea typeface="210 옴니고딕 030"/>
              </a:rPr>
              <a:t>2D</a:t>
            </a:r>
            <a:r>
              <a:rPr lang="ko-KR" altLang="en-US" dirty="0" smtClean="0">
                <a:latin typeface="210 옴니고딕 030"/>
                <a:ea typeface="210 옴니고딕 030"/>
              </a:rPr>
              <a:t>로 자유자재로 </a:t>
            </a:r>
            <a:r>
              <a:rPr lang="ko-KR" altLang="en-US" dirty="0" err="1" smtClean="0">
                <a:latin typeface="210 옴니고딕 030"/>
                <a:ea typeface="210 옴니고딕 030"/>
              </a:rPr>
              <a:t>원하는대로</a:t>
            </a:r>
            <a:r>
              <a:rPr lang="en-US" altLang="ko-KR" dirty="0" smtClean="0">
                <a:latin typeface="210 옴니고딕 030"/>
                <a:ea typeface="210 옴니고딕 030"/>
              </a:rPr>
              <a:t>, </a:t>
            </a:r>
            <a:r>
              <a:rPr lang="ko-KR" altLang="en-US" dirty="0" smtClean="0">
                <a:latin typeface="210 옴니고딕 030"/>
                <a:ea typeface="210 옴니고딕 030"/>
              </a:rPr>
              <a:t>바꿔가며 작업할 수 있는</a:t>
            </a:r>
            <a:endParaRPr lang="en-US" altLang="ko-KR" dirty="0" smtClean="0">
              <a:latin typeface="210 옴니고딕 030"/>
              <a:ea typeface="210 옴니고딕 030"/>
            </a:endParaRPr>
          </a:p>
          <a:p>
            <a:r>
              <a:rPr lang="ko-KR" altLang="en-US" dirty="0" smtClean="0">
                <a:latin typeface="210 옴니고딕 030"/>
                <a:ea typeface="210 옴니고딕 030"/>
              </a:rPr>
              <a:t>프로그램</a:t>
            </a:r>
            <a:endParaRPr lang="ko-KR" altLang="en-US" dirty="0">
              <a:latin typeface="210 옴니고딕 030"/>
              <a:ea typeface="210 옴니고딕 030"/>
            </a:endParaRPr>
          </a:p>
        </p:txBody>
      </p:sp>
      <p:pic>
        <p:nvPicPr>
          <p:cNvPr id="4099" name="Picture 3" descr="C:\Users\cailab\Desktop\2dfefsaf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8675" y="2362200"/>
            <a:ext cx="7464425" cy="4118586"/>
          </a:xfrm>
          <a:prstGeom prst="rect">
            <a:avLst/>
          </a:prstGeom>
          <a:noFill/>
        </p:spPr>
      </p:pic>
    </p:spTree>
  </p:cSld>
  <p:clrMapOvr>
    <a:masterClrMapping/>
  </p:clrMapOvr>
  <p:transition advTm="32406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1-5.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3115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Cadian</a:t>
            </a: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&amp; Gyro3D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11" name="y2mate.com - Collaboration자이로3dgyro3d캐드autocadcadian활용하기_1080p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17799" y="1640681"/>
            <a:ext cx="6892926" cy="5169695"/>
          </a:xfrm>
          <a:prstGeom prst="rect">
            <a:avLst/>
          </a:prstGeom>
        </p:spPr>
      </p:pic>
    </p:spTree>
  </p:cSld>
  <p:clrMapOvr>
    <a:masterClrMapping/>
  </p:clrMapOvr>
  <p:transition advTm="32406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2319544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 err="1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향후계획</a:t>
              </a:r>
              <a:endParaRPr kumimoji="0"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kumimoji="0"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23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095" y="652463"/>
            <a:ext cx="5261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775" y="644525"/>
            <a:ext cx="1646238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err="1">
                <a:solidFill>
                  <a:schemeClr val="accent4"/>
                </a:solidFill>
                <a:latin typeface="+mj-ea"/>
                <a:ea typeface="+mn-ea"/>
              </a:rPr>
              <a:t>향후계획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21510" name="TextBox 11"/>
          <p:cNvSpPr txBox="1">
            <a:spLocks noChangeArrowheads="1"/>
          </p:cNvSpPr>
          <p:nvPr/>
        </p:nvSpPr>
        <p:spPr bwMode="auto">
          <a:xfrm>
            <a:off x="0" y="1720850"/>
            <a:ext cx="12192000" cy="36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en-US" altLang="ko-KR" sz="1600" b="1">
                <a:latin typeface="210 옴니고딕 030"/>
              </a:rPr>
              <a:t>      </a:t>
            </a:r>
          </a:p>
        </p:txBody>
      </p:sp>
      <p:sp>
        <p:nvSpPr>
          <p:cNvPr id="21511" name="TextBox 13"/>
          <p:cNvSpPr txBox="1">
            <a:spLocks noChangeArrowheads="1"/>
          </p:cNvSpPr>
          <p:nvPr/>
        </p:nvSpPr>
        <p:spPr bwMode="auto">
          <a:xfrm>
            <a:off x="0" y="1617663"/>
            <a:ext cx="12192000" cy="4825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kumimoji="0" lang="ko-KR" altLang="en-US" sz="1600" b="1" dirty="0">
                <a:latin typeface="210 옴니고딕 030"/>
              </a:rPr>
              <a:t>      </a:t>
            </a:r>
            <a:endParaRPr kumimoji="0"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>
              <a:lnSpc>
                <a:spcPct val="130000"/>
              </a:lnSpc>
            </a:pPr>
            <a:r>
              <a:rPr kumimoji="0"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342900" indent="-342900" algn="just"/>
            <a:r>
              <a:rPr kumimoji="0"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1.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도면해석 결과 파일로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Prefab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생성을 원활하게 할 수 있게끔 정제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 smtClean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 smtClean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 smtClean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 smtClean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 smtClean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 smtClean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 smtClean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 smtClean="0">
                <a:latin typeface="210 옴니고딕 030"/>
                <a:ea typeface="210 옴니고딕 030" panose="02020603020101020101" pitchFamily="18" charset="-127"/>
              </a:rPr>
              <a:t>  2. Unity </a:t>
            </a:r>
            <a:r>
              <a:rPr kumimoji="0" lang="ko-KR" altLang="en-US" sz="2000" b="1" dirty="0" smtClean="0">
                <a:latin typeface="210 옴니고딕 030"/>
                <a:ea typeface="210 옴니고딕 030" panose="02020603020101020101" pitchFamily="18" charset="-127"/>
              </a:rPr>
              <a:t>상에서 </a:t>
            </a:r>
            <a:r>
              <a:rPr kumimoji="0" lang="ko-KR" altLang="en-US" sz="2000" b="1" dirty="0" err="1" smtClean="0">
                <a:latin typeface="210 옴니고딕 030"/>
                <a:ea typeface="210 옴니고딕 030" panose="02020603020101020101" pitchFamily="18" charset="-127"/>
              </a:rPr>
              <a:t>늑근의</a:t>
            </a:r>
            <a:r>
              <a:rPr kumimoji="0" lang="ko-KR" altLang="en-US" sz="2000" b="1" dirty="0" smtClean="0">
                <a:latin typeface="210 옴니고딕 030"/>
                <a:ea typeface="210 옴니고딕 030" panose="02020603020101020101" pitchFamily="18" charset="-127"/>
              </a:rPr>
              <a:t> 형상 비율조정 문제 논의 및 해결</a:t>
            </a:r>
            <a:endParaRPr kumimoji="0" lang="en-US" altLang="ko-KR" sz="2000" b="1" dirty="0" smtClean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 smtClean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endParaRPr kumimoji="0" lang="en-US" altLang="ko-KR" sz="2000" b="1" dirty="0" smtClean="0">
              <a:latin typeface="210 옴니고딕 030"/>
              <a:ea typeface="210 옴니고딕 030" panose="02020603020101020101" pitchFamily="18" charset="-127"/>
            </a:endParaRPr>
          </a:p>
          <a:p>
            <a:pPr marL="342900" indent="-342900" algn="just"/>
            <a:r>
              <a:rPr kumimoji="0" lang="en-US" altLang="ko-KR" sz="2000" b="1" dirty="0" smtClean="0">
                <a:latin typeface="210 옴니고딕 030"/>
                <a:ea typeface="210 옴니고딕 030" panose="02020603020101020101" pitchFamily="18" charset="-127"/>
              </a:rPr>
              <a:t>  3. 2D to 3D </a:t>
            </a:r>
            <a:r>
              <a:rPr kumimoji="0" lang="ko-KR" altLang="en-US" sz="2000" b="1" dirty="0" smtClean="0">
                <a:latin typeface="210 옴니고딕 030"/>
                <a:ea typeface="210 옴니고딕 030" panose="02020603020101020101" pitchFamily="18" charset="-127"/>
              </a:rPr>
              <a:t>관련 기술 탐색</a:t>
            </a:r>
            <a:r>
              <a:rPr kumimoji="0" lang="en-US" altLang="ko-KR" sz="2000" b="1" dirty="0" smtClean="0">
                <a:latin typeface="210 옴니고딕 030"/>
              </a:rPr>
              <a:t>   </a:t>
            </a:r>
            <a:endParaRPr kumimoji="0" lang="en-US" altLang="ko-KR" sz="2000" b="1" dirty="0">
              <a:latin typeface="210 옴니고딕 030"/>
            </a:endParaRPr>
          </a:p>
          <a:p>
            <a:pPr marL="342900" indent="-342900" algn="just">
              <a:lnSpc>
                <a:spcPct val="130000"/>
              </a:lnSpc>
            </a:pPr>
            <a:r>
              <a:rPr kumimoji="0" lang="en-US" altLang="ko-KR" sz="2000" b="1" dirty="0">
                <a:latin typeface="210 옴니고딕 030"/>
              </a:rPr>
              <a:t>    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6725" y="3028950"/>
            <a:ext cx="1571625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CAD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505075" y="3743325"/>
            <a:ext cx="847725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8075" y="3009900"/>
            <a:ext cx="1571625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Text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29425" y="3009900"/>
            <a:ext cx="1571625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00700" y="3733800"/>
            <a:ext cx="847725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266950" y="3286125"/>
            <a:ext cx="1190625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Python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19725" y="3295650"/>
            <a:ext cx="1190625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C#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189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7"/>
          <p:cNvPicPr>
            <a:picLocks noChangeAspect="1"/>
          </p:cNvPicPr>
          <p:nvPr/>
        </p:nvPicPr>
        <p:blipFill>
          <a:blip r:embed="rId2"/>
          <a:srcRect t="3906" b="1172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-44450" y="0"/>
            <a:ext cx="1223645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524000"/>
            <a:ext cx="388938" cy="388938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1714500" y="1549400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001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3078" name="TextBox 9"/>
          <p:cNvSpPr txBox="1">
            <a:spLocks noChangeArrowheads="1"/>
          </p:cNvSpPr>
          <p:nvPr/>
        </p:nvSpPr>
        <p:spPr bwMode="auto">
          <a:xfrm>
            <a:off x="1713600" y="4065588"/>
            <a:ext cx="60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002</a:t>
            </a:r>
            <a:endParaRPr kumimoji="0" lang="ko-KR" altLang="en-US" dirty="0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013" y="1549400"/>
            <a:ext cx="14991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 smtClean="0">
                <a:solidFill>
                  <a:schemeClr val="bg1"/>
                </a:solidFill>
                <a:latin typeface="+mn-lt"/>
                <a:ea typeface="+mn-ea"/>
              </a:rPr>
              <a:t>금주 진행사항</a:t>
            </a:r>
            <a:endParaRPr kumimoji="0"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065588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 err="1" smtClean="0">
                <a:solidFill>
                  <a:schemeClr val="bg1"/>
                </a:solidFill>
                <a:latin typeface="+mn-lt"/>
                <a:ea typeface="+mn-ea"/>
              </a:rPr>
              <a:t>향후계획</a:t>
            </a:r>
            <a:endParaRPr kumimoji="0"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81" name="TextBox 16"/>
          <p:cNvSpPr txBox="1">
            <a:spLocks noChangeArrowheads="1"/>
          </p:cNvSpPr>
          <p:nvPr/>
        </p:nvSpPr>
        <p:spPr bwMode="auto">
          <a:xfrm>
            <a:off x="2259013" y="1951038"/>
            <a:ext cx="3541712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>
              <a:lnSpc>
                <a:spcPct val="130000"/>
              </a:lnSpc>
            </a:pPr>
            <a:endParaRPr kumimoji="0" lang="en-US" altLang="ko-KR" sz="140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endParaRPr kumimoji="0" lang="ko-KR" altLang="en-US" sz="1400">
              <a:solidFill>
                <a:schemeClr val="bg1"/>
              </a:solidFill>
              <a:latin typeface="Noto Sans CJK KR Thin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84400" y="4065588"/>
            <a:ext cx="388937" cy="388937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84" name="TextBox 27"/>
          <p:cNvSpPr txBox="1">
            <a:spLocks noChangeArrowheads="1"/>
          </p:cNvSpPr>
          <p:nvPr/>
        </p:nvSpPr>
        <p:spPr bwMode="auto">
          <a:xfrm>
            <a:off x="887413" y="588963"/>
            <a:ext cx="1371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solidFill>
                  <a:schemeClr val="bg1"/>
                </a:solidFill>
                <a:latin typeface="Arial" pitchFamily="34" charset="0"/>
                <a:ea typeface="나눔스퀘어라운드 Regular"/>
                <a:cs typeface="나눔스퀘어라운드 Regular"/>
              </a:rPr>
              <a:t>CONTENTS</a:t>
            </a:r>
            <a:endParaRPr kumimoji="0" lang="ko-KR" altLang="en-US">
              <a:solidFill>
                <a:schemeClr val="bg1"/>
              </a:solidFill>
              <a:latin typeface="Arial" pitchFamily="34" charset="0"/>
              <a:ea typeface="나눔스퀘어라운드 Regular"/>
              <a:cs typeface="나눔스퀘어라운드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85350" y="6457950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86" name="TextBox 33"/>
          <p:cNvSpPr txBox="1">
            <a:spLocks noChangeArrowheads="1"/>
          </p:cNvSpPr>
          <p:nvPr/>
        </p:nvSpPr>
        <p:spPr bwMode="auto">
          <a:xfrm>
            <a:off x="2273300" y="1963738"/>
            <a:ext cx="3541713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err="1" smtClean="0">
                <a:solidFill>
                  <a:schemeClr val="bg1"/>
                </a:solidFill>
                <a:latin typeface="Noto Sans CJK KR Thin"/>
              </a:rPr>
              <a:t>Metaverse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 Challenge 5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주차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텍스트로 된 공간좌표정보를 가지고 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Unity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에 띄우기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도면해석 결과 부분 수정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err="1" smtClean="0">
                <a:solidFill>
                  <a:schemeClr val="bg1"/>
                </a:solidFill>
                <a:latin typeface="Noto Sans CJK KR Thin"/>
              </a:rPr>
              <a:t>Urbanbase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 - </a:t>
            </a:r>
            <a:r>
              <a:rPr kumimoji="0" lang="en-US" altLang="ko-KR" sz="1400" dirty="0" err="1" smtClean="0">
                <a:solidFill>
                  <a:schemeClr val="bg1"/>
                </a:solidFill>
                <a:latin typeface="Noto Sans CJK KR Thin"/>
              </a:rPr>
              <a:t>AutoSketch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err="1" smtClean="0">
                <a:solidFill>
                  <a:schemeClr val="bg1"/>
                </a:solidFill>
                <a:latin typeface="Noto Sans CJK KR Thin"/>
              </a:rPr>
              <a:t>Cadian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 &amp; Gyro3D</a:t>
            </a:r>
          </a:p>
        </p:txBody>
      </p:sp>
      <p:sp>
        <p:nvSpPr>
          <p:cNvPr id="3087" name="TextBox 14"/>
          <p:cNvSpPr txBox="1">
            <a:spLocks noChangeArrowheads="1"/>
          </p:cNvSpPr>
          <p:nvPr/>
        </p:nvSpPr>
        <p:spPr bwMode="auto">
          <a:xfrm>
            <a:off x="2275200" y="4583113"/>
            <a:ext cx="8678550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도면 해석 결과 파일로 </a:t>
            </a:r>
            <a:r>
              <a:rPr kumimoji="0" lang="ko-KR" altLang="en-US" sz="1400" dirty="0" err="1" smtClean="0">
                <a:solidFill>
                  <a:schemeClr val="bg1"/>
                </a:solidFill>
                <a:latin typeface="Noto Sans CJK KR Thin"/>
              </a:rPr>
              <a:t>늑근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 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Prefab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을 원활하게 생성할 수 있도록</a:t>
            </a: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,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해석결과 정제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Unity 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상에서 </a:t>
            </a:r>
            <a:r>
              <a:rPr kumimoji="0" lang="ko-KR" altLang="en-US" sz="1400" dirty="0" err="1" smtClean="0">
                <a:solidFill>
                  <a:schemeClr val="bg1"/>
                </a:solidFill>
                <a:latin typeface="Noto Sans CJK KR Thin"/>
              </a:rPr>
              <a:t>늑근의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 형상비율 조정 문제 논의 및 해결 </a:t>
            </a:r>
            <a:endParaRPr kumimoji="0" lang="en-US" altLang="ko-KR" sz="1400" dirty="0" smtClean="0">
              <a:solidFill>
                <a:schemeClr val="bg1"/>
              </a:solidFill>
              <a:latin typeface="Noto Sans CJK KR Thin"/>
            </a:endParaRPr>
          </a:p>
          <a:p>
            <a:pPr marL="180975" indent="-180975">
              <a:lnSpc>
                <a:spcPct val="130000"/>
              </a:lnSpc>
              <a:buFont typeface="Wingdings" pitchFamily="2" charset="2"/>
              <a:buChar char="§"/>
            </a:pPr>
            <a:r>
              <a:rPr kumimoji="0" lang="en-US" altLang="ko-KR" sz="1400" dirty="0" smtClean="0">
                <a:solidFill>
                  <a:schemeClr val="bg1"/>
                </a:solidFill>
                <a:latin typeface="Noto Sans CJK KR Thin"/>
              </a:rPr>
              <a:t>2D to 3D</a:t>
            </a:r>
            <a:r>
              <a:rPr kumimoji="0" lang="ko-KR" altLang="en-US" sz="1400" dirty="0" smtClean="0">
                <a:solidFill>
                  <a:schemeClr val="bg1"/>
                </a:solidFill>
                <a:latin typeface="Noto Sans CJK KR Thin"/>
              </a:rPr>
              <a:t>관련 기술 탐색</a:t>
            </a:r>
            <a:endParaRPr kumimoji="0" lang="en-US" altLang="ko-KR" sz="1400" dirty="0">
              <a:solidFill>
                <a:schemeClr val="bg1"/>
              </a:solidFill>
              <a:latin typeface="Noto Sans CJK KR Thin"/>
            </a:endParaRPr>
          </a:p>
        </p:txBody>
      </p:sp>
    </p:spTree>
  </p:cSld>
  <p:clrMapOvr>
    <a:masterClrMapping/>
  </p:clrMapOvr>
  <p:transition advTm="37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8116888" y="512763"/>
            <a:ext cx="3656012" cy="3695700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1480" y="832350"/>
              <a:ext cx="1346214" cy="115905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172" y="606128"/>
              <a:ext cx="1344626" cy="1159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3861" y="1657064"/>
              <a:ext cx="1344626" cy="115905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022" y="2403197"/>
              <a:ext cx="1344626" cy="115905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494" y="2957241"/>
              <a:ext cx="1344627" cy="11590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51" y="1555463"/>
              <a:ext cx="1344626" cy="115905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27050" y="2211388"/>
            <a:ext cx="5187950" cy="2100219"/>
            <a:chOff x="527769" y="1728426"/>
            <a:chExt cx="5187231" cy="2099776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558064" y="3058923"/>
              <a:ext cx="3524835" cy="769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n-lt"/>
                  <a:ea typeface="THE명품고딕L" panose="02020603020101020101" pitchFamily="18" charset="-127"/>
                </a:rPr>
                <a:t>금주 진행사항</a:t>
              </a:r>
              <a:endParaRPr kumimoji="0"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n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kumimoji="0"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704" y="2945781"/>
              <a:ext cx="5079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Tm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469526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Metaverse</a:t>
            </a: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Challenge 5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주차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43" y="1922334"/>
            <a:ext cx="4712457" cy="203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Slider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사용한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체력바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Crosshair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이용한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조준바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None Player Object : Enemy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5" name="20220303_142620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84773" y="1816892"/>
            <a:ext cx="6483351" cy="4862514"/>
          </a:xfrm>
          <a:prstGeom prst="rect">
            <a:avLst/>
          </a:prstGeom>
        </p:spPr>
      </p:pic>
    </p:spTree>
  </p:cSld>
  <p:clrMapOvr>
    <a:masterClrMapping/>
  </p:clrMapOvr>
  <p:transition advTm="703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469526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Metaverse</a:t>
            </a: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Challenge 5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주차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102" name="20220303_14332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9173" y="1688305"/>
            <a:ext cx="7645401" cy="5026820"/>
          </a:xfrm>
          <a:prstGeom prst="rect">
            <a:avLst/>
          </a:prstGeom>
        </p:spPr>
      </p:pic>
    </p:spTree>
  </p:cSld>
  <p:clrMapOvr>
    <a:masterClrMapping/>
  </p:clrMapOvr>
  <p:transition advTm="703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C06290-92E4-47CC-9CC9-DB9CCC3277D4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3BB1799E-5391-4610-94E3-C4A3F0465DAD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3F434A-EE07-4CDA-B1CC-066BAF1F8757}"/>
              </a:ext>
            </a:extLst>
          </p:cNvPr>
          <p:cNvSpPr txBox="1"/>
          <p:nvPr/>
        </p:nvSpPr>
        <p:spPr>
          <a:xfrm>
            <a:off x="1373789" y="613748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1-1.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23500B-C3A1-4ECC-9944-437E42C3A0BF}"/>
              </a:ext>
            </a:extLst>
          </p:cNvPr>
          <p:cNvSpPr txBox="1"/>
          <p:nvPr/>
        </p:nvSpPr>
        <p:spPr>
          <a:xfrm>
            <a:off x="2263775" y="644525"/>
            <a:ext cx="469526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err="1" smtClean="0">
                <a:solidFill>
                  <a:schemeClr val="accent4"/>
                </a:solidFill>
                <a:latin typeface="+mj-ea"/>
                <a:ea typeface="+mn-ea"/>
              </a:rPr>
              <a:t>Metaverse</a:t>
            </a: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 Challenge 5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주차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827084"/>
            <a:ext cx="4712457" cy="43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Enemy_FSM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390775" y="2733673"/>
            <a:ext cx="1228725" cy="1190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05575" y="2743198"/>
            <a:ext cx="1228725" cy="1190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11" name="타원 10"/>
          <p:cNvSpPr/>
          <p:nvPr/>
        </p:nvSpPr>
        <p:spPr>
          <a:xfrm>
            <a:off x="4362450" y="5076823"/>
            <a:ext cx="1228725" cy="1190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Attack</a:t>
            </a:r>
          </a:p>
        </p:txBody>
      </p:sp>
      <p:sp>
        <p:nvSpPr>
          <p:cNvPr id="13" name="타원 12"/>
          <p:cNvSpPr/>
          <p:nvPr/>
        </p:nvSpPr>
        <p:spPr>
          <a:xfrm>
            <a:off x="3724275" y="2143126"/>
            <a:ext cx="742950" cy="6857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Damage</a:t>
            </a:r>
          </a:p>
        </p:txBody>
      </p:sp>
      <p:sp>
        <p:nvSpPr>
          <p:cNvPr id="14" name="타원 13"/>
          <p:cNvSpPr/>
          <p:nvPr/>
        </p:nvSpPr>
        <p:spPr>
          <a:xfrm>
            <a:off x="8334375" y="4962523"/>
            <a:ext cx="1228725" cy="1190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16" name="타원 15"/>
          <p:cNvSpPr/>
          <p:nvPr/>
        </p:nvSpPr>
        <p:spPr>
          <a:xfrm>
            <a:off x="10639425" y="2762250"/>
            <a:ext cx="1228725" cy="1190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Die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638550" y="3348036"/>
            <a:ext cx="2886075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3436807"/>
            <a:ext cx="942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 dirty="0" smtClean="0">
                <a:ea typeface="210 옴니고딕 030"/>
              </a:rPr>
              <a:t>HP &gt; 0</a:t>
            </a:r>
          </a:p>
          <a:p>
            <a:pPr algn="ctr"/>
            <a:r>
              <a:rPr lang="en-US" altLang="ko-KR" sz="1200" b="1" dirty="0" smtClean="0">
                <a:ea typeface="210 옴니고딕 030"/>
              </a:rPr>
              <a:t>D &lt;= DR</a:t>
            </a:r>
            <a:endParaRPr lang="ko-KR" altLang="en-US" sz="1200" b="1" dirty="0">
              <a:ea typeface="210 옴니고딕 030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4008307"/>
            <a:ext cx="1514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 dirty="0" smtClean="0">
                <a:ea typeface="210 옴니고딕 030"/>
              </a:rPr>
              <a:t>HP &gt; 0</a:t>
            </a:r>
          </a:p>
          <a:p>
            <a:pPr algn="ctr"/>
            <a:r>
              <a:rPr lang="en-US" altLang="ko-KR" sz="1200" b="1" dirty="0" smtClean="0">
                <a:ea typeface="210 옴니고딕 030"/>
              </a:rPr>
              <a:t>D &lt;= AR</a:t>
            </a:r>
            <a:endParaRPr lang="ko-KR" altLang="en-US" sz="1200" b="1" dirty="0">
              <a:ea typeface="210 옴니고딕 030"/>
            </a:endParaRPr>
          </a:p>
        </p:txBody>
      </p:sp>
      <p:cxnSp>
        <p:nvCxnSpPr>
          <p:cNvPr id="26" name="직선 화살표 연결선 25"/>
          <p:cNvCxnSpPr>
            <a:stCxn id="8" idx="5"/>
            <a:endCxn id="11" idx="1"/>
          </p:cNvCxnSpPr>
          <p:nvPr/>
        </p:nvCxnSpPr>
        <p:spPr>
          <a:xfrm rot="16200000" flipH="1">
            <a:off x="3240350" y="3949142"/>
            <a:ext cx="1501251" cy="11028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11" idx="7"/>
          </p:cNvCxnSpPr>
          <p:nvPr/>
        </p:nvCxnSpPr>
        <p:spPr>
          <a:xfrm rot="5400000">
            <a:off x="5302512" y="3868180"/>
            <a:ext cx="1491726" cy="1274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5"/>
            <a:endCxn id="14" idx="1"/>
          </p:cNvCxnSpPr>
          <p:nvPr/>
        </p:nvCxnSpPr>
        <p:spPr>
          <a:xfrm rot="16200000" flipH="1">
            <a:off x="7345624" y="3968192"/>
            <a:ext cx="1377426" cy="9599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49" y="2370009"/>
            <a:ext cx="20288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/>
            <a:r>
              <a:rPr lang="en-US" altLang="ko-KR" sz="1200" b="1" dirty="0" smtClean="0">
                <a:ea typeface="210 옴니고딕 030"/>
              </a:rPr>
              <a:t>HP : </a:t>
            </a:r>
            <a:r>
              <a:rPr lang="ko-KR" altLang="en-US" sz="1200" b="1" dirty="0" smtClean="0">
                <a:ea typeface="210 옴니고딕 030"/>
              </a:rPr>
              <a:t>체력</a:t>
            </a:r>
            <a:endParaRPr lang="en-US" altLang="ko-KR" sz="1200" b="1" dirty="0" smtClean="0">
              <a:ea typeface="210 옴니고딕 030"/>
            </a:endParaRPr>
          </a:p>
          <a:p>
            <a:pPr algn="just"/>
            <a:r>
              <a:rPr lang="en-US" altLang="ko-KR" sz="1200" b="1" dirty="0" smtClean="0">
                <a:ea typeface="210 옴니고딕 030"/>
              </a:rPr>
              <a:t>TD : </a:t>
            </a:r>
            <a:r>
              <a:rPr lang="ko-KR" altLang="en-US" sz="1200" b="1" dirty="0" smtClean="0">
                <a:ea typeface="210 옴니고딕 030"/>
              </a:rPr>
              <a:t>피격</a:t>
            </a:r>
            <a:endParaRPr lang="en-US" altLang="ko-KR" sz="1200" b="1" dirty="0" smtClean="0">
              <a:ea typeface="210 옴니고딕 030"/>
            </a:endParaRPr>
          </a:p>
          <a:p>
            <a:pPr algn="just"/>
            <a:r>
              <a:rPr lang="en-US" altLang="ko-KR" sz="1200" b="1" dirty="0" smtClean="0">
                <a:ea typeface="210 옴니고딕 030"/>
              </a:rPr>
              <a:t>D : Player</a:t>
            </a:r>
            <a:r>
              <a:rPr lang="ko-KR" altLang="en-US" sz="1200" b="1" dirty="0" smtClean="0">
                <a:ea typeface="210 옴니고딕 030"/>
              </a:rPr>
              <a:t>와의 거리</a:t>
            </a:r>
            <a:endParaRPr lang="en-US" altLang="ko-KR" sz="1200" b="1" dirty="0" smtClean="0">
              <a:ea typeface="210 옴니고딕 030"/>
            </a:endParaRPr>
          </a:p>
          <a:p>
            <a:pPr algn="just"/>
            <a:r>
              <a:rPr lang="en-US" altLang="ko-KR" sz="1200" b="1" dirty="0" smtClean="0">
                <a:ea typeface="210 옴니고딕 030"/>
              </a:rPr>
              <a:t>DR : </a:t>
            </a:r>
            <a:r>
              <a:rPr lang="ko-KR" altLang="en-US" sz="1200" b="1" dirty="0" smtClean="0">
                <a:ea typeface="210 옴니고딕 030"/>
              </a:rPr>
              <a:t>감지범위</a:t>
            </a:r>
            <a:endParaRPr lang="en-US" altLang="ko-KR" sz="1200" b="1" dirty="0" smtClean="0">
              <a:ea typeface="210 옴니고딕 030"/>
            </a:endParaRPr>
          </a:p>
          <a:p>
            <a:pPr algn="just"/>
            <a:r>
              <a:rPr lang="en-US" altLang="ko-KR" sz="1200" b="1" dirty="0" smtClean="0">
                <a:ea typeface="210 옴니고딕 030"/>
              </a:rPr>
              <a:t>AR : </a:t>
            </a:r>
            <a:r>
              <a:rPr lang="ko-KR" altLang="en-US" sz="1200" b="1" dirty="0" smtClean="0">
                <a:ea typeface="210 옴니고딕 030"/>
              </a:rPr>
              <a:t>공격범위</a:t>
            </a:r>
            <a:endParaRPr lang="en-US" altLang="ko-KR" sz="1200" b="1" dirty="0" smtClean="0">
              <a:ea typeface="210 옴니고딕 030"/>
            </a:endParaRPr>
          </a:p>
          <a:p>
            <a:pPr algn="just"/>
            <a:endParaRPr lang="en-US" altLang="ko-KR" sz="1200" b="1" dirty="0" smtClean="0">
              <a:ea typeface="210 옴니고딕 030"/>
            </a:endParaRP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084507"/>
            <a:ext cx="942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 dirty="0" smtClean="0">
                <a:ea typeface="210 옴니고딕 030"/>
              </a:rPr>
              <a:t>HP &gt; 0</a:t>
            </a:r>
          </a:p>
          <a:p>
            <a:pPr algn="ctr"/>
            <a:r>
              <a:rPr lang="en-US" altLang="ko-KR" sz="1200" b="1" dirty="0" smtClean="0">
                <a:ea typeface="210 옴니고딕 030"/>
              </a:rPr>
              <a:t>D &lt;= AR</a:t>
            </a:r>
            <a:endParaRPr lang="ko-KR" altLang="en-US" sz="1200" b="1" dirty="0">
              <a:ea typeface="210 옴니고딕 030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rot="5400000" flipH="1" flipV="1">
            <a:off x="5443537" y="3995737"/>
            <a:ext cx="1495427" cy="12382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494082"/>
            <a:ext cx="1514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 dirty="0" smtClean="0">
                <a:ea typeface="210 옴니고딕 030"/>
              </a:rPr>
              <a:t>HP &gt;0</a:t>
            </a:r>
          </a:p>
          <a:p>
            <a:pPr algn="ctr"/>
            <a:r>
              <a:rPr lang="en-US" altLang="ko-KR" sz="1200" b="1" dirty="0" smtClean="0">
                <a:ea typeface="210 옴니고딕 030"/>
              </a:rPr>
              <a:t>D &gt; AR</a:t>
            </a:r>
            <a:endParaRPr lang="ko-KR" altLang="en-US" sz="1200" b="1" dirty="0">
              <a:ea typeface="210 옴니고딕 030"/>
            </a:endParaRPr>
          </a:p>
        </p:txBody>
      </p:sp>
      <p:sp>
        <p:nvSpPr>
          <p:cNvPr id="46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3894007"/>
            <a:ext cx="942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 dirty="0" smtClean="0">
                <a:ea typeface="210 옴니고딕 030"/>
              </a:rPr>
              <a:t>HP &gt; 0</a:t>
            </a:r>
          </a:p>
          <a:p>
            <a:pPr algn="ctr"/>
            <a:r>
              <a:rPr lang="en-US" altLang="ko-KR" sz="1200" b="1" dirty="0" smtClean="0">
                <a:ea typeface="210 옴니고딕 030"/>
              </a:rPr>
              <a:t>D &gt; DR</a:t>
            </a:r>
            <a:endParaRPr lang="ko-KR" altLang="en-US" sz="1200" b="1" dirty="0">
              <a:ea typeface="210 옴니고딕 030"/>
            </a:endParaRPr>
          </a:p>
        </p:txBody>
      </p:sp>
      <p:cxnSp>
        <p:nvCxnSpPr>
          <p:cNvPr id="47" name="직선 화살표 연결선 46"/>
          <p:cNvCxnSpPr>
            <a:endCxn id="8" idx="4"/>
          </p:cNvCxnSpPr>
          <p:nvPr/>
        </p:nvCxnSpPr>
        <p:spPr>
          <a:xfrm rot="5400000" flipH="1" flipV="1">
            <a:off x="1678780" y="5245893"/>
            <a:ext cx="2647952" cy="47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2990850" y="6564313"/>
            <a:ext cx="5953125" cy="174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4" idx="4"/>
          </p:cNvCxnSpPr>
          <p:nvPr/>
        </p:nvCxnSpPr>
        <p:spPr>
          <a:xfrm rot="5400000">
            <a:off x="8741569" y="6355555"/>
            <a:ext cx="409577" cy="4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75" y="2074732"/>
            <a:ext cx="942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 dirty="0" smtClean="0">
                <a:ea typeface="210 옴니고딕 030"/>
              </a:rPr>
              <a:t>HP &lt;= 0</a:t>
            </a:r>
            <a:endParaRPr lang="ko-KR" altLang="en-US" sz="1200" b="1" dirty="0">
              <a:ea typeface="210 옴니고딕 030"/>
            </a:endParaRPr>
          </a:p>
        </p:txBody>
      </p:sp>
      <p:sp>
        <p:nvSpPr>
          <p:cNvPr id="64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3027232"/>
            <a:ext cx="942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 dirty="0" smtClean="0">
                <a:ea typeface="210 옴니고딕 030"/>
              </a:rPr>
              <a:t>HP &lt;= 0</a:t>
            </a:r>
            <a:endParaRPr lang="ko-KR" altLang="en-US" sz="1200" b="1" dirty="0">
              <a:ea typeface="210 옴니고딕 03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7743825" y="3348036"/>
            <a:ext cx="2886075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1" idx="6"/>
            <a:endCxn id="16" idx="3"/>
          </p:cNvCxnSpPr>
          <p:nvPr/>
        </p:nvCxnSpPr>
        <p:spPr>
          <a:xfrm flipV="1">
            <a:off x="5591175" y="3778512"/>
            <a:ext cx="5228193" cy="18936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4" idx="6"/>
          </p:cNvCxnSpPr>
          <p:nvPr/>
        </p:nvCxnSpPr>
        <p:spPr>
          <a:xfrm flipV="1">
            <a:off x="9563100" y="3930912"/>
            <a:ext cx="1408668" cy="16269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575" y="4751257"/>
            <a:ext cx="942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 dirty="0" smtClean="0">
                <a:ea typeface="210 옴니고딕 030"/>
              </a:rPr>
              <a:t>HP &lt;= 0</a:t>
            </a:r>
            <a:endParaRPr lang="ko-KR" altLang="en-US" sz="1200" b="1" dirty="0">
              <a:ea typeface="210 옴니고딕 030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2981325" y="1885950"/>
            <a:ext cx="827722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16" idx="0"/>
          </p:cNvCxnSpPr>
          <p:nvPr/>
        </p:nvCxnSpPr>
        <p:spPr>
          <a:xfrm rot="16200000" flipH="1">
            <a:off x="10813258" y="2321719"/>
            <a:ext cx="876297" cy="47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endCxn id="8" idx="0"/>
          </p:cNvCxnSpPr>
          <p:nvPr/>
        </p:nvCxnSpPr>
        <p:spPr>
          <a:xfrm rot="5400000">
            <a:off x="2574133" y="2297905"/>
            <a:ext cx="866773" cy="4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2903407"/>
            <a:ext cx="11144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 dirty="0" smtClean="0">
                <a:ea typeface="210 옴니고딕 030"/>
              </a:rPr>
              <a:t>TD == True</a:t>
            </a:r>
            <a:endParaRPr lang="ko-KR" altLang="en-US" sz="1200" b="1" dirty="0">
              <a:ea typeface="210 옴니고딕 030"/>
            </a:endParaRPr>
          </a:p>
        </p:txBody>
      </p:sp>
      <p:sp>
        <p:nvSpPr>
          <p:cNvPr id="84" name="원호 83"/>
          <p:cNvSpPr/>
          <p:nvPr/>
        </p:nvSpPr>
        <p:spPr>
          <a:xfrm rot="5400000">
            <a:off x="3257550" y="2352676"/>
            <a:ext cx="819150" cy="981075"/>
          </a:xfrm>
          <a:prstGeom prst="arc">
            <a:avLst/>
          </a:prstGeom>
          <a:ln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원호 84"/>
          <p:cNvSpPr/>
          <p:nvPr/>
        </p:nvSpPr>
        <p:spPr>
          <a:xfrm rot="16990215">
            <a:off x="3228975" y="2305052"/>
            <a:ext cx="819150" cy="981075"/>
          </a:xfrm>
          <a:prstGeom prst="arc">
            <a:avLst/>
          </a:prstGeom>
          <a:ln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7772400" y="2133601"/>
            <a:ext cx="742950" cy="6857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Damage</a:t>
            </a:r>
          </a:p>
        </p:txBody>
      </p:sp>
      <p:sp>
        <p:nvSpPr>
          <p:cNvPr id="90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2893882"/>
            <a:ext cx="11144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 dirty="0" smtClean="0">
                <a:ea typeface="210 옴니고딕 030"/>
              </a:rPr>
              <a:t>TD == True</a:t>
            </a:r>
            <a:endParaRPr lang="ko-KR" altLang="en-US" sz="1200" b="1" dirty="0">
              <a:ea typeface="210 옴니고딕 030"/>
            </a:endParaRPr>
          </a:p>
        </p:txBody>
      </p:sp>
      <p:sp>
        <p:nvSpPr>
          <p:cNvPr id="91" name="원호 90"/>
          <p:cNvSpPr/>
          <p:nvPr/>
        </p:nvSpPr>
        <p:spPr>
          <a:xfrm rot="5400000">
            <a:off x="7305675" y="2343151"/>
            <a:ext cx="819150" cy="981075"/>
          </a:xfrm>
          <a:prstGeom prst="arc">
            <a:avLst/>
          </a:prstGeom>
          <a:ln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원호 91"/>
          <p:cNvSpPr/>
          <p:nvPr/>
        </p:nvSpPr>
        <p:spPr>
          <a:xfrm rot="16990215">
            <a:off x="7277100" y="2295527"/>
            <a:ext cx="819150" cy="981075"/>
          </a:xfrm>
          <a:prstGeom prst="arc">
            <a:avLst/>
          </a:prstGeom>
          <a:ln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3019425" y="4991101"/>
            <a:ext cx="742950" cy="6857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Damage</a:t>
            </a:r>
          </a:p>
        </p:txBody>
      </p:sp>
      <p:sp>
        <p:nvSpPr>
          <p:cNvPr id="94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5846632"/>
            <a:ext cx="11144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 dirty="0" smtClean="0">
                <a:ea typeface="210 옴니고딕 030"/>
              </a:rPr>
              <a:t>TD == True</a:t>
            </a:r>
            <a:endParaRPr lang="ko-KR" altLang="en-US" sz="1200" b="1" dirty="0">
              <a:ea typeface="210 옴니고딕 030"/>
            </a:endParaRPr>
          </a:p>
        </p:txBody>
      </p:sp>
      <p:sp>
        <p:nvSpPr>
          <p:cNvPr id="95" name="원호 94"/>
          <p:cNvSpPr/>
          <p:nvPr/>
        </p:nvSpPr>
        <p:spPr>
          <a:xfrm rot="18839414">
            <a:off x="3733803" y="5200652"/>
            <a:ext cx="819150" cy="981075"/>
          </a:xfrm>
          <a:prstGeom prst="arc">
            <a:avLst/>
          </a:prstGeom>
          <a:ln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원호 95"/>
          <p:cNvSpPr/>
          <p:nvPr/>
        </p:nvSpPr>
        <p:spPr>
          <a:xfrm rot="8624381">
            <a:off x="3619500" y="4876801"/>
            <a:ext cx="819150" cy="981075"/>
          </a:xfrm>
          <a:prstGeom prst="arc">
            <a:avLst/>
          </a:prstGeom>
          <a:ln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0067925" y="5657852"/>
            <a:ext cx="742950" cy="6857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Damage</a:t>
            </a:r>
          </a:p>
        </p:txBody>
      </p:sp>
      <p:sp>
        <p:nvSpPr>
          <p:cNvPr id="98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150" y="6265733"/>
            <a:ext cx="11144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 dirty="0" smtClean="0">
                <a:ea typeface="210 옴니고딕 030"/>
              </a:rPr>
              <a:t>TD == True</a:t>
            </a:r>
            <a:endParaRPr lang="ko-KR" altLang="en-US" sz="1200" b="1" dirty="0">
              <a:ea typeface="210 옴니고딕 030"/>
            </a:endParaRPr>
          </a:p>
        </p:txBody>
      </p:sp>
      <p:sp>
        <p:nvSpPr>
          <p:cNvPr id="99" name="원호 98"/>
          <p:cNvSpPr/>
          <p:nvPr/>
        </p:nvSpPr>
        <p:spPr>
          <a:xfrm rot="8674742">
            <a:off x="9372600" y="5257803"/>
            <a:ext cx="819150" cy="981075"/>
          </a:xfrm>
          <a:prstGeom prst="arc">
            <a:avLst/>
          </a:prstGeom>
          <a:ln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/>
          <p:cNvSpPr/>
          <p:nvPr/>
        </p:nvSpPr>
        <p:spPr>
          <a:xfrm rot="19477633">
            <a:off x="9448800" y="5581652"/>
            <a:ext cx="819150" cy="981075"/>
          </a:xfrm>
          <a:prstGeom prst="arc">
            <a:avLst/>
          </a:prstGeom>
          <a:ln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5503732"/>
            <a:ext cx="942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 dirty="0" smtClean="0">
                <a:ea typeface="210 옴니고딕 030"/>
              </a:rPr>
              <a:t>HP &lt;= 0</a:t>
            </a:r>
            <a:endParaRPr lang="ko-KR" altLang="en-US" sz="1200" b="1" dirty="0">
              <a:ea typeface="210 옴니고딕 030"/>
            </a:endParaRPr>
          </a:p>
        </p:txBody>
      </p:sp>
    </p:spTree>
  </p:cSld>
  <p:clrMapOvr>
    <a:masterClrMapping/>
  </p:clrMapOvr>
  <p:transition advTm="70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1-2.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906530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텍스트로 된 공간좌표 정보를 가지고 </a:t>
            </a: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Unity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상에 띄우기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16" name="20220303_16474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2725" y="1828799"/>
            <a:ext cx="6235700" cy="4676775"/>
          </a:xfrm>
          <a:prstGeom prst="rect">
            <a:avLst/>
          </a:prstGeom>
        </p:spPr>
      </p:pic>
      <p:pic>
        <p:nvPicPr>
          <p:cNvPr id="4098" name="Picture 2" descr="C:\Users\cailab\Desktop\sefs.PNG"/>
          <p:cNvPicPr>
            <a:picLocks noChangeAspect="1" noChangeArrowheads="1"/>
          </p:cNvPicPr>
          <p:nvPr/>
        </p:nvPicPr>
        <p:blipFill>
          <a:blip r:embed="rId4"/>
          <a:srcRect r="1116" b="57908"/>
          <a:stretch>
            <a:fillRect/>
          </a:stretch>
        </p:blipFill>
        <p:spPr bwMode="auto">
          <a:xfrm>
            <a:off x="6829425" y="3048000"/>
            <a:ext cx="4772025" cy="2084471"/>
          </a:xfrm>
          <a:prstGeom prst="rect">
            <a:avLst/>
          </a:prstGeom>
          <a:noFill/>
        </p:spPr>
      </p:pic>
      <p:sp>
        <p:nvSpPr>
          <p:cNvPr id="19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012" y="2027109"/>
            <a:ext cx="44929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Object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좌표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(x, y, z), Scale(x, y, z)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32406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1-3.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407034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도면해석 결과부분수정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2050" name="Picture 2" descr="C:\Users\cailab\Desktop\s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755774"/>
            <a:ext cx="10929789" cy="2263775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904874" y="4448175"/>
            <a:ext cx="2486025" cy="184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38200" y="6248400"/>
            <a:ext cx="114300" cy="123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62349" y="4429125"/>
            <a:ext cx="2486025" cy="184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495675" y="6229350"/>
            <a:ext cx="114300" cy="123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29349" y="4429125"/>
            <a:ext cx="2486025" cy="184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162675" y="6229350"/>
            <a:ext cx="114300" cy="123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877299" y="4438650"/>
            <a:ext cx="2486025" cy="184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810625" y="6238875"/>
            <a:ext cx="114300" cy="123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590675" y="5343525"/>
            <a:ext cx="10572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305300" y="5372100"/>
            <a:ext cx="10572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981825" y="5362575"/>
            <a:ext cx="10572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686925" y="5334000"/>
            <a:ext cx="10572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450" y="6696075"/>
            <a:ext cx="70485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 flipH="1" flipV="1">
            <a:off x="4763" y="6529388"/>
            <a:ext cx="63817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240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1-3.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407034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도면해석 결과부분수정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3074" name="Picture 2" descr="C:\Users\cailab\Desktop\gsef.PNG"/>
          <p:cNvPicPr>
            <a:picLocks noChangeAspect="1" noChangeArrowheads="1"/>
          </p:cNvPicPr>
          <p:nvPr/>
        </p:nvPicPr>
        <p:blipFill>
          <a:blip r:embed="rId2"/>
          <a:srcRect r="57447"/>
          <a:stretch>
            <a:fillRect/>
          </a:stretch>
        </p:blipFill>
        <p:spPr bwMode="auto">
          <a:xfrm>
            <a:off x="0" y="1774825"/>
            <a:ext cx="4235451" cy="41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Picture 3" descr="C:\Users\cailab\Desktop\gsef.PNG"/>
          <p:cNvPicPr>
            <a:picLocks noChangeAspect="1" noChangeArrowheads="1"/>
          </p:cNvPicPr>
          <p:nvPr/>
        </p:nvPicPr>
        <p:blipFill>
          <a:blip r:embed="rId3"/>
          <a:srcRect b="85550"/>
          <a:stretch>
            <a:fillRect/>
          </a:stretch>
        </p:blipFill>
        <p:spPr bwMode="auto">
          <a:xfrm>
            <a:off x="0" y="6148219"/>
            <a:ext cx="12137171" cy="547856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2362200" y="5581650"/>
            <a:ext cx="990600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696200" y="6172200"/>
            <a:ext cx="36195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1779459"/>
            <a:ext cx="75057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굵기 정보 추가</a:t>
            </a: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Unity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상에서 설정할 수 있는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Prefab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Property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다음과 같다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Position, Rotation, Scale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437" y="4132134"/>
            <a:ext cx="39690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모델의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W, H, D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8" name="Picture 6" descr="C:\Users\cailab\Desktop\sfa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4850" y="4762500"/>
            <a:ext cx="1736889" cy="1190625"/>
          </a:xfrm>
          <a:prstGeom prst="rect">
            <a:avLst/>
          </a:prstGeom>
          <a:noFill/>
        </p:spPr>
      </p:pic>
      <p:sp>
        <p:nvSpPr>
          <p:cNvPr id="35" name="TextBox 15">
            <a:extLst>
              <a:ext uri="{FF2B5EF4-FFF2-40B4-BE49-F238E27FC236}">
                <a16:creationId xmlns:a16="http://schemas.microsoft.com/office/drawing/2014/main" xmlns="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3860" y="3608259"/>
            <a:ext cx="644558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Scale : Prefab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X, Y, Z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전체적인 비율만 조정 가능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3240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25400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marL="0" indent="0" algn="just" eaLnBrk="1" hangingPunct="1">
          <a:lnSpc>
            <a:spcPct val="130000"/>
          </a:lnSpc>
          <a:defRPr kumimoji="0" sz="1600" b="1" smtClean="0">
            <a:latin typeface="210 옴니고딕 030" panose="02020603020101020101" pitchFamily="18" charset="-127"/>
            <a:ea typeface="210 옴니고딕 030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14349</TotalTime>
  <Words>470</Words>
  <Application>Microsoft Office PowerPoint</Application>
  <PresentationFormat>사용자 지정</PresentationFormat>
  <Paragraphs>128</Paragraphs>
  <Slides>17</Slides>
  <Notes>0</Notes>
  <HiddenSlides>0</HiddenSlides>
  <MMClips>6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굴림</vt:lpstr>
      <vt:lpstr>Arial</vt:lpstr>
      <vt:lpstr>나눔스퀘어라운드 Regular</vt:lpstr>
      <vt:lpstr>Noto Sans CJK KR Thin</vt:lpstr>
      <vt:lpstr>Wingdings</vt:lpstr>
      <vt:lpstr>THE명품고딕L</vt:lpstr>
      <vt:lpstr>210 옴니고딕 030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1070</cp:revision>
  <dcterms:created xsi:type="dcterms:W3CDTF">2015-07-07T04:48:58Z</dcterms:created>
  <dcterms:modified xsi:type="dcterms:W3CDTF">2022-03-04T13:42:05Z</dcterms:modified>
</cp:coreProperties>
</file>