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3" r:id="rId1"/>
  </p:sldMasterIdLst>
  <p:notesMasterIdLst>
    <p:notesMasterId r:id="rId20"/>
  </p:notesMasterIdLst>
  <p:handoutMasterIdLst>
    <p:handoutMasterId r:id="rId21"/>
  </p:handoutMasterIdLst>
  <p:sldIdLst>
    <p:sldId id="257" r:id="rId2"/>
    <p:sldId id="600" r:id="rId3"/>
    <p:sldId id="676" r:id="rId4"/>
    <p:sldId id="739" r:id="rId5"/>
    <p:sldId id="742" r:id="rId6"/>
    <p:sldId id="741" r:id="rId7"/>
    <p:sldId id="740" r:id="rId8"/>
    <p:sldId id="604" r:id="rId9"/>
    <p:sldId id="743" r:id="rId10"/>
    <p:sldId id="744" r:id="rId11"/>
    <p:sldId id="745" r:id="rId12"/>
    <p:sldId id="746" r:id="rId13"/>
    <p:sldId id="720" r:id="rId14"/>
    <p:sldId id="752" r:id="rId15"/>
    <p:sldId id="753" r:id="rId16"/>
    <p:sldId id="747" r:id="rId17"/>
    <p:sldId id="750" r:id="rId18"/>
    <p:sldId id="537" r:id="rId19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C4C4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443" autoAdjust="0"/>
    <p:restoredTop sz="86364" autoAdjust="0"/>
  </p:normalViewPr>
  <p:slideViewPr>
    <p:cSldViewPr snapToGrid="0">
      <p:cViewPr varScale="1">
        <p:scale>
          <a:sx n="67" d="100"/>
          <a:sy n="67" d="100"/>
        </p:scale>
        <p:origin x="-1492" y="-76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-1824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2022-03-04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‹#›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F3AF6795-A612-454E-AF7A-9192B1BEBB13}" type="datetime1">
              <a:rPr lang="ko-KR" altLang="en-US" smtClean="0"/>
              <a:pPr>
                <a:defRPr/>
              </a:pPr>
              <a:t>2022-03-04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A0A51D67-0C14-4576-BCC5-A508196B7BB5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10756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54870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70388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5258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4367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3515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33281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70526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812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2022-03-04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2022-03-04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2022-03-04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2022-03-04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2pPr>
            <a:lvl3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3pPr>
            <a:lvl4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4pPr>
            <a:lvl5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2022-03-04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2022-03-04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전재훈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남상규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이다현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37626B73-C0E6-4FF6-8368-9AE7DB7A2274}"/>
              </a:ext>
            </a:extLst>
          </p:cNvPr>
          <p:cNvCxnSpPr/>
          <p:nvPr/>
        </p:nvCxnSpPr>
        <p:spPr>
          <a:xfrm>
            <a:off x="364803" y="52182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9E948D4E-8292-462C-BDA2-5189CEB775C5}"/>
              </a:ext>
            </a:extLst>
          </p:cNvPr>
          <p:cNvCxnSpPr/>
          <p:nvPr/>
        </p:nvCxnSpPr>
        <p:spPr>
          <a:xfrm>
            <a:off x="364803" y="548099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0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205452" y="1808358"/>
            <a:ext cx="47283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144556" y="1894009"/>
            <a:ext cx="3934755" cy="32677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144557" y="2261614"/>
            <a:ext cx="4764683" cy="717437"/>
          </a:xfrm>
          <a:prstGeom prst="rect">
            <a:avLst/>
          </a:prstGeom>
        </p:spPr>
        <p:txBody>
          <a:bodyPr vert="horz" lIns="51435" tIns="25718" rIns="51435" bIns="25718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1125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rPr>
              <a:t>1-1. Flare Removal </a:t>
            </a:r>
            <a:r>
              <a:rPr kumimoji="0" lang="ko-KR" alt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rPr>
              <a:t>진행상황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217C8-C1B9-4E84-BCEB-D9195FCD889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377" y="2528291"/>
            <a:ext cx="1955602" cy="12162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842D489-1E22-4BAC-A4E7-CB30C20D43FB}"/>
              </a:ext>
            </a:extLst>
          </p:cNvPr>
          <p:cNvSpPr txBox="1"/>
          <p:nvPr/>
        </p:nvSpPr>
        <p:spPr>
          <a:xfrm>
            <a:off x="2374034" y="3848511"/>
            <a:ext cx="4724598" cy="1365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551" marR="0" lvl="0" indent="-12055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788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Tensorboard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Checkpoint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epoch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이 아닌 </a:t>
            </a: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step 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단위로 되어 있음</a:t>
            </a:r>
            <a:endParaRPr kumimoji="0" lang="en-US" altLang="ko-KR" sz="78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  <a:sym typeface="Wingdings" panose="05000000000000000000" pitchFamily="2" charset="2"/>
            </a:endParaRPr>
          </a:p>
          <a:p>
            <a:pPr marL="120551" marR="0" lvl="0" indent="-12055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2100000(step)/43319(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학습에 사용한 총 이미지 개수</a:t>
            </a: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) x 2(batch size) = 24(epochs)</a:t>
            </a:r>
          </a:p>
          <a:p>
            <a:pPr marL="120551" marR="0" lvl="0" indent="-12055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100 epoch </a:t>
            </a:r>
            <a:r>
              <a:rPr kumimoji="0" lang="ko-KR" altLang="en-US" sz="788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학습중이므로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 약 </a:t>
            </a: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9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일 소요 예정</a:t>
            </a:r>
            <a:endParaRPr kumimoji="0" lang="en-US" altLang="ko-KR" sz="78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  <a:sym typeface="Wingdings" panose="05000000000000000000" pitchFamily="2" charset="2"/>
            </a:endParaRPr>
          </a:p>
          <a:p>
            <a:pPr marL="120551" marR="0" lvl="0" indent="-12055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loss 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값이 </a:t>
            </a: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60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정도로 큰 값을 나타내는데 </a:t>
            </a: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Image loss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와 </a:t>
            </a: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Flare loss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가 결합된 형태이기 때문으로 분석</a:t>
            </a:r>
            <a:endParaRPr kumimoji="0" lang="en-US" altLang="ko-KR" sz="78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  <a:sym typeface="Wingdings" panose="05000000000000000000" pitchFamily="2" charset="2"/>
            </a:endParaRPr>
          </a:p>
          <a:p>
            <a:pPr marL="120551" marR="0" lvl="0" indent="-12055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Loss 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값 계산에 </a:t>
            </a: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L1 norm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을 사용하였는데</a:t>
            </a: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중간 특정 레이어에서의 </a:t>
            </a: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L1 norm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도 더해진 형태이기 때문으로 분석</a:t>
            </a:r>
            <a:endParaRPr kumimoji="0" lang="en-US" altLang="ko-KR" sz="78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  <a:sym typeface="Wingdings" panose="05000000000000000000" pitchFamily="2" charset="2"/>
            </a:endParaRPr>
          </a:p>
          <a:p>
            <a:pPr marL="120551" marR="0" lvl="0" indent="-12055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78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471" y="2699090"/>
            <a:ext cx="508992" cy="1660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8062" y="2906016"/>
            <a:ext cx="1500188" cy="2303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847717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205452" y="1808358"/>
            <a:ext cx="47283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144556" y="1894009"/>
            <a:ext cx="3934755" cy="32677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144557" y="2261614"/>
            <a:ext cx="4764683" cy="717437"/>
          </a:xfrm>
          <a:prstGeom prst="rect">
            <a:avLst/>
          </a:prstGeom>
        </p:spPr>
        <p:txBody>
          <a:bodyPr vert="horz" lIns="51435" tIns="25718" rIns="51435" bIns="25718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1125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rPr>
              <a:t>1-2. </a:t>
            </a:r>
            <a:r>
              <a:rPr kumimoji="0" lang="ko-KR" alt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rPr>
              <a:t>특허 아이디어 작성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217C8-C1B9-4E84-BCEB-D9195FCD889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842D489-1E22-4BAC-A4E7-CB30C20D43FB}"/>
              </a:ext>
            </a:extLst>
          </p:cNvPr>
          <p:cNvSpPr txBox="1"/>
          <p:nvPr/>
        </p:nvSpPr>
        <p:spPr>
          <a:xfrm>
            <a:off x="2336134" y="2516615"/>
            <a:ext cx="4724598" cy="63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551" marR="0" lvl="0" indent="-12055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특허 양식에 기반하여 </a:t>
            </a:r>
            <a:r>
              <a:rPr kumimoji="0" lang="ko-KR" altLang="en-US" sz="788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청구항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 및 대표 도면 작성</a:t>
            </a:r>
            <a:endParaRPr kumimoji="0" lang="en-US" altLang="ko-KR" sz="78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  <a:sym typeface="Wingdings" panose="05000000000000000000" pitchFamily="2" charset="2"/>
            </a:endParaRPr>
          </a:p>
          <a:p>
            <a:pPr marL="120551" marR="0" lvl="0" indent="-12055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용접 </a:t>
            </a:r>
            <a:r>
              <a:rPr kumimoji="0" lang="ko-KR" altLang="en-US" sz="788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파라미터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 최적화 아이디어 정리</a:t>
            </a:r>
            <a:endParaRPr kumimoji="0" lang="en-US" altLang="ko-KR" sz="78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  <a:sym typeface="Wingdings" panose="05000000000000000000" pitchFamily="2" charset="2"/>
            </a:endParaRPr>
          </a:p>
          <a:p>
            <a:pPr marL="120551" marR="0" lvl="0" indent="-12055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박태준 교수님 피드백 후 대표 도면 수정</a:t>
            </a:r>
            <a:endParaRPr kumimoji="0" lang="en-US" altLang="ko-KR" sz="78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02242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205452" y="1808358"/>
            <a:ext cx="47283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144556" y="1894009"/>
            <a:ext cx="3934755" cy="32677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다음주 계획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144557" y="2261614"/>
            <a:ext cx="4764683" cy="717437"/>
          </a:xfrm>
          <a:prstGeom prst="rect">
            <a:avLst/>
          </a:prstGeom>
        </p:spPr>
        <p:txBody>
          <a:bodyPr vert="horz" lIns="51435" tIns="25718" rIns="51435" bIns="25718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ko-KR" altLang="en-US" sz="1125" b="1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217C8-C1B9-4E84-BCEB-D9195FCD889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842D489-1E22-4BAC-A4E7-CB30C20D43FB}"/>
              </a:ext>
            </a:extLst>
          </p:cNvPr>
          <p:cNvSpPr txBox="1"/>
          <p:nvPr/>
        </p:nvSpPr>
        <p:spPr>
          <a:xfrm>
            <a:off x="2336134" y="2516615"/>
            <a:ext cx="4724598" cy="63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2881" marR="0" lvl="0" indent="-19288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DQN 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코드 </a:t>
            </a:r>
            <a:r>
              <a:rPr kumimoji="0" lang="ko-KR" altLang="en-US" sz="788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카트폴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 문제 </a:t>
            </a: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788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파라미터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 최적화 문제 변환 작업 진행</a:t>
            </a:r>
            <a:endParaRPr kumimoji="0" lang="en-US" altLang="ko-KR" sz="78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  <a:sym typeface="Wingdings" panose="05000000000000000000" pitchFamily="2" charset="2"/>
            </a:endParaRPr>
          </a:p>
          <a:p>
            <a:pPr marL="192881" marR="0" lvl="0" indent="-19288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Flare Removal 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학습 계속해서 진행</a:t>
            </a:r>
            <a:endParaRPr kumimoji="0" lang="en-US" altLang="ko-KR" sz="78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  <a:sym typeface="Wingdings" panose="05000000000000000000" pitchFamily="2" charset="2"/>
            </a:endParaRPr>
          </a:p>
          <a:p>
            <a:pPr marL="192881" marR="0" lvl="0" indent="-19288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특허 관련 작업 </a:t>
            </a:r>
            <a:r>
              <a:rPr kumimoji="0" lang="ko-KR" altLang="en-US" sz="788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피드백후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 진행</a:t>
            </a:r>
            <a:endParaRPr kumimoji="0" lang="en-US" altLang="ko-KR" sz="78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84895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=""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=""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52793781"/>
      </p:ext>
    </p:extLst>
  </p:cSld>
  <p:clrMapOvr>
    <a:masterClrMapping/>
  </p:clrMapOvr>
  <p:transition advTm="297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ailab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01850"/>
            <a:ext cx="5518150" cy="4425950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논문</a:t>
            </a:r>
            <a:r>
              <a:rPr lang="ko-KR" altLang="en-US" sz="2800" b="1" spc="-150" dirty="0" smtClean="0">
                <a:solidFill>
                  <a:srgbClr val="3D3C3E"/>
                </a:solidFill>
              </a:rPr>
              <a:t> 수정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4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0" y="1372657"/>
            <a:ext cx="9144000" cy="1708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제목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용접로봇자동화를 위한 손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눈 자동보정 시스템 </a:t>
            </a:r>
            <a:r>
              <a:rPr lang="en-US" altLang="ko-KR" dirty="0" smtClean="0">
                <a:solidFill>
                  <a:schemeClr val="tx1"/>
                </a:solidFill>
              </a:rPr>
              <a:t>– 49(Page)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Auto Hand Eye Calibration System for Automated Welding Robot)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-1" y="5314949"/>
            <a:ext cx="4229101" cy="1228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cailab\Desktop\22.PNG"/>
          <p:cNvPicPr>
            <a:picLocks noChangeAspect="1" noChangeArrowheads="1"/>
          </p:cNvPicPr>
          <p:nvPr/>
        </p:nvPicPr>
        <p:blipFill>
          <a:blip r:embed="rId5"/>
          <a:srcRect b="82093"/>
          <a:stretch>
            <a:fillRect/>
          </a:stretch>
        </p:blipFill>
        <p:spPr bwMode="auto">
          <a:xfrm>
            <a:off x="4267200" y="2311400"/>
            <a:ext cx="4876799" cy="488950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4248150" y="2362200"/>
            <a:ext cx="4895850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4105275"/>
            <a:ext cx="4229101" cy="333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34150" y="5838825"/>
            <a:ext cx="2295525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줄이기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6172200" y="4162425"/>
            <a:ext cx="293370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0800000">
            <a:off x="4314826" y="5972175"/>
            <a:ext cx="2752725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10800000" flipV="1">
            <a:off x="4257681" y="4276724"/>
            <a:ext cx="533394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857750" y="4114800"/>
            <a:ext cx="2819400" cy="314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연구가 어떤 의미가 있는지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더 강하게 제시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1522440"/>
      </p:ext>
    </p:extLst>
  </p:cSld>
  <p:clrMapOvr>
    <a:masterClrMapping/>
  </p:clrMapOvr>
  <p:transition advTm="35719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논문</a:t>
            </a:r>
            <a:r>
              <a:rPr lang="ko-KR" altLang="en-US" sz="2800" b="1" spc="-150" dirty="0" smtClean="0">
                <a:solidFill>
                  <a:srgbClr val="3D3C3E"/>
                </a:solidFill>
              </a:rPr>
              <a:t> 수정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pic>
        <p:nvPicPr>
          <p:cNvPr id="3074" name="Picture 2" descr="C:\Users\cailab\Desktop\33.PNG"/>
          <p:cNvPicPr>
            <a:picLocks noChangeAspect="1" noChangeArrowheads="1"/>
          </p:cNvPicPr>
          <p:nvPr/>
        </p:nvPicPr>
        <p:blipFill>
          <a:blip r:embed="rId4"/>
          <a:srcRect r="32860"/>
          <a:stretch>
            <a:fillRect/>
          </a:stretch>
        </p:blipFill>
        <p:spPr bwMode="auto">
          <a:xfrm>
            <a:off x="5715000" y="2181225"/>
            <a:ext cx="3152775" cy="3733800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5648323" y="2028825"/>
            <a:ext cx="3200401" cy="2076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Users\cailab\Desktop\22.PNG"/>
          <p:cNvPicPr>
            <a:picLocks noChangeAspect="1" noChangeArrowheads="1"/>
          </p:cNvPicPr>
          <p:nvPr/>
        </p:nvPicPr>
        <p:blipFill>
          <a:blip r:embed="rId5"/>
          <a:srcRect t="24186" b="1512"/>
          <a:stretch>
            <a:fillRect/>
          </a:stretch>
        </p:blipFill>
        <p:spPr bwMode="auto">
          <a:xfrm>
            <a:off x="0" y="2076450"/>
            <a:ext cx="4876799" cy="2028825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0" y="4895850"/>
            <a:ext cx="5295900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b="1" dirty="0" smtClean="0">
                <a:solidFill>
                  <a:schemeClr val="tx1"/>
                </a:solidFill>
              </a:rPr>
              <a:t>표나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그래프에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대하여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  <a:r>
              <a:rPr lang="ko-KR" altLang="en-US" b="1" dirty="0" smtClean="0">
                <a:solidFill>
                  <a:schemeClr val="tx1"/>
                </a:solidFill>
              </a:rPr>
              <a:t> 좀 </a:t>
            </a:r>
            <a:r>
              <a:rPr lang="ko-KR" altLang="en-US" b="1" dirty="0" smtClean="0">
                <a:solidFill>
                  <a:schemeClr val="tx1"/>
                </a:solidFill>
              </a:rPr>
              <a:t>더 상세하고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심도있는</a:t>
            </a:r>
            <a:r>
              <a:rPr lang="ko-KR" altLang="en-US" b="1" dirty="0" smtClean="0">
                <a:solidFill>
                  <a:schemeClr val="tx1"/>
                </a:solidFill>
              </a:rPr>
              <a:t> 분석결과 묘사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 flipV="1">
            <a:off x="2647951" y="4105272"/>
            <a:ext cx="2962275" cy="523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667373" y="4953000"/>
            <a:ext cx="3200401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15983809"/>
      </p:ext>
    </p:extLst>
  </p:cSld>
  <p:clrMapOvr>
    <a:masterClrMapping/>
  </p:clrMapOvr>
  <p:transition advTm="35719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논문 수정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62000" y="2000250"/>
            <a:ext cx="7391400" cy="430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서론부분에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개의 내용이 들어가도록 작성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/>
                </a:solidFill>
              </a:rPr>
              <a:t>용접자동화의 중요성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2.  </a:t>
            </a:r>
            <a:r>
              <a:rPr lang="ko-KR" altLang="en-US" b="1" dirty="0" smtClean="0">
                <a:solidFill>
                  <a:schemeClr val="tx1"/>
                </a:solidFill>
              </a:rPr>
              <a:t>용접자동화에서 </a:t>
            </a:r>
            <a:r>
              <a:rPr lang="en-US" altLang="ko-KR" b="1" dirty="0" smtClean="0">
                <a:solidFill>
                  <a:schemeClr val="tx1"/>
                </a:solidFill>
              </a:rPr>
              <a:t>Hand Eye Calibration </a:t>
            </a:r>
            <a:r>
              <a:rPr lang="ko-KR" altLang="en-US" b="1" dirty="0" smtClean="0">
                <a:solidFill>
                  <a:schemeClr val="tx1"/>
                </a:solidFill>
              </a:rPr>
              <a:t>중요성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en-US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3.  </a:t>
            </a:r>
            <a:r>
              <a:rPr lang="ko-KR" altLang="en-US" b="1" dirty="0" smtClean="0">
                <a:solidFill>
                  <a:schemeClr val="tx1"/>
                </a:solidFill>
              </a:rPr>
              <a:t>논문의 </a:t>
            </a:r>
            <a:r>
              <a:rPr lang="ko-KR" altLang="en-US" b="1" dirty="0" err="1" smtClean="0">
                <a:solidFill>
                  <a:schemeClr val="tx1"/>
                </a:solidFill>
              </a:rPr>
              <a:t>기여점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1522440"/>
      </p:ext>
    </p:extLst>
  </p:cSld>
  <p:clrMapOvr>
    <a:masterClrMapping/>
  </p:clrMapOvr>
  <p:transition advTm="35719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 err="1" smtClean="0">
                <a:solidFill>
                  <a:schemeClr val="accent4">
                    <a:lumMod val="50000"/>
                  </a:schemeClr>
                </a:solidFill>
              </a:rPr>
              <a:t>향후계획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38225" y="1666876"/>
            <a:ext cx="7296150" cy="2231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 algn="just"/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 algn="just"/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 algn="just"/>
            <a:r>
              <a:rPr lang="en-US" altLang="ko-KR" b="1" dirty="0" smtClean="0">
                <a:solidFill>
                  <a:schemeClr val="tx1"/>
                </a:solidFill>
              </a:rPr>
              <a:t>1.  </a:t>
            </a:r>
            <a:r>
              <a:rPr lang="ko-KR" altLang="en-US" b="1" dirty="0" smtClean="0">
                <a:solidFill>
                  <a:schemeClr val="tx1"/>
                </a:solidFill>
              </a:rPr>
              <a:t>서론부분 보완 후 윤교수님</a:t>
            </a:r>
            <a:r>
              <a:rPr lang="en-US" altLang="ko-KR" b="1" smtClean="0">
                <a:solidFill>
                  <a:schemeClr val="tx1"/>
                </a:solidFill>
              </a:rPr>
              <a:t>, </a:t>
            </a:r>
            <a:r>
              <a:rPr lang="ko-KR" altLang="en-US" b="1" smtClean="0">
                <a:solidFill>
                  <a:schemeClr val="tx1"/>
                </a:solidFill>
              </a:rPr>
              <a:t>고교수님에게 제출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 algn="just"/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 algn="just"/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 algn="just"/>
            <a:r>
              <a:rPr lang="en-US" altLang="ko-KR" b="1" dirty="0" smtClean="0">
                <a:solidFill>
                  <a:schemeClr val="tx1"/>
                </a:solidFill>
              </a:rPr>
              <a:t>2.  </a:t>
            </a:r>
            <a:r>
              <a:rPr lang="ko-KR" altLang="en-US" b="1" dirty="0" smtClean="0">
                <a:solidFill>
                  <a:schemeClr val="tx1"/>
                </a:solidFill>
              </a:rPr>
              <a:t>이론적 배경 핵심부분만 추려서 요약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 algn="just"/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 algn="just"/>
            <a:endParaRPr lang="en-US" altLang="ko-KR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1522440"/>
      </p:ext>
    </p:extLst>
  </p:cSld>
  <p:clrMapOvr>
    <a:masterClrMapping/>
  </p:clrMapOvr>
  <p:transition advTm="35719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용접 자동화</a:t>
              </a: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현대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NGV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과제 제안서 작성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과제 제안서 작성 후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윤종완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교수님께 피드백 요청 및 수령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수정을 거쳐 제출 완료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31B90BE-F5B0-4829-9AC1-E609B352184B}"/>
              </a:ext>
            </a:extLst>
          </p:cNvPr>
          <p:cNvSpPr txBox="1"/>
          <p:nvPr/>
        </p:nvSpPr>
        <p:spPr>
          <a:xfrm>
            <a:off x="3087151" y="6156252"/>
            <a:ext cx="280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과제 제안서 사진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680DD19-5C04-4214-BACF-97829935A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96" y="3182911"/>
            <a:ext cx="7904013" cy="28940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039776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논문 조사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기존 논문의 한계점 파악을 위한 논문 조사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2.  Path Optimization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적용 사례 및 장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·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단점 조사 진행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31B90BE-F5B0-4829-9AC1-E609B352184B}"/>
              </a:ext>
            </a:extLst>
          </p:cNvPr>
          <p:cNvSpPr txBox="1"/>
          <p:nvPr/>
        </p:nvSpPr>
        <p:spPr>
          <a:xfrm>
            <a:off x="2485546" y="6156252"/>
            <a:ext cx="416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 논문의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Segmentation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적용 사례 사진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pic>
        <p:nvPicPr>
          <p:cNvPr id="1025" name="_x56182568">
            <a:extLst>
              <a:ext uri="{FF2B5EF4-FFF2-40B4-BE49-F238E27FC236}">
                <a16:creationId xmlns="" xmlns:a16="http://schemas.microsoft.com/office/drawing/2014/main" id="{3BA94428-D2DB-49F2-953B-5E0CAC0FF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544" y="3761394"/>
            <a:ext cx="5214546" cy="24056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17">
            <a:extLst>
              <a:ext uri="{FF2B5EF4-FFF2-40B4-BE49-F238E27FC236}">
                <a16:creationId xmlns="" xmlns:a16="http://schemas.microsoft.com/office/drawing/2014/main" id="{3FFFC6A9-5E26-47BF-9C53-6ABA14A7290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D217C8-C1B9-4E84-BCEB-D9195FCD889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3917990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1-3.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논문 실험 평가 항목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6656244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라인 검출 정확도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딥러닝 기반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Segmentation)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평가 항목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정확도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(Dice),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 용량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파라미터 수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평가 모델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: U-Net+, U-Net3+,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새로운 모델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아이디어 회의 중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라인 최적화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평가 항목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라인 길이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에너지 소비량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           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변형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(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자료 조사 필요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평가 모델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1)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로봇 팀에서 사용하고 있는 방법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2) MOPSO (Multi-Objective Particle Swarm Optimization),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3) NSGA-II (Non-dominated sorting genetic algorithm)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6F80608C-BA07-4067-A69A-85FEB16E0310}"/>
              </a:ext>
            </a:extLst>
          </p:cNvPr>
          <p:cNvGrpSpPr/>
          <p:nvPr/>
        </p:nvGrpSpPr>
        <p:grpSpPr>
          <a:xfrm>
            <a:off x="6429333" y="1528606"/>
            <a:ext cx="2009775" cy="1173075"/>
            <a:chOff x="6615112" y="972179"/>
            <a:chExt cx="2009775" cy="1173075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498468A3-4092-4CE1-97D9-AC7D0493D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5112" y="972179"/>
              <a:ext cx="2009775" cy="84772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399A71CB-BA0E-47A0-BCFB-3AABF71A6D32}"/>
                </a:ext>
              </a:extLst>
            </p:cNvPr>
            <p:cNvSpPr txBox="1"/>
            <p:nvPr/>
          </p:nvSpPr>
          <p:spPr>
            <a:xfrm>
              <a:off x="6703358" y="1806700"/>
              <a:ext cx="183328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  <a:sym typeface="Wingdings" panose="05000000000000000000" pitchFamily="2" charset="2"/>
                </a:rPr>
                <a:t>[Dice </a:t>
              </a:r>
              <a:r>
                <a:rPr lang="ko-KR" altLang="en-US" sz="1600" dirty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  <a:sym typeface="Wingdings" panose="05000000000000000000" pitchFamily="2" charset="2"/>
                </a:rPr>
                <a:t>정의</a:t>
              </a:r>
              <a:r>
                <a:rPr lang="en-US" altLang="ko-KR" sz="1600" dirty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  <a:sym typeface="Wingdings" panose="05000000000000000000" pitchFamily="2" charset="2"/>
                </a:rPr>
                <a:t>]</a:t>
              </a:r>
              <a:endParaRPr lang="ko-KR" altLang="en-US" sz="16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2D81385-7B01-4769-9A82-1C6CF4B0575B}"/>
              </a:ext>
            </a:extLst>
          </p:cNvPr>
          <p:cNvGrpSpPr/>
          <p:nvPr/>
        </p:nvGrpSpPr>
        <p:grpSpPr>
          <a:xfrm>
            <a:off x="6212541" y="3436242"/>
            <a:ext cx="2762069" cy="3005905"/>
            <a:chOff x="5528717" y="3436242"/>
            <a:chExt cx="3445893" cy="3005905"/>
          </a:xfrm>
        </p:grpSpPr>
        <p:pic>
          <p:nvPicPr>
            <p:cNvPr id="1028" name="Picture 4" descr="기구미 :: 철골부재의 용접변형">
              <a:extLst>
                <a:ext uri="{FF2B5EF4-FFF2-40B4-BE49-F238E27FC236}">
                  <a16:creationId xmlns="" xmlns:a16="http://schemas.microsoft.com/office/drawing/2014/main" id="{689E74AA-CBE2-4895-AFBA-4E0D3F424D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8717" y="3436242"/>
              <a:ext cx="3445893" cy="26673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79BF09F-79D5-439B-944E-37DB61F2A7FA}"/>
                </a:ext>
              </a:extLst>
            </p:cNvPr>
            <p:cNvSpPr txBox="1"/>
            <p:nvPr/>
          </p:nvSpPr>
          <p:spPr>
            <a:xfrm>
              <a:off x="5982784" y="6103593"/>
              <a:ext cx="253775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</a:t>
              </a:r>
              <a:r>
                <a:rPr lang="ko-KR" altLang="en-US" sz="16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변형 예시</a:t>
              </a:r>
              <a:r>
                <a:rPr lang="en-US" altLang="ko-KR" sz="16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  <a:endPara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3309010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1-4.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경로 검출 알고리즘 논의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6</a:t>
            </a:fld>
            <a:endParaRPr lang="en-US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65224"/>
            <a:ext cx="8779197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작업 과정에서 용접 라인의 중앙에 맞춰 얇게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진행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검출 결과에서 용접 경로가 끊기는 현상이 발생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원인 분석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1.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모델에서 경로 검출 시 경로가 부족한 경우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2. 320 x 320  1280 x 720 scale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변경으로 인한 선의 두께 변경에서 선이 끊기는 경우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3.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세선화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과정에서 용접 경로가 끊기는 경우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3635300-1A5E-4425-83B1-398C8CA4BA8A}"/>
              </a:ext>
            </a:extLst>
          </p:cNvPr>
          <p:cNvSpPr txBox="1"/>
          <p:nvPr/>
        </p:nvSpPr>
        <p:spPr>
          <a:xfrm>
            <a:off x="2192758" y="6231135"/>
            <a:ext cx="416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경로가 끊어진 결과 사진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pic>
        <p:nvPicPr>
          <p:cNvPr id="3" name="그림 2" descr="벽, 실내, 장치, 천장이(가) 표시된 사진&#10;&#10;자동 생성된 설명">
            <a:extLst>
              <a:ext uri="{FF2B5EF4-FFF2-40B4-BE49-F238E27FC236}">
                <a16:creationId xmlns="" xmlns:a16="http://schemas.microsoft.com/office/drawing/2014/main" id="{E0E2C993-B83B-4FFF-9833-1841F7A9A6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1052"/>
          <a:stretch/>
        </p:blipFill>
        <p:spPr>
          <a:xfrm>
            <a:off x="508000" y="4407877"/>
            <a:ext cx="3767015" cy="1655500"/>
          </a:xfrm>
          <a:prstGeom prst="rect">
            <a:avLst/>
          </a:prstGeom>
        </p:spPr>
      </p:pic>
      <p:pic>
        <p:nvPicPr>
          <p:cNvPr id="5" name="그림 4" descr="벽, 실내, 욕실, 장치이(가) 표시된 사진&#10;&#10;자동 생성된 설명">
            <a:extLst>
              <a:ext uri="{FF2B5EF4-FFF2-40B4-BE49-F238E27FC236}">
                <a16:creationId xmlns="" xmlns:a16="http://schemas.microsoft.com/office/drawing/2014/main" id="{BB4E5FB5-55C9-4CC2-A4D6-1F50C965516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1052"/>
          <a:stretch/>
        </p:blipFill>
        <p:spPr>
          <a:xfrm>
            <a:off x="4493302" y="4405428"/>
            <a:ext cx="3727938" cy="1655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86995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1-4.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경로 검출 알고리즘 논의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7</a:t>
            </a:fld>
            <a:endParaRPr lang="en-US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65224"/>
            <a:ext cx="8779197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고병진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교수님 피드백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path optimization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을 통해서 끊긴 경로를 경로 유추 방식으로 이어주는 방식 조언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해당 방식에 대한 조사 진행 후 적용 시도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이와 함께 얇은 선으로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하여 학습 진행 후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검출 과정에서 선의 두께를 중첩하여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세선화를 진행하는 방식도 시도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6837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이후 진행 계획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33" name="TextBox 6"/>
          <p:cNvSpPr txBox="1"/>
          <p:nvPr/>
        </p:nvSpPr>
        <p:spPr>
          <a:xfrm>
            <a:off x="364803" y="1433318"/>
            <a:ext cx="912048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1. Plate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추가 제작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직선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데이터만 추가 제작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논문 작성 준비를 위한 자료 조사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weld + segmentation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적용 사례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path optimization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적용 사례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검출 알고리즘 수정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중첩을 통한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세선화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결과 확인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얇은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데이터 생성 후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세선화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67909" y="2906612"/>
            <a:ext cx="3808187" cy="843569"/>
            <a:chOff x="2362014" y="1484405"/>
            <a:chExt cx="7225457" cy="1999570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10988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56" b="1" i="0" u="none" strike="noStrike" kern="1200" cap="none" spc="0" normalizeH="0" baseline="0" noProof="0" dirty="0">
                  <a:ln w="9525"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n-cs"/>
                </a:rPr>
                <a:t>용접 불량 검사</a:t>
              </a:r>
              <a:endParaRPr kumimoji="0" lang="ko-KR" altLang="en-US" sz="1350" b="0" i="0" u="none" strike="noStrike" kern="1200" cap="none" spc="0" normalizeH="0" baseline="0" noProof="0" dirty="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6" y="1484405"/>
              <a:ext cx="3275273" cy="4343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91" b="0" i="0" u="none" strike="noStrike" kern="1200" cap="none" spc="0" normalizeH="0" baseline="0" noProof="0" dirty="0">
                  <a:ln w="9525">
                    <a:solidFill>
                      <a:prstClr val="black"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n-cs"/>
                </a:rPr>
                <a:t>2021 CAI Lab Meeting</a:t>
              </a:r>
              <a:endParaRPr kumimoji="0" lang="en-US" altLang="ko-KR" sz="59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44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5230792" y="4462726"/>
            <a:ext cx="1764199" cy="85621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217C8-C1B9-4E84-BCEB-D9195FCD889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63579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5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4243</TotalTime>
  <Words>680</Words>
  <Application>Microsoft Office PowerPoint</Application>
  <PresentationFormat>화면 슬라이드 쇼(4:3)</PresentationFormat>
  <Paragraphs>145</Paragraphs>
  <Slides>18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용접로봇 자동화</vt:lpstr>
      <vt:lpstr>슬라이드 2</vt:lpstr>
      <vt:lpstr>1. 진행 작업</vt:lpstr>
      <vt:lpstr>1. 진행 작업</vt:lpstr>
      <vt:lpstr>1. 진행 작업</vt:lpstr>
      <vt:lpstr>1. 진행 작업</vt:lpstr>
      <vt:lpstr>1. 진행 작업</vt:lpstr>
      <vt:lpstr>2. 이후 진행 계획</vt:lpstr>
      <vt:lpstr>슬라이드 9</vt:lpstr>
      <vt:lpstr>1. 이번 주 작업</vt:lpstr>
      <vt:lpstr>1. 이번 주 작업</vt:lpstr>
      <vt:lpstr>2. 다음주 계획</vt:lpstr>
      <vt:lpstr>슬라이드 13</vt:lpstr>
      <vt:lpstr>1. 논문 수정</vt:lpstr>
      <vt:lpstr>1. 논문 수정</vt:lpstr>
      <vt:lpstr>1. 논문 수정</vt:lpstr>
      <vt:lpstr>2. 향후계획</vt:lpstr>
      <vt:lpstr>감사합니다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cailab</cp:lastModifiedBy>
  <cp:revision>1471</cp:revision>
  <dcterms:created xsi:type="dcterms:W3CDTF">2011-08-24T01:05:33Z</dcterms:created>
  <dcterms:modified xsi:type="dcterms:W3CDTF">2022-03-04T13:11:18Z</dcterms:modified>
  <cp:version/>
</cp:coreProperties>
</file>