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6"/>
  </p:notesMasterIdLst>
  <p:handoutMasterIdLst>
    <p:handoutMasterId r:id="rId27"/>
  </p:handoutMasterIdLst>
  <p:sldIdLst>
    <p:sldId id="257" r:id="rId2"/>
    <p:sldId id="600" r:id="rId3"/>
    <p:sldId id="676" r:id="rId4"/>
    <p:sldId id="739" r:id="rId5"/>
    <p:sldId id="773" r:id="rId6"/>
    <p:sldId id="762" r:id="rId7"/>
    <p:sldId id="763" r:id="rId8"/>
    <p:sldId id="764" r:id="rId9"/>
    <p:sldId id="604" r:id="rId10"/>
    <p:sldId id="743" r:id="rId11"/>
    <p:sldId id="774" r:id="rId12"/>
    <p:sldId id="775" r:id="rId13"/>
    <p:sldId id="776" r:id="rId14"/>
    <p:sldId id="777" r:id="rId15"/>
    <p:sldId id="778" r:id="rId16"/>
    <p:sldId id="779" r:id="rId17"/>
    <p:sldId id="780" r:id="rId18"/>
    <p:sldId id="781" r:id="rId19"/>
    <p:sldId id="783" r:id="rId20"/>
    <p:sldId id="720" r:id="rId21"/>
    <p:sldId id="765" r:id="rId22"/>
    <p:sldId id="766" r:id="rId23"/>
    <p:sldId id="767" r:id="rId24"/>
    <p:sldId id="537" r:id="rId25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86364" autoAdjust="0"/>
  </p:normalViewPr>
  <p:slideViewPr>
    <p:cSldViewPr snapToGrid="0">
      <p:cViewPr varScale="1">
        <p:scale>
          <a:sx n="115" d="100"/>
          <a:sy n="115" d="100"/>
        </p:scale>
        <p:origin x="1860" y="102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-1824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2022-03-12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 smtClean="0"/>
              <a:pPr>
                <a:defRPr/>
              </a:pPr>
              <a:t>2022-03-12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24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846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545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992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820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869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667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1777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599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5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50" tIns="45775" rIns="91550" bIns="457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29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58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7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21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115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50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60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2022-03-12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이다현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E948D4E-8292-462C-BDA2-5189CEB775C5}"/>
              </a:ext>
            </a:extLst>
          </p:cNvPr>
          <p:cNvCxnSpPr/>
          <p:nvPr/>
        </p:nvCxnSpPr>
        <p:spPr>
          <a:xfrm>
            <a:off x="364803" y="548099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67909" y="2906612"/>
            <a:ext cx="3808187" cy="843569"/>
            <a:chOff x="2362014" y="1484405"/>
            <a:chExt cx="7225457" cy="1999570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1098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56" b="1" i="0" u="none" strike="noStrike" kern="1200" cap="none" spc="0" normalizeH="0" baseline="0" noProof="0" dirty="0">
                  <a:ln w="9525"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n-cs"/>
                </a:rPr>
                <a:t>용접 불량 검사</a:t>
              </a:r>
              <a:endParaRPr kumimoji="0" lang="ko-KR" altLang="en-US" sz="1350" b="0" i="0" u="none" strike="noStrike" kern="1200" cap="none" spc="0" normalizeH="0" baseline="0" noProof="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6" y="1484405"/>
              <a:ext cx="3275273" cy="434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1" b="0" i="0" u="none" strike="noStrike" kern="1200" cap="none" spc="0" normalizeH="0" baseline="0" noProof="0" dirty="0">
                  <a:ln w="9525">
                    <a:solidFill>
                      <a:prstClr val="black"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n-cs"/>
                </a:rPr>
                <a:t>2021 CAI Lab Meeting</a:t>
              </a:r>
              <a:endParaRPr kumimoji="0" lang="en-US" altLang="ko-KR" sz="5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44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217C8-C1B9-4E84-BCEB-D9195FCD889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3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1-1.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영상 자동 높이 산출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11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6" y="2177667"/>
            <a:ext cx="5159844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높이 측정을 위한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Calibration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새로 진행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MONO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 RGB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카메라 변경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Wingdings" panose="05000000000000000000" pitchFamily="2" charset="2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같은 위치에서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촬영시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 가까이 보이는 현상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Wingdings" panose="05000000000000000000" pitchFamily="2" charset="2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1cm, 2cm Checker board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사용하여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Calibration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진행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56" y="3814775"/>
            <a:ext cx="2400000" cy="18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51" y="3814775"/>
            <a:ext cx="24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25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1-1.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영상 자동 높이 산출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6" y="2177667"/>
            <a:ext cx="5159844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높이 측정 시작 부분 결정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용접 시작부분에는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welding pool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이 형성되지 않기 때문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처음 발광 후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초 뒤 부터 측정 시작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86" y="3383064"/>
            <a:ext cx="2160000" cy="21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610" y="3383064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0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1-1.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영상 자동 높이 산출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6" y="2177667"/>
            <a:ext cx="5159844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높이 측정 시작 부분 결정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용접 시작부분에는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welding pool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이 형성되지 않기 때문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처음 발광 후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1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초 뒤 부터 측정 시작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86" y="3383064"/>
            <a:ext cx="2160000" cy="216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610" y="3383064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1-1.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영상 자동 높이 산출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6" y="2177667"/>
            <a:ext cx="5159844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Noise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처리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전처리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진행시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왼쪽 부분에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noise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발생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noise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의 크기가 커서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Median blur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처리가 안됨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 </a:t>
            </a:r>
            <a:r>
              <a:rPr lang="en-US" altLang="ko-KR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x,y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축 각각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threshold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를 정하여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1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사분면만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 이용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18" y="3587174"/>
            <a:ext cx="2160000" cy="21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76" y="3587174"/>
            <a:ext cx="2160000" cy="2160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319455" y="3412392"/>
            <a:ext cx="16626" cy="24649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568852" y="5212080"/>
            <a:ext cx="290429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2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1-2. </a:t>
            </a:r>
            <a:r>
              <a:rPr lang="ko-KR" altLang="en-US" sz="15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개요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5" y="2177667"/>
            <a:ext cx="5583793" cy="308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목표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: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강화학습을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이용한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파라미터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최적화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세부 목표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: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강화학습을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이용하여 목표 너비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높이의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비드를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형성하는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파라미터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구하기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데이터 수집 계획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 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 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[ 80, 100, 120, 140, 160 ] (A)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sz="1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</a:t>
            </a:r>
            <a:endParaRPr lang="ko-KR" altLang="en-US" sz="12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전압 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-2, -1, 0, +1, +2 ] (V)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</a:t>
            </a:r>
            <a:r>
              <a:rPr lang="ko-KR" altLang="en-US" sz="1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</a:t>
            </a:r>
            <a:endParaRPr lang="ko-KR" altLang="en-US" sz="12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3) 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속도 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[ 4, 6, 8, 10, 12, 14, 16 ] (mm/s)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7</a:t>
            </a:r>
            <a:r>
              <a:rPr lang="ko-KR" altLang="en-US" sz="12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가지</a:t>
            </a:r>
            <a:endParaRPr lang="ko-KR" altLang="en-US" sz="12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4) 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가스 공급 속도 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15L/min (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고정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sz="12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5) 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각도 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0°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고정</a:t>
            </a: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200" dirty="0" smtClean="0"/>
              <a:t>  </a:t>
            </a:r>
            <a:endParaRPr lang="ko-KR" altLang="en-US" sz="1200" dirty="0" smtClean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/>
            </a:r>
            <a:br>
              <a:rPr lang="ko-KR" altLang="en-US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</a:br>
            <a:r>
              <a:rPr lang="en-US" altLang="ko-KR" sz="1200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	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총 </a:t>
            </a:r>
            <a:r>
              <a:rPr lang="en-US" altLang="ko-KR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175</a:t>
            </a:r>
            <a:r>
              <a:rPr lang="ko-KR" altLang="en-US" sz="1600" b="1" dirty="0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개의 데이터 수집 진행 예정</a:t>
            </a:r>
            <a:endParaRPr lang="en-US" altLang="ko-KR" sz="1600" b="1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2119745" y="4930588"/>
            <a:ext cx="440575" cy="25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3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1-2. </a:t>
            </a:r>
            <a:r>
              <a:rPr lang="ko-KR" altLang="en-US" sz="15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개요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16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5" y="2177667"/>
            <a:ext cx="5959945" cy="200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데이터 수집 과정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①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파라미터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선정 후 영상 촬영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② Flare Removal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진행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(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딥러닝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, Welding Pool Detect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위함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)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③ HSV – </a:t>
            </a:r>
            <a:r>
              <a:rPr lang="en-US" altLang="ko-KR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Thresholding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(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이진화시에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사라지는 현상 제거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)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④ Mean Filtering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및 이진화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(Welding Pool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의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Peak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찾기 위함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노이즈 제거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)</a:t>
            </a: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⑤ Projective Transformation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을 통한 높이 계산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⑥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전류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_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전압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_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용접속도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_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높이 형태로 저장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55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1-2. </a:t>
            </a:r>
            <a:r>
              <a:rPr lang="ko-KR" altLang="en-US" sz="15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개요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17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5" y="2177667"/>
            <a:ext cx="5959945" cy="145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모델 선정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DQN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모델 사용 예정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구현이 간단한 편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오픈소스 많음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Action Space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가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Discrete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하기 때문에 적절하다고 판단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자세한 내용은 구현 후 발표 예정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685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1. 이번 주 작업</a:t>
            </a:r>
            <a:endParaRPr/>
          </a:p>
        </p:txBody>
      </p:sp>
      <p:sp>
        <p:nvSpPr>
          <p:cNvPr id="221" name="Google Shape;221;p13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/>
          </a:bodyPr>
          <a:lstStyle/>
          <a:p>
            <a:pPr>
              <a:buClr>
                <a:srgbClr val="3D3C3E"/>
              </a:buClr>
              <a:buSzPts val="2000"/>
            </a:pPr>
            <a:r>
              <a:rPr 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1-2. </a:t>
            </a:r>
            <a:r>
              <a:rPr lang="ko-KR" altLang="en-US" sz="15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개요</a:t>
            </a:r>
            <a:endParaRPr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18</a:t>
            </a:fld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1931941" y="2156947"/>
            <a:ext cx="5159844" cy="31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94060">
              <a:lnSpc>
                <a:spcPct val="150000"/>
              </a:lnSpc>
              <a:buClr>
                <a:schemeClr val="dk1"/>
              </a:buClr>
              <a:buSzPts val="1400"/>
            </a:pPr>
            <a:endParaRPr sz="105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  <p:sp>
        <p:nvSpPr>
          <p:cNvPr id="8" name="Google Shape;234;p14"/>
          <p:cNvSpPr txBox="1"/>
          <p:nvPr/>
        </p:nvSpPr>
        <p:spPr>
          <a:xfrm>
            <a:off x="1698155" y="2177667"/>
            <a:ext cx="5959945" cy="145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160735" indent="-160735">
              <a:lnSpc>
                <a:spcPct val="15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강화학습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 모델 선정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DQN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모델 사용 예정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구현이 간단한 편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,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오픈소스 많음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Action Space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가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Discrete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하기 때문에 적절하다고 판단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628650" lvl="1" indent="-171450">
              <a:lnSpc>
                <a:spcPct val="150000"/>
              </a:lnSpc>
              <a:buClr>
                <a:schemeClr val="dk1"/>
              </a:buClr>
              <a:buSzPts val="1600"/>
              <a:buFontTx/>
              <a:buChar char="-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자세한 내용은 </a:t>
            </a:r>
            <a:r>
              <a:rPr lang="ko-KR" altLang="en-US" sz="120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구현 후 발표 예정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571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15"/>
          <p:cNvCxnSpPr/>
          <p:nvPr/>
        </p:nvCxnSpPr>
        <p:spPr>
          <a:xfrm>
            <a:off x="1416602" y="1268144"/>
            <a:ext cx="6304500" cy="0"/>
          </a:xfrm>
          <a:prstGeom prst="straightConnector1">
            <a:avLst/>
          </a:prstGeom>
          <a:noFill/>
          <a:ln w="9525" cap="flat" cmpd="sng">
            <a:solidFill>
              <a:srgbClr val="1C314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1C314E"/>
              </a:buClr>
              <a:buSzPts val="2800"/>
            </a:pPr>
            <a:r>
              <a:rPr lang="en-US" sz="2100" b="1">
                <a:solidFill>
                  <a:srgbClr val="1C314E"/>
                </a:solidFill>
              </a:rPr>
              <a:t>2. 다음주 진행 계획</a:t>
            </a:r>
            <a:endParaRPr/>
          </a:p>
        </p:txBody>
      </p:sp>
      <p:sp>
        <p:nvSpPr>
          <p:cNvPr id="246" name="Google Shape;246;p15"/>
          <p:cNvSpPr txBox="1">
            <a:spLocks noGrp="1"/>
          </p:cNvSpPr>
          <p:nvPr>
            <p:ph type="sldNum" idx="12"/>
          </p:nvPr>
        </p:nvSpPr>
        <p:spPr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/>
          </a:p>
        </p:txBody>
      </p:sp>
      <p:sp>
        <p:nvSpPr>
          <p:cNvPr id="247" name="Google Shape;247;p15"/>
          <p:cNvSpPr txBox="1"/>
          <p:nvPr/>
        </p:nvSpPr>
        <p:spPr>
          <a:xfrm>
            <a:off x="1416604" y="1932239"/>
            <a:ext cx="6840365" cy="154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57175" indent="-257175">
              <a:lnSpc>
                <a:spcPct val="200000"/>
              </a:lnSpc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높이 계산 자동화 과정에서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Welding Pool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을 가리는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Spark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Arial"/>
              </a:rPr>
              <a:t>현상으로 인해 값이 튀는 현상 발생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lvl="1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 Smoothing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기법 등을 통하여 해결 예정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Arial"/>
            </a:endParaRPr>
          </a:p>
          <a:p>
            <a:pPr marL="257175" indent="-257175">
              <a:lnSpc>
                <a:spcPct val="200000"/>
              </a:lnSpc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강화학습을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위한 데이터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수집</a:t>
            </a:r>
            <a:endParaRPr lang="en-US" altLang="ko-KR" sz="1200" dirty="0" smtClean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Wingdings" panose="05000000000000000000" pitchFamily="2" charset="2"/>
            </a:endParaRPr>
          </a:p>
          <a:p>
            <a:pPr marL="257175" indent="-257175">
              <a:lnSpc>
                <a:spcPct val="200000"/>
              </a:lnSpc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적은 데이터부터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강화학습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 진행 </a:t>
            </a:r>
            <a:r>
              <a:rPr lang="en-US" altLang="ko-KR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데이터 추가하며 진행 </a:t>
            </a:r>
            <a:r>
              <a:rPr lang="ko-KR" altLang="en-US" sz="1200" dirty="0" err="1" smtClean="0">
                <a:solidFill>
                  <a:schemeClr val="dk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Arial"/>
                <a:sym typeface="Wingdings" panose="05000000000000000000" pitchFamily="2" charset="2"/>
              </a:rPr>
              <a:t>예쩡</a:t>
            </a:r>
            <a:endParaRPr lang="en-US" altLang="ko-KR" sz="1200" dirty="0">
              <a:solidFill>
                <a:schemeClr val="dk1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Arial"/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09" y="3577528"/>
            <a:ext cx="2183908" cy="218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5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93781"/>
      </p:ext>
    </p:extLst>
  </p:cSld>
  <p:clrMapOvr>
    <a:masterClrMapping/>
  </p:clrMapOvr>
  <p:transition advTm="29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ailab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01850"/>
            <a:ext cx="5518150" cy="4425950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>
                <a:solidFill>
                  <a:srgbClr val="3D3C3E"/>
                </a:solidFill>
              </a:rPr>
              <a:t> 수정 및 제출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4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제목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용접로봇자동화를 위한 손 </a:t>
            </a:r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눈 자동보정 시스템 </a:t>
            </a:r>
            <a:r>
              <a:rPr lang="en-US" altLang="ko-KR" dirty="0">
                <a:solidFill>
                  <a:schemeClr val="tx1"/>
                </a:solidFill>
              </a:rPr>
              <a:t>– 49(Page) -&gt; 42(Page)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Auto Hand Eye Calibration System for Automated Welding Robot)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4105275"/>
            <a:ext cx="4229101" cy="333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25" idx="1"/>
            <a:endCxn id="13" idx="3"/>
          </p:cNvCxnSpPr>
          <p:nvPr/>
        </p:nvCxnSpPr>
        <p:spPr>
          <a:xfrm rot="10800000">
            <a:off x="4229102" y="4271963"/>
            <a:ext cx="838199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067300" y="3076575"/>
            <a:ext cx="3657600" cy="2400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용접자동화의 중요성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/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ko-KR" altLang="en-US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2.  </a:t>
            </a:r>
            <a:r>
              <a:rPr lang="ko-KR" altLang="en-US" b="1" dirty="0">
                <a:solidFill>
                  <a:schemeClr val="tx1"/>
                </a:solidFill>
              </a:rPr>
              <a:t>용접자동화에서 </a:t>
            </a:r>
            <a:r>
              <a:rPr lang="en-US" altLang="ko-KR" b="1" dirty="0">
                <a:solidFill>
                  <a:schemeClr val="tx1"/>
                </a:solidFill>
              </a:rPr>
              <a:t>Hand Eye Calibration </a:t>
            </a:r>
            <a:r>
              <a:rPr lang="ko-KR" altLang="en-US" b="1" dirty="0">
                <a:solidFill>
                  <a:schemeClr val="tx1"/>
                </a:solidFill>
              </a:rPr>
              <a:t>중요성</a:t>
            </a:r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r>
              <a:rPr lang="ko-KR" altLang="en-US" b="1" dirty="0">
                <a:solidFill>
                  <a:schemeClr val="tx1"/>
                </a:solidFill>
              </a:rPr>
              <a:t>논문의 </a:t>
            </a:r>
            <a:r>
              <a:rPr lang="ko-KR" altLang="en-US" b="1" dirty="0" err="1">
                <a:solidFill>
                  <a:schemeClr val="tx1"/>
                </a:solidFill>
              </a:rPr>
              <a:t>기여점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22440"/>
      </p:ext>
    </p:extLst>
  </p:cSld>
  <p:clrMapOvr>
    <a:masterClrMapping/>
  </p:clrMapOvr>
  <p:transition advTm="35719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cailab\Desktop\sf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936750"/>
            <a:ext cx="5156200" cy="3822700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>
                <a:solidFill>
                  <a:srgbClr val="3D3C3E"/>
                </a:solidFill>
              </a:rPr>
              <a:t> 수정 및 제출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4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cxnSp>
        <p:nvCxnSpPr>
          <p:cNvPr id="23" name="직선 연결선 22"/>
          <p:cNvCxnSpPr>
            <a:stCxn id="25" idx="1"/>
          </p:cNvCxnSpPr>
          <p:nvPr/>
        </p:nvCxnSpPr>
        <p:spPr>
          <a:xfrm rot="10800000">
            <a:off x="3686196" y="2724150"/>
            <a:ext cx="1800205" cy="14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486400" y="2505075"/>
            <a:ext cx="1638300" cy="46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압축 및 요약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" y="1924050"/>
            <a:ext cx="3657600" cy="16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0" y="4886325"/>
            <a:ext cx="5133975" cy="447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rot="10800000">
            <a:off x="5153048" y="5114925"/>
            <a:ext cx="58100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753099" y="4905375"/>
            <a:ext cx="2695575" cy="466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4</a:t>
            </a:r>
            <a:r>
              <a:rPr lang="ko-KR" altLang="en-US" b="1" dirty="0">
                <a:solidFill>
                  <a:schemeClr val="tx1"/>
                </a:solidFill>
              </a:rPr>
              <a:t>장 </a:t>
            </a:r>
            <a:r>
              <a:rPr lang="en-US" altLang="ko-KR" b="1" dirty="0">
                <a:solidFill>
                  <a:schemeClr val="tx1"/>
                </a:solidFill>
              </a:rPr>
              <a:t>3</a:t>
            </a:r>
            <a:r>
              <a:rPr lang="ko-KR" altLang="en-US" b="1" dirty="0">
                <a:solidFill>
                  <a:schemeClr val="tx1"/>
                </a:solidFill>
              </a:rPr>
              <a:t>절 부분 수정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22440"/>
      </p:ext>
    </p:extLst>
  </p:cSld>
  <p:clrMapOvr>
    <a:masterClrMapping/>
  </p:clrMapOvr>
  <p:transition advTm="35719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</a:rPr>
              <a:t>향후계획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 rot="10800000" flipV="1">
            <a:off x="3514729" y="2990849"/>
            <a:ext cx="1962147" cy="4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486400" y="2552700"/>
            <a:ext cx="2762250" cy="85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/>
            <a:r>
              <a:rPr lang="ko-KR" altLang="en-US" b="1" dirty="0">
                <a:solidFill>
                  <a:schemeClr val="tx1"/>
                </a:solidFill>
              </a:rPr>
              <a:t>추가 실험 및</a:t>
            </a:r>
            <a:r>
              <a:rPr lang="en-US" altLang="ko-KR" b="1" dirty="0">
                <a:solidFill>
                  <a:schemeClr val="tx1"/>
                </a:solidFill>
              </a:rPr>
              <a:t>, </a:t>
            </a:r>
            <a:r>
              <a:rPr lang="ko-KR" altLang="en-US" b="1" dirty="0">
                <a:solidFill>
                  <a:schemeClr val="tx1"/>
                </a:solidFill>
              </a:rPr>
              <a:t>내용 보완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0" name="Picture 2" descr="C:\Users\cailab\Desktop\33.PNG"/>
          <p:cNvPicPr>
            <a:picLocks noChangeAspect="1" noChangeArrowheads="1"/>
          </p:cNvPicPr>
          <p:nvPr/>
        </p:nvPicPr>
        <p:blipFill>
          <a:blip r:embed="rId4"/>
          <a:srcRect r="32860"/>
          <a:stretch>
            <a:fillRect/>
          </a:stretch>
        </p:blipFill>
        <p:spPr bwMode="auto">
          <a:xfrm>
            <a:off x="428625" y="2124075"/>
            <a:ext cx="3152775" cy="3733800"/>
          </a:xfrm>
          <a:prstGeom prst="rect">
            <a:avLst/>
          </a:prstGeom>
          <a:noFill/>
        </p:spPr>
      </p:pic>
      <p:sp>
        <p:nvSpPr>
          <p:cNvPr id="53" name="직사각형 52"/>
          <p:cNvSpPr/>
          <p:nvPr/>
        </p:nvSpPr>
        <p:spPr>
          <a:xfrm>
            <a:off x="1" y="1924050"/>
            <a:ext cx="3571874" cy="2076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522440"/>
      </p:ext>
    </p:extLst>
  </p:cSld>
  <p:clrMapOvr>
    <a:masterClrMapping/>
  </p:clrMapOvr>
  <p:transition advTm="35719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용접팀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진행 방향 논의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새로 팀에 합류한 남상규 석사과정과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이다현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학부연구생의 연구 진행을 위한 방향 논의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코드 리뷰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용접 테스트베드 및 워크스테이션에서 사용중인 코드의 분석 및 리뷰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매주 수요일마다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제작 업무 분담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각자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촬영과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파트를 나누어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4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월 중으로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모두 제작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NGV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과제 진행 시 업무 분담 추가 논의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397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data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제작 업무 진행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작업에서 주로 이용되는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V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컷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촬영을 시작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총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8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종류의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촬영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각 종류별로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400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장씩 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x5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개수로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x10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으로 진행할 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모재만으로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32,000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가 되어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시간이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일 정도가 소요될 것으로 계산되어 학습에 지장이 있을 것이라고 판단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x5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비교 실험을 진행하면서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x10 augmentation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학습도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61E76-FCA3-46EB-B1FD-731C1A9EF91F}"/>
              </a:ext>
            </a:extLst>
          </p:cNvPr>
          <p:cNvSpPr txBox="1"/>
          <p:nvPr/>
        </p:nvSpPr>
        <p:spPr>
          <a:xfrm>
            <a:off x="2485545" y="6379531"/>
            <a:ext cx="416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촬영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 dataset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개수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너비를 측정하여 이름 변경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5B7955C5-F01C-41BC-827D-70696A15D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99011"/>
              </p:ext>
            </p:extLst>
          </p:nvPr>
        </p:nvGraphicFramePr>
        <p:xfrm>
          <a:off x="519049" y="5071225"/>
          <a:ext cx="8097507" cy="119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23">
                  <a:extLst>
                    <a:ext uri="{9D8B030D-6E8A-4147-A177-3AD203B41FA5}">
                      <a16:colId xmlns:a16="http://schemas.microsoft.com/office/drawing/2014/main" val="1951869560"/>
                    </a:ext>
                  </a:extLst>
                </a:gridCol>
                <a:gridCol w="899723">
                  <a:extLst>
                    <a:ext uri="{9D8B030D-6E8A-4147-A177-3AD203B41FA5}">
                      <a16:colId xmlns:a16="http://schemas.microsoft.com/office/drawing/2014/main" val="2251358919"/>
                    </a:ext>
                  </a:extLst>
                </a:gridCol>
                <a:gridCol w="899723">
                  <a:extLst>
                    <a:ext uri="{9D8B030D-6E8A-4147-A177-3AD203B41FA5}">
                      <a16:colId xmlns:a16="http://schemas.microsoft.com/office/drawing/2014/main" val="2263985364"/>
                    </a:ext>
                  </a:extLst>
                </a:gridCol>
                <a:gridCol w="899723">
                  <a:extLst>
                    <a:ext uri="{9D8B030D-6E8A-4147-A177-3AD203B41FA5}">
                      <a16:colId xmlns:a16="http://schemas.microsoft.com/office/drawing/2014/main" val="3396616683"/>
                    </a:ext>
                  </a:extLst>
                </a:gridCol>
                <a:gridCol w="899723">
                  <a:extLst>
                    <a:ext uri="{9D8B030D-6E8A-4147-A177-3AD203B41FA5}">
                      <a16:colId xmlns:a16="http://schemas.microsoft.com/office/drawing/2014/main" val="2512030122"/>
                    </a:ext>
                  </a:extLst>
                </a:gridCol>
                <a:gridCol w="899723">
                  <a:extLst>
                    <a:ext uri="{9D8B030D-6E8A-4147-A177-3AD203B41FA5}">
                      <a16:colId xmlns:a16="http://schemas.microsoft.com/office/drawing/2014/main" val="915853522"/>
                    </a:ext>
                  </a:extLst>
                </a:gridCol>
                <a:gridCol w="899723">
                  <a:extLst>
                    <a:ext uri="{9D8B030D-6E8A-4147-A177-3AD203B41FA5}">
                      <a16:colId xmlns:a16="http://schemas.microsoft.com/office/drawing/2014/main" val="692696616"/>
                    </a:ext>
                  </a:extLst>
                </a:gridCol>
                <a:gridCol w="899723">
                  <a:extLst>
                    <a:ext uri="{9D8B030D-6E8A-4147-A177-3AD203B41FA5}">
                      <a16:colId xmlns:a16="http://schemas.microsoft.com/office/drawing/2014/main" val="1071825545"/>
                    </a:ext>
                  </a:extLst>
                </a:gridCol>
                <a:gridCol w="899723">
                  <a:extLst>
                    <a:ext uri="{9D8B030D-6E8A-4147-A177-3AD203B41FA5}">
                      <a16:colId xmlns:a16="http://schemas.microsoft.com/office/drawing/2014/main" val="3444494849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 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 + 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자형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 + 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자형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 +</a:t>
                      </a:r>
                    </a:p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자형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검정 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검정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70438"/>
                  </a:ext>
                </a:extLst>
              </a:tr>
              <a:tr h="222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3962"/>
                  </a:ext>
                </a:extLst>
              </a:tr>
              <a:tr h="22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2429"/>
                  </a:ext>
                </a:extLst>
              </a:tr>
              <a:tr h="170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0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79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data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제작 업무 진행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윤종완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교수님 피드백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자형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데이터 보다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V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컷 데이터 우선 학습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결과에 따라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Train : Valid : Test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 비율 재조정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cross validation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고정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valid X)</a:t>
            </a: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61E76-FCA3-46EB-B1FD-731C1A9EF91F}"/>
              </a:ext>
            </a:extLst>
          </p:cNvPr>
          <p:cNvSpPr txBox="1"/>
          <p:nvPr/>
        </p:nvSpPr>
        <p:spPr>
          <a:xfrm>
            <a:off x="2485545" y="6379531"/>
            <a:ext cx="4164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촬영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 dataset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개수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pipe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너비를 측정하여 이름 변경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38EB6BE5-5E0F-4E31-A975-C98377904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515466"/>
              </p:ext>
            </p:extLst>
          </p:nvPr>
        </p:nvGraphicFramePr>
        <p:xfrm>
          <a:off x="519049" y="5071225"/>
          <a:ext cx="8097508" cy="119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23">
                  <a:extLst>
                    <a:ext uri="{9D8B030D-6E8A-4147-A177-3AD203B41FA5}">
                      <a16:colId xmlns:a16="http://schemas.microsoft.com/office/drawing/2014/main" val="1951869560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2251358919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3396616683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915853522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1071825545"/>
                    </a:ext>
                  </a:extLst>
                </a:gridCol>
                <a:gridCol w="1439557">
                  <a:extLst>
                    <a:ext uri="{9D8B030D-6E8A-4147-A177-3AD203B41FA5}">
                      <a16:colId xmlns:a16="http://schemas.microsoft.com/office/drawing/2014/main" val="3444494849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검정 중간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검정 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pipe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70438"/>
                  </a:ext>
                </a:extLst>
              </a:tr>
              <a:tr h="222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3962"/>
                  </a:ext>
                </a:extLst>
              </a:tr>
              <a:tr h="22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2429"/>
                  </a:ext>
                </a:extLst>
              </a:tr>
              <a:tr h="170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0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6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data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제작 업무 진행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경우 크기와 재질에 따라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종류로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촬영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각 종류별로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400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장씩 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x5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개수로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과 함께 학습을 진행할 예정이기에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마찬가지로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x5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로 먼저 진행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 비교 실험을 진행하며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x10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학습을 진행할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33716B6-D4CA-4E07-8C3C-9368A757D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59184"/>
              </p:ext>
            </p:extLst>
          </p:nvPr>
        </p:nvGraphicFramePr>
        <p:xfrm>
          <a:off x="519049" y="4713068"/>
          <a:ext cx="8097506" cy="1194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23">
                  <a:extLst>
                    <a:ext uri="{9D8B030D-6E8A-4147-A177-3AD203B41FA5}">
                      <a16:colId xmlns:a16="http://schemas.microsoft.com/office/drawing/2014/main" val="1951869560"/>
                    </a:ext>
                  </a:extLst>
                </a:gridCol>
                <a:gridCol w="2399261">
                  <a:extLst>
                    <a:ext uri="{9D8B030D-6E8A-4147-A177-3AD203B41FA5}">
                      <a16:colId xmlns:a16="http://schemas.microsoft.com/office/drawing/2014/main" val="2251358919"/>
                    </a:ext>
                  </a:extLst>
                </a:gridCol>
                <a:gridCol w="2399261">
                  <a:extLst>
                    <a:ext uri="{9D8B030D-6E8A-4147-A177-3AD203B41FA5}">
                      <a16:colId xmlns:a16="http://schemas.microsoft.com/office/drawing/2014/main" val="2263985364"/>
                    </a:ext>
                  </a:extLst>
                </a:gridCol>
                <a:gridCol w="2399261">
                  <a:extLst>
                    <a:ext uri="{9D8B030D-6E8A-4147-A177-3AD203B41FA5}">
                      <a16:colId xmlns:a16="http://schemas.microsoft.com/office/drawing/2014/main" val="3396616683"/>
                    </a:ext>
                  </a:extLst>
                </a:gridCol>
              </a:tblGrid>
              <a:tr h="4401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좁은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plate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넓은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plate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넓고 짧은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plate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70438"/>
                  </a:ext>
                </a:extLst>
              </a:tr>
              <a:tr h="222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393962"/>
                  </a:ext>
                </a:extLst>
              </a:tr>
              <a:tr h="222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92429"/>
                  </a:ext>
                </a:extLst>
              </a:tr>
              <a:tr h="170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5057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4761E76-FCA3-46EB-B1FD-731C1A9EF91F}"/>
              </a:ext>
            </a:extLst>
          </p:cNvPr>
          <p:cNvSpPr txBox="1"/>
          <p:nvPr/>
        </p:nvSpPr>
        <p:spPr>
          <a:xfrm>
            <a:off x="2461633" y="5944816"/>
            <a:ext cx="468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촬영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plate dataset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개수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 plate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길이 및 모재 특징을 확인하여 기록할 예정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178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논문 개요 작성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3670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1. Introduction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1-1.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자동화에 대한 개요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자동화의 성과와 기존의 문제점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1-2.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기존 용접 자동화 방법이 지니는 특징 및 한계점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1-3.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본 논문의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기여점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1-4.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본 논문의 구성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관련 연구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2-1.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알고리즘 위주의 용접 자동화 기술 논문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논문들의 특징 및 한계점 서술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2-2.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딥러닝을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적용한 용접 자동화 기술 논문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- 2-1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에서 제시한 한계점을 극복한 방법 서술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기술들이 가지는 한계점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6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논문 개요 작성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505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3. Method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3-1. 3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절 구성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3-2.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딥러닝 기반 용접 자동화 시스템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Calibration &gt;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라인 검출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&gt;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생성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&gt;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작업 진행의 내용을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3-3. Segmentation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모듈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3-4.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경로 생성 알고리즘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세선화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알고리즘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- 2D + depth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좌표를 통한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좌표 생성 알고리즘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4. Result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윤종완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교수님 피드백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&gt; Result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Experiment / Discussion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가지로 나누어서 작성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4-1.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실험 환경 설정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테스트 베드 시설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워크스테이션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컴퓨터 등의 스펙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4-2.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실험에 사용한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종류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를 사용한 이유 소개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4-3.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실험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1: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라인 검출 정확도 평가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model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및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dataset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별 </a:t>
            </a:r>
            <a:r>
              <a:rPr lang="en-US" altLang="ko-KR" sz="12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IoU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및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dice coefficient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정확도 평가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4-4.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실험 </a:t>
            </a:r>
            <a:r>
              <a:rPr lang="en-US" altLang="ko-KR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2: </a:t>
            </a:r>
            <a:r>
              <a:rPr lang="ko-KR" altLang="en-US" sz="12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생성 정확도 평가</a:t>
            </a:r>
            <a:endParaRPr lang="en-US" altLang="ko-KR" sz="12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슬라이드 번호 개체 틀 17">
            <a:extLst>
              <a:ext uri="{FF2B5EF4-FFF2-40B4-BE49-F238E27FC236}">
                <a16:creationId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203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 진행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다른 종류의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pipe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데이터를 우선 촬영 및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pipe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촬영 완료 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plate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촬영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현재 사용중인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코드의 리뷰 진행 및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상규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/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다현이 실습에 사용해볼 수 있는 강의 영상 등을 찾아볼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논문 개요의 내용 보충 및 수정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5414</TotalTime>
  <Words>1390</Words>
  <Application>Microsoft Office PowerPoint</Application>
  <PresentationFormat>화면 슬라이드 쇼(4:3)</PresentationFormat>
  <Paragraphs>287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210 옴니고딕 030</vt:lpstr>
      <vt:lpstr>Arial</vt:lpstr>
      <vt:lpstr>Wingdings</vt:lpstr>
      <vt:lpstr>맑은 고딕</vt:lpstr>
      <vt:lpstr>Office 테마</vt:lpstr>
      <vt:lpstr>용접로봇 자동화</vt:lpstr>
      <vt:lpstr>PowerPoint 프레젠테이션</vt:lpstr>
      <vt:lpstr>1. 진행 작업</vt:lpstr>
      <vt:lpstr>1. 진행 작업</vt:lpstr>
      <vt:lpstr>1. 진행 작업</vt:lpstr>
      <vt:lpstr>1. 진행 작업</vt:lpstr>
      <vt:lpstr>1. 진행 작업</vt:lpstr>
      <vt:lpstr>1. 진행 작업</vt:lpstr>
      <vt:lpstr>2. 이후 진행 계획</vt:lpstr>
      <vt:lpstr>PowerPoint 프레젠테이션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2. 다음주 진행 계획</vt:lpstr>
      <vt:lpstr>PowerPoint 프레젠테이션</vt:lpstr>
      <vt:lpstr>1. 논문 수정 및 제출</vt:lpstr>
      <vt:lpstr>1. 논문 수정 및 제출</vt:lpstr>
      <vt:lpstr>2. 향후계획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하현진</cp:lastModifiedBy>
  <cp:revision>1536</cp:revision>
  <dcterms:created xsi:type="dcterms:W3CDTF">2011-08-24T01:05:33Z</dcterms:created>
  <dcterms:modified xsi:type="dcterms:W3CDTF">2022-03-11T18:58:47Z</dcterms:modified>
  <cp:version/>
</cp:coreProperties>
</file>