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99" r:id="rId2"/>
    <p:sldId id="614" r:id="rId3"/>
    <p:sldId id="610" r:id="rId4"/>
    <p:sldId id="624" r:id="rId5"/>
    <p:sldId id="636" r:id="rId6"/>
    <p:sldId id="641" r:id="rId7"/>
    <p:sldId id="642" r:id="rId8"/>
    <p:sldId id="643" r:id="rId9"/>
    <p:sldId id="635" r:id="rId10"/>
    <p:sldId id="623" r:id="rId11"/>
    <p:sldId id="615" r:id="rId12"/>
    <p:sldId id="638" r:id="rId13"/>
    <p:sldId id="639" r:id="rId14"/>
    <p:sldId id="640" r:id="rId15"/>
    <p:sldId id="622" r:id="rId16"/>
    <p:sldId id="644" r:id="rId17"/>
  </p:sldIdLst>
  <p:sldSz cx="12192000" cy="6858000"/>
  <p:notesSz cx="6858000" cy="9144000"/>
  <p:embeddedFontLst>
    <p:embeddedFont>
      <p:font typeface="맑은 고딕" pitchFamily="50" charset="-127"/>
      <p:regular r:id="rId19"/>
      <p:bold r:id="rId20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FBFBFB"/>
    <a:srgbClr val="ED31D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9868" autoAdjust="0"/>
  </p:normalViewPr>
  <p:slideViewPr>
    <p:cSldViewPr snapToGrid="0">
      <p:cViewPr varScale="1">
        <p:scale>
          <a:sx n="67" d="100"/>
          <a:sy n="67" d="100"/>
        </p:scale>
        <p:origin x="-640" y="-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287CA362-7CB5-4FDE-8422-6D501F2B92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E322444C-B2A3-49D2-A8CC-34A2926BB15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B1827AF-3989-4D85-BE11-B1F68430608D}" type="datetimeFigureOut">
              <a:rPr lang="ko-KR" altLang="en-US"/>
              <a:pPr>
                <a:defRPr/>
              </a:pPr>
              <a:t>2022-03-11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="" xmlns:a16="http://schemas.microsoft.com/office/drawing/2014/main" id="{EF5D7D69-CCA7-4FFD-AACE-006591B7A1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="" xmlns:a16="http://schemas.microsoft.com/office/drawing/2014/main" id="{2E2B224A-7249-4FD1-9BF3-4A1E1A7AE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F776ED5-775B-445F-9261-AD8BC6D995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C38B30F-022E-41AE-9A8D-B483784FA0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868B9A5-D446-4E83-9226-8ADB0D05AB4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8B9A5-D446-4E83-9226-8ADB0D05AB4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66674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8B9A5-D446-4E83-9226-8ADB0D05AB4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69470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F494846-E0BE-42D2-AA61-8BACA907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1876E-A186-44A9-963B-7B0DA71B27E8}" type="datetimeFigureOut">
              <a:rPr lang="ko-KR" altLang="en-US"/>
              <a:pPr>
                <a:defRPr/>
              </a:pPr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1CF1C6F-DBD0-41CC-9579-2E79CEDF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03E4ED8-FEA8-41FB-AD0C-70A62874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F2B9E6-2863-4767-8F05-057E36976DE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9242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6E6D84F-CF3D-46FA-8A04-A1A056CD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F804E-B6DA-486F-8DC7-28B46CB625DB}" type="datetimeFigureOut">
              <a:rPr lang="ko-KR" altLang="en-US"/>
              <a:pPr>
                <a:defRPr/>
              </a:pPr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B5FD9F3-507C-4B83-A2C9-30FD3555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C55443C-3B7D-4C87-B3CD-99987BB4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288615-5173-450C-A0C3-A5AB9EE477C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0537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736743-6D1D-439C-9A37-D9E3AA30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2974C-B50E-4DCA-8289-24BCF1554BD6}" type="datetimeFigureOut">
              <a:rPr lang="ko-KR" altLang="en-US"/>
              <a:pPr>
                <a:defRPr/>
              </a:pPr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A2AAF65-2B52-4C43-A4CB-5E8B42F9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E6FAE4F-0D0C-4AD0-8A4D-518AD523D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77BC54-88B3-49FE-A402-9A3E4D3B630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8159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5B928DF-42C1-47B2-9D74-37A1DA66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45DDA-47C5-412D-B3C8-CBC25202A1D4}" type="datetimeFigureOut">
              <a:rPr lang="ko-KR" altLang="en-US"/>
              <a:pPr>
                <a:defRPr/>
              </a:pPr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85F852-A228-414A-8E30-6BC0DD46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56831BB-710C-4864-A4DD-D6C55C57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A2B87-6E35-47FC-9AFD-EA9D6A12CFF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9326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073A85F-300B-41DD-807F-27AE538E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8AC26-D821-4E11-83DB-7FCC61DC0B52}" type="datetimeFigureOut">
              <a:rPr lang="ko-KR" altLang="en-US"/>
              <a:pPr>
                <a:defRPr/>
              </a:pPr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BF912A7-CF3A-4D13-A365-5E135194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0BE4FB5-AB83-422D-BA97-C6F58CAB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1B1B90-8117-4687-8C67-54E06B333E5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6054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="" xmlns:a16="http://schemas.microsoft.com/office/drawing/2014/main" id="{DEFE0DA4-61F1-407C-A787-87C101A4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2D1A7-3F32-43A7-802E-978833F9A950}" type="datetimeFigureOut">
              <a:rPr lang="ko-KR" altLang="en-US"/>
              <a:pPr>
                <a:defRPr/>
              </a:pPr>
              <a:t>2022-03-11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="" xmlns:a16="http://schemas.microsoft.com/office/drawing/2014/main" id="{09E0EA02-15E7-412F-857B-07484AEB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="" xmlns:a16="http://schemas.microsoft.com/office/drawing/2014/main" id="{C5FB5F6D-1EB6-41CB-97FE-37E73A28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E5440-B045-4B88-9A36-FF2BF27B628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1819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="" xmlns:a16="http://schemas.microsoft.com/office/drawing/2014/main" id="{E4C5E0DF-D71E-41D5-B862-110DB52A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0391F-E0DB-4598-9451-EEC19EDD6F47}" type="datetimeFigureOut">
              <a:rPr lang="ko-KR" altLang="en-US"/>
              <a:pPr>
                <a:defRPr/>
              </a:pPr>
              <a:t>2022-03-11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="" xmlns:a16="http://schemas.microsoft.com/office/drawing/2014/main" id="{CFE0BC01-F369-42EE-A7B3-23EA6E26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="" xmlns:a16="http://schemas.microsoft.com/office/drawing/2014/main" id="{CA5BE72A-49DD-4E28-89D2-CD2E20CA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EDD3C-5001-48EF-BF1C-3A3EF0388CE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701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="" xmlns:a16="http://schemas.microsoft.com/office/drawing/2014/main" id="{3D347FC1-525B-4394-8C8A-51D6A24E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5F732-09AD-4CBF-9EE6-ADB6E9CE4A50}" type="datetimeFigureOut">
              <a:rPr lang="ko-KR" altLang="en-US"/>
              <a:pPr>
                <a:defRPr/>
              </a:pPr>
              <a:t>2022-03-11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="" xmlns:a16="http://schemas.microsoft.com/office/drawing/2014/main" id="{E31EC720-F8B5-47BD-AF29-309ACC93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="" xmlns:a16="http://schemas.microsoft.com/office/drawing/2014/main" id="{4FED9235-C041-41FE-A4E5-0AA07387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498CAE-D835-4C58-9949-CDD1935117F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4904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="" xmlns:a16="http://schemas.microsoft.com/office/drawing/2014/main" id="{D8032D5F-913A-48A1-8EAD-124BF735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FAD7D-8358-4DB4-A4CD-6087B2D3D787}" type="datetimeFigureOut">
              <a:rPr lang="ko-KR" altLang="en-US"/>
              <a:pPr>
                <a:defRPr/>
              </a:pPr>
              <a:t>2022-03-11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="" xmlns:a16="http://schemas.microsoft.com/office/drawing/2014/main" id="{818700F2-4E9C-4381-8121-137154EB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="" xmlns:a16="http://schemas.microsoft.com/office/drawing/2014/main" id="{969C678D-2A41-4446-901E-B4585428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C08122-221E-4CFA-9B89-5E52C96C829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5900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="" xmlns:a16="http://schemas.microsoft.com/office/drawing/2014/main" id="{BE29183E-884A-4E6B-AA3A-82778A1F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0E981-9E25-4041-A755-32D96837D224}" type="datetimeFigureOut">
              <a:rPr lang="ko-KR" altLang="en-US"/>
              <a:pPr>
                <a:defRPr/>
              </a:pPr>
              <a:t>2022-03-11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="" xmlns:a16="http://schemas.microsoft.com/office/drawing/2014/main" id="{EF7F8288-F375-457D-B553-DCFFCB7A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="" xmlns:a16="http://schemas.microsoft.com/office/drawing/2014/main" id="{533C4906-0099-48A6-9904-0658DA7A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DC812A-3FD0-41A6-8A18-B9A5ADD6244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5071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="" xmlns:a16="http://schemas.microsoft.com/office/drawing/2014/main" id="{DBEDD371-99CF-47FD-9FC6-AD0CE2E0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9E3D7-6312-458D-B9F9-CECEA99319BD}" type="datetimeFigureOut">
              <a:rPr lang="ko-KR" altLang="en-US"/>
              <a:pPr>
                <a:defRPr/>
              </a:pPr>
              <a:t>2022-03-11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="" xmlns:a16="http://schemas.microsoft.com/office/drawing/2014/main" id="{0EC94D19-2FB9-4E0F-9427-97784133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="" xmlns:a16="http://schemas.microsoft.com/office/drawing/2014/main" id="{A6317D39-B975-41AC-9769-FAE8E451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3B4E4E-A4AD-47B2-8220-3B6D481F6D9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1339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="" xmlns:a16="http://schemas.microsoft.com/office/drawing/2014/main" id="{CF9157B7-9D5D-403D-A1BF-C06E182429B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="" xmlns:a16="http://schemas.microsoft.com/office/drawing/2014/main" id="{B04FC427-ABC6-4DD7-A383-5D232779C8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064D9A6-F658-4843-80C9-DC3A3A636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18A0CC9-5CE6-4E67-A38B-BD437BBCC671}" type="datetimeFigureOut">
              <a:rPr lang="ko-KR" altLang="en-US"/>
              <a:pPr>
                <a:defRPr/>
              </a:pPr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2D51673-9A58-4F85-8D4B-78CA4E49B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632774D-7CFB-41B8-9199-C089A4332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defRPr>
            </a:lvl1pPr>
          </a:lstStyle>
          <a:p>
            <a:fld id="{F9F8730E-E375-4F85-82D4-0AF150BE7B3F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CC1DEAC-55BA-4083-B090-711DF40B2949}"/>
              </a:ext>
            </a:extLst>
          </p:cNvPr>
          <p:cNvSpPr txBox="1"/>
          <p:nvPr/>
        </p:nvSpPr>
        <p:spPr>
          <a:xfrm>
            <a:off x="9715500" y="6505575"/>
            <a:ext cx="24066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accent4"/>
                </a:solidFill>
                <a:latin typeface="+mn-ea"/>
                <a:ea typeface="+mn-ea"/>
              </a:rPr>
              <a:t>Copyrightⓒ. Saebyeol Yu. All Rights Reserved.</a:t>
            </a:r>
            <a:endParaRPr kumimoji="0" lang="ko-KR" altLang="en-US" sz="800" dirty="0">
              <a:solidFill>
                <a:schemeClr val="accent4"/>
              </a:solidFill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나눔스퀘어라운드 Regular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나눔스퀘어라운드 Regular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나눔스퀘어라운드 Regular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나눔스퀘어라운드 Regular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나눔스퀘어라운드 Regular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나눔스퀘어라운드 Regular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그림 2">
            <a:extLst>
              <a:ext uri="{FF2B5EF4-FFF2-40B4-BE49-F238E27FC236}">
                <a16:creationId xmlns="" xmlns:a16="http://schemas.microsoft.com/office/drawing/2014/main" id="{BD29A930-929D-45F2-9CAB-3659B9744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BC58B05-62ED-421C-98B3-B2ED73D72C4F}"/>
              </a:ext>
            </a:extLst>
          </p:cNvPr>
          <p:cNvSpPr/>
          <p:nvPr/>
        </p:nvSpPr>
        <p:spPr>
          <a:xfrm>
            <a:off x="-25400" y="0"/>
            <a:ext cx="122174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52" name="TextBox 3">
            <a:extLst>
              <a:ext uri="{FF2B5EF4-FFF2-40B4-BE49-F238E27FC236}">
                <a16:creationId xmlns="" xmlns:a16="http://schemas.microsoft.com/office/drawing/2014/main" id="{FF6AFDD9-5359-4B4C-BEFE-EB927C936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9013" y="2974975"/>
            <a:ext cx="51339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ko-KR" altLang="en-US" sz="5400" b="1">
                <a:solidFill>
                  <a:schemeClr val="bg1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rPr>
              <a:t>도면해석 자동화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FF6050A-DFDD-4F06-BC9C-C585EABA7622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0C72B84-75DF-475F-B381-4E5FB180F787}"/>
              </a:ext>
            </a:extLst>
          </p:cNvPr>
          <p:cNvSpPr txBox="1"/>
          <p:nvPr/>
        </p:nvSpPr>
        <p:spPr>
          <a:xfrm>
            <a:off x="9715500" y="6505575"/>
            <a:ext cx="24066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bg1"/>
                </a:solidFill>
                <a:latin typeface="+mn-ea"/>
                <a:ea typeface="+mn-ea"/>
              </a:rPr>
              <a:t>Copyrightⓒ. Saebyeol Yu. All Rights Reserved.</a:t>
            </a:r>
            <a:endParaRPr kumimoji="0"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55" name="TextBox 7">
            <a:extLst>
              <a:ext uri="{FF2B5EF4-FFF2-40B4-BE49-F238E27FC236}">
                <a16:creationId xmlns="" xmlns:a16="http://schemas.microsoft.com/office/drawing/2014/main" id="{29FFD440-D6DD-4249-9A52-398FAF584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022725"/>
            <a:ext cx="37417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ko-KR" altLang="en-US" sz="1600" b="1">
                <a:solidFill>
                  <a:schemeClr val="bg1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rPr>
              <a:t>인공지능 융합학과 </a:t>
            </a:r>
            <a:r>
              <a:rPr kumimoji="0" lang="en-US" altLang="ko-KR" sz="1600" b="1">
                <a:solidFill>
                  <a:schemeClr val="bg1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rPr>
              <a:t>2021137675 </a:t>
            </a:r>
            <a:r>
              <a:rPr kumimoji="0" lang="ko-KR" altLang="en-US" sz="1600" b="1">
                <a:solidFill>
                  <a:schemeClr val="bg1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rPr>
              <a:t>서승훈</a:t>
            </a:r>
            <a:endParaRPr kumimoji="0" lang="en-US" altLang="ko-KR" sz="1600" b="1">
              <a:solidFill>
                <a:schemeClr val="bg1"/>
              </a:solidFill>
              <a:latin typeface="Arial" panose="020B0604020202020204" pitchFamily="34" charset="0"/>
              <a:ea typeface="나눔스퀘어라운드 Regular"/>
              <a:cs typeface="나눔스퀘어라운드 Regular"/>
            </a:endParaRPr>
          </a:p>
          <a:p>
            <a:pPr algn="ctr" eaLnBrk="1" hangingPunct="1"/>
            <a:r>
              <a:rPr kumimoji="0" lang="ko-KR" altLang="en-US" sz="1600" b="1">
                <a:solidFill>
                  <a:schemeClr val="bg1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rPr>
              <a:t>로봇공학과 </a:t>
            </a:r>
            <a:r>
              <a:rPr kumimoji="0" lang="en-US" altLang="ko-KR" sz="1600" b="1">
                <a:solidFill>
                  <a:schemeClr val="bg1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rPr>
              <a:t>2018043381 </a:t>
            </a:r>
            <a:r>
              <a:rPr kumimoji="0" lang="ko-KR" altLang="en-US" sz="1600" b="1">
                <a:solidFill>
                  <a:schemeClr val="bg1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rPr>
              <a:t>이지화</a:t>
            </a:r>
          </a:p>
        </p:txBody>
      </p:sp>
    </p:spTree>
  </p:cSld>
  <p:clrMapOvr>
    <a:masterClrMapping/>
  </p:clrMapOvr>
  <p:transition advTm="54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52C06290-92E4-47CC-9CC9-DB9CCC3277D4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3BB1799E-5391-4610-94E3-C4A3F0465DAD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D3F434A-EE07-4CDA-B1CC-066BAF1F8757}"/>
              </a:ext>
            </a:extLst>
          </p:cNvPr>
          <p:cNvSpPr txBox="1"/>
          <p:nvPr/>
        </p:nvSpPr>
        <p:spPr>
          <a:xfrm>
            <a:off x="1373789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1-2.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F23500B-C3A1-4ECC-9944-437E42C3A0BF}"/>
              </a:ext>
            </a:extLst>
          </p:cNvPr>
          <p:cNvSpPr txBox="1"/>
          <p:nvPr/>
        </p:nvSpPr>
        <p:spPr>
          <a:xfrm>
            <a:off x="2263775" y="644525"/>
            <a:ext cx="2492990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spc="-150" dirty="0" err="1" smtClean="0">
                <a:solidFill>
                  <a:schemeClr val="accent4"/>
                </a:solidFill>
                <a:latin typeface="+mj-ea"/>
                <a:ea typeface="+mn-ea"/>
              </a:rPr>
              <a:t>늑근</a:t>
            </a: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 비율조정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90650" y="3848100"/>
            <a:ext cx="295275" cy="2838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57700" y="3848100"/>
            <a:ext cx="295275" cy="2838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543049" y="3733800"/>
            <a:ext cx="3038475" cy="2476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4" descr="C:\Users\cailab\Desktop\gesf.PNG"/>
          <p:cNvPicPr>
            <a:picLocks noChangeAspect="1" noChangeArrowheads="1"/>
          </p:cNvPicPr>
          <p:nvPr/>
        </p:nvPicPr>
        <p:blipFill>
          <a:blip r:embed="rId2"/>
          <a:srcRect r="66294"/>
          <a:stretch>
            <a:fillRect/>
          </a:stretch>
        </p:blipFill>
        <p:spPr bwMode="auto">
          <a:xfrm>
            <a:off x="7023100" y="2777388"/>
            <a:ext cx="3711575" cy="4080612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6981825" y="3961663"/>
            <a:ext cx="3762375" cy="7048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5">
            <a:extLst>
              <a:ext uri="{FF2B5EF4-FFF2-40B4-BE49-F238E27FC236}">
                <a16:creationId xmlns="" xmlns:a16="http://schemas.microsoft.com/office/drawing/2014/main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236" y="1810772"/>
            <a:ext cx="6302713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Cylinder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형태의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Object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개를 엮어서 제작</a:t>
            </a: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 eaLnBrk="1" hangingPunct="1">
              <a:lnSpc>
                <a:spcPct val="130000"/>
              </a:lnSpc>
            </a:pP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 eaLnBrk="1" hangingPunct="1">
              <a:lnSpc>
                <a:spcPct val="130000"/>
              </a:lnSpc>
            </a:pP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하나를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Parent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 두고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나머지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2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개를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Child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 두어</a:t>
            </a: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 eaLnBrk="1" hangingPunct="1">
              <a:lnSpc>
                <a:spcPct val="130000"/>
              </a:lnSpc>
            </a:pP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하나의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Object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형성</a:t>
            </a: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</p:cSld>
  <p:clrMapOvr>
    <a:masterClrMapping/>
  </p:clrMapOvr>
  <p:transition advTm="703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52C06290-92E4-47CC-9CC9-DB9CCC3277D4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3BB1799E-5391-4610-94E3-C4A3F0465DAD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D3F434A-EE07-4CDA-B1CC-066BAF1F8757}"/>
              </a:ext>
            </a:extLst>
          </p:cNvPr>
          <p:cNvSpPr txBox="1"/>
          <p:nvPr/>
        </p:nvSpPr>
        <p:spPr>
          <a:xfrm>
            <a:off x="1373789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1-2.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F23500B-C3A1-4ECC-9944-437E42C3A0BF}"/>
              </a:ext>
            </a:extLst>
          </p:cNvPr>
          <p:cNvSpPr txBox="1"/>
          <p:nvPr/>
        </p:nvSpPr>
        <p:spPr>
          <a:xfrm>
            <a:off x="2263775" y="644525"/>
            <a:ext cx="2492990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spc="-150" dirty="0" err="1" smtClean="0">
                <a:solidFill>
                  <a:schemeClr val="accent4"/>
                </a:solidFill>
                <a:latin typeface="+mj-ea"/>
                <a:ea typeface="+mn-ea"/>
              </a:rPr>
              <a:t>늑근</a:t>
            </a: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 비율조정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pic>
        <p:nvPicPr>
          <p:cNvPr id="1027" name="Picture 3" descr="C:\Users\cailab\Desktop\sgsaef.PNG"/>
          <p:cNvPicPr>
            <a:picLocks noChangeAspect="1" noChangeArrowheads="1"/>
          </p:cNvPicPr>
          <p:nvPr/>
        </p:nvPicPr>
        <p:blipFill>
          <a:blip r:embed="rId2"/>
          <a:srcRect r="36812" b="26569"/>
          <a:stretch>
            <a:fillRect/>
          </a:stretch>
        </p:blipFill>
        <p:spPr bwMode="auto">
          <a:xfrm>
            <a:off x="289847" y="2602923"/>
            <a:ext cx="6829137" cy="3981973"/>
          </a:xfrm>
          <a:prstGeom prst="rect">
            <a:avLst/>
          </a:prstGeom>
          <a:noFill/>
        </p:spPr>
      </p:pic>
      <p:sp>
        <p:nvSpPr>
          <p:cNvPr id="8" name="TextBox 15">
            <a:extLst>
              <a:ext uri="{FF2B5EF4-FFF2-40B4-BE49-F238E27FC236}">
                <a16:creationId xmlns="" xmlns:a16="http://schemas.microsoft.com/office/drawing/2014/main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31857"/>
            <a:ext cx="12192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2000" b="1" dirty="0" smtClean="0">
                <a:latin typeface="+mj-ea"/>
                <a:ea typeface="+mj-ea"/>
              </a:rPr>
              <a:t>(</a:t>
            </a:r>
            <a:r>
              <a:rPr lang="en-US" altLang="ko-KR" sz="2000" b="1" dirty="0" err="1" smtClean="0">
                <a:latin typeface="+mj-ea"/>
                <a:ea typeface="+mj-ea"/>
              </a:rPr>
              <a:t>X_position</a:t>
            </a:r>
            <a:r>
              <a:rPr lang="en-US" altLang="ko-KR" sz="2000" b="1" dirty="0" smtClean="0">
                <a:latin typeface="+mj-ea"/>
                <a:ea typeface="+mj-ea"/>
              </a:rPr>
              <a:t>, </a:t>
            </a:r>
            <a:r>
              <a:rPr lang="en-US" altLang="ko-KR" sz="2000" b="1" dirty="0" err="1" smtClean="0">
                <a:latin typeface="+mj-ea"/>
                <a:ea typeface="+mj-ea"/>
              </a:rPr>
              <a:t>Y_Position</a:t>
            </a:r>
            <a:r>
              <a:rPr lang="en-US" altLang="ko-KR" sz="2000" b="1" dirty="0" smtClean="0">
                <a:latin typeface="+mj-ea"/>
                <a:ea typeface="+mj-ea"/>
              </a:rPr>
              <a:t>, </a:t>
            </a:r>
            <a:r>
              <a:rPr lang="en-US" altLang="ko-KR" sz="2000" b="1" dirty="0" err="1" smtClean="0">
                <a:latin typeface="+mj-ea"/>
                <a:ea typeface="+mj-ea"/>
              </a:rPr>
              <a:t>Z_Position</a:t>
            </a:r>
            <a:r>
              <a:rPr lang="en-US" altLang="ko-KR" sz="2000" b="1" dirty="0" smtClean="0">
                <a:latin typeface="+mj-ea"/>
                <a:ea typeface="+mj-ea"/>
              </a:rPr>
              <a:t>, W, H, D) + </a:t>
            </a:r>
            <a:r>
              <a:rPr lang="en-US" altLang="ko-KR" sz="2000" b="1" dirty="0" smtClean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회전정보도 추가할 예정</a:t>
            </a:r>
            <a:r>
              <a:rPr lang="en-US" altLang="ko-KR" sz="2000" b="1" dirty="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2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1028" name="Picture 4" descr="C:\Users\cailab\Desktop\gesf.PNG"/>
          <p:cNvPicPr>
            <a:picLocks noChangeAspect="1" noChangeArrowheads="1"/>
          </p:cNvPicPr>
          <p:nvPr/>
        </p:nvPicPr>
        <p:blipFill>
          <a:blip r:embed="rId3"/>
          <a:srcRect r="66294"/>
          <a:stretch>
            <a:fillRect/>
          </a:stretch>
        </p:blipFill>
        <p:spPr bwMode="auto">
          <a:xfrm>
            <a:off x="7613650" y="2644775"/>
            <a:ext cx="3711575" cy="4080612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7572375" y="3829050"/>
            <a:ext cx="3762375" cy="7048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advTm="703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FA8AFAB-3045-4174-A48E-93BEC3CDB16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A05F21B3-8C48-4349-BCCE-7C502034C8EB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E97784B-61A6-4A61-BFC4-5CB35005585E}"/>
              </a:ext>
            </a:extLst>
          </p:cNvPr>
          <p:cNvSpPr txBox="1"/>
          <p:nvPr/>
        </p:nvSpPr>
        <p:spPr>
          <a:xfrm>
            <a:off x="2263775" y="644525"/>
            <a:ext cx="4243406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spc="-150" dirty="0">
                <a:solidFill>
                  <a:schemeClr val="accent4"/>
                </a:solidFill>
                <a:latin typeface="+mj-ea"/>
                <a:ea typeface="+mn-ea"/>
              </a:rPr>
              <a:t>2D to 3D </a:t>
            </a:r>
            <a:r>
              <a:rPr kumimoji="0" lang="ko-KR" altLang="en-US" sz="3000" b="1" spc="-150" dirty="0">
                <a:solidFill>
                  <a:schemeClr val="accent4"/>
                </a:solidFill>
                <a:latin typeface="+mj-ea"/>
                <a:ea typeface="+mn-ea"/>
              </a:rPr>
              <a:t>기술 </a:t>
            </a: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특허 탐색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2D3F434A-EE07-4CDA-B1CC-066BAF1F8757}"/>
              </a:ext>
            </a:extLst>
          </p:cNvPr>
          <p:cNvSpPr txBox="1"/>
          <p:nvPr/>
        </p:nvSpPr>
        <p:spPr>
          <a:xfrm>
            <a:off x="1373789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>
                <a:solidFill>
                  <a:schemeClr val="accent4"/>
                </a:solidFill>
                <a:latin typeface="+mn-lt"/>
                <a:ea typeface="+mn-ea"/>
              </a:rPr>
              <a:t>1-3.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5B5BAF7-EF83-471F-8ECC-34972A4BC22C}"/>
              </a:ext>
            </a:extLst>
          </p:cNvPr>
          <p:cNvSpPr txBox="1"/>
          <p:nvPr/>
        </p:nvSpPr>
        <p:spPr bwMode="auto">
          <a:xfrm>
            <a:off x="139700" y="1775498"/>
            <a:ext cx="8773556" cy="46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0" indent="0" algn="just" eaLnBrk="1" hangingPunct="1">
              <a:lnSpc>
                <a:spcPct val="130000"/>
              </a:lnSpc>
            </a:pPr>
            <a:r>
              <a:rPr kumimoji="0" lang="en-US" altLang="ko-KR" sz="2000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1) </a:t>
            </a:r>
            <a:r>
              <a:rPr kumimoji="0" lang="ko-KR" altLang="en-US" sz="2000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벽체 및 바닥 부재용 </a:t>
            </a:r>
            <a:r>
              <a:rPr kumimoji="0" lang="en-US" altLang="ko-KR" sz="2000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</a:t>
            </a:r>
            <a:r>
              <a:rPr kumimoji="0" lang="ko-KR" altLang="en-US" sz="2000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차원 용접 철근 모듈 자동 생성 및 변환 방법 및 시스템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35838E8-63D4-418A-9014-D81AB0A5DF59}"/>
              </a:ext>
            </a:extLst>
          </p:cNvPr>
          <p:cNvSpPr txBox="1"/>
          <p:nvPr/>
        </p:nvSpPr>
        <p:spPr bwMode="auto">
          <a:xfrm>
            <a:off x="6842015" y="3397843"/>
            <a:ext cx="4277133" cy="1761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0" indent="0" eaLnBrk="1" hangingPunct="1">
              <a:lnSpc>
                <a:spcPct val="130000"/>
              </a:lnSpc>
            </a:pPr>
            <a:r>
              <a:rPr kumimoji="0" lang="ko-KR" altLang="en-US" sz="2000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기존 </a:t>
            </a:r>
            <a:r>
              <a:rPr kumimoji="0" lang="en-US" altLang="ko-KR" sz="2000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2D </a:t>
            </a:r>
            <a:r>
              <a:rPr kumimoji="0" lang="ko-KR" altLang="en-US" sz="2000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설계도를 사용 할 때 문제점</a:t>
            </a:r>
            <a:endParaRPr kumimoji="0" lang="en-US" altLang="ko-KR" sz="2000" b="1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eaLnBrk="1" hangingPunct="1">
              <a:lnSpc>
                <a:spcPct val="130000"/>
              </a:lnSpc>
              <a:buAutoNum type="arabicPeriod"/>
            </a:pPr>
            <a:r>
              <a:rPr kumimoji="0" lang="ko-KR" altLang="en-US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현장에서 조립하는데 시간 오래 걸림</a:t>
            </a:r>
            <a:endParaRPr kumimoji="0" lang="en-US" altLang="ko-KR" b="1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eaLnBrk="1" hangingPunct="1">
              <a:lnSpc>
                <a:spcPct val="130000"/>
              </a:lnSpc>
              <a:buAutoNum type="arabicPeriod"/>
            </a:pPr>
            <a:r>
              <a:rPr kumimoji="0" lang="ko-KR" altLang="en-US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부주의로 인한 잘못 조립 가능성</a:t>
            </a:r>
            <a:endParaRPr kumimoji="0" lang="en-US" altLang="ko-KR" b="1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eaLnBrk="1" hangingPunct="1">
              <a:lnSpc>
                <a:spcPct val="130000"/>
              </a:lnSpc>
              <a:buAutoNum type="arabicPeriod"/>
            </a:pPr>
            <a:r>
              <a:rPr kumimoji="0" lang="ko-KR" altLang="en-US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숙련된 배근 조립공 부족</a:t>
            </a:r>
            <a:endParaRPr kumimoji="0" lang="en-US" altLang="ko-KR" b="1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eaLnBrk="1" hangingPunct="1">
              <a:lnSpc>
                <a:spcPct val="130000"/>
              </a:lnSpc>
            </a:pPr>
            <a:endParaRPr kumimoji="0" lang="en-US" altLang="ko-KR" sz="1000" b="1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grpSp>
        <p:nvGrpSpPr>
          <p:cNvPr id="4" name="그룹 14">
            <a:extLst>
              <a:ext uri="{FF2B5EF4-FFF2-40B4-BE49-F238E27FC236}">
                <a16:creationId xmlns="" xmlns:a16="http://schemas.microsoft.com/office/drawing/2014/main" id="{154F94F7-8DAE-4656-A74A-462FE5771CDD}"/>
              </a:ext>
            </a:extLst>
          </p:cNvPr>
          <p:cNvGrpSpPr/>
          <p:nvPr/>
        </p:nvGrpSpPr>
        <p:grpSpPr>
          <a:xfrm>
            <a:off x="1050214" y="2962398"/>
            <a:ext cx="3954929" cy="3096353"/>
            <a:chOff x="156134" y="2808775"/>
            <a:chExt cx="3954929" cy="3096353"/>
          </a:xfrm>
        </p:grpSpPr>
        <p:pic>
          <p:nvPicPr>
            <p:cNvPr id="7" name="그림 6">
              <a:extLst>
                <a:ext uri="{FF2B5EF4-FFF2-40B4-BE49-F238E27FC236}">
                  <a16:creationId xmlns="" xmlns:a16="http://schemas.microsoft.com/office/drawing/2014/main" id="{57807131-294D-4405-9D72-DC9407918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543" y="2808775"/>
              <a:ext cx="3064113" cy="289937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E7CDA43A-BA6F-4811-8522-F6F745DF5D4F}"/>
                </a:ext>
              </a:extLst>
            </p:cNvPr>
            <p:cNvSpPr txBox="1"/>
            <p:nvPr/>
          </p:nvSpPr>
          <p:spPr bwMode="auto">
            <a:xfrm>
              <a:off x="156134" y="5511174"/>
              <a:ext cx="3954929" cy="393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tlCol="0">
              <a:spAutoFit/>
            </a:bodyPr>
            <a:lstStyle/>
            <a:p>
              <a:pPr marL="0" indent="0" algn="just" eaLnBrk="1" hangingPunct="1">
                <a:lnSpc>
                  <a:spcPct val="130000"/>
                </a:lnSpc>
              </a:pPr>
              <a:r>
                <a:rPr kumimoji="0" lang="ko-KR" altLang="en-US" sz="1600" b="1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△ 벽체 및 바닥에 사용되는 철근 모듈 예시</a:t>
              </a: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2E6FECB5-6695-4FB8-8C4B-8A3596FDCA4A}"/>
              </a:ext>
            </a:extLst>
          </p:cNvPr>
          <p:cNvCxnSpPr/>
          <p:nvPr/>
        </p:nvCxnSpPr>
        <p:spPr>
          <a:xfrm>
            <a:off x="6096000" y="2808775"/>
            <a:ext cx="0" cy="3403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advTm="32406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FA8AFAB-3045-4174-A48E-93BEC3CDB16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A05F21B3-8C48-4349-BCCE-7C502034C8EB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E97784B-61A6-4A61-BFC4-5CB35005585E}"/>
              </a:ext>
            </a:extLst>
          </p:cNvPr>
          <p:cNvSpPr txBox="1"/>
          <p:nvPr/>
        </p:nvSpPr>
        <p:spPr>
          <a:xfrm>
            <a:off x="2263775" y="644525"/>
            <a:ext cx="4243406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spc="-150" dirty="0">
                <a:solidFill>
                  <a:schemeClr val="accent4"/>
                </a:solidFill>
                <a:latin typeface="+mj-ea"/>
                <a:ea typeface="+mn-ea"/>
              </a:rPr>
              <a:t>2D to 3D </a:t>
            </a:r>
            <a:r>
              <a:rPr kumimoji="0" lang="ko-KR" altLang="en-US" sz="3000" b="1" spc="-150" dirty="0">
                <a:solidFill>
                  <a:schemeClr val="accent4"/>
                </a:solidFill>
                <a:latin typeface="+mj-ea"/>
                <a:ea typeface="+mn-ea"/>
              </a:rPr>
              <a:t>기술 </a:t>
            </a: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특허 탐색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2D3F434A-EE07-4CDA-B1CC-066BAF1F8757}"/>
              </a:ext>
            </a:extLst>
          </p:cNvPr>
          <p:cNvSpPr txBox="1"/>
          <p:nvPr/>
        </p:nvSpPr>
        <p:spPr>
          <a:xfrm>
            <a:off x="1373789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>
                <a:solidFill>
                  <a:schemeClr val="accent4"/>
                </a:solidFill>
                <a:latin typeface="+mn-lt"/>
                <a:ea typeface="+mn-ea"/>
              </a:rPr>
              <a:t>1-3.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5B5BAF7-EF83-471F-8ECC-34972A4BC22C}"/>
              </a:ext>
            </a:extLst>
          </p:cNvPr>
          <p:cNvSpPr txBox="1"/>
          <p:nvPr/>
        </p:nvSpPr>
        <p:spPr bwMode="auto">
          <a:xfrm>
            <a:off x="139700" y="1775498"/>
            <a:ext cx="8773556" cy="46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0" indent="0" algn="just" eaLnBrk="1" hangingPunct="1">
              <a:lnSpc>
                <a:spcPct val="130000"/>
              </a:lnSpc>
            </a:pPr>
            <a:r>
              <a:rPr kumimoji="0" lang="en-US" altLang="ko-KR" sz="2000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1) </a:t>
            </a:r>
            <a:r>
              <a:rPr kumimoji="0" lang="ko-KR" altLang="en-US" sz="2000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벽체 및 바닥 부재용 </a:t>
            </a:r>
            <a:r>
              <a:rPr kumimoji="0" lang="en-US" altLang="ko-KR" sz="2000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</a:t>
            </a:r>
            <a:r>
              <a:rPr kumimoji="0" lang="ko-KR" altLang="en-US" sz="2000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차원 용접 철근 모듈 자동 생성 및 변환 방법 및 시스템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35838E8-63D4-418A-9014-D81AB0A5DF59}"/>
              </a:ext>
            </a:extLst>
          </p:cNvPr>
          <p:cNvSpPr txBox="1"/>
          <p:nvPr/>
        </p:nvSpPr>
        <p:spPr bwMode="auto">
          <a:xfrm>
            <a:off x="5184330" y="3429000"/>
            <a:ext cx="6372257" cy="191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0" indent="0" eaLnBrk="1" hangingPunct="1">
              <a:lnSpc>
                <a:spcPct val="130000"/>
              </a:lnSpc>
            </a:pPr>
            <a:r>
              <a:rPr kumimoji="0" lang="ko-KR" altLang="en-US" sz="2000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본 특허의 효과</a:t>
            </a:r>
            <a:endParaRPr kumimoji="0" lang="en-US" altLang="ko-KR" sz="2000" b="1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eaLnBrk="1" hangingPunct="1">
              <a:lnSpc>
                <a:spcPct val="130000"/>
              </a:lnSpc>
              <a:buAutoNum type="arabicPeriod"/>
            </a:pPr>
            <a:r>
              <a:rPr kumimoji="0" lang="en-US" altLang="ko-KR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3D</a:t>
            </a:r>
            <a:r>
              <a:rPr kumimoji="0" lang="ko-KR" altLang="en-US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시공도 생성을 통해 시공 속도 증진 </a:t>
            </a:r>
            <a:r>
              <a:rPr kumimoji="0" lang="en-US" altLang="ko-KR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&amp; </a:t>
            </a:r>
            <a:r>
              <a:rPr kumimoji="0" lang="ko-KR" altLang="en-US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품질 안정성 유지</a:t>
            </a:r>
            <a:endParaRPr kumimoji="0" lang="en-US" altLang="ko-KR" b="1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eaLnBrk="1" hangingPunct="1">
              <a:lnSpc>
                <a:spcPct val="130000"/>
              </a:lnSpc>
              <a:buAutoNum type="arabicPeriod"/>
            </a:pPr>
            <a:r>
              <a:rPr kumimoji="0" lang="ko-KR" altLang="en-US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현재 존재하는 부재들을 활용하여 적합한 구조로 변형 가능</a:t>
            </a:r>
            <a:endParaRPr kumimoji="0" lang="en-US" altLang="ko-KR" b="1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eaLnBrk="1" hangingPunct="1">
              <a:lnSpc>
                <a:spcPct val="130000"/>
              </a:lnSpc>
              <a:buAutoNum type="arabicPeriod"/>
            </a:pPr>
            <a:r>
              <a:rPr kumimoji="0" lang="ko-KR" altLang="en-US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철근 모듈의 운반까지 고려하여 운반의 용이성 나타냄</a:t>
            </a:r>
            <a:endParaRPr kumimoji="0" lang="en-US" altLang="ko-KR" b="1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lvl="1">
              <a:lnSpc>
                <a:spcPct val="130000"/>
              </a:lnSpc>
            </a:pPr>
            <a:r>
              <a:rPr kumimoji="0" lang="en-US" altLang="ko-KR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kumimoji="0" lang="ko-KR" altLang="en-US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차량의 폭과 허용 중량 범위 이내 등</a:t>
            </a:r>
            <a:r>
              <a:rPr kumimoji="0" lang="en-US" altLang="ko-KR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D7F95BF7-F9C6-4162-A240-7FBB3DB15C0E}"/>
              </a:ext>
            </a:extLst>
          </p:cNvPr>
          <p:cNvGrpSpPr/>
          <p:nvPr/>
        </p:nvGrpSpPr>
        <p:grpSpPr>
          <a:xfrm>
            <a:off x="403187" y="2382055"/>
            <a:ext cx="3460826" cy="2590247"/>
            <a:chOff x="156134" y="2808775"/>
            <a:chExt cx="3954929" cy="3096353"/>
          </a:xfrm>
        </p:grpSpPr>
        <p:pic>
          <p:nvPicPr>
            <p:cNvPr id="7" name="그림 6">
              <a:extLst>
                <a:ext uri="{FF2B5EF4-FFF2-40B4-BE49-F238E27FC236}">
                  <a16:creationId xmlns="" xmlns:a16="http://schemas.microsoft.com/office/drawing/2014/main" id="{57807131-294D-4405-9D72-DC9407918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543" y="2808775"/>
              <a:ext cx="3064113" cy="289937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E7CDA43A-BA6F-4811-8522-F6F745DF5D4F}"/>
                </a:ext>
              </a:extLst>
            </p:cNvPr>
            <p:cNvSpPr txBox="1"/>
            <p:nvPr/>
          </p:nvSpPr>
          <p:spPr bwMode="auto">
            <a:xfrm>
              <a:off x="156134" y="5511174"/>
              <a:ext cx="3954929" cy="393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tlCol="0">
              <a:spAutoFit/>
            </a:bodyPr>
            <a:lstStyle/>
            <a:p>
              <a:pPr marL="0" indent="0" algn="just" eaLnBrk="1" hangingPunct="1">
                <a:lnSpc>
                  <a:spcPct val="130000"/>
                </a:lnSpc>
              </a:pPr>
              <a:r>
                <a:rPr kumimoji="0" lang="ko-KR" altLang="en-US" sz="1600" b="1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△ 벽체 및 바닥에 사용되는 철근 모듈 예시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E00F4A1F-213E-44B1-AC78-9EC8BB205DFE}"/>
              </a:ext>
            </a:extLst>
          </p:cNvPr>
          <p:cNvGrpSpPr/>
          <p:nvPr/>
        </p:nvGrpSpPr>
        <p:grpSpPr>
          <a:xfrm>
            <a:off x="415536" y="5090417"/>
            <a:ext cx="3959207" cy="1624333"/>
            <a:chOff x="403186" y="5232657"/>
            <a:chExt cx="3959207" cy="1624333"/>
          </a:xfrm>
        </p:grpSpPr>
        <p:pic>
          <p:nvPicPr>
            <p:cNvPr id="12" name="그림 11">
              <a:extLst>
                <a:ext uri="{FF2B5EF4-FFF2-40B4-BE49-F238E27FC236}">
                  <a16:creationId xmlns="" xmlns:a16="http://schemas.microsoft.com/office/drawing/2014/main" id="{95208BFA-4D23-46E3-91DE-7271CFF9D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187" y="5232657"/>
              <a:ext cx="3959206" cy="113480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9ED5DD78-E7E3-4547-B7D7-93C0AB2AE533}"/>
                </a:ext>
              </a:extLst>
            </p:cNvPr>
            <p:cNvSpPr txBox="1"/>
            <p:nvPr/>
          </p:nvSpPr>
          <p:spPr bwMode="auto">
            <a:xfrm>
              <a:off x="403186" y="6463036"/>
              <a:ext cx="3959205" cy="393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</a:bodyPr>
            <a:lstStyle/>
            <a:p>
              <a:pPr marL="0" indent="0" algn="ctr" eaLnBrk="1" hangingPunct="1">
                <a:lnSpc>
                  <a:spcPct val="130000"/>
                </a:lnSpc>
              </a:pPr>
              <a:r>
                <a:rPr kumimoji="0" lang="ko-KR" altLang="en-US" sz="1600" b="1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△ 철근 모듈 조립 예시</a:t>
              </a: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823A9FF9-CA2B-4422-89B2-D554719029ED}"/>
              </a:ext>
            </a:extLst>
          </p:cNvPr>
          <p:cNvCxnSpPr/>
          <p:nvPr/>
        </p:nvCxnSpPr>
        <p:spPr>
          <a:xfrm>
            <a:off x="4785360" y="2821622"/>
            <a:ext cx="0" cy="3403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26758109"/>
      </p:ext>
    </p:extLst>
  </p:cSld>
  <p:clrMapOvr>
    <a:masterClrMapping/>
  </p:clrMapOvr>
  <p:transition advTm="32406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FA8AFAB-3045-4174-A48E-93BEC3CDB16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A05F21B3-8C48-4349-BCCE-7C502034C8EB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D3F434A-EE07-4CDA-B1CC-066BAF1F8757}"/>
              </a:ext>
            </a:extLst>
          </p:cNvPr>
          <p:cNvSpPr txBox="1"/>
          <p:nvPr/>
        </p:nvSpPr>
        <p:spPr>
          <a:xfrm>
            <a:off x="1373789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>
                <a:solidFill>
                  <a:schemeClr val="accent4"/>
                </a:solidFill>
                <a:latin typeface="+mn-lt"/>
                <a:ea typeface="+mn-ea"/>
              </a:rPr>
              <a:t>1-3.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D4EEC55-5E16-4278-A38C-AA871B05A739}"/>
              </a:ext>
            </a:extLst>
          </p:cNvPr>
          <p:cNvSpPr txBox="1"/>
          <p:nvPr/>
        </p:nvSpPr>
        <p:spPr>
          <a:xfrm>
            <a:off x="2263775" y="644525"/>
            <a:ext cx="4243406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spc="-150" dirty="0">
                <a:solidFill>
                  <a:schemeClr val="accent4"/>
                </a:solidFill>
                <a:latin typeface="+mj-ea"/>
                <a:ea typeface="+mn-ea"/>
              </a:rPr>
              <a:t>2D to 3D </a:t>
            </a:r>
            <a:r>
              <a:rPr kumimoji="0" lang="ko-KR" altLang="en-US" sz="3000" b="1" spc="-150" dirty="0">
                <a:solidFill>
                  <a:schemeClr val="accent4"/>
                </a:solidFill>
                <a:latin typeface="+mj-ea"/>
                <a:ea typeface="+mn-ea"/>
              </a:rPr>
              <a:t>기술 </a:t>
            </a: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특허 탐색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0A3E0FF-CB76-4657-803A-0B64F89C8697}"/>
              </a:ext>
            </a:extLst>
          </p:cNvPr>
          <p:cNvSpPr txBox="1"/>
          <p:nvPr/>
        </p:nvSpPr>
        <p:spPr bwMode="auto">
          <a:xfrm>
            <a:off x="139700" y="1846960"/>
            <a:ext cx="12141465" cy="46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0" indent="0" eaLnBrk="1" hangingPunct="1">
              <a:lnSpc>
                <a:spcPct val="130000"/>
              </a:lnSpc>
            </a:pPr>
            <a:r>
              <a:rPr kumimoji="0" lang="en-US" altLang="ko-KR" sz="2000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2) 2</a:t>
            </a:r>
            <a:r>
              <a:rPr kumimoji="0" lang="ko-KR" altLang="en-US" sz="2000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차원 설계 도면을 이용한 </a:t>
            </a:r>
            <a:r>
              <a:rPr kumimoji="0" lang="en-US" altLang="ko-KR" sz="2000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</a:t>
            </a:r>
            <a:r>
              <a:rPr kumimoji="0" lang="ko-KR" altLang="en-US" sz="2000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차원 설계 도면 자동 생성 방법 및 이를 이용한 </a:t>
            </a:r>
            <a:r>
              <a:rPr kumimoji="0" lang="en-US" altLang="ko-KR" sz="2000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</a:t>
            </a:r>
            <a:r>
              <a:rPr kumimoji="0" lang="ko-KR" altLang="en-US" sz="2000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차원 설계 도면 자동 생성 장치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DA86BD8-A5D8-49BA-A486-A116A7526E94}"/>
              </a:ext>
            </a:extLst>
          </p:cNvPr>
          <p:cNvSpPr txBox="1"/>
          <p:nvPr/>
        </p:nvSpPr>
        <p:spPr bwMode="auto">
          <a:xfrm>
            <a:off x="471695" y="2548374"/>
            <a:ext cx="8023350" cy="1761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0" indent="0" eaLnBrk="1" hangingPunct="1">
              <a:lnSpc>
                <a:spcPct val="130000"/>
              </a:lnSpc>
            </a:pPr>
            <a:r>
              <a:rPr kumimoji="0" lang="ko-KR" altLang="en-US" sz="2000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기존 문제점</a:t>
            </a:r>
            <a:endParaRPr kumimoji="0" lang="en-US" altLang="ko-KR" sz="2000" b="1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eaLnBrk="1" hangingPunct="1">
              <a:lnSpc>
                <a:spcPct val="130000"/>
              </a:lnSpc>
              <a:buAutoNum type="arabicPeriod"/>
            </a:pPr>
            <a:r>
              <a:rPr kumimoji="0" lang="en-US" altLang="ko-KR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2D</a:t>
            </a:r>
            <a:r>
              <a:rPr kumimoji="0" lang="ko-KR" altLang="en-US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와 </a:t>
            </a:r>
            <a:r>
              <a:rPr kumimoji="0" lang="en-US" altLang="ko-KR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3D</a:t>
            </a:r>
            <a:r>
              <a:rPr kumimoji="0" lang="ko-KR" altLang="en-US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 개별로 작성</a:t>
            </a:r>
            <a:r>
              <a:rPr kumimoji="0" lang="en-US" altLang="ko-KR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0" lang="ko-KR" altLang="en-US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호환 안 됨</a:t>
            </a:r>
            <a:endParaRPr kumimoji="0" lang="en-US" altLang="ko-KR" b="1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eaLnBrk="1" hangingPunct="1">
              <a:lnSpc>
                <a:spcPct val="130000"/>
              </a:lnSpc>
              <a:buAutoNum type="arabicPeriod"/>
            </a:pPr>
            <a:r>
              <a:rPr kumimoji="0" lang="ko-KR" altLang="en-US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기존 변환은 건축물에 반드시 요구되는 철근 배치 구조 및 수량 등 정보 배제 </a:t>
            </a:r>
            <a:endParaRPr kumimoji="0" lang="en-US" altLang="ko-KR" b="1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eaLnBrk="1" hangingPunct="1">
              <a:lnSpc>
                <a:spcPct val="130000"/>
              </a:lnSpc>
              <a:buAutoNum type="arabicPeriod"/>
            </a:pPr>
            <a:r>
              <a:rPr kumimoji="0" lang="ko-KR" altLang="en-US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철근에 관한 정보를 산출하기 위해 추가적인 작업이 필요</a:t>
            </a:r>
            <a:endParaRPr kumimoji="0" lang="en-US" altLang="ko-KR" b="1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eaLnBrk="1" hangingPunct="1">
              <a:lnSpc>
                <a:spcPct val="130000"/>
              </a:lnSpc>
            </a:pPr>
            <a:endParaRPr kumimoji="0" lang="en-US" altLang="ko-KR" sz="1000" b="1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718770D-5FB1-4698-B17D-1009256CFC22}"/>
              </a:ext>
            </a:extLst>
          </p:cNvPr>
          <p:cNvSpPr txBox="1"/>
          <p:nvPr/>
        </p:nvSpPr>
        <p:spPr bwMode="auto">
          <a:xfrm>
            <a:off x="471695" y="4555632"/>
            <a:ext cx="11160428" cy="191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0" indent="0" eaLnBrk="1" hangingPunct="1">
              <a:lnSpc>
                <a:spcPct val="130000"/>
              </a:lnSpc>
            </a:pPr>
            <a:r>
              <a:rPr kumimoji="0" lang="ko-KR" altLang="en-US" sz="20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본 특허의 효과</a:t>
            </a:r>
            <a:endParaRPr kumimoji="0" lang="en-US" altLang="ko-KR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eaLnBrk="1" hangingPunct="1">
              <a:lnSpc>
                <a:spcPct val="130000"/>
              </a:lnSpc>
              <a:buAutoNum type="arabicPeriod"/>
            </a:pPr>
            <a:r>
              <a:rPr kumimoji="0" lang="ko-KR" altLang="en-US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건축물 부재에 관한 부재 일람 정보 및 부재 도면 정보 생성 가능</a:t>
            </a:r>
            <a:endParaRPr kumimoji="0" lang="en-US" altLang="ko-KR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eaLnBrk="1" hangingPunct="1">
              <a:lnSpc>
                <a:spcPct val="130000"/>
              </a:lnSpc>
              <a:buAutoNum type="arabicPeriod"/>
            </a:pPr>
            <a:r>
              <a:rPr kumimoji="0" lang="ko-KR" altLang="en-US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외부 서버의 추천 철근 정보 테이블을 통해 최적의 연결 방법</a:t>
            </a:r>
            <a:r>
              <a:rPr kumimoji="0" lang="en-US" altLang="ko-KR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0" lang="ko-KR" altLang="en-US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형상</a:t>
            </a:r>
            <a:r>
              <a:rPr kumimoji="0" lang="en-US" altLang="ko-KR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0" lang="ko-KR" altLang="en-US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철근 수량</a:t>
            </a:r>
            <a:r>
              <a:rPr kumimoji="0" lang="en-US" altLang="ko-KR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0" lang="ko-KR" altLang="en-US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길이 등 정보 제공 가능</a:t>
            </a:r>
            <a:endParaRPr kumimoji="0" lang="en-US" altLang="ko-KR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eaLnBrk="1" hangingPunct="1">
              <a:lnSpc>
                <a:spcPct val="130000"/>
              </a:lnSpc>
              <a:buAutoNum type="arabicPeriod"/>
            </a:pPr>
            <a:r>
              <a:rPr kumimoji="0" lang="ko-KR" altLang="en-US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부품 클릭을 통해 설계자가 </a:t>
            </a:r>
            <a:r>
              <a:rPr kumimoji="0" lang="ko-KR" altLang="en-US" b="1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역경매</a:t>
            </a:r>
            <a:r>
              <a:rPr kumimoji="0" lang="ko-KR" altLang="en-US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방식으로 조건에 부합하면서 저렴하게 부르는 업체와 거래 가능</a:t>
            </a:r>
            <a:endParaRPr kumimoji="0" lang="en-US" altLang="ko-KR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eaLnBrk="1" hangingPunct="1">
              <a:lnSpc>
                <a:spcPct val="130000"/>
              </a:lnSpc>
              <a:buAutoNum type="arabicPeriod"/>
            </a:pPr>
            <a:r>
              <a:rPr kumimoji="0" lang="en-US" altLang="ko-KR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3D </a:t>
            </a:r>
            <a:r>
              <a:rPr kumimoji="0" lang="ko-KR" altLang="en-US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건축물을 만들고 가공비용</a:t>
            </a:r>
            <a:r>
              <a:rPr kumimoji="0" lang="en-US" altLang="ko-KR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0" lang="ko-KR" altLang="en-US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철근</a:t>
            </a:r>
            <a:r>
              <a:rPr kumimoji="0" lang="en-US" altLang="ko-KR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0" lang="ko-KR" altLang="en-US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강도</a:t>
            </a:r>
            <a:r>
              <a:rPr kumimoji="0" lang="en-US" altLang="ko-KR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0" lang="ko-KR" altLang="en-US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공사이력 등 모두 고려한 철근 연결 방법</a:t>
            </a:r>
            <a:r>
              <a:rPr kumimoji="0" lang="en-US" altLang="ko-KR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0" lang="ko-KR" altLang="en-US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수량</a:t>
            </a:r>
            <a:r>
              <a:rPr kumimoji="0" lang="en-US" altLang="ko-KR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0" lang="ko-KR" altLang="en-US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길이 등 파악 가능</a:t>
            </a:r>
            <a:endParaRPr kumimoji="0" lang="en-US" altLang="ko-KR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B6E3A591-D165-4F39-B32E-4D9ACC83079F}"/>
              </a:ext>
            </a:extLst>
          </p:cNvPr>
          <p:cNvCxnSpPr>
            <a:cxnSpLocks/>
          </p:cNvCxnSpPr>
          <p:nvPr/>
        </p:nvCxnSpPr>
        <p:spPr>
          <a:xfrm flipH="1">
            <a:off x="357275" y="4368920"/>
            <a:ext cx="106273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advTm="32406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>
            <a:grpSpLocks/>
          </p:cNvGrpSpPr>
          <p:nvPr/>
        </p:nvGrpSpPr>
        <p:grpSpPr bwMode="auto">
          <a:xfrm>
            <a:off x="8116888" y="512763"/>
            <a:ext cx="3656012" cy="3695700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1480" y="832350"/>
              <a:ext cx="1346214" cy="1159054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172" y="606128"/>
              <a:ext cx="1344626" cy="115905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3861" y="1657064"/>
              <a:ext cx="1344626" cy="1159054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022" y="2403197"/>
              <a:ext cx="1344626" cy="115905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494" y="2957241"/>
              <a:ext cx="1344627" cy="115905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51" y="1555463"/>
              <a:ext cx="1344626" cy="1159054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grpSp>
        <p:nvGrpSpPr>
          <p:cNvPr id="3" name="그룹 5"/>
          <p:cNvGrpSpPr>
            <a:grpSpLocks/>
          </p:cNvGrpSpPr>
          <p:nvPr/>
        </p:nvGrpSpPr>
        <p:grpSpPr bwMode="auto">
          <a:xfrm>
            <a:off x="527050" y="2211388"/>
            <a:ext cx="5187950" cy="2100219"/>
            <a:chOff x="527769" y="1728426"/>
            <a:chExt cx="5187231" cy="2099776"/>
          </a:xfrm>
        </p:grpSpPr>
        <p:sp>
          <p:nvSpPr>
            <p:cNvPr id="18" name="TextBox 17"/>
            <p:cNvSpPr txBox="1"/>
            <p:nvPr/>
          </p:nvSpPr>
          <p:spPr bwMode="auto">
            <a:xfrm>
              <a:off x="558064" y="3058923"/>
              <a:ext cx="2319544" cy="76927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4400" b="1" spc="-150" dirty="0" err="1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향후계획</a:t>
              </a:r>
              <a:endParaRPr kumimoji="0"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</a:t>
              </a:r>
              <a:r>
                <a:rPr kumimoji="0" lang="en-US" altLang="ko-KR" sz="80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2.</a:t>
              </a:r>
              <a:endParaRPr kumimoji="0"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704" y="2945781"/>
              <a:ext cx="50792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500" y="6505575"/>
            <a:ext cx="24066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bg1"/>
                </a:solidFill>
                <a:latin typeface="+mn-ea"/>
                <a:ea typeface="+mn-ea"/>
              </a:rPr>
              <a:t>Copyrightⓒ. Saebyeol Yu. All Rights Reserved.</a:t>
            </a:r>
            <a:endParaRPr kumimoji="0"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advTm="234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095" y="652463"/>
            <a:ext cx="52610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>
                <a:solidFill>
                  <a:schemeClr val="accent4"/>
                </a:solidFill>
                <a:latin typeface="+mn-lt"/>
                <a:ea typeface="+mn-ea"/>
              </a:rPr>
              <a:t>2.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775" y="644525"/>
            <a:ext cx="1646238" cy="554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spc="-150" dirty="0" err="1">
                <a:solidFill>
                  <a:schemeClr val="accent4"/>
                </a:solidFill>
                <a:latin typeface="+mj-ea"/>
                <a:ea typeface="+mn-ea"/>
              </a:rPr>
              <a:t>향후계획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sp>
        <p:nvSpPr>
          <p:cNvPr id="21510" name="TextBox 11"/>
          <p:cNvSpPr txBox="1">
            <a:spLocks noChangeArrowheads="1"/>
          </p:cNvSpPr>
          <p:nvPr/>
        </p:nvSpPr>
        <p:spPr bwMode="auto">
          <a:xfrm>
            <a:off x="0" y="1720850"/>
            <a:ext cx="12192000" cy="3683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kumimoji="0" lang="en-US" altLang="ko-KR" sz="1600" b="1">
                <a:latin typeface="210 옴니고딕 030"/>
              </a:rPr>
              <a:t>      </a:t>
            </a:r>
          </a:p>
        </p:txBody>
      </p:sp>
      <p:sp>
        <p:nvSpPr>
          <p:cNvPr id="21511" name="TextBox 13"/>
          <p:cNvSpPr txBox="1">
            <a:spLocks noChangeArrowheads="1"/>
          </p:cNvSpPr>
          <p:nvPr/>
        </p:nvSpPr>
        <p:spPr bwMode="auto">
          <a:xfrm>
            <a:off x="0" y="1617663"/>
            <a:ext cx="12192000" cy="29669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endParaRPr kumimoji="0" lang="en-US" altLang="ko-KR" sz="16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/>
            <a:r>
              <a:rPr kumimoji="0" lang="en-US" altLang="ko-KR" sz="20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1.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 to 3D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논문 탐색</a:t>
            </a:r>
            <a:endParaRPr kumimoji="0" lang="en-US" altLang="ko-KR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/>
            <a:endParaRPr kumimoji="0" lang="en-US" altLang="ko-KR" sz="2000" b="1" dirty="0">
              <a:latin typeface="210 옴니고딕 030"/>
              <a:ea typeface="210 옴니고딕 030" panose="02020603020101020101" pitchFamily="18" charset="-127"/>
            </a:endParaRPr>
          </a:p>
          <a:p>
            <a:pPr marL="342900" indent="-342900" algn="just"/>
            <a:endParaRPr kumimoji="0" lang="en-US" altLang="ko-KR" sz="2000" b="1" dirty="0">
              <a:latin typeface="210 옴니고딕 030"/>
              <a:ea typeface="210 옴니고딕 030" panose="02020603020101020101" pitchFamily="18" charset="-127"/>
            </a:endParaRPr>
          </a:p>
          <a:p>
            <a:pPr marL="342900" indent="-342900" algn="just"/>
            <a:endParaRPr kumimoji="0" lang="en-US" altLang="ko-KR" sz="2000" b="1" dirty="0">
              <a:latin typeface="210 옴니고딕 030"/>
              <a:ea typeface="210 옴니고딕 030" panose="02020603020101020101" pitchFamily="18" charset="-127"/>
            </a:endParaRPr>
          </a:p>
          <a:p>
            <a:pPr marL="342900" indent="-342900" algn="just"/>
            <a:endParaRPr kumimoji="0" lang="en-US" altLang="ko-KR" sz="2000" b="1" dirty="0">
              <a:latin typeface="210 옴니고딕 030"/>
              <a:ea typeface="210 옴니고딕 030" panose="02020603020101020101" pitchFamily="18" charset="-127"/>
            </a:endParaRPr>
          </a:p>
          <a:p>
            <a:pPr marL="342900" indent="-342900" algn="just"/>
            <a:r>
              <a:rPr kumimoji="0" lang="en-US" altLang="ko-KR" sz="2000" b="1" dirty="0">
                <a:latin typeface="210 옴니고딕 030"/>
                <a:ea typeface="210 옴니고딕 030" panose="02020603020101020101" pitchFamily="18" charset="-127"/>
              </a:rPr>
              <a:t>  2. Object </a:t>
            </a:r>
            <a:r>
              <a:rPr kumimoji="0" lang="ko-KR" altLang="en-US" sz="2000" b="1" dirty="0" smtClean="0">
                <a:latin typeface="210 옴니고딕 030"/>
                <a:ea typeface="210 옴니고딕 030" panose="02020603020101020101" pitchFamily="18" charset="-127"/>
              </a:rPr>
              <a:t>사</a:t>
            </a:r>
            <a:r>
              <a:rPr kumimoji="0" lang="ko-KR" altLang="en-US" sz="2000" b="1" dirty="0">
                <a:latin typeface="210 옴니고딕 030"/>
                <a:ea typeface="210 옴니고딕 030" panose="02020603020101020101" pitchFamily="18" charset="-127"/>
              </a:rPr>
              <a:t>이</a:t>
            </a:r>
            <a:r>
              <a:rPr kumimoji="0" lang="ko-KR" altLang="en-US" sz="2000" b="1" dirty="0" smtClean="0">
                <a:latin typeface="210 옴니고딕 030"/>
                <a:ea typeface="210 옴니고딕 030" panose="02020603020101020101" pitchFamily="18" charset="-127"/>
              </a:rPr>
              <a:t> </a:t>
            </a:r>
            <a:r>
              <a:rPr kumimoji="0" lang="ko-KR" altLang="en-US" sz="2000" b="1" dirty="0">
                <a:latin typeface="210 옴니고딕 030"/>
                <a:ea typeface="210 옴니고딕 030" panose="02020603020101020101" pitchFamily="18" charset="-127"/>
              </a:rPr>
              <a:t>경계선 해결</a:t>
            </a:r>
            <a:endParaRPr kumimoji="0" lang="en-US" altLang="ko-KR" sz="2000" b="1" dirty="0">
              <a:latin typeface="210 옴니고딕 030"/>
              <a:ea typeface="210 옴니고딕 030" panose="02020603020101020101" pitchFamily="18" charset="-127"/>
            </a:endParaRPr>
          </a:p>
          <a:p>
            <a:pPr marL="342900" indent="-342900" algn="just"/>
            <a:r>
              <a:rPr kumimoji="0" lang="en-US" altLang="ko-KR" sz="2000" b="1" dirty="0">
                <a:latin typeface="210 옴니고딕 030"/>
                <a:ea typeface="210 옴니고딕 030" panose="02020603020101020101" pitchFamily="18" charset="-127"/>
              </a:rPr>
              <a:t>         </a:t>
            </a:r>
          </a:p>
          <a:p>
            <a:pPr marL="342900" indent="-342900" algn="just">
              <a:lnSpc>
                <a:spcPct val="130000"/>
              </a:lnSpc>
            </a:pPr>
            <a:r>
              <a:rPr kumimoji="0" lang="en-US" altLang="ko-KR" sz="2000" b="1" dirty="0">
                <a:latin typeface="210 옴니고딕 030"/>
              </a:rPr>
              <a:t>      </a:t>
            </a:r>
          </a:p>
        </p:txBody>
      </p:sp>
      <p:grpSp>
        <p:nvGrpSpPr>
          <p:cNvPr id="7" name="그룹 7">
            <a:extLst>
              <a:ext uri="{FF2B5EF4-FFF2-40B4-BE49-F238E27FC236}">
                <a16:creationId xmlns="" xmlns:a16="http://schemas.microsoft.com/office/drawing/2014/main" id="{6B5A48CA-B5C0-4753-87F0-26D47705368D}"/>
              </a:ext>
            </a:extLst>
          </p:cNvPr>
          <p:cNvGrpSpPr/>
          <p:nvPr/>
        </p:nvGrpSpPr>
        <p:grpSpPr>
          <a:xfrm>
            <a:off x="2703384" y="4768851"/>
            <a:ext cx="2236470" cy="1512748"/>
            <a:chOff x="1390650" y="3643630"/>
            <a:chExt cx="3362325" cy="3042920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99C1DB79-3F10-480E-8978-0A9151FC5E35}"/>
                </a:ext>
              </a:extLst>
            </p:cNvPr>
            <p:cNvSpPr/>
            <p:nvPr/>
          </p:nvSpPr>
          <p:spPr>
            <a:xfrm>
              <a:off x="1390650" y="3848100"/>
              <a:ext cx="295275" cy="28384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473E23A5-EEC2-4B63-947A-71AE797458ED}"/>
                </a:ext>
              </a:extLst>
            </p:cNvPr>
            <p:cNvSpPr/>
            <p:nvPr/>
          </p:nvSpPr>
          <p:spPr>
            <a:xfrm>
              <a:off x="4457700" y="3848100"/>
              <a:ext cx="295275" cy="28384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D03D2A47-0103-4EC0-A645-3584A7CC2FA5}"/>
                </a:ext>
              </a:extLst>
            </p:cNvPr>
            <p:cNvSpPr/>
            <p:nvPr/>
          </p:nvSpPr>
          <p:spPr>
            <a:xfrm>
              <a:off x="1538288" y="3643630"/>
              <a:ext cx="3038475" cy="40894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6">
            <a:extLst>
              <a:ext uri="{FF2B5EF4-FFF2-40B4-BE49-F238E27FC236}">
                <a16:creationId xmlns="" xmlns:a16="http://schemas.microsoft.com/office/drawing/2014/main" id="{C10F0CC8-5984-4CF3-9EB6-E7517AFB63BF}"/>
              </a:ext>
            </a:extLst>
          </p:cNvPr>
          <p:cNvGrpSpPr/>
          <p:nvPr/>
        </p:nvGrpSpPr>
        <p:grpSpPr>
          <a:xfrm>
            <a:off x="7092596" y="4711929"/>
            <a:ext cx="2402325" cy="1569670"/>
            <a:chOff x="6208676" y="4768850"/>
            <a:chExt cx="2402325" cy="1569670"/>
          </a:xfrm>
        </p:grpSpPr>
        <p:grpSp>
          <p:nvGrpSpPr>
            <p:cNvPr id="13" name="그룹 12">
              <a:extLst>
                <a:ext uri="{FF2B5EF4-FFF2-40B4-BE49-F238E27FC236}">
                  <a16:creationId xmlns="" xmlns:a16="http://schemas.microsoft.com/office/drawing/2014/main" id="{0F8407D7-0D24-4622-88E8-00145CFE0EE7}"/>
                </a:ext>
              </a:extLst>
            </p:cNvPr>
            <p:cNvGrpSpPr/>
            <p:nvPr/>
          </p:nvGrpSpPr>
          <p:grpSpPr>
            <a:xfrm>
              <a:off x="6208676" y="4768851"/>
              <a:ext cx="2402325" cy="1569669"/>
              <a:chOff x="1270785" y="3643630"/>
              <a:chExt cx="3611672" cy="3157417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="" xmlns:a16="http://schemas.microsoft.com/office/drawing/2014/main" id="{274EE6CC-FEEF-4033-9E41-2DD4D710BF62}"/>
                  </a:ext>
                </a:extLst>
              </p:cNvPr>
              <p:cNvSpPr/>
              <p:nvPr/>
            </p:nvSpPr>
            <p:spPr>
              <a:xfrm>
                <a:off x="1270785" y="4052570"/>
                <a:ext cx="267503" cy="274847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="" xmlns:a16="http://schemas.microsoft.com/office/drawing/2014/main" id="{CBA430EE-04D0-466A-846B-E9A6710F4738}"/>
                  </a:ext>
                </a:extLst>
              </p:cNvPr>
              <p:cNvSpPr/>
              <p:nvPr/>
            </p:nvSpPr>
            <p:spPr>
              <a:xfrm>
                <a:off x="4587182" y="3962598"/>
                <a:ext cx="295275" cy="283844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="" xmlns:a16="http://schemas.microsoft.com/office/drawing/2014/main" id="{6B42ADB5-BEFC-431A-81AE-48CA6DDE1EFF}"/>
                  </a:ext>
                </a:extLst>
              </p:cNvPr>
              <p:cNvSpPr/>
              <p:nvPr/>
            </p:nvSpPr>
            <p:spPr>
              <a:xfrm>
                <a:off x="1538288" y="3643630"/>
                <a:ext cx="3038475" cy="40894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" name="부분 원형 2">
              <a:extLst>
                <a:ext uri="{FF2B5EF4-FFF2-40B4-BE49-F238E27FC236}">
                  <a16:creationId xmlns="" xmlns:a16="http://schemas.microsoft.com/office/drawing/2014/main" id="{15185F6D-BBBE-44A8-88FA-BA5A4AA4E7A6}"/>
                </a:ext>
              </a:extLst>
            </p:cNvPr>
            <p:cNvSpPr/>
            <p:nvPr/>
          </p:nvSpPr>
          <p:spPr>
            <a:xfrm>
              <a:off x="6208676" y="4768851"/>
              <a:ext cx="406400" cy="420427"/>
            </a:xfrm>
            <a:prstGeom prst="pie">
              <a:avLst>
                <a:gd name="adj1" fmla="val 10902799"/>
                <a:gd name="adj2" fmla="val 1620000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부분 원형 16">
              <a:extLst>
                <a:ext uri="{FF2B5EF4-FFF2-40B4-BE49-F238E27FC236}">
                  <a16:creationId xmlns="" xmlns:a16="http://schemas.microsoft.com/office/drawing/2014/main" id="{DC2F749B-5579-4D8A-ADD6-8FB0DF84D6FD}"/>
                </a:ext>
              </a:extLst>
            </p:cNvPr>
            <p:cNvSpPr/>
            <p:nvPr/>
          </p:nvSpPr>
          <p:spPr>
            <a:xfrm flipH="1">
              <a:off x="8204466" y="4768850"/>
              <a:ext cx="406400" cy="420427"/>
            </a:xfrm>
            <a:prstGeom prst="pie">
              <a:avLst>
                <a:gd name="adj1" fmla="val 10902799"/>
                <a:gd name="adj2" fmla="val 1620000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화살표: 오른쪽 4">
            <a:extLst>
              <a:ext uri="{FF2B5EF4-FFF2-40B4-BE49-F238E27FC236}">
                <a16:creationId xmlns="" xmlns:a16="http://schemas.microsoft.com/office/drawing/2014/main" id="{FD6011C9-5D37-4F77-B6FD-3C7AC0D7F87A}"/>
              </a:ext>
            </a:extLst>
          </p:cNvPr>
          <p:cNvSpPr/>
          <p:nvPr/>
        </p:nvSpPr>
        <p:spPr>
          <a:xfrm>
            <a:off x="5801360" y="5378679"/>
            <a:ext cx="619760" cy="426720"/>
          </a:xfrm>
          <a:prstGeom prst="right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advTm="189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7"/>
          <p:cNvPicPr>
            <a:picLocks noChangeAspect="1"/>
          </p:cNvPicPr>
          <p:nvPr/>
        </p:nvPicPr>
        <p:blipFill>
          <a:blip r:embed="rId2"/>
          <a:srcRect t="3906" b="11720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-44450" y="0"/>
            <a:ext cx="12236450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1524000"/>
            <a:ext cx="388938" cy="388938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077" name="TextBox 8"/>
          <p:cNvSpPr txBox="1">
            <a:spLocks noChangeArrowheads="1"/>
          </p:cNvSpPr>
          <p:nvPr/>
        </p:nvSpPr>
        <p:spPr bwMode="auto">
          <a:xfrm>
            <a:off x="1714500" y="1549400"/>
            <a:ext cx="5445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dirty="0">
                <a:solidFill>
                  <a:schemeClr val="bg1"/>
                </a:solidFill>
                <a:latin typeface="Arial" pitchFamily="34" charset="0"/>
                <a:ea typeface="나눔스퀘어라운드 Regular"/>
                <a:cs typeface="나눔스퀘어라운드 Regular"/>
              </a:rPr>
              <a:t>001</a:t>
            </a:r>
            <a:endParaRPr kumimoji="0" lang="ko-KR" altLang="en-US" dirty="0">
              <a:solidFill>
                <a:schemeClr val="bg1"/>
              </a:solidFill>
              <a:latin typeface="Arial" pitchFamily="34" charset="0"/>
              <a:ea typeface="나눔스퀘어라운드 Regular"/>
              <a:cs typeface="나눔스퀘어라운드 Regular"/>
            </a:endParaRPr>
          </a:p>
        </p:txBody>
      </p:sp>
      <p:sp>
        <p:nvSpPr>
          <p:cNvPr id="3078" name="TextBox 9"/>
          <p:cNvSpPr txBox="1">
            <a:spLocks noChangeArrowheads="1"/>
          </p:cNvSpPr>
          <p:nvPr/>
        </p:nvSpPr>
        <p:spPr bwMode="auto">
          <a:xfrm>
            <a:off x="1713600" y="4065588"/>
            <a:ext cx="603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dirty="0">
                <a:solidFill>
                  <a:schemeClr val="bg1"/>
                </a:solidFill>
                <a:latin typeface="Arial" pitchFamily="34" charset="0"/>
                <a:ea typeface="나눔스퀘어라운드 Regular"/>
                <a:cs typeface="나눔스퀘어라운드 Regular"/>
              </a:rPr>
              <a:t>002</a:t>
            </a:r>
            <a:endParaRPr kumimoji="0" lang="ko-KR" altLang="en-US" dirty="0">
              <a:solidFill>
                <a:schemeClr val="bg1"/>
              </a:solidFill>
              <a:latin typeface="Arial" pitchFamily="34" charset="0"/>
              <a:ea typeface="나눔스퀘어라운드 Regular"/>
              <a:cs typeface="나눔스퀘어라운드 Regula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013" y="1549400"/>
            <a:ext cx="149912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 smtClean="0">
                <a:solidFill>
                  <a:schemeClr val="bg1"/>
                </a:solidFill>
                <a:latin typeface="+mn-lt"/>
                <a:ea typeface="+mn-ea"/>
              </a:rPr>
              <a:t>금주 진행사항</a:t>
            </a:r>
            <a:endParaRPr kumimoji="0" lang="ko-KR" altLang="en-US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0800" y="4065588"/>
            <a:ext cx="10310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 err="1" smtClean="0">
                <a:solidFill>
                  <a:schemeClr val="bg1"/>
                </a:solidFill>
                <a:latin typeface="+mn-lt"/>
                <a:ea typeface="+mn-ea"/>
              </a:rPr>
              <a:t>향후계획</a:t>
            </a:r>
            <a:endParaRPr kumimoji="0" lang="ko-KR" altLang="en-US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081" name="TextBox 16"/>
          <p:cNvSpPr txBox="1">
            <a:spLocks noChangeArrowheads="1"/>
          </p:cNvSpPr>
          <p:nvPr/>
        </p:nvSpPr>
        <p:spPr bwMode="auto">
          <a:xfrm>
            <a:off x="2259013" y="1951038"/>
            <a:ext cx="3541712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0975" indent="-180975">
              <a:lnSpc>
                <a:spcPct val="130000"/>
              </a:lnSpc>
            </a:pPr>
            <a:endParaRPr kumimoji="0" lang="en-US" altLang="ko-KR" sz="1400">
              <a:solidFill>
                <a:schemeClr val="bg1"/>
              </a:solidFill>
              <a:latin typeface="Noto Sans CJK KR Thin"/>
            </a:endParaRPr>
          </a:p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endParaRPr kumimoji="0" lang="ko-KR" altLang="en-US" sz="1400">
              <a:solidFill>
                <a:schemeClr val="bg1"/>
              </a:solidFill>
              <a:latin typeface="Noto Sans CJK KR Thin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184400" y="4065588"/>
            <a:ext cx="388937" cy="388937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084" name="TextBox 27"/>
          <p:cNvSpPr txBox="1">
            <a:spLocks noChangeArrowheads="1"/>
          </p:cNvSpPr>
          <p:nvPr/>
        </p:nvSpPr>
        <p:spPr bwMode="auto">
          <a:xfrm>
            <a:off x="887413" y="588963"/>
            <a:ext cx="1371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>
                <a:solidFill>
                  <a:schemeClr val="bg1"/>
                </a:solidFill>
                <a:latin typeface="Arial" pitchFamily="34" charset="0"/>
                <a:ea typeface="나눔스퀘어라운드 Regular"/>
                <a:cs typeface="나눔스퀘어라운드 Regular"/>
              </a:rPr>
              <a:t>CONTENTS</a:t>
            </a:r>
            <a:endParaRPr kumimoji="0" lang="ko-KR" altLang="en-US">
              <a:solidFill>
                <a:schemeClr val="bg1"/>
              </a:solidFill>
              <a:latin typeface="Arial" pitchFamily="34" charset="0"/>
              <a:ea typeface="나눔스퀘어라운드 Regular"/>
              <a:cs typeface="나눔스퀘어라운드 Regular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85350" y="6457950"/>
            <a:ext cx="24066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bg1"/>
                </a:solidFill>
                <a:latin typeface="+mn-ea"/>
                <a:ea typeface="+mn-ea"/>
              </a:rPr>
              <a:t>Copyrightⓒ. Saebyeol Yu. All Rights Reserved.</a:t>
            </a:r>
            <a:endParaRPr kumimoji="0"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86" name="TextBox 33"/>
          <p:cNvSpPr txBox="1">
            <a:spLocks noChangeArrowheads="1"/>
          </p:cNvSpPr>
          <p:nvPr/>
        </p:nvSpPr>
        <p:spPr bwMode="auto">
          <a:xfrm>
            <a:off x="2273300" y="1963738"/>
            <a:ext cx="3541713" cy="93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r>
              <a:rPr kumimoji="0" lang="ko-KR" altLang="en-US" sz="1400" dirty="0" smtClean="0">
                <a:solidFill>
                  <a:schemeClr val="bg1"/>
                </a:solidFill>
                <a:latin typeface="Noto Sans CJK KR Thin"/>
              </a:rPr>
              <a:t>도면해석 결과 정제</a:t>
            </a:r>
            <a:endParaRPr kumimoji="0" lang="en-US" altLang="ko-KR" sz="1400" dirty="0" smtClean="0">
              <a:solidFill>
                <a:schemeClr val="bg1"/>
              </a:solidFill>
              <a:latin typeface="Noto Sans CJK KR Thin"/>
            </a:endParaRPr>
          </a:p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r>
              <a:rPr kumimoji="0" lang="ko-KR" altLang="en-US" sz="1400" dirty="0" err="1" smtClean="0">
                <a:solidFill>
                  <a:schemeClr val="bg1"/>
                </a:solidFill>
                <a:latin typeface="Noto Sans CJK KR Thin"/>
              </a:rPr>
              <a:t>늑근</a:t>
            </a:r>
            <a:r>
              <a:rPr kumimoji="0" lang="ko-KR" altLang="en-US" sz="1400" dirty="0" smtClean="0">
                <a:solidFill>
                  <a:schemeClr val="bg1"/>
                </a:solidFill>
                <a:latin typeface="Noto Sans CJK KR Thin"/>
              </a:rPr>
              <a:t> 비율조정</a:t>
            </a:r>
            <a:endParaRPr kumimoji="0" lang="en-US" altLang="ko-KR" sz="1400" dirty="0" smtClean="0">
              <a:solidFill>
                <a:schemeClr val="bg1"/>
              </a:solidFill>
              <a:latin typeface="Noto Sans CJK KR Thin"/>
            </a:endParaRPr>
          </a:p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r>
              <a:rPr kumimoji="0" lang="en-US" altLang="ko-KR" sz="1400" dirty="0" smtClean="0">
                <a:solidFill>
                  <a:schemeClr val="bg1"/>
                </a:solidFill>
                <a:latin typeface="Noto Sans CJK KR Thin"/>
              </a:rPr>
              <a:t>2D to 3D </a:t>
            </a:r>
            <a:r>
              <a:rPr kumimoji="0" lang="ko-KR" altLang="en-US" sz="1400" dirty="0" smtClean="0">
                <a:solidFill>
                  <a:schemeClr val="bg1"/>
                </a:solidFill>
                <a:latin typeface="Noto Sans CJK KR Thin"/>
              </a:rPr>
              <a:t>기술 특허 탐색</a:t>
            </a:r>
            <a:endParaRPr kumimoji="0" lang="en-US" altLang="ko-KR" sz="1400" dirty="0" smtClean="0">
              <a:solidFill>
                <a:schemeClr val="bg1"/>
              </a:solidFill>
              <a:latin typeface="Noto Sans CJK KR Thin"/>
            </a:endParaRPr>
          </a:p>
        </p:txBody>
      </p:sp>
      <p:sp>
        <p:nvSpPr>
          <p:cNvPr id="3087" name="TextBox 14"/>
          <p:cNvSpPr txBox="1">
            <a:spLocks noChangeArrowheads="1"/>
          </p:cNvSpPr>
          <p:nvPr/>
        </p:nvSpPr>
        <p:spPr bwMode="auto">
          <a:xfrm>
            <a:off x="2275200" y="4554000"/>
            <a:ext cx="8678550" cy="121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r>
              <a:rPr kumimoji="0" lang="en-US" altLang="ko-KR" sz="1400" dirty="0" smtClean="0">
                <a:solidFill>
                  <a:schemeClr val="bg1"/>
                </a:solidFill>
                <a:latin typeface="Noto Sans CJK KR Thin"/>
              </a:rPr>
              <a:t>2D to 3D </a:t>
            </a:r>
            <a:r>
              <a:rPr kumimoji="0" lang="ko-KR" altLang="en-US" sz="1400" dirty="0" smtClean="0">
                <a:solidFill>
                  <a:schemeClr val="bg1"/>
                </a:solidFill>
                <a:latin typeface="Noto Sans CJK KR Thin"/>
              </a:rPr>
              <a:t>논문 탐색</a:t>
            </a:r>
            <a:endParaRPr kumimoji="0" lang="en-US" altLang="ko-KR" sz="1400" dirty="0" smtClean="0">
              <a:solidFill>
                <a:schemeClr val="bg1"/>
              </a:solidFill>
              <a:latin typeface="Noto Sans CJK KR Thin"/>
            </a:endParaRPr>
          </a:p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r>
              <a:rPr kumimoji="0" lang="en-US" altLang="ko-KR" sz="1400" dirty="0" smtClean="0">
                <a:solidFill>
                  <a:schemeClr val="bg1"/>
                </a:solidFill>
                <a:latin typeface="Noto Sans CJK KR Thin"/>
              </a:rPr>
              <a:t>Ob </a:t>
            </a:r>
            <a:r>
              <a:rPr kumimoji="0" lang="en-US" altLang="ko-KR" sz="1400" dirty="0" err="1" smtClean="0">
                <a:solidFill>
                  <a:schemeClr val="bg1"/>
                </a:solidFill>
                <a:latin typeface="Noto Sans CJK KR Thin"/>
              </a:rPr>
              <a:t>ject</a:t>
            </a:r>
            <a:r>
              <a:rPr kumimoji="0" lang="en-US" altLang="ko-KR" sz="1400" dirty="0" smtClean="0">
                <a:solidFill>
                  <a:schemeClr val="bg1"/>
                </a:solidFill>
                <a:latin typeface="Noto Sans CJK KR Thin"/>
              </a:rPr>
              <a:t> </a:t>
            </a:r>
            <a:r>
              <a:rPr kumimoji="0" lang="ko-KR" altLang="en-US" sz="1400" dirty="0" smtClean="0">
                <a:solidFill>
                  <a:schemeClr val="bg1"/>
                </a:solidFill>
                <a:latin typeface="Noto Sans CJK KR Thin"/>
              </a:rPr>
              <a:t>사이 경계부분 해결</a:t>
            </a:r>
            <a:endParaRPr kumimoji="0" lang="en-US" altLang="ko-KR" sz="1400" dirty="0" smtClean="0">
              <a:solidFill>
                <a:schemeClr val="bg1"/>
              </a:solidFill>
              <a:latin typeface="Noto Sans CJK KR Thin"/>
            </a:endParaRPr>
          </a:p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endParaRPr kumimoji="0" lang="en-US" altLang="ko-KR" sz="1400" dirty="0" smtClean="0">
              <a:solidFill>
                <a:schemeClr val="bg1"/>
              </a:solidFill>
              <a:latin typeface="Noto Sans CJK KR Thin"/>
            </a:endParaRPr>
          </a:p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endParaRPr kumimoji="0" lang="en-US" altLang="ko-KR" sz="1400" dirty="0">
              <a:solidFill>
                <a:schemeClr val="bg1"/>
              </a:solidFill>
              <a:latin typeface="Noto Sans CJK KR Thin"/>
            </a:endParaRPr>
          </a:p>
        </p:txBody>
      </p:sp>
    </p:spTree>
  </p:cSld>
  <p:clrMapOvr>
    <a:masterClrMapping/>
  </p:clrMapOvr>
  <p:transition advTm="375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>
            <a:grpSpLocks/>
          </p:cNvGrpSpPr>
          <p:nvPr/>
        </p:nvGrpSpPr>
        <p:grpSpPr bwMode="auto">
          <a:xfrm>
            <a:off x="8116888" y="512763"/>
            <a:ext cx="3656012" cy="3695700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1480" y="832350"/>
              <a:ext cx="1346214" cy="1159054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172" y="606128"/>
              <a:ext cx="1344626" cy="115905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3861" y="1657064"/>
              <a:ext cx="1344626" cy="1159054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022" y="2403197"/>
              <a:ext cx="1344626" cy="115905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494" y="2957241"/>
              <a:ext cx="1344627" cy="115905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51" y="1555463"/>
              <a:ext cx="1344626" cy="1159054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grpSp>
        <p:nvGrpSpPr>
          <p:cNvPr id="3" name="그룹 5"/>
          <p:cNvGrpSpPr>
            <a:grpSpLocks/>
          </p:cNvGrpSpPr>
          <p:nvPr/>
        </p:nvGrpSpPr>
        <p:grpSpPr bwMode="auto">
          <a:xfrm>
            <a:off x="527050" y="2211388"/>
            <a:ext cx="5187950" cy="2100219"/>
            <a:chOff x="527769" y="1728426"/>
            <a:chExt cx="5187231" cy="2099776"/>
          </a:xfrm>
        </p:grpSpPr>
        <p:sp>
          <p:nvSpPr>
            <p:cNvPr id="18" name="TextBox 17"/>
            <p:cNvSpPr txBox="1"/>
            <p:nvPr/>
          </p:nvSpPr>
          <p:spPr bwMode="auto">
            <a:xfrm>
              <a:off x="558064" y="3058923"/>
              <a:ext cx="3524835" cy="76927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4400" b="1" spc="-150" dirty="0" smtClean="0">
                  <a:solidFill>
                    <a:schemeClr val="bg1">
                      <a:alpha val="70000"/>
                    </a:schemeClr>
                  </a:solidFill>
                  <a:latin typeface="+mn-lt"/>
                  <a:ea typeface="THE명품고딕L" panose="02020603020101020101" pitchFamily="18" charset="-127"/>
                </a:rPr>
                <a:t>금주 진행사항</a:t>
              </a:r>
              <a:endParaRPr kumimoji="0"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n-lt"/>
                <a:ea typeface="THE명품고딕L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kumimoji="0"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704" y="2945781"/>
              <a:ext cx="50792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500" y="6505575"/>
            <a:ext cx="24066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bg1"/>
                </a:solidFill>
                <a:latin typeface="+mn-ea"/>
                <a:ea typeface="+mn-ea"/>
              </a:rPr>
              <a:t>Copyrightⓒ. Saebyeol Yu. All Rights Reserved.</a:t>
            </a:r>
            <a:endParaRPr kumimoji="0"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advTm="5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52C06290-92E4-47CC-9CC9-DB9CCC3277D4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3BB1799E-5391-4610-94E3-C4A3F0465DAD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D3F434A-EE07-4CDA-B1CC-066BAF1F8757}"/>
              </a:ext>
            </a:extLst>
          </p:cNvPr>
          <p:cNvSpPr txBox="1"/>
          <p:nvPr/>
        </p:nvSpPr>
        <p:spPr>
          <a:xfrm>
            <a:off x="1373789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1-1.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F23500B-C3A1-4ECC-9944-437E42C3A0BF}"/>
              </a:ext>
            </a:extLst>
          </p:cNvPr>
          <p:cNvSpPr txBox="1"/>
          <p:nvPr/>
        </p:nvSpPr>
        <p:spPr>
          <a:xfrm>
            <a:off x="2263775" y="644525"/>
            <a:ext cx="3339376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도면해석결과 정제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sp>
        <p:nvSpPr>
          <p:cNvPr id="54" name="TextBox 15">
            <a:extLst>
              <a:ext uri="{FF2B5EF4-FFF2-40B4-BE49-F238E27FC236}">
                <a16:creationId xmlns="" xmlns:a16="http://schemas.microsoft.com/office/drawing/2014/main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886" y="1848872"/>
            <a:ext cx="11274764" cy="313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0"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도면 </a:t>
            </a:r>
            <a:r>
              <a:rPr kumimoji="0"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부호별로</a:t>
            </a:r>
            <a:r>
              <a:rPr kumimoji="0"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0"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구조평면도에 있는 모든 부호정보가 존재</a:t>
            </a:r>
            <a:r>
              <a:rPr kumimoji="0"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kumimoji="0"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늑근</a:t>
            </a:r>
            <a:r>
              <a:rPr kumimoji="0"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생산 </a:t>
            </a:r>
            <a:r>
              <a:rPr kumimoji="0"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-&gt; 3D</a:t>
            </a:r>
            <a:r>
              <a:rPr kumimoji="0"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화를 위한 공간정보 부여</a:t>
            </a:r>
            <a:r>
              <a:rPr kumimoji="0"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  <a:p>
            <a:pPr algn="just" eaLnBrk="1" hangingPunct="1">
              <a:lnSpc>
                <a:spcPct val="130000"/>
              </a:lnSpc>
            </a:pPr>
            <a:endParaRPr kumimoji="0"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 algn="just" eaLnBrk="1" hangingPunct="1">
              <a:lnSpc>
                <a:spcPct val="130000"/>
              </a:lnSpc>
              <a:buAutoNum type="arabicPeriod"/>
            </a:pPr>
            <a:r>
              <a:rPr kumimoji="0"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부호별이</a:t>
            </a:r>
            <a:r>
              <a:rPr kumimoji="0"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아닌</a:t>
            </a:r>
            <a:r>
              <a:rPr kumimoji="0"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0"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각각 </a:t>
            </a:r>
            <a:r>
              <a:rPr kumimoji="0"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Object</a:t>
            </a:r>
            <a:r>
              <a:rPr kumimoji="0"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별로 분리</a:t>
            </a:r>
            <a:endParaRPr kumimoji="0"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 algn="just" eaLnBrk="1" hangingPunct="1">
              <a:lnSpc>
                <a:spcPct val="130000"/>
              </a:lnSpc>
              <a:buAutoNum type="arabicPeriod"/>
            </a:pPr>
            <a:endParaRPr kumimoji="0"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 algn="just" eaLnBrk="1" hangingPunct="1">
              <a:lnSpc>
                <a:spcPct val="130000"/>
              </a:lnSpc>
              <a:buAutoNum type="arabicPeriod"/>
            </a:pPr>
            <a:r>
              <a:rPr kumimoji="0"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필요없는</a:t>
            </a:r>
            <a:r>
              <a:rPr kumimoji="0"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정보 제거</a:t>
            </a:r>
            <a:endParaRPr kumimoji="0"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 algn="just" eaLnBrk="1" hangingPunct="1">
              <a:lnSpc>
                <a:spcPct val="130000"/>
              </a:lnSpc>
              <a:buAutoNum type="arabicPeriod"/>
            </a:pPr>
            <a:endParaRPr kumimoji="0"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 algn="just" eaLnBrk="1" hangingPunct="1">
              <a:lnSpc>
                <a:spcPct val="130000"/>
              </a:lnSpc>
              <a:buAutoNum type="arabicPeriod"/>
            </a:pPr>
            <a:r>
              <a:rPr kumimoji="0"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구조평면도 상에 있는 선길이 정보를</a:t>
            </a:r>
            <a:r>
              <a:rPr kumimoji="0"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0"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늑근</a:t>
            </a:r>
            <a:r>
              <a:rPr kumimoji="0"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개별의 </a:t>
            </a:r>
            <a:r>
              <a:rPr kumimoji="0"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Position </a:t>
            </a:r>
            <a:r>
              <a:rPr kumimoji="0"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정보로 변경</a:t>
            </a:r>
            <a:endParaRPr kumimoji="0"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 algn="just" eaLnBrk="1" hangingPunct="1">
              <a:lnSpc>
                <a:spcPct val="130000"/>
              </a:lnSpc>
              <a:buAutoNum type="arabicPeriod"/>
            </a:pP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 algn="just" eaLnBrk="1" hangingPunct="1">
              <a:lnSpc>
                <a:spcPct val="130000"/>
              </a:lnSpc>
              <a:buAutoNum type="arabicPeriod"/>
            </a:pP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56" name="Picture 3" descr="C:\Users\cailab\Desktop\gsef.PNG"/>
          <p:cNvPicPr>
            <a:picLocks noChangeAspect="1" noChangeArrowheads="1"/>
          </p:cNvPicPr>
          <p:nvPr/>
        </p:nvPicPr>
        <p:blipFill>
          <a:blip r:embed="rId2"/>
          <a:srcRect b="85550"/>
          <a:stretch>
            <a:fillRect/>
          </a:stretch>
        </p:blipFill>
        <p:spPr bwMode="auto">
          <a:xfrm>
            <a:off x="0" y="4405144"/>
            <a:ext cx="12137171" cy="547856"/>
          </a:xfrm>
          <a:prstGeom prst="rect">
            <a:avLst/>
          </a:prstGeom>
          <a:noFill/>
        </p:spPr>
      </p:pic>
      <p:sp>
        <p:nvSpPr>
          <p:cNvPr id="57" name="직사각형 56"/>
          <p:cNvSpPr/>
          <p:nvPr/>
        </p:nvSpPr>
        <p:spPr>
          <a:xfrm>
            <a:off x="8982075" y="4448175"/>
            <a:ext cx="3209925" cy="2381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0" y="4657725"/>
            <a:ext cx="6124575" cy="2381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828676" y="4429125"/>
            <a:ext cx="476250" cy="2381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5686426" y="4391025"/>
            <a:ext cx="666749" cy="2762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0" y="4410075"/>
            <a:ext cx="590550" cy="2381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6438900" y="4400550"/>
            <a:ext cx="165735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15">
            <a:extLst>
              <a:ext uri="{FF2B5EF4-FFF2-40B4-BE49-F238E27FC236}">
                <a16:creationId xmlns="" xmlns:a16="http://schemas.microsoft.com/office/drawing/2014/main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4981575"/>
            <a:ext cx="12192001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3TB1, 200, 400, 1200, 13, 7585, 12796, 3 x default, Rx, Ry, Rz</a:t>
            </a:r>
          </a:p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                    .</a:t>
            </a:r>
          </a:p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                    .</a:t>
            </a:r>
          </a:p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3TB1, 200, 400, 1200, 13, 8760, 12796, 3 x default, Rx, Ry, Rz</a:t>
            </a:r>
            <a:endParaRPr kumimoji="0" lang="en-US" altLang="ko-KR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</p:cSld>
  <p:clrMapOvr>
    <a:masterClrMapping/>
  </p:clrMapOvr>
  <p:transition advTm="703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52C06290-92E4-47CC-9CC9-DB9CCC3277D4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3BB1799E-5391-4610-94E3-C4A3F0465DAD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D3F434A-EE07-4CDA-B1CC-066BAF1F8757}"/>
              </a:ext>
            </a:extLst>
          </p:cNvPr>
          <p:cNvSpPr txBox="1"/>
          <p:nvPr/>
        </p:nvSpPr>
        <p:spPr>
          <a:xfrm>
            <a:off x="1373789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1-1.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F23500B-C3A1-4ECC-9944-437E42C3A0BF}"/>
              </a:ext>
            </a:extLst>
          </p:cNvPr>
          <p:cNvSpPr txBox="1"/>
          <p:nvPr/>
        </p:nvSpPr>
        <p:spPr>
          <a:xfrm>
            <a:off x="2263775" y="644525"/>
            <a:ext cx="3339376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도면해석결과 정제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pic>
        <p:nvPicPr>
          <p:cNvPr id="2051" name="Picture 3" descr="C:\Users\cailab\Desktop\gsef.PNG"/>
          <p:cNvPicPr>
            <a:picLocks noChangeAspect="1" noChangeArrowheads="1"/>
          </p:cNvPicPr>
          <p:nvPr/>
        </p:nvPicPr>
        <p:blipFill>
          <a:blip r:embed="rId2"/>
          <a:srcRect t="5682"/>
          <a:stretch>
            <a:fillRect/>
          </a:stretch>
        </p:blipFill>
        <p:spPr bwMode="auto">
          <a:xfrm>
            <a:off x="0" y="2457450"/>
            <a:ext cx="11906480" cy="685800"/>
          </a:xfrm>
          <a:prstGeom prst="rect">
            <a:avLst/>
          </a:prstGeom>
          <a:noFill/>
        </p:spPr>
      </p:pic>
      <p:pic>
        <p:nvPicPr>
          <p:cNvPr id="2052" name="Picture 4" descr="C:\Users\cailab\Desktop\hdrg.PNG"/>
          <p:cNvPicPr>
            <a:picLocks noChangeAspect="1" noChangeArrowheads="1"/>
          </p:cNvPicPr>
          <p:nvPr/>
        </p:nvPicPr>
        <p:blipFill>
          <a:blip r:embed="rId3"/>
          <a:srcRect t="13372"/>
          <a:stretch>
            <a:fillRect/>
          </a:stretch>
        </p:blipFill>
        <p:spPr bwMode="auto">
          <a:xfrm>
            <a:off x="0" y="4086226"/>
            <a:ext cx="12192000" cy="637406"/>
          </a:xfrm>
          <a:prstGeom prst="rect">
            <a:avLst/>
          </a:prstGeom>
          <a:noFill/>
        </p:spPr>
      </p:pic>
      <p:cxnSp>
        <p:nvCxnSpPr>
          <p:cNvPr id="18" name="직선 화살표 연결선 17"/>
          <p:cNvCxnSpPr/>
          <p:nvPr/>
        </p:nvCxnSpPr>
        <p:spPr>
          <a:xfrm rot="5400000">
            <a:off x="5881686" y="3567114"/>
            <a:ext cx="3905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5">
            <a:extLst>
              <a:ext uri="{FF2B5EF4-FFF2-40B4-BE49-F238E27FC236}">
                <a16:creationId xmlns="" xmlns:a16="http://schemas.microsoft.com/office/drawing/2014/main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05996"/>
            <a:ext cx="12192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457200" indent="-457200" algn="just" eaLnBrk="1" hangingPunct="1">
              <a:lnSpc>
                <a:spcPct val="130000"/>
              </a:lnSpc>
            </a:pP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부호기준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-&gt; </a:t>
            </a:r>
            <a:r>
              <a:rPr kumimoji="0" lang="ko-KR" altLang="en-US" sz="20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늑근이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배치되는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선로기준</a:t>
            </a: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2" name="TextBox 15">
            <a:extLst>
              <a:ext uri="{FF2B5EF4-FFF2-40B4-BE49-F238E27FC236}">
                <a16:creationId xmlns="" xmlns:a16="http://schemas.microsoft.com/office/drawing/2014/main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86425"/>
            <a:ext cx="12192001" cy="448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배치간격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0" lang="ko-KR" altLang="en-US" sz="20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늑근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폭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0" lang="ko-KR" altLang="en-US" sz="20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늑근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높이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0" lang="ko-KR" altLang="en-US" sz="20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늑근굵기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0" lang="ko-KR" altLang="en-US" sz="20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늑근의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Position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0" lang="ko-KR" altLang="en-US" sz="20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늑근의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0" lang="ko-KR" altLang="en-US" sz="20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회전값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Rotation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 rot="5400000">
            <a:off x="5872161" y="5214939"/>
            <a:ext cx="3905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914775" y="4000500"/>
            <a:ext cx="8277225" cy="78105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rot="5400000">
            <a:off x="8615362" y="5243513"/>
            <a:ext cx="904876" cy="571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703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52C06290-92E4-47CC-9CC9-DB9CCC3277D4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3BB1799E-5391-4610-94E3-C4A3F0465DAD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D3F434A-EE07-4CDA-B1CC-066BAF1F8757}"/>
              </a:ext>
            </a:extLst>
          </p:cNvPr>
          <p:cNvSpPr txBox="1"/>
          <p:nvPr/>
        </p:nvSpPr>
        <p:spPr>
          <a:xfrm>
            <a:off x="1373789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1-1.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F23500B-C3A1-4ECC-9944-437E42C3A0BF}"/>
              </a:ext>
            </a:extLst>
          </p:cNvPr>
          <p:cNvSpPr txBox="1"/>
          <p:nvPr/>
        </p:nvSpPr>
        <p:spPr>
          <a:xfrm>
            <a:off x="2263775" y="644525"/>
            <a:ext cx="3339376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도면해석결과 정제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rot="5400000">
            <a:off x="5881686" y="3567114"/>
            <a:ext cx="3905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5">
            <a:extLst>
              <a:ext uri="{FF2B5EF4-FFF2-40B4-BE49-F238E27FC236}">
                <a16:creationId xmlns="" xmlns:a16="http://schemas.microsoft.com/office/drawing/2014/main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05996"/>
            <a:ext cx="12192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457200" indent="-457200" algn="just" eaLnBrk="1" hangingPunct="1">
              <a:lnSpc>
                <a:spcPct val="130000"/>
              </a:lnSpc>
            </a:pPr>
            <a:r>
              <a:rPr kumimoji="0" lang="ko-KR" altLang="en-US" sz="20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늑근이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배치되는 선로기준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-&gt;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선에 배치되는 </a:t>
            </a:r>
            <a:r>
              <a:rPr kumimoji="0" lang="ko-KR" altLang="en-US" sz="20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부재별</a:t>
            </a: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2" name="TextBox 15">
            <a:extLst>
              <a:ext uri="{FF2B5EF4-FFF2-40B4-BE49-F238E27FC236}">
                <a16:creationId xmlns="" xmlns:a16="http://schemas.microsoft.com/office/drawing/2014/main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6" y="5676900"/>
            <a:ext cx="90487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0" lang="ko-KR" altLang="en-US" sz="20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늑근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폭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과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높이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0" lang="ko-KR" altLang="en-US" sz="20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늑근굵기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0" lang="ko-KR" altLang="en-US" sz="20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늑근의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Position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0" lang="ko-KR" altLang="en-US" sz="20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늑근의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0" lang="ko-KR" altLang="en-US" sz="20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회전값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Rotation</a:t>
            </a:r>
          </a:p>
        </p:txBody>
      </p:sp>
      <p:pic>
        <p:nvPicPr>
          <p:cNvPr id="14" name="Picture 4" descr="C:\Users\cailab\Desktop\hdrg.PNG"/>
          <p:cNvPicPr>
            <a:picLocks noChangeAspect="1" noChangeArrowheads="1"/>
          </p:cNvPicPr>
          <p:nvPr/>
        </p:nvPicPr>
        <p:blipFill>
          <a:blip r:embed="rId2"/>
          <a:srcRect t="13372"/>
          <a:stretch>
            <a:fillRect/>
          </a:stretch>
        </p:blipFill>
        <p:spPr bwMode="auto">
          <a:xfrm>
            <a:off x="0" y="2466976"/>
            <a:ext cx="12192000" cy="637406"/>
          </a:xfrm>
          <a:prstGeom prst="rect">
            <a:avLst/>
          </a:prstGeom>
          <a:noFill/>
        </p:spPr>
      </p:pic>
      <p:pic>
        <p:nvPicPr>
          <p:cNvPr id="3" name="Picture 3" descr="C:\Users\cailab\Desktop\sfes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75" y="4102099"/>
            <a:ext cx="7429500" cy="920865"/>
          </a:xfrm>
          <a:prstGeom prst="rect">
            <a:avLst/>
          </a:prstGeom>
          <a:noFill/>
        </p:spPr>
      </p:pic>
    </p:spTree>
  </p:cSld>
  <p:clrMapOvr>
    <a:masterClrMapping/>
  </p:clrMapOvr>
  <p:transition advTm="703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cailab\Desktop\sfes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90635" y="2371725"/>
            <a:ext cx="7801365" cy="3638550"/>
          </a:xfrm>
          <a:prstGeom prst="rect">
            <a:avLst/>
          </a:prstGeom>
          <a:noFill/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52C06290-92E4-47CC-9CC9-DB9CCC3277D4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3BB1799E-5391-4610-94E3-C4A3F0465DAD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D3F434A-EE07-4CDA-B1CC-066BAF1F8757}"/>
              </a:ext>
            </a:extLst>
          </p:cNvPr>
          <p:cNvSpPr txBox="1"/>
          <p:nvPr/>
        </p:nvSpPr>
        <p:spPr>
          <a:xfrm>
            <a:off x="1373789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1-1.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F23500B-C3A1-4ECC-9944-437E42C3A0BF}"/>
              </a:ext>
            </a:extLst>
          </p:cNvPr>
          <p:cNvSpPr txBox="1"/>
          <p:nvPr/>
        </p:nvSpPr>
        <p:spPr>
          <a:xfrm>
            <a:off x="2263775" y="644525"/>
            <a:ext cx="3339376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도면해석결과 정제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sp>
        <p:nvSpPr>
          <p:cNvPr id="21" name="TextBox 15">
            <a:extLst>
              <a:ext uri="{FF2B5EF4-FFF2-40B4-BE49-F238E27FC236}">
                <a16:creationId xmlns="" xmlns:a16="http://schemas.microsoft.com/office/drawing/2014/main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05996"/>
            <a:ext cx="12192000" cy="448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457200" indent="-457200" algn="just" eaLnBrk="1" hangingPunct="1">
              <a:lnSpc>
                <a:spcPct val="130000"/>
              </a:lnSpc>
            </a:pP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선로 내부 배치에 따라서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간격도 바뀐다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515475" y="2295526"/>
            <a:ext cx="1638300" cy="376237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 descr="C:\Users\cailab\Desktop\232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3202516"/>
            <a:ext cx="7391400" cy="3522134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 flipV="1">
            <a:off x="304800" y="6419849"/>
            <a:ext cx="7305675" cy="2762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advTm="703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52C06290-92E4-47CC-9CC9-DB9CCC3277D4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3BB1799E-5391-4610-94E3-C4A3F0465DAD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D3F434A-EE07-4CDA-B1CC-066BAF1F8757}"/>
              </a:ext>
            </a:extLst>
          </p:cNvPr>
          <p:cNvSpPr txBox="1"/>
          <p:nvPr/>
        </p:nvSpPr>
        <p:spPr>
          <a:xfrm>
            <a:off x="1373789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1-1.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F23500B-C3A1-4ECC-9944-437E42C3A0BF}"/>
              </a:ext>
            </a:extLst>
          </p:cNvPr>
          <p:cNvSpPr txBox="1"/>
          <p:nvPr/>
        </p:nvSpPr>
        <p:spPr>
          <a:xfrm>
            <a:off x="2263775" y="644525"/>
            <a:ext cx="3339376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도면해석결과 정제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sp>
        <p:nvSpPr>
          <p:cNvPr id="21" name="TextBox 15">
            <a:extLst>
              <a:ext uri="{FF2B5EF4-FFF2-40B4-BE49-F238E27FC236}">
                <a16:creationId xmlns="" xmlns:a16="http://schemas.microsoft.com/office/drawing/2014/main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05996"/>
            <a:ext cx="12192000" cy="84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457200" indent="-457200" algn="just" eaLnBrk="1" hangingPunct="1">
              <a:lnSpc>
                <a:spcPct val="130000"/>
              </a:lnSpc>
            </a:pP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수치로 된 값이 </a:t>
            </a:r>
            <a:r>
              <a:rPr kumimoji="0" lang="ko-KR" altLang="en-US" sz="20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들어와야하는데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그렇지 않은 경우는 다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Default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값으로 처리한 후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사용자 입력을 받을 </a:t>
            </a: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 algn="just" eaLnBrk="1" hangingPunct="1">
              <a:lnSpc>
                <a:spcPct val="130000"/>
              </a:lnSpc>
            </a:pP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예정</a:t>
            </a: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4098" name="Picture 2" descr="C:\Users\cailab\Desktop\sgeffs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2549525"/>
            <a:ext cx="10566506" cy="4032250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2647950" y="2495550"/>
            <a:ext cx="1143000" cy="4095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advTm="703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FA8AFAB-3045-4174-A48E-93BEC3CDB16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A05F21B3-8C48-4349-BCCE-7C502034C8EB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E97784B-61A6-4A61-BFC4-5CB35005585E}"/>
              </a:ext>
            </a:extLst>
          </p:cNvPr>
          <p:cNvSpPr txBox="1"/>
          <p:nvPr/>
        </p:nvSpPr>
        <p:spPr>
          <a:xfrm>
            <a:off x="2263775" y="644525"/>
            <a:ext cx="2492990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spc="-150" dirty="0" err="1" smtClean="0">
                <a:solidFill>
                  <a:schemeClr val="accent4"/>
                </a:solidFill>
                <a:latin typeface="+mj-ea"/>
                <a:ea typeface="+mn-ea"/>
              </a:rPr>
              <a:t>늑근</a:t>
            </a: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 비율조정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sp>
        <p:nvSpPr>
          <p:cNvPr id="14" name="TextBox 15">
            <a:extLst>
              <a:ext uri="{FF2B5EF4-FFF2-40B4-BE49-F238E27FC236}">
                <a16:creationId xmlns="" xmlns:a16="http://schemas.microsoft.com/office/drawing/2014/main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512" y="5506472"/>
            <a:ext cx="396908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0" lang="ko-KR" altLang="en-US" sz="20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늑근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모델의 </a:t>
            </a:r>
            <a:r>
              <a:rPr kumimoji="0" lang="ko-KR" altLang="en-US" sz="20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파라미터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W, H, D</a:t>
            </a:r>
            <a:endParaRPr kumimoji="0" lang="en-US" altLang="ko-KR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="" xmlns:a16="http://schemas.microsoft.com/office/drawing/2014/main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4175" y="5565338"/>
            <a:ext cx="236220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W = Scale(x)</a:t>
            </a:r>
          </a:p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 = Scale(y)</a:t>
            </a:r>
          </a:p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 = Scale(x, z)</a:t>
            </a:r>
          </a:p>
        </p:txBody>
      </p:sp>
      <p:pic>
        <p:nvPicPr>
          <p:cNvPr id="5122" name="Picture 2" descr="C:\Users\cailab\Desktop\굵기.PNG"/>
          <p:cNvPicPr>
            <a:picLocks noChangeAspect="1" noChangeArrowheads="1"/>
          </p:cNvPicPr>
          <p:nvPr/>
        </p:nvPicPr>
        <p:blipFill>
          <a:blip r:embed="rId2"/>
          <a:srcRect r="61914"/>
          <a:stretch>
            <a:fillRect/>
          </a:stretch>
        </p:blipFill>
        <p:spPr bwMode="auto">
          <a:xfrm>
            <a:off x="1593850" y="2339538"/>
            <a:ext cx="3797300" cy="2997200"/>
          </a:xfrm>
          <a:prstGeom prst="rect">
            <a:avLst/>
          </a:prstGeom>
          <a:noFill/>
        </p:spPr>
      </p:pic>
      <p:pic>
        <p:nvPicPr>
          <p:cNvPr id="30" name="Picture 2" descr="C:\Users\cailab\Desktop\굵기.PNG"/>
          <p:cNvPicPr>
            <a:picLocks noChangeAspect="1" noChangeArrowheads="1"/>
          </p:cNvPicPr>
          <p:nvPr/>
        </p:nvPicPr>
        <p:blipFill>
          <a:blip r:embed="rId2"/>
          <a:srcRect l="53945"/>
          <a:stretch>
            <a:fillRect/>
          </a:stretch>
        </p:blipFill>
        <p:spPr bwMode="auto">
          <a:xfrm>
            <a:off x="5553075" y="2358588"/>
            <a:ext cx="4591828" cy="2997200"/>
          </a:xfrm>
          <a:prstGeom prst="rect">
            <a:avLst/>
          </a:prstGeom>
          <a:noFill/>
        </p:spPr>
      </p:pic>
      <p:pic>
        <p:nvPicPr>
          <p:cNvPr id="31" name="Picture 3" descr="C:\Users\cailab\Desktop\gsef.PNG"/>
          <p:cNvPicPr>
            <a:picLocks noChangeAspect="1" noChangeArrowheads="1"/>
          </p:cNvPicPr>
          <p:nvPr/>
        </p:nvPicPr>
        <p:blipFill>
          <a:blip r:embed="rId3"/>
          <a:srcRect b="85550"/>
          <a:stretch>
            <a:fillRect/>
          </a:stretch>
        </p:blipFill>
        <p:spPr bwMode="auto">
          <a:xfrm>
            <a:off x="54829" y="1776244"/>
            <a:ext cx="12137171" cy="547856"/>
          </a:xfrm>
          <a:prstGeom prst="rect">
            <a:avLst/>
          </a:prstGeom>
          <a:noFill/>
        </p:spPr>
      </p:pic>
      <p:sp>
        <p:nvSpPr>
          <p:cNvPr id="32" name="직사각형 31"/>
          <p:cNvSpPr/>
          <p:nvPr/>
        </p:nvSpPr>
        <p:spPr>
          <a:xfrm>
            <a:off x="6572250" y="1800225"/>
            <a:ext cx="1571625" cy="3238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D3F434A-EE07-4CDA-B1CC-066BAF1F8757}"/>
              </a:ext>
            </a:extLst>
          </p:cNvPr>
          <p:cNvSpPr txBox="1"/>
          <p:nvPr/>
        </p:nvSpPr>
        <p:spPr>
          <a:xfrm>
            <a:off x="1373789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1-2.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advTm="32406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noFill/>
        <a:ln>
          <a:noFill/>
        </a:ln>
        <a:extLst>
          <a:ext uri="{909E8E84-426E-40DD-AFC4-6F175D3DCCD1}">
            <a14:hiddenFill xmlns=""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="" xmlns:a14="http://schemas.microsoft.com/office/drawing/2010/main" w="25400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>
        <a:spAutoFit/>
      </a:bodyPr>
      <a:lstStyle>
        <a:defPPr marL="0" indent="0" algn="just" eaLnBrk="1" hangingPunct="1">
          <a:lnSpc>
            <a:spcPct val="130000"/>
          </a:lnSpc>
          <a:defRPr kumimoji="0" sz="1600" b="1" smtClean="0">
            <a:latin typeface="210 옴니고딕 030" panose="02020603020101020101" pitchFamily="18" charset="-127"/>
            <a:ea typeface="210 옴니고딕 030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15330</TotalTime>
  <Words>634</Words>
  <Application>Microsoft Office PowerPoint</Application>
  <PresentationFormat>사용자 지정</PresentationFormat>
  <Paragraphs>108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굴림</vt:lpstr>
      <vt:lpstr>Arial</vt:lpstr>
      <vt:lpstr>나눔스퀘어라운드 Regular</vt:lpstr>
      <vt:lpstr>Noto Sans CJK KR Thin</vt:lpstr>
      <vt:lpstr>Wingdings</vt:lpstr>
      <vt:lpstr>THE명품고딕L</vt:lpstr>
      <vt:lpstr>210 옴니고딕 030</vt:lpstr>
      <vt:lpstr>맑은 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cailab</cp:lastModifiedBy>
  <cp:revision>1122</cp:revision>
  <dcterms:created xsi:type="dcterms:W3CDTF">2015-07-07T04:48:58Z</dcterms:created>
  <dcterms:modified xsi:type="dcterms:W3CDTF">2022-03-11T11:43:15Z</dcterms:modified>
</cp:coreProperties>
</file>