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2"/>
  </p:notesMasterIdLst>
  <p:handoutMasterIdLst>
    <p:handoutMasterId r:id="rId23"/>
  </p:handoutMasterIdLst>
  <p:sldIdLst>
    <p:sldId id="257" r:id="rId2"/>
    <p:sldId id="600" r:id="rId3"/>
    <p:sldId id="676" r:id="rId4"/>
    <p:sldId id="739" r:id="rId5"/>
    <p:sldId id="773" r:id="rId6"/>
    <p:sldId id="762" r:id="rId7"/>
    <p:sldId id="763" r:id="rId8"/>
    <p:sldId id="764" r:id="rId9"/>
    <p:sldId id="604" r:id="rId10"/>
    <p:sldId id="743" r:id="rId11"/>
    <p:sldId id="768" r:id="rId12"/>
    <p:sldId id="769" r:id="rId13"/>
    <p:sldId id="770" r:id="rId14"/>
    <p:sldId id="771" r:id="rId15"/>
    <p:sldId id="772" r:id="rId16"/>
    <p:sldId id="720" r:id="rId17"/>
    <p:sldId id="765" r:id="rId18"/>
    <p:sldId id="766" r:id="rId19"/>
    <p:sldId id="767" r:id="rId20"/>
    <p:sldId id="537" r:id="rId21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86364" autoAdjust="0"/>
  </p:normalViewPr>
  <p:slideViewPr>
    <p:cSldViewPr snapToGrid="0">
      <p:cViewPr varScale="1">
        <p:scale>
          <a:sx n="110" d="100"/>
          <a:sy n="110" d="100"/>
        </p:scale>
        <p:origin x="144" y="13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2022-03-11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2022-03-11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2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35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68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661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860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854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7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1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1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5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7909" y="2906612"/>
            <a:ext cx="3808187" cy="843569"/>
            <a:chOff x="2362014" y="1484405"/>
            <a:chExt cx="7225457" cy="1999570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98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56" b="1" i="0" u="none" strike="noStrike" kern="1200" cap="none" spc="0" normalizeH="0" baseline="0" noProof="0" dirty="0">
                  <a:ln w="9525"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용접 불량 검사</a:t>
              </a:r>
              <a:endParaRPr kumimoji="0" lang="ko-KR" altLang="en-US" sz="1350" b="0" i="0" u="none" strike="noStrike" kern="1200" cap="none" spc="0" normalizeH="0" baseline="0" noProof="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3" cy="434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1" b="0" i="0" u="none" strike="noStrike" kern="1200" cap="none" spc="0" normalizeH="0" baseline="0" noProof="0" dirty="0">
                  <a:ln w="9525">
                    <a:solidFill>
                      <a:prstClr val="black"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2021 CAI Lab Meeting</a:t>
              </a:r>
              <a:endParaRPr kumimoji="0" lang="en-US" altLang="ko-KR" sz="5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44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3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Flare Removal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지점을 찾아서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비드의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높이 측정을 위함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Flare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와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구분해내기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위함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Google research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플레어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제거 관련 논문 참고 학습 진행</a:t>
            </a:r>
            <a:endParaRPr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026" name="Picture 2" descr="Metals | Free Full-Text | Investigation on the Dynamic Behavior of Weld Pool  and Weld Microstructure during DP-GMAW for Austenitic Stainless Steel | HTM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14" y="3433406"/>
            <a:ext cx="2229476" cy="14836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00" y="3134249"/>
            <a:ext cx="1890000" cy="1890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2454442" y="3733620"/>
            <a:ext cx="86629" cy="6043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36;p14"/>
          <p:cNvSpPr txBox="1"/>
          <p:nvPr/>
        </p:nvSpPr>
        <p:spPr>
          <a:xfrm>
            <a:off x="2014087" y="3473964"/>
            <a:ext cx="754745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712384" y="3039544"/>
            <a:ext cx="86629" cy="6043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36;p14"/>
          <p:cNvSpPr txBox="1"/>
          <p:nvPr/>
        </p:nvSpPr>
        <p:spPr>
          <a:xfrm>
            <a:off x="6272029" y="2779888"/>
            <a:ext cx="948718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6121668" y="4306332"/>
            <a:ext cx="736333" cy="5574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36;p14"/>
          <p:cNvSpPr txBox="1"/>
          <p:nvPr/>
        </p:nvSpPr>
        <p:spPr>
          <a:xfrm>
            <a:off x="6553078" y="4175214"/>
            <a:ext cx="1168024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ko-KR" alt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진행 방향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89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Flare Removal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결과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광원 및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은 제거되지 않은 채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플레어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제거됨</a:t>
            </a:r>
            <a:endParaRPr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1" y="3281790"/>
            <a:ext cx="1890000" cy="189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9" y="3269700"/>
            <a:ext cx="1890000" cy="18900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2881073" y="3621956"/>
            <a:ext cx="3305565" cy="5790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36;p14"/>
          <p:cNvSpPr txBox="1"/>
          <p:nvPr/>
        </p:nvSpPr>
        <p:spPr>
          <a:xfrm>
            <a:off x="3692815" y="3388311"/>
            <a:ext cx="1897976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ko-KR" altLang="en-US" sz="825" dirty="0" err="1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플레어</a:t>
            </a:r>
            <a:r>
              <a:rPr lang="ko-KR" alt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제거됨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276184" y="3952647"/>
            <a:ext cx="3437438" cy="3548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236;p14"/>
          <p:cNvSpPr txBox="1"/>
          <p:nvPr/>
        </p:nvSpPr>
        <p:spPr>
          <a:xfrm>
            <a:off x="3692814" y="3970389"/>
            <a:ext cx="2042967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 </a:t>
            </a:r>
            <a:r>
              <a:rPr lang="ko-KR" alt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제거되지 않음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81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HSV-</a:t>
            </a:r>
            <a:r>
              <a:rPr 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thresholding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6022946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이미지를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HSV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로 변환하고 </a:t>
            </a:r>
            <a:r>
              <a:rPr lang="en-US" altLang="ko-KR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Thresholding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통하여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부분 찾음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Mean Filtering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과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이진화시에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 사라지는 현상 제거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부분 및 약간의 노이즈만 남음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24" y="3134249"/>
            <a:ext cx="1890000" cy="189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85" y="3134249"/>
            <a:ext cx="1890000" cy="18900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374682" y="3845895"/>
            <a:ext cx="490889" cy="418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712384" y="3039544"/>
            <a:ext cx="86629" cy="6043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36;p14"/>
          <p:cNvSpPr txBox="1"/>
          <p:nvPr/>
        </p:nvSpPr>
        <p:spPr>
          <a:xfrm>
            <a:off x="6272029" y="2779888"/>
            <a:ext cx="1567748" cy="2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825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endParaRPr sz="825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42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Mean Filtering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및 이진화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6"/>
            <a:ext cx="515984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Mean Filtering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및 </a:t>
            </a: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이진화를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통해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를 찾음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Mean Filtering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통한 노이즈 제거 효과 확인</a:t>
            </a:r>
            <a:endParaRPr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32" y="3281790"/>
            <a:ext cx="1890000" cy="189000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301289" y="4145034"/>
            <a:ext cx="490889" cy="418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4" y="3281790"/>
            <a:ext cx="189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4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15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2. 다음주 진행 계획</a:t>
            </a: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1416604" y="1932239"/>
            <a:ext cx="6840365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Welding Pool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찾기 </a:t>
            </a:r>
            <a:r>
              <a:rPr lang="en-US" altLang="ko-KR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높이 계산 과정 자동화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 err="1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강화학습을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위한 데이터 수집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959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3781"/>
      </p:ext>
    </p:extLst>
  </p:cSld>
  <p:clrMapOvr>
    <a:masterClrMapping/>
  </p:clrMapOvr>
  <p:transition advTm="2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1850"/>
            <a:ext cx="5518150" cy="4425950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수정 및 제출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용접로봇자동화를 위한 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눈 자동보정 시스템 </a:t>
            </a:r>
            <a:r>
              <a:rPr lang="en-US" altLang="ko-KR" dirty="0">
                <a:solidFill>
                  <a:schemeClr val="tx1"/>
                </a:solidFill>
              </a:rPr>
              <a:t>– 49(Page) -&gt; 42(Page)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Auto Hand Eye Calibration System for Automated Welding Robot)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4105275"/>
            <a:ext cx="4229101" cy="333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5" idx="1"/>
            <a:endCxn id="13" idx="3"/>
          </p:cNvCxnSpPr>
          <p:nvPr/>
        </p:nvCxnSpPr>
        <p:spPr>
          <a:xfrm rot="10800000">
            <a:off x="4229102" y="4271963"/>
            <a:ext cx="838199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067300" y="3076575"/>
            <a:ext cx="3657600" cy="240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용접자동화의 중요성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/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 </a:t>
            </a:r>
            <a:r>
              <a:rPr lang="ko-KR" altLang="en-US" b="1" dirty="0">
                <a:solidFill>
                  <a:schemeClr val="tx1"/>
                </a:solidFill>
              </a:rPr>
              <a:t>용접자동화에서 </a:t>
            </a:r>
            <a:r>
              <a:rPr lang="en-US" altLang="ko-KR" b="1" dirty="0">
                <a:solidFill>
                  <a:schemeClr val="tx1"/>
                </a:solidFill>
              </a:rPr>
              <a:t>Hand Eye Calibration </a:t>
            </a:r>
            <a:r>
              <a:rPr lang="ko-KR" altLang="en-US" b="1" dirty="0">
                <a:solidFill>
                  <a:schemeClr val="tx1"/>
                </a:solidFill>
              </a:rPr>
              <a:t>중요성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b="1" dirty="0">
                <a:solidFill>
                  <a:schemeClr val="tx1"/>
                </a:solidFill>
              </a:rPr>
              <a:t>논문의 </a:t>
            </a:r>
            <a:r>
              <a:rPr lang="ko-KR" altLang="en-US" b="1" dirty="0" err="1">
                <a:solidFill>
                  <a:schemeClr val="tx1"/>
                </a:solidFill>
              </a:rPr>
              <a:t>기여점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22440"/>
      </p:ext>
    </p:extLst>
  </p:cSld>
  <p:clrMapOvr>
    <a:masterClrMapping/>
  </p:clrMapOvr>
  <p:transition advTm="3571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ailab\Desktop\s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36750"/>
            <a:ext cx="5156200" cy="3822700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수정 및 제출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cxnSp>
        <p:nvCxnSpPr>
          <p:cNvPr id="23" name="직선 연결선 22"/>
          <p:cNvCxnSpPr>
            <a:stCxn id="25" idx="1"/>
          </p:cNvCxnSpPr>
          <p:nvPr/>
        </p:nvCxnSpPr>
        <p:spPr>
          <a:xfrm rot="10800000">
            <a:off x="3686196" y="2724150"/>
            <a:ext cx="1800205" cy="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486400" y="2505075"/>
            <a:ext cx="1638300" cy="46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압축 및 요약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" y="1924050"/>
            <a:ext cx="36576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886325"/>
            <a:ext cx="5133975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rot="10800000">
            <a:off x="5153048" y="5114925"/>
            <a:ext cx="5810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53099" y="4905375"/>
            <a:ext cx="2695575" cy="46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>
                <a:solidFill>
                  <a:schemeClr val="tx1"/>
                </a:solidFill>
              </a:rPr>
              <a:t>장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절 부분 수정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22440"/>
      </p:ext>
    </p:extLst>
  </p:cSld>
  <p:clrMapOvr>
    <a:masterClrMapping/>
  </p:clrMapOvr>
  <p:transition advTm="35719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10800000" flipV="1">
            <a:off x="3514729" y="2990849"/>
            <a:ext cx="1962147" cy="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486400" y="2552700"/>
            <a:ext cx="276225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b="1" dirty="0">
                <a:solidFill>
                  <a:schemeClr val="tx1"/>
                </a:solidFill>
              </a:rPr>
              <a:t>추가 실험 및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내용 보완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0" name="Picture 2" descr="C:\Users\cailab\Desktop\33.PNG"/>
          <p:cNvPicPr>
            <a:picLocks noChangeAspect="1" noChangeArrowheads="1"/>
          </p:cNvPicPr>
          <p:nvPr/>
        </p:nvPicPr>
        <p:blipFill>
          <a:blip r:embed="rId4"/>
          <a:srcRect r="32860"/>
          <a:stretch>
            <a:fillRect/>
          </a:stretch>
        </p:blipFill>
        <p:spPr bwMode="auto">
          <a:xfrm>
            <a:off x="428625" y="2124075"/>
            <a:ext cx="3152775" cy="3733800"/>
          </a:xfrm>
          <a:prstGeom prst="rect">
            <a:avLst/>
          </a:prstGeom>
          <a:noFill/>
        </p:spPr>
      </p:pic>
      <p:sp>
        <p:nvSpPr>
          <p:cNvPr id="53" name="직사각형 52"/>
          <p:cNvSpPr/>
          <p:nvPr/>
        </p:nvSpPr>
        <p:spPr>
          <a:xfrm>
            <a:off x="1" y="1924050"/>
            <a:ext cx="3571874" cy="2076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22440"/>
      </p:ext>
    </p:extLst>
  </p:cSld>
  <p:clrMapOvr>
    <a:masterClrMapping/>
  </p:clrMapOvr>
  <p:transition advTm="357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용접팀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진행 방향 논의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새로 팀에 합류한 남상규 석사과정과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이다현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학부연구생의 연구 진행을 위한 방향 논의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 리뷰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용접 테스트베드 및 워크스테이션에서 사용중인 코드의 분석 및 리뷰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매주 수요일마다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제작 업무 분담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각자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파트를 나누어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월 중으로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모두 제작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NGV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과제 진행 시 업무 분담 추가 논의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작업에서 주로 이용되는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컷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촬영을 시작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8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촬영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 종류별로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개수로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x10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으로 진행할 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모재만으로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32,000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가 되어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시간이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일 정도가 소요될 것으로 계산되어 학습에 지장이 있을 것이라고 판단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비교 실험을 진행하면서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x10 augmentation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학습도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85545" y="6379531"/>
            <a:ext cx="416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너비를 측정하여 이름 변경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5B7955C5-F01C-41BC-827D-70696A15D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99011"/>
              </p:ext>
            </p:extLst>
          </p:nvPr>
        </p:nvGraphicFramePr>
        <p:xfrm>
          <a:off x="519049" y="5071225"/>
          <a:ext cx="8097507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:a16="http://schemas.microsoft.com/office/drawing/2014/main" val="1951869560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2251358919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2263985364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3396616683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2512030122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915853522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692696616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1071825545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3444494849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+ 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+ 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+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7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자형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데이터 보다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컷 데이터 우선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결과에 따라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Train : Valid : Test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비율 재조정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cross validation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고정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valid X)</a:t>
            </a: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85545" y="6379531"/>
            <a:ext cx="416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너비를 측정하여 이름 변경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8EB6BE5-5E0F-4E31-A975-C9837790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15466"/>
              </p:ext>
            </p:extLst>
          </p:nvPr>
        </p:nvGraphicFramePr>
        <p:xfrm>
          <a:off x="519049" y="5071225"/>
          <a:ext cx="8097508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:a16="http://schemas.microsoft.com/office/drawing/2014/main" val="1951869560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2251358919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3396616683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915853522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1071825545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3444494849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6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경우 크기와 재질에 따라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 종류별로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개수로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 함께 학습을 진행할 예정이기에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마찬가지로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먼저 진행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비교 실험을 진행하며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x10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학습을 진행할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33716B6-D4CA-4E07-8C3C-9368A757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59184"/>
              </p:ext>
            </p:extLst>
          </p:nvPr>
        </p:nvGraphicFramePr>
        <p:xfrm>
          <a:off x="519049" y="4713068"/>
          <a:ext cx="8097506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:a16="http://schemas.microsoft.com/office/drawing/2014/main" val="1951869560"/>
                    </a:ext>
                  </a:extLst>
                </a:gridCol>
                <a:gridCol w="2399261">
                  <a:extLst>
                    <a:ext uri="{9D8B030D-6E8A-4147-A177-3AD203B41FA5}">
                      <a16:colId xmlns:a16="http://schemas.microsoft.com/office/drawing/2014/main" val="2251358919"/>
                    </a:ext>
                  </a:extLst>
                </a:gridCol>
                <a:gridCol w="2399261">
                  <a:extLst>
                    <a:ext uri="{9D8B030D-6E8A-4147-A177-3AD203B41FA5}">
                      <a16:colId xmlns:a16="http://schemas.microsoft.com/office/drawing/2014/main" val="2263985364"/>
                    </a:ext>
                  </a:extLst>
                </a:gridCol>
                <a:gridCol w="2399261">
                  <a:extLst>
                    <a:ext uri="{9D8B030D-6E8A-4147-A177-3AD203B41FA5}">
                      <a16:colId xmlns:a16="http://schemas.microsoft.com/office/drawing/2014/main" val="3396616683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좁은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plate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넓은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plate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넓고 짧은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plate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057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61633" y="5944816"/>
            <a:ext cx="468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plate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plate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길이 및 모재 특징을 확인하여 기록할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178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개요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67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1. Introduction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1-1.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자동화에 대한 개요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자동화의 성과와 기존의 문제점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기존 용접 자동화 방법이 지니는 특징 및 한계점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1-3.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본 논문의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기여점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1-4.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본 논문의 구성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관련 연구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2-1.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알고리즘 위주의 용접 자동화 기술 논문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논문들의 특징 및 한계점 서술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2-2.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딥러닝을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적용한 용접 자동화 기술 논문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- 2-1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에서 제시한 한계점을 극복한 방법 서술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기술들이 가지는 한계점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개요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505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Method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3-1. 3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절 구성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 기반 용접 자동화 시스템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Calibration &gt;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검출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생성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작업 진행의 내용을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3-3. Segmentation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모듈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3-4.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생성 알고리즘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알고리즘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- 2D + depth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좌표를 통한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 생성 알고리즘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4. Result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Result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Experiment / Discussion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가지로 나누어서 작성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4-1.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환경 설정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테스트 베드 시설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워크스테이션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컴퓨터 등의 스펙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실험에 사용한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사용한 이유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4-3.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1: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검출 정확도 평가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model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및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별 </a:t>
            </a:r>
            <a:r>
              <a:rPr lang="en-US" altLang="ko-KR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및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dice coefficient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정확도 평가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4-4.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2: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생성 정확도 평가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진행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다른 종류의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우선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pipe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완료 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사용중인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코드의 리뷰 진행 및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상규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다현이 실습에 사용해볼 수 있는 강의 영상 등을 찾아볼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 개요의 내용 보충 및 수정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</TotalTime>
  <Words>1064</Words>
  <Application>Microsoft Office PowerPoint</Application>
  <PresentationFormat>화면 슬라이드 쇼(4:3)</PresentationFormat>
  <Paragraphs>246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210 옴니고딕 030</vt:lpstr>
      <vt:lpstr>맑은 고딕</vt:lpstr>
      <vt:lpstr>Arial</vt:lpstr>
      <vt:lpstr>Wingdings</vt:lpstr>
      <vt:lpstr>Office 테마</vt:lpstr>
      <vt:lpstr>용접로봇 자동화</vt:lpstr>
      <vt:lpstr>PowerPoint 프레젠테이션</vt:lpstr>
      <vt:lpstr>1. 진행 작업</vt:lpstr>
      <vt:lpstr>1. 진행 작업</vt:lpstr>
      <vt:lpstr>1. 진행 작업</vt:lpstr>
      <vt:lpstr>1. 진행 작업</vt:lpstr>
      <vt:lpstr>1. 진행 작업</vt:lpstr>
      <vt:lpstr>1. 진행 작업</vt:lpstr>
      <vt:lpstr>2. 이후 진행 계획</vt:lpstr>
      <vt:lpstr>PowerPoint 프레젠테이션</vt:lpstr>
      <vt:lpstr>1. 이번 주 작업</vt:lpstr>
      <vt:lpstr>1. 이번 주 작업</vt:lpstr>
      <vt:lpstr>1. 이번 주 작업</vt:lpstr>
      <vt:lpstr>1. 이번 주 작업</vt:lpstr>
      <vt:lpstr>2. 다음주 진행 계획</vt:lpstr>
      <vt:lpstr>PowerPoint 프레젠테이션</vt:lpstr>
      <vt:lpstr>1. 논문 수정 및 제출</vt:lpstr>
      <vt:lpstr>1. 논문 수정 및 제출</vt:lpstr>
      <vt:lpstr>2. 향후계획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KimTaeJun</cp:lastModifiedBy>
  <cp:revision>1535</cp:revision>
  <dcterms:created xsi:type="dcterms:W3CDTF">2011-08-24T01:05:33Z</dcterms:created>
  <dcterms:modified xsi:type="dcterms:W3CDTF">2022-03-11T13:46:21Z</dcterms:modified>
  <cp:version/>
</cp:coreProperties>
</file>