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99" r:id="rId2"/>
    <p:sldId id="614" r:id="rId3"/>
    <p:sldId id="610" r:id="rId4"/>
    <p:sldId id="646" r:id="rId5"/>
    <p:sldId id="647" r:id="rId6"/>
    <p:sldId id="648" r:id="rId7"/>
    <p:sldId id="649" r:id="rId8"/>
    <p:sldId id="651" r:id="rId9"/>
    <p:sldId id="640" r:id="rId10"/>
    <p:sldId id="652" r:id="rId11"/>
    <p:sldId id="653" r:id="rId12"/>
    <p:sldId id="655" r:id="rId13"/>
    <p:sldId id="656" r:id="rId14"/>
    <p:sldId id="657" r:id="rId15"/>
    <p:sldId id="658" r:id="rId16"/>
    <p:sldId id="659" r:id="rId17"/>
    <p:sldId id="622" r:id="rId18"/>
    <p:sldId id="644" r:id="rId19"/>
  </p:sldIdLst>
  <p:sldSz cx="12192000" cy="6858000"/>
  <p:notesSz cx="6858000" cy="9144000"/>
  <p:embeddedFontLst>
    <p:embeddedFont>
      <p:font typeface="맑은 고딕" pitchFamily="50" charset="-127"/>
      <p:regular r:id="rId21"/>
      <p:bold r:id="rId2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BFBFB"/>
    <a:srgbClr val="ED31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>
      <p:cViewPr varScale="1">
        <p:scale>
          <a:sx n="67" d="100"/>
          <a:sy n="67" d="100"/>
        </p:scale>
        <p:origin x="-640" y="-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87CA362-7CB5-4FDE-8422-6D501F2B92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322444C-B2A3-49D2-A8CC-34A2926BB1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1827AF-3989-4D85-BE11-B1F68430608D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EF5D7D69-CCA7-4FFD-AACE-006591B7A1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2E2B224A-7249-4FD1-9BF3-4A1E1A7AE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F776ED5-775B-445F-9261-AD8BC6D995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C38B30F-022E-41AE-9A8D-B483784FA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68B9A5-D446-4E83-9226-8ADB0D05AB4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F494846-E0BE-42D2-AA61-8BACA907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1876E-A186-44A9-963B-7B0DA71B27E8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CF1C6F-DBD0-41CC-9579-2E79CEDF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03E4ED8-FEA8-41FB-AD0C-70A62874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2B9E6-2863-4767-8F05-057E36976D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242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6E6D84F-CF3D-46FA-8A04-A1A056CD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F804E-B6DA-486F-8DC7-28B46CB625DB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5FD9F3-507C-4B83-A2C9-30FD3555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C55443C-3B7D-4C87-B3CD-99987BB4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88615-5173-450C-A0C3-A5AB9EE477C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537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736743-6D1D-439C-9A37-D9E3AA30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2974C-B50E-4DCA-8289-24BCF1554BD6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2AAF65-2B52-4C43-A4CB-5E8B42F9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6FAE4F-0D0C-4AD0-8A4D-518AD523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7BC54-88B3-49FE-A402-9A3E4D3B63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159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5B928DF-42C1-47B2-9D74-37A1DA66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45DDA-47C5-412D-B3C8-CBC25202A1D4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85F852-A228-414A-8E30-6BC0DD46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56831BB-710C-4864-A4DD-D6C55C57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A2B87-6E35-47FC-9AFD-EA9D6A12CFF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9326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73A85F-300B-41DD-807F-27AE538E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8AC26-D821-4E11-83DB-7FCC61DC0B52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F912A7-CF3A-4D13-A365-5E135194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0BE4FB5-AB83-422D-BA97-C6F58CA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B1B90-8117-4687-8C67-54E06B333E5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05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DEFE0DA4-61F1-407C-A787-87C101A4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2D1A7-3F32-43A7-802E-978833F9A950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09E0EA02-15E7-412F-857B-07484AEB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C5FB5F6D-1EB6-41CB-97FE-37E73A28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E5440-B045-4B88-9A36-FF2BF27B628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819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xmlns="" id="{E4C5E0DF-D71E-41D5-B862-110DB52A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0391F-E0DB-4598-9451-EEC19EDD6F47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xmlns="" id="{CFE0BC01-F369-42EE-A7B3-23EA6E26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CA5BE72A-49DD-4E28-89D2-CD2E20C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EDD3C-5001-48EF-BF1C-3A3EF0388C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xmlns="" id="{3D347FC1-525B-4394-8C8A-51D6A24E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5F732-09AD-4CBF-9EE6-ADB6E9CE4A50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xmlns="" id="{E31EC720-F8B5-47BD-AF29-309ACC93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xmlns="" id="{4FED9235-C041-41FE-A4E5-0AA07387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98CAE-D835-4C58-9949-CDD1935117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904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xmlns="" id="{D8032D5F-913A-48A1-8EAD-124BF735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FAD7D-8358-4DB4-A4CD-6087B2D3D787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xmlns="" id="{818700F2-4E9C-4381-8121-137154EB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xmlns="" id="{969C678D-2A41-4446-901E-B4585428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08122-221E-4CFA-9B89-5E52C96C829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900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BE29183E-884A-4E6B-AA3A-82778A1F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0E981-9E25-4041-A755-32D96837D224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EF7F8288-F375-457D-B553-DCFFCB7A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533C4906-0099-48A6-9904-0658DA7A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C812A-3FD0-41A6-8A18-B9A5ADD6244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071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DBEDD371-99CF-47FD-9FC6-AD0CE2E0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9E3D7-6312-458D-B9F9-CECEA99319BD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0EC94D19-2FB9-4E0F-9427-97784133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A6317D39-B975-41AC-9769-FAE8E451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B4E4E-A4AD-47B2-8220-3B6D481F6D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339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xmlns="" id="{CF9157B7-9D5D-403D-A1BF-C06E182429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xmlns="" id="{B04FC427-ABC6-4DD7-A383-5D232779C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64D9A6-F658-4843-80C9-DC3A3A636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8A0CC9-5CE6-4E67-A38B-BD437BBCC671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2D51673-9A58-4F85-8D4B-78CA4E49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32774D-7CFB-41B8-9199-C089A4332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defRPr>
            </a:lvl1pPr>
          </a:lstStyle>
          <a:p>
            <a:fld id="{F9F8730E-E375-4F85-82D4-0AF150BE7B3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C1DEAC-55BA-4083-B090-711DF40B2949}"/>
              </a:ext>
            </a:extLst>
          </p:cNvPr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accent4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나눔스퀘어라운드 Regular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나눔스퀘어라운드 Regular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나눔스퀘어라운드 Regular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2">
            <a:extLst>
              <a:ext uri="{FF2B5EF4-FFF2-40B4-BE49-F238E27FC236}">
                <a16:creationId xmlns:a16="http://schemas.microsoft.com/office/drawing/2014/main" xmlns="" id="{BD29A930-929D-45F2-9CAB-3659B9744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BC58B05-62ED-421C-98B3-B2ED73D72C4F}"/>
              </a:ext>
            </a:extLst>
          </p:cNvPr>
          <p:cNvSpPr/>
          <p:nvPr/>
        </p:nvSpPr>
        <p:spPr>
          <a:xfrm>
            <a:off x="-25400" y="0"/>
            <a:ext cx="122174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52" name="TextBox 3">
            <a:extLst>
              <a:ext uri="{FF2B5EF4-FFF2-40B4-BE49-F238E27FC236}">
                <a16:creationId xmlns:a16="http://schemas.microsoft.com/office/drawing/2014/main" xmlns="" id="{FF6AFDD9-5359-4B4C-BEFE-EB927C93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2974975"/>
            <a:ext cx="51339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54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도면해석 자동화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FF6050A-DFDD-4F06-BC9C-C585EABA7622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C72B84-75DF-475F-B381-4E5FB180F787}"/>
              </a:ext>
            </a:extLst>
          </p:cNvPr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55" name="TextBox 7">
            <a:extLst>
              <a:ext uri="{FF2B5EF4-FFF2-40B4-BE49-F238E27FC236}">
                <a16:creationId xmlns:a16="http://schemas.microsoft.com/office/drawing/2014/main" xmlns="" id="{29FFD440-D6DD-4249-9A52-398FAF58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22725"/>
            <a:ext cx="3741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인공지능 융합학과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2021137675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서승훈</a:t>
            </a:r>
            <a:endParaRPr kumimoji="0" lang="en-US" altLang="ko-KR" sz="1600" b="1">
              <a:solidFill>
                <a:schemeClr val="bg1"/>
              </a:solidFill>
              <a:latin typeface="Arial" panose="020B0604020202020204" pitchFamily="34" charset="0"/>
              <a:ea typeface="나눔스퀘어라운드 Regular"/>
              <a:cs typeface="나눔스퀘어라운드 Regular"/>
            </a:endParaRPr>
          </a:p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로봇공학과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2018043381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이지화</a:t>
            </a:r>
          </a:p>
        </p:txBody>
      </p:sp>
    </p:spTree>
  </p:cSld>
  <p:clrMapOvr>
    <a:masterClrMapping/>
  </p:clrMapOvr>
  <p:transition advTm="54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42066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342900" indent="-342900" eaLnBrk="1" hangingPunct="1">
              <a:lnSpc>
                <a:spcPct val="130000"/>
              </a:lnSpc>
            </a:pPr>
            <a:r>
              <a:rPr lang="en-US" altLang="ko-KR" sz="2000" dirty="0" smtClean="0"/>
              <a:t>2. </a:t>
            </a:r>
            <a:r>
              <a:rPr lang="en-US" altLang="ko-KR" sz="2000" b="1" dirty="0" smtClean="0"/>
              <a:t>3D </a:t>
            </a:r>
            <a:r>
              <a:rPr lang="ko-KR" altLang="en-US" sz="2000" b="1" dirty="0" smtClean="0"/>
              <a:t>모델 전환기술</a:t>
            </a:r>
            <a:r>
              <a:rPr lang="en-US" altLang="ko-KR" sz="2000" b="1" dirty="0" smtClean="0"/>
              <a:t>(DWG Reader)</a:t>
            </a:r>
          </a:p>
        </p:txBody>
      </p:sp>
      <p:pic>
        <p:nvPicPr>
          <p:cNvPr id="2050" name="Picture 2" descr="C:\Users\cailab\Desktop\23sad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3849" y="2448753"/>
            <a:ext cx="6327775" cy="4409247"/>
          </a:xfrm>
          <a:prstGeom prst="rect">
            <a:avLst/>
          </a:prstGeom>
          <a:noFill/>
        </p:spPr>
      </p:pic>
    </p:spTree>
  </p:cSld>
  <p:clrMapOvr>
    <a:masterClrMapping/>
  </p:clrMapOvr>
  <p:transition advTm="3240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42066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342900" indent="-342900" eaLnBrk="1" hangingPunct="1">
              <a:lnSpc>
                <a:spcPct val="130000"/>
              </a:lnSpc>
            </a:pPr>
            <a:r>
              <a:rPr lang="en-US" altLang="ko-KR" sz="2000" dirty="0" smtClean="0"/>
              <a:t>3. </a:t>
            </a:r>
            <a:r>
              <a:rPr lang="en-US" altLang="ko-KR" sz="2000" b="1" dirty="0" smtClean="0"/>
              <a:t>3D </a:t>
            </a:r>
            <a:r>
              <a:rPr lang="ko-KR" altLang="en-US" sz="2000" b="1" dirty="0" smtClean="0"/>
              <a:t>모델 전환기술</a:t>
            </a:r>
            <a:r>
              <a:rPr lang="en-US" altLang="ko-KR" sz="2000" b="1" dirty="0" smtClean="0"/>
              <a:t>(DWG Reader)</a:t>
            </a:r>
          </a:p>
        </p:txBody>
      </p:sp>
      <p:pic>
        <p:nvPicPr>
          <p:cNvPr id="3074" name="Picture 2" descr="C:\Users\cailab\Desktop\sdgr.PNG"/>
          <p:cNvPicPr>
            <a:picLocks noChangeAspect="1" noChangeArrowheads="1"/>
          </p:cNvPicPr>
          <p:nvPr/>
        </p:nvPicPr>
        <p:blipFill>
          <a:blip r:embed="rId2"/>
          <a:srcRect b="12006"/>
          <a:stretch>
            <a:fillRect/>
          </a:stretch>
        </p:blipFill>
        <p:spPr bwMode="auto">
          <a:xfrm>
            <a:off x="863599" y="2498724"/>
            <a:ext cx="10385425" cy="3530601"/>
          </a:xfrm>
          <a:prstGeom prst="rect">
            <a:avLst/>
          </a:prstGeom>
          <a:noFill/>
        </p:spPr>
      </p:pic>
    </p:spTree>
  </p:cSld>
  <p:clrMapOvr>
    <a:masterClrMapping/>
  </p:clrMapOvr>
  <p:transition advTm="32406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DA86BD8-A5D8-49BA-A486-A116A7526E94}"/>
              </a:ext>
            </a:extLst>
          </p:cNvPr>
          <p:cNvSpPr txBox="1"/>
          <p:nvPr/>
        </p:nvSpPr>
        <p:spPr bwMode="auto">
          <a:xfrm>
            <a:off x="528845" y="3777099"/>
            <a:ext cx="10802957" cy="85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연구내용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</a:pPr>
            <a:r>
              <a:rPr lang="ko-KR" altLang="en-US" dirty="0" smtClean="0"/>
              <a:t>구조 안전성 향상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공사비 </a:t>
            </a:r>
            <a:r>
              <a:rPr lang="ko-KR" altLang="en-US" dirty="0" err="1" smtClean="0"/>
              <a:t>절감면에서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시공단계에서 </a:t>
            </a:r>
            <a:r>
              <a:rPr lang="ko-KR" altLang="en-US" dirty="0" err="1" smtClean="0"/>
              <a:t>활용성을</a:t>
            </a:r>
            <a:r>
              <a:rPr lang="ko-KR" altLang="en-US" dirty="0" smtClean="0"/>
              <a:t> 높이기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철근 및 </a:t>
            </a:r>
            <a:r>
              <a:rPr lang="ko-KR" altLang="en-US" dirty="0" err="1" smtClean="0"/>
              <a:t>배근공사의</a:t>
            </a:r>
            <a:r>
              <a:rPr lang="ko-KR" altLang="en-US" dirty="0" smtClean="0"/>
              <a:t> 효율화</a:t>
            </a:r>
            <a:r>
              <a:rPr lang="en-US" altLang="ko-KR" dirty="0" smtClean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678423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3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차원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배근설계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및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배근시공도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작성 자동화 시스템 개발</a:t>
            </a:r>
            <a:endParaRPr kumimoji="0" lang="ko-KR" altLang="en-US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DA86BD8-A5D8-49BA-A486-A116A7526E94}"/>
              </a:ext>
            </a:extLst>
          </p:cNvPr>
          <p:cNvSpPr txBox="1"/>
          <p:nvPr/>
        </p:nvSpPr>
        <p:spPr bwMode="auto">
          <a:xfrm>
            <a:off x="471695" y="2548374"/>
            <a:ext cx="11726287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ko-KR" altLang="en-US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문제점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차원 모델 상에서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방대한 양의 철근 상세정보를 모델링 하기 위해서는 많은 시간과 노력이 소모되어</a:t>
            </a:r>
            <a:r>
              <a:rPr lang="en-US" altLang="ko-KR" dirty="0" smtClean="0"/>
              <a:t>, BIM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marL="342900" indent="-342900" eaLnBrk="1" hangingPunct="1">
              <a:lnSpc>
                <a:spcPct val="130000"/>
              </a:lnSpc>
            </a:pPr>
            <a:r>
              <a:rPr lang="ko-KR" altLang="en-US" dirty="0" smtClean="0"/>
              <a:t>의 발전에도 불구하고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산업현장에서 </a:t>
            </a:r>
            <a:r>
              <a:rPr lang="en-US" altLang="ko-KR" dirty="0" smtClean="0"/>
              <a:t>BIM</a:t>
            </a:r>
            <a:r>
              <a:rPr lang="ko-KR" altLang="en-US" dirty="0" smtClean="0"/>
              <a:t>기술이 활용되고 있지 않고 있다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718770D-5FB1-4698-B17D-1009256CFC22}"/>
              </a:ext>
            </a:extLst>
          </p:cNvPr>
          <p:cNvSpPr txBox="1"/>
          <p:nvPr/>
        </p:nvSpPr>
        <p:spPr bwMode="auto">
          <a:xfrm>
            <a:off x="471695" y="4555633"/>
            <a:ext cx="10672555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주요기술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lang="en-US" altLang="ko-KR" dirty="0" smtClean="0"/>
              <a:t>  </a:t>
            </a:r>
            <a:r>
              <a:rPr lang="en-US" altLang="ko-KR" b="1" dirty="0" smtClean="0"/>
              <a:t>2D/3D </a:t>
            </a:r>
            <a:r>
              <a:rPr lang="ko-KR" altLang="en-US" b="1" dirty="0" err="1" smtClean="0"/>
              <a:t>하이브리드</a:t>
            </a:r>
            <a:r>
              <a:rPr lang="ko-KR" altLang="en-US" dirty="0" smtClean="0"/>
              <a:t> 골조 모델링 생성</a:t>
            </a:r>
            <a:endParaRPr lang="en-US" altLang="ko-KR" dirty="0" smtClean="0"/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 </a:t>
            </a:r>
            <a:r>
              <a:rPr lang="ko-KR" altLang="en-US" dirty="0" smtClean="0"/>
              <a:t>배근 상세 규정 및 안전성 확보가 검증된 </a:t>
            </a:r>
            <a:r>
              <a:rPr lang="en-US" altLang="ko-KR" b="1" dirty="0" smtClean="0"/>
              <a:t>3D </a:t>
            </a:r>
            <a:r>
              <a:rPr lang="ko-KR" altLang="en-US" b="1" dirty="0" err="1" smtClean="0"/>
              <a:t>자동배근</a:t>
            </a:r>
            <a:r>
              <a:rPr lang="ko-KR" altLang="en-US" b="1" dirty="0" smtClean="0"/>
              <a:t>  및  </a:t>
            </a:r>
            <a:r>
              <a:rPr lang="en-US" altLang="ko-KR" b="1" dirty="0" smtClean="0"/>
              <a:t>2D </a:t>
            </a:r>
            <a:r>
              <a:rPr lang="ko-KR" altLang="en-US" b="1" dirty="0" smtClean="0"/>
              <a:t>배근 시공도 자동화 시뮬레이션</a:t>
            </a:r>
            <a:endParaRPr lang="en-US" altLang="ko-KR" b="1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  </a:t>
            </a:r>
            <a:r>
              <a:rPr lang="ko-KR" altLang="en-US" b="1" dirty="0" smtClean="0"/>
              <a:t>정밀 물량 및 공정정보가 통합된 </a:t>
            </a:r>
            <a:r>
              <a:rPr lang="en-US" altLang="ko-KR" b="1" dirty="0" smtClean="0"/>
              <a:t>5D </a:t>
            </a:r>
            <a:r>
              <a:rPr lang="ko-KR" altLang="en-US" b="1" dirty="0" smtClean="0"/>
              <a:t>모델</a:t>
            </a: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endParaRPr kumimoji="0"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endParaRPr kumimoji="0"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endParaRPr kumimoji="0"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6E3A591-D165-4F39-B32E-4D9ACC83079F}"/>
              </a:ext>
            </a:extLst>
          </p:cNvPr>
          <p:cNvCxnSpPr>
            <a:cxnSpLocks/>
          </p:cNvCxnSpPr>
          <p:nvPr/>
        </p:nvCxnSpPr>
        <p:spPr>
          <a:xfrm flipH="1">
            <a:off x="528725" y="3759320"/>
            <a:ext cx="1062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B6E3A591-D165-4F39-B32E-4D9ACC83079F}"/>
              </a:ext>
            </a:extLst>
          </p:cNvPr>
          <p:cNvCxnSpPr>
            <a:cxnSpLocks/>
          </p:cNvCxnSpPr>
          <p:nvPr/>
        </p:nvCxnSpPr>
        <p:spPr>
          <a:xfrm flipH="1">
            <a:off x="566825" y="4635620"/>
            <a:ext cx="1062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3240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4684296" cy="43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000" b="1" dirty="0" smtClean="0"/>
              <a:t>2D/3D </a:t>
            </a:r>
            <a:r>
              <a:rPr lang="ko-KR" altLang="en-US" sz="2000" b="1" dirty="0" err="1" smtClean="0"/>
              <a:t>하이브리드</a:t>
            </a:r>
            <a:r>
              <a:rPr lang="ko-KR" altLang="en-US" sz="2000" b="1" dirty="0" smtClean="0"/>
              <a:t> 골조 모델링 생성</a:t>
            </a:r>
            <a:endParaRPr kumimoji="0" lang="ko-KR" altLang="en-US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2d3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499" y="2562224"/>
            <a:ext cx="6137275" cy="3969695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DA86BD8-A5D8-49BA-A486-A116A7526E94}"/>
              </a:ext>
            </a:extLst>
          </p:cNvPr>
          <p:cNvSpPr txBox="1"/>
          <p:nvPr/>
        </p:nvSpPr>
        <p:spPr bwMode="auto">
          <a:xfrm>
            <a:off x="6610350" y="2676525"/>
            <a:ext cx="513691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2D to 3D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이용한 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하이브리드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골조 모델링 생성 기술은  많은 시간을 들여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제작해야하는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부담을 줄여준다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0" indent="0" eaLnBrk="1" hangingPunct="1">
              <a:lnSpc>
                <a:spcPct val="130000"/>
              </a:lnSpc>
            </a:pPr>
            <a:endParaRPr kumimoji="0" lang="en-US" altLang="ko-KR" sz="2000" b="1" dirty="0" smtClean="0">
              <a:ea typeface="210 옴니고딕 030" panose="02020603020101020101" pitchFamily="18" charset="-127"/>
            </a:endParaRPr>
          </a:p>
          <a:p>
            <a:pPr marL="0" indent="0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ea typeface="210 옴니고딕 030" panose="02020603020101020101" pitchFamily="18" charset="-127"/>
              </a:rPr>
              <a:t>* (</a:t>
            </a:r>
            <a:r>
              <a:rPr kumimoji="0" lang="ko-KR" altLang="en-US" sz="2000" b="1" dirty="0" smtClean="0">
                <a:ea typeface="210 옴니고딕 030" panose="02020603020101020101" pitchFamily="18" charset="-127"/>
              </a:rPr>
              <a:t>누락된 정보가 존재하거나</a:t>
            </a:r>
            <a:r>
              <a:rPr kumimoji="0" lang="en-US" altLang="ko-KR" sz="2000" b="1" dirty="0" smtClean="0"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ea typeface="210 옴니고딕 030" panose="02020603020101020101" pitchFamily="18" charset="-127"/>
              </a:rPr>
              <a:t>설계가 불가능</a:t>
            </a:r>
            <a:endParaRPr kumimoji="0" lang="en-US" altLang="ko-KR" sz="2000" b="1" dirty="0" smtClean="0">
              <a:ea typeface="210 옴니고딕 030" panose="02020603020101020101" pitchFamily="18" charset="-127"/>
            </a:endParaRPr>
          </a:p>
          <a:p>
            <a:pPr marL="0" indent="0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ea typeface="210 옴니고딕 030" panose="02020603020101020101" pitchFamily="18" charset="-127"/>
              </a:rPr>
              <a:t>  </a:t>
            </a:r>
            <a:r>
              <a:rPr kumimoji="0" lang="ko-KR" altLang="en-US" sz="2000" b="1" dirty="0" err="1" smtClean="0">
                <a:ea typeface="210 옴니고딕 030" panose="02020603020101020101" pitchFamily="18" charset="-127"/>
              </a:rPr>
              <a:t>할시</a:t>
            </a:r>
            <a:r>
              <a:rPr kumimoji="0" lang="en-US" altLang="ko-KR" sz="2000" b="1" dirty="0" smtClean="0"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ea typeface="210 옴니고딕 030" panose="02020603020101020101" pitchFamily="18" charset="-127"/>
              </a:rPr>
              <a:t>원 설계자에게 보고된다</a:t>
            </a:r>
            <a:r>
              <a:rPr kumimoji="0" lang="en-US" altLang="ko-KR" sz="2000" b="1" dirty="0" smtClean="0">
                <a:ea typeface="210 옴니고딕 030" panose="02020603020101020101" pitchFamily="18" charset="-127"/>
              </a:rPr>
              <a:t>.)</a:t>
            </a:r>
            <a:endParaRPr lang="en-US" altLang="ko-KR" dirty="0" smtClean="0"/>
          </a:p>
        </p:txBody>
      </p:sp>
    </p:spTree>
  </p:cSld>
  <p:clrMapOvr>
    <a:masterClrMapping/>
  </p:clrMapOvr>
  <p:transition advTm="3240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4602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en-US" altLang="ko-KR" sz="2000" b="1" dirty="0" smtClean="0"/>
              <a:t>2D/3D </a:t>
            </a:r>
            <a:r>
              <a:rPr lang="ko-KR" altLang="en-US" sz="2000" b="1" dirty="0" err="1" smtClean="0"/>
              <a:t>하이브리드</a:t>
            </a:r>
            <a:r>
              <a:rPr lang="ko-KR" altLang="en-US" sz="2000" b="1" dirty="0" smtClean="0"/>
              <a:t> 골조 모델링 생성</a:t>
            </a:r>
            <a:endParaRPr kumimoji="0" lang="ko-KR" altLang="en-US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DA86BD8-A5D8-49BA-A486-A116A7526E94}"/>
              </a:ext>
            </a:extLst>
          </p:cNvPr>
          <p:cNvSpPr txBox="1"/>
          <p:nvPr/>
        </p:nvSpPr>
        <p:spPr bwMode="auto">
          <a:xfrm>
            <a:off x="6600825" y="3981450"/>
            <a:ext cx="5136910" cy="112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lang="en-US" altLang="ko-KR" dirty="0" smtClean="0"/>
              <a:t>*</a:t>
            </a:r>
            <a:r>
              <a:rPr lang="ko-KR" altLang="en-US" dirty="0" smtClean="0"/>
              <a:t>배근 상세규정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내진보강상세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반영하여</a:t>
            </a:r>
            <a:r>
              <a:rPr lang="en-US" altLang="ko-KR" dirty="0" smtClean="0"/>
              <a:t>,</a:t>
            </a:r>
          </a:p>
          <a:p>
            <a:pPr marL="0" indent="0" eaLnBrk="1" hangingPunct="1">
              <a:lnSpc>
                <a:spcPct val="13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여러 선택사항을 설계자가 결정해 반영할 수 </a:t>
            </a:r>
            <a:r>
              <a:rPr lang="ko-KR" altLang="en-US" dirty="0" err="1" smtClean="0"/>
              <a:t>있</a:t>
            </a:r>
            <a:endParaRPr lang="en-US" altLang="ko-KR" dirty="0" smtClean="0"/>
          </a:p>
          <a:p>
            <a:pPr marL="0" indent="0" eaLnBrk="1" hangingPunct="1">
              <a:lnSpc>
                <a:spcPct val="130000"/>
              </a:lnSpc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도록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cailab\Desktop\gse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299" y="2330449"/>
            <a:ext cx="5889625" cy="4256977"/>
          </a:xfrm>
          <a:prstGeom prst="rect">
            <a:avLst/>
          </a:prstGeom>
          <a:noFill/>
        </p:spPr>
      </p:pic>
    </p:spTree>
  </p:cSld>
  <p:clrMapOvr>
    <a:masterClrMapping/>
  </p:clrMapOvr>
  <p:transition advTm="32406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50930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342900" indent="-342900"/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2000" b="1" dirty="0" smtClean="0"/>
              <a:t>정밀 물량 및 공정정보가 통합된 </a:t>
            </a:r>
            <a:r>
              <a:rPr lang="en-US" altLang="ko-KR" sz="2000" b="1" dirty="0" smtClean="0"/>
              <a:t>5D </a:t>
            </a:r>
            <a:r>
              <a:rPr lang="ko-KR" altLang="en-US" sz="2000" b="1" dirty="0" smtClean="0"/>
              <a:t>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DA86BD8-A5D8-49BA-A486-A116A7526E94}"/>
              </a:ext>
            </a:extLst>
          </p:cNvPr>
          <p:cNvSpPr txBox="1"/>
          <p:nvPr/>
        </p:nvSpPr>
        <p:spPr bwMode="auto">
          <a:xfrm>
            <a:off x="419100" y="2466975"/>
            <a:ext cx="5136910" cy="41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lang="en-US" altLang="ko-KR" dirty="0" smtClean="0">
                <a:ea typeface="210 옴니고딕 030"/>
              </a:rPr>
              <a:t>3D </a:t>
            </a:r>
            <a:r>
              <a:rPr lang="ko-KR" altLang="en-US" dirty="0" smtClean="0">
                <a:ea typeface="210 옴니고딕 030"/>
              </a:rPr>
              <a:t>설계정보 </a:t>
            </a:r>
            <a:r>
              <a:rPr lang="en-US" altLang="ko-KR" dirty="0" smtClean="0">
                <a:ea typeface="210 옴니고딕 030"/>
              </a:rPr>
              <a:t>+ </a:t>
            </a:r>
            <a:r>
              <a:rPr lang="ko-KR" altLang="en-US" dirty="0" smtClean="0">
                <a:ea typeface="210 옴니고딕 030"/>
              </a:rPr>
              <a:t>정밀물량정보 </a:t>
            </a:r>
            <a:r>
              <a:rPr lang="en-US" altLang="ko-KR" dirty="0" smtClean="0">
                <a:ea typeface="210 옴니고딕 030"/>
              </a:rPr>
              <a:t>+ </a:t>
            </a:r>
            <a:r>
              <a:rPr lang="ko-KR" altLang="en-US" dirty="0" smtClean="0">
                <a:ea typeface="210 옴니고딕 030"/>
              </a:rPr>
              <a:t>공정정보</a:t>
            </a:r>
            <a:endParaRPr lang="en-US" altLang="ko-KR" dirty="0" smtClean="0">
              <a:ea typeface="210 옴니고딕 03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3875" y="3360687"/>
            <a:ext cx="10687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ea typeface="210 옴니고딕 030"/>
            </a:endParaRPr>
          </a:p>
          <a:p>
            <a:r>
              <a:rPr lang="ko-KR" altLang="en-US" dirty="0" smtClean="0">
                <a:ea typeface="210 옴니고딕 030"/>
              </a:rPr>
              <a:t>이는 </a:t>
            </a:r>
            <a:r>
              <a:rPr lang="ko-KR" altLang="en-US" dirty="0" err="1" smtClean="0">
                <a:ea typeface="210 옴니고딕 030"/>
              </a:rPr>
              <a:t>공정별</a:t>
            </a:r>
            <a:r>
              <a:rPr lang="ko-KR" altLang="en-US" dirty="0" smtClean="0">
                <a:ea typeface="210 옴니고딕 030"/>
              </a:rPr>
              <a:t> 물량 집계</a:t>
            </a:r>
            <a:r>
              <a:rPr lang="en-US" altLang="ko-KR" dirty="0" smtClean="0">
                <a:ea typeface="210 옴니고딕 030"/>
              </a:rPr>
              <a:t>, </a:t>
            </a:r>
            <a:r>
              <a:rPr lang="ko-KR" altLang="en-US" dirty="0" err="1" smtClean="0">
                <a:ea typeface="210 옴니고딕 030"/>
              </a:rPr>
              <a:t>공정별</a:t>
            </a:r>
            <a:r>
              <a:rPr lang="ko-KR" altLang="en-US" dirty="0" smtClean="0">
                <a:ea typeface="210 옴니고딕 030"/>
              </a:rPr>
              <a:t> 발주 물량 집계 등 다양한 관점에서의 집계 업무를 효율적으로 수행할 수 있는 데이터베이스가 구축됨을 의미</a:t>
            </a:r>
            <a:endParaRPr lang="en-US" altLang="ko-KR" dirty="0" smtClean="0">
              <a:ea typeface="210 옴니고딕 030"/>
            </a:endParaRPr>
          </a:p>
          <a:p>
            <a:endParaRPr lang="en-US" altLang="ko-KR" dirty="0" smtClean="0">
              <a:ea typeface="210 옴니고딕 030"/>
            </a:endParaRPr>
          </a:p>
          <a:p>
            <a:endParaRPr lang="en-US" altLang="ko-KR" dirty="0" smtClean="0">
              <a:ea typeface="210 옴니고딕 030"/>
            </a:endParaRPr>
          </a:p>
          <a:p>
            <a:endParaRPr lang="ko-KR" altLang="en-US" dirty="0" smtClean="0">
              <a:ea typeface="210 옴니고딕 030"/>
            </a:endParaRPr>
          </a:p>
          <a:p>
            <a:r>
              <a:rPr lang="en-US" altLang="ko-KR" dirty="0" smtClean="0">
                <a:ea typeface="210 옴니고딕 030"/>
              </a:rPr>
              <a:t>3</a:t>
            </a:r>
            <a:r>
              <a:rPr lang="ko-KR" altLang="en-US" dirty="0" smtClean="0">
                <a:ea typeface="210 옴니고딕 030"/>
              </a:rPr>
              <a:t>차원 </a:t>
            </a:r>
            <a:r>
              <a:rPr lang="en-US" altLang="ko-KR" dirty="0" smtClean="0">
                <a:ea typeface="210 옴니고딕 030"/>
              </a:rPr>
              <a:t>Viewer</a:t>
            </a:r>
            <a:r>
              <a:rPr lang="ko-KR" altLang="en-US" dirty="0" smtClean="0">
                <a:ea typeface="210 옴니고딕 030"/>
              </a:rPr>
              <a:t> 상에서 특정 부위를 선택하여 해당 부위의 물량 산출</a:t>
            </a:r>
            <a:r>
              <a:rPr lang="en-US" altLang="ko-KR" dirty="0" smtClean="0">
                <a:ea typeface="210 옴니고딕 030"/>
              </a:rPr>
              <a:t>, </a:t>
            </a:r>
            <a:r>
              <a:rPr lang="ko-KR" altLang="en-US" dirty="0" smtClean="0">
                <a:ea typeface="210 옴니고딕 030"/>
              </a:rPr>
              <a:t>공사 일정 등 다양한 정보를 모델 상에서 확인할 수 있으며 사전 시공 시뮬레이션 기능을 활용하여 시공 과정에서의 오류 가능성을 사전에 파악하여 대책을 세울 수 있는 기회를 제공</a:t>
            </a:r>
            <a:endParaRPr lang="ko-KR" altLang="en-US" dirty="0">
              <a:ea typeface="210 옴니고딕 030"/>
            </a:endParaRPr>
          </a:p>
        </p:txBody>
      </p:sp>
    </p:spTree>
  </p:cSld>
  <p:clrMapOvr>
    <a:masterClrMapping/>
  </p:clrMapOvr>
  <p:transition advTm="3240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1-3.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224292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결론 및 요약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8175" y="2189112"/>
            <a:ext cx="106870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210 옴니고딕 030"/>
              </a:rPr>
              <a:t>어떤 기술을 구현했다 식의 설명은 있지만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ko-KR" altLang="en-US" dirty="0" smtClean="0">
                <a:latin typeface="210 옴니고딕 030"/>
              </a:rPr>
              <a:t>구체적으로 어떻게 구현했는지 나와있지가 않다</a:t>
            </a:r>
            <a:r>
              <a:rPr lang="en-US" altLang="ko-KR" dirty="0" smtClean="0">
                <a:latin typeface="210 옴니고딕 03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210 옴니고딕 030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210 옴니고딕 030"/>
              </a:rPr>
              <a:t>도면해석 기술이라던가</a:t>
            </a:r>
            <a:r>
              <a:rPr lang="en-US" altLang="ko-KR" dirty="0" smtClean="0">
                <a:latin typeface="210 옴니고딕 030"/>
              </a:rPr>
              <a:t>, 2D to 3D</a:t>
            </a:r>
            <a:r>
              <a:rPr lang="ko-KR" altLang="en-US" dirty="0" smtClean="0">
                <a:latin typeface="210 옴니고딕 030"/>
              </a:rPr>
              <a:t>만 가지고는 논문화 특허화가 불가능</a:t>
            </a:r>
            <a:endParaRPr lang="en-US" altLang="ko-KR" dirty="0" smtClean="0">
              <a:latin typeface="210 옴니고딕 030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210 옴니고딕 030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210 옴니고딕 030"/>
              </a:rPr>
              <a:t>기존의 구현 기술들은 오로지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en-US" altLang="ko-KR" b="1" dirty="0" smtClean="0">
                <a:latin typeface="210 옴니고딕 030"/>
              </a:rPr>
              <a:t>CAD</a:t>
            </a:r>
            <a:r>
              <a:rPr lang="ko-KR" altLang="en-US" b="1" dirty="0" smtClean="0">
                <a:latin typeface="210 옴니고딕 030"/>
              </a:rPr>
              <a:t> </a:t>
            </a:r>
            <a:r>
              <a:rPr lang="en-US" altLang="ko-KR" b="1" dirty="0" smtClean="0">
                <a:latin typeface="210 옴니고딕 030"/>
              </a:rPr>
              <a:t>Tool</a:t>
            </a:r>
            <a:r>
              <a:rPr lang="ko-KR" altLang="en-US" b="1" dirty="0" smtClean="0">
                <a:latin typeface="210 옴니고딕 030"/>
              </a:rPr>
              <a:t>을 활용하여 산업에 적용시키기 위한 방향</a:t>
            </a:r>
            <a:r>
              <a:rPr lang="ko-KR" altLang="en-US" dirty="0" smtClean="0">
                <a:latin typeface="210 옴니고딕 030"/>
              </a:rPr>
              <a:t>으로 구상되어있다</a:t>
            </a:r>
            <a:r>
              <a:rPr lang="en-US" altLang="ko-KR" dirty="0" smtClean="0">
                <a:latin typeface="210 옴니고딕 03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210 옴니고딕 030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210 옴니고딕 030"/>
              </a:rPr>
              <a:t>Metaverse</a:t>
            </a:r>
            <a:r>
              <a:rPr lang="en-US" altLang="ko-KR" dirty="0" smtClean="0">
                <a:latin typeface="210 옴니고딕 030"/>
              </a:rPr>
              <a:t> </a:t>
            </a:r>
            <a:r>
              <a:rPr lang="ko-KR" altLang="en-US" dirty="0" smtClean="0">
                <a:latin typeface="210 옴니고딕 030"/>
              </a:rPr>
              <a:t>기술을 적용해</a:t>
            </a:r>
            <a:r>
              <a:rPr lang="en-US" altLang="ko-KR" dirty="0" smtClean="0">
                <a:latin typeface="210 옴니고딕 030"/>
              </a:rPr>
              <a:t>, Room</a:t>
            </a:r>
            <a:r>
              <a:rPr lang="ko-KR" altLang="en-US" dirty="0" smtClean="0">
                <a:latin typeface="210 옴니고딕 030"/>
              </a:rPr>
              <a:t>을 생성하는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ko-KR" altLang="en-US" dirty="0" smtClean="0">
                <a:latin typeface="210 옴니고딕 030"/>
              </a:rPr>
              <a:t>즉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en-US" altLang="ko-KR" dirty="0" err="1" smtClean="0">
                <a:latin typeface="210 옴니고딕 030"/>
              </a:rPr>
              <a:t>Metaverse</a:t>
            </a:r>
            <a:r>
              <a:rPr lang="en-US" altLang="ko-KR" dirty="0" smtClean="0">
                <a:latin typeface="210 옴니고딕 030"/>
              </a:rPr>
              <a:t> </a:t>
            </a:r>
            <a:r>
              <a:rPr lang="ko-KR" altLang="en-US" dirty="0" smtClean="0">
                <a:latin typeface="210 옴니고딕 030"/>
              </a:rPr>
              <a:t>공간을 생성하는 설계사에서만 </a:t>
            </a:r>
            <a:r>
              <a:rPr lang="en-US" altLang="ko-KR" dirty="0" smtClean="0">
                <a:latin typeface="210 옴니고딕 030"/>
              </a:rPr>
              <a:t>CAD </a:t>
            </a:r>
            <a:r>
              <a:rPr lang="ko-KR" altLang="en-US" dirty="0" smtClean="0">
                <a:latin typeface="210 옴니고딕 030"/>
              </a:rPr>
              <a:t>파일을 </a:t>
            </a:r>
            <a:r>
              <a:rPr lang="ko-KR" altLang="en-US" dirty="0" err="1" smtClean="0">
                <a:latin typeface="210 옴니고딕 030"/>
              </a:rPr>
              <a:t>입력값으로</a:t>
            </a:r>
            <a:r>
              <a:rPr lang="ko-KR" altLang="en-US" dirty="0" smtClean="0">
                <a:latin typeface="210 옴니고딕 030"/>
              </a:rPr>
              <a:t> 넣게 하고</a:t>
            </a:r>
            <a:r>
              <a:rPr lang="en-US" altLang="ko-KR" dirty="0" smtClean="0">
                <a:latin typeface="210 옴니고딕 030"/>
              </a:rPr>
              <a:t>, CAD</a:t>
            </a:r>
            <a:r>
              <a:rPr lang="ko-KR" altLang="en-US" dirty="0" smtClean="0">
                <a:latin typeface="210 옴니고딕 030"/>
              </a:rPr>
              <a:t>파일이 없는 거래처나 일반인들도 </a:t>
            </a:r>
            <a:r>
              <a:rPr lang="ko-KR" altLang="en-US" b="1" dirty="0" smtClean="0">
                <a:latin typeface="210 옴니고딕 030"/>
              </a:rPr>
              <a:t>사람 또는 </a:t>
            </a:r>
            <a:r>
              <a:rPr lang="ko-KR" altLang="en-US" b="1" dirty="0" err="1" smtClean="0">
                <a:latin typeface="210 옴니고딕 030"/>
              </a:rPr>
              <a:t>드론</a:t>
            </a:r>
            <a:r>
              <a:rPr lang="ko-KR" altLang="en-US" b="1" dirty="0" smtClean="0">
                <a:latin typeface="210 옴니고딕 030"/>
              </a:rPr>
              <a:t> 등의 </a:t>
            </a:r>
            <a:r>
              <a:rPr lang="en-US" altLang="ko-KR" b="1" dirty="0" err="1" smtClean="0">
                <a:latin typeface="210 옴니고딕 030"/>
              </a:rPr>
              <a:t>Avartar</a:t>
            </a:r>
            <a:r>
              <a:rPr lang="ko-KR" altLang="en-US" b="1" dirty="0" smtClean="0">
                <a:latin typeface="210 옴니고딕 030"/>
              </a:rPr>
              <a:t>로 접속</a:t>
            </a:r>
            <a:r>
              <a:rPr lang="ko-KR" altLang="en-US" dirty="0" smtClean="0">
                <a:latin typeface="210 옴니고딕 030"/>
              </a:rPr>
              <a:t>하여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ko-KR" altLang="en-US" dirty="0" smtClean="0">
                <a:latin typeface="210 옴니고딕 030"/>
              </a:rPr>
              <a:t>철골단위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ko-KR" altLang="en-US" dirty="0" smtClean="0">
                <a:latin typeface="210 옴니고딕 030"/>
              </a:rPr>
              <a:t>또는 예상되는 완공건물 두 </a:t>
            </a:r>
            <a:r>
              <a:rPr lang="en-US" altLang="ko-KR" dirty="0" smtClean="0">
                <a:latin typeface="210 옴니고딕 030"/>
              </a:rPr>
              <a:t>Type</a:t>
            </a:r>
            <a:r>
              <a:rPr lang="ko-KR" altLang="en-US" dirty="0" smtClean="0">
                <a:latin typeface="210 옴니고딕 030"/>
              </a:rPr>
              <a:t>으로 시각화된 </a:t>
            </a:r>
            <a:r>
              <a:rPr lang="en-US" altLang="ko-KR" dirty="0" err="1" smtClean="0">
                <a:latin typeface="210 옴니고딕 030"/>
              </a:rPr>
              <a:t>Metaverse</a:t>
            </a:r>
            <a:r>
              <a:rPr lang="en-US" altLang="ko-KR" dirty="0" smtClean="0">
                <a:latin typeface="210 옴니고딕 030"/>
              </a:rPr>
              <a:t> </a:t>
            </a:r>
            <a:r>
              <a:rPr lang="ko-KR" altLang="en-US" dirty="0" smtClean="0">
                <a:latin typeface="210 옴니고딕 030"/>
              </a:rPr>
              <a:t>건물 내부를 둘러보고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ko-KR" altLang="en-US" dirty="0" smtClean="0">
                <a:latin typeface="210 옴니고딕 030"/>
              </a:rPr>
              <a:t>소통할 수 있는 공간 제작</a:t>
            </a:r>
            <a:endParaRPr lang="en-US" altLang="ko-KR" dirty="0" smtClean="0">
              <a:latin typeface="210 옴니고딕 030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210 옴니고딕 030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210 옴니고딕 030"/>
              </a:rPr>
              <a:t>부재정보 및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ko-KR" altLang="en-US" dirty="0" smtClean="0">
                <a:latin typeface="210 옴니고딕 030"/>
              </a:rPr>
              <a:t>가격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ko-KR" altLang="en-US" dirty="0" smtClean="0">
                <a:latin typeface="210 옴니고딕 030"/>
              </a:rPr>
              <a:t>거래기능과 같이 </a:t>
            </a:r>
            <a:r>
              <a:rPr lang="ko-KR" altLang="en-US" b="1" dirty="0" smtClean="0">
                <a:latin typeface="210 옴니고딕 030"/>
              </a:rPr>
              <a:t>독창적인 아이디어 </a:t>
            </a:r>
            <a:r>
              <a:rPr lang="ko-KR" altLang="en-US" dirty="0" smtClean="0">
                <a:latin typeface="210 옴니고딕 030"/>
              </a:rPr>
              <a:t>부여</a:t>
            </a:r>
            <a:endParaRPr lang="en-US" altLang="ko-KR" dirty="0" smtClean="0">
              <a:latin typeface="210 옴니고딕 030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 advTm="32406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8116888" y="512763"/>
            <a:ext cx="3656012" cy="3695700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1480" y="832350"/>
              <a:ext cx="1346214" cy="115905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172" y="606128"/>
              <a:ext cx="1344626" cy="1159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3861" y="1657064"/>
              <a:ext cx="1344626" cy="115905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022" y="2403197"/>
              <a:ext cx="1344626" cy="11590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494" y="2957241"/>
              <a:ext cx="1344627" cy="11590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51" y="1555463"/>
              <a:ext cx="1344626" cy="115905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27050" y="2211388"/>
            <a:ext cx="5187950" cy="2100219"/>
            <a:chOff x="527769" y="1728426"/>
            <a:chExt cx="5187231" cy="2099776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558064" y="3058923"/>
              <a:ext cx="2319544" cy="769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400" b="1" spc="-150" dirty="0" err="1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향후계획</a:t>
              </a:r>
              <a:endParaRPr kumimoji="0"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kumimoji="0"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kumimoji="0"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704" y="2945781"/>
              <a:ext cx="5079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advTm="23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095" y="652463"/>
            <a:ext cx="5261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+mn-ea"/>
              </a:rPr>
              <a:t>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775" y="644525"/>
            <a:ext cx="1646238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err="1">
                <a:solidFill>
                  <a:schemeClr val="accent4"/>
                </a:solidFill>
                <a:latin typeface="+mj-ea"/>
                <a:ea typeface="+mn-ea"/>
              </a:rPr>
              <a:t>향후계획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21510" name="TextBox 11"/>
          <p:cNvSpPr txBox="1">
            <a:spLocks noChangeArrowheads="1"/>
          </p:cNvSpPr>
          <p:nvPr/>
        </p:nvSpPr>
        <p:spPr bwMode="auto">
          <a:xfrm>
            <a:off x="0" y="1720850"/>
            <a:ext cx="12192000" cy="368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1600" b="1">
                <a:latin typeface="210 옴니고딕 030"/>
              </a:rPr>
              <a:t>      </a:t>
            </a:r>
          </a:p>
        </p:txBody>
      </p:sp>
      <p:sp>
        <p:nvSpPr>
          <p:cNvPr id="21511" name="TextBox 13"/>
          <p:cNvSpPr txBox="1">
            <a:spLocks noChangeArrowheads="1"/>
          </p:cNvSpPr>
          <p:nvPr/>
        </p:nvSpPr>
        <p:spPr bwMode="auto">
          <a:xfrm>
            <a:off x="0" y="1617663"/>
            <a:ext cx="12192000" cy="29669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endParaRPr kumimoji="0"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Txt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 해독 및 실제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Unity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상에서 구현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 smtClean="0">
                <a:latin typeface="210 옴니고딕 030"/>
                <a:ea typeface="210 옴니고딕 030" panose="02020603020101020101" pitchFamily="18" charset="-127"/>
              </a:rPr>
              <a:t>         </a:t>
            </a:r>
            <a:endParaRPr kumimoji="0" lang="en-US" altLang="ko-KR" sz="20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>
                <a:latin typeface="210 옴니고딕 030"/>
              </a:rPr>
              <a:t>     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6725" y="3581400"/>
            <a:ext cx="1571625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CAD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505075" y="4295775"/>
            <a:ext cx="847725" cy="9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48075" y="3562350"/>
            <a:ext cx="1571625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Text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29425" y="3562350"/>
            <a:ext cx="1571625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600700" y="4286250"/>
            <a:ext cx="847725" cy="9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66950" y="3838575"/>
            <a:ext cx="1190625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Python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19725" y="3848100"/>
            <a:ext cx="1190625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C#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90925" y="3200400"/>
            <a:ext cx="4953000" cy="20002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189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7"/>
          <p:cNvPicPr>
            <a:picLocks noChangeAspect="1"/>
          </p:cNvPicPr>
          <p:nvPr/>
        </p:nvPicPr>
        <p:blipFill>
          <a:blip r:embed="rId2"/>
          <a:srcRect t="3906" b="1172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-44450" y="0"/>
            <a:ext cx="12236450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524000"/>
            <a:ext cx="388938" cy="388938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1714500" y="1549400"/>
            <a:ext cx="544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001</a:t>
            </a:r>
            <a:endParaRPr kumimoji="0" lang="ko-KR" altLang="en-US" dirty="0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3078" name="TextBox 9"/>
          <p:cNvSpPr txBox="1">
            <a:spLocks noChangeArrowheads="1"/>
          </p:cNvSpPr>
          <p:nvPr/>
        </p:nvSpPr>
        <p:spPr bwMode="auto">
          <a:xfrm>
            <a:off x="1713600" y="4065588"/>
            <a:ext cx="60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002</a:t>
            </a:r>
            <a:endParaRPr kumimoji="0" lang="ko-KR" altLang="en-US" dirty="0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013" y="1549400"/>
            <a:ext cx="14991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 smtClean="0">
                <a:solidFill>
                  <a:schemeClr val="bg1"/>
                </a:solidFill>
                <a:latin typeface="+mn-lt"/>
                <a:ea typeface="+mn-ea"/>
              </a:rPr>
              <a:t>금주 진행사항</a:t>
            </a:r>
            <a:endParaRPr kumimoji="0" lang="ko-KR" altLang="en-US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065588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 err="1" smtClean="0">
                <a:solidFill>
                  <a:schemeClr val="bg1"/>
                </a:solidFill>
                <a:latin typeface="+mn-lt"/>
                <a:ea typeface="+mn-ea"/>
              </a:rPr>
              <a:t>향후계획</a:t>
            </a:r>
            <a:endParaRPr kumimoji="0" lang="ko-KR" altLang="en-US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81" name="TextBox 16"/>
          <p:cNvSpPr txBox="1">
            <a:spLocks noChangeArrowheads="1"/>
          </p:cNvSpPr>
          <p:nvPr/>
        </p:nvSpPr>
        <p:spPr bwMode="auto">
          <a:xfrm>
            <a:off x="2259013" y="1951038"/>
            <a:ext cx="3541712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>
              <a:lnSpc>
                <a:spcPct val="130000"/>
              </a:lnSpc>
            </a:pPr>
            <a:endParaRPr kumimoji="0" lang="en-US" altLang="ko-KR" sz="140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endParaRPr kumimoji="0" lang="ko-KR" altLang="en-US" sz="1400">
              <a:solidFill>
                <a:schemeClr val="bg1"/>
              </a:solidFill>
              <a:latin typeface="Noto Sans CJK KR Thin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184400" y="4065588"/>
            <a:ext cx="388937" cy="388937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84" name="TextBox 27"/>
          <p:cNvSpPr txBox="1">
            <a:spLocks noChangeArrowheads="1"/>
          </p:cNvSpPr>
          <p:nvPr/>
        </p:nvSpPr>
        <p:spPr bwMode="auto">
          <a:xfrm>
            <a:off x="887413" y="588963"/>
            <a:ext cx="1371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CONTENTS</a:t>
            </a:r>
            <a:endParaRPr kumimoji="0" lang="ko-KR" altLang="en-US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85350" y="6457950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86" name="TextBox 33"/>
          <p:cNvSpPr txBox="1">
            <a:spLocks noChangeArrowheads="1"/>
          </p:cNvSpPr>
          <p:nvPr/>
        </p:nvSpPr>
        <p:spPr bwMode="auto">
          <a:xfrm>
            <a:off x="2273300" y="1963738"/>
            <a:ext cx="3541713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Cylinder Part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사이 </a:t>
            </a:r>
            <a:r>
              <a:rPr kumimoji="0" lang="ko-KR" altLang="en-US" sz="1400" dirty="0" err="1" smtClean="0">
                <a:solidFill>
                  <a:schemeClr val="bg1"/>
                </a:solidFill>
                <a:latin typeface="Noto Sans CJK KR Thin"/>
              </a:rPr>
              <a:t>경계부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 해결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2D to 3D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논문탐색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결론 및 요약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</p:txBody>
      </p:sp>
      <p:sp>
        <p:nvSpPr>
          <p:cNvPr id="3087" name="TextBox 14"/>
          <p:cNvSpPr txBox="1">
            <a:spLocks noChangeArrowheads="1"/>
          </p:cNvSpPr>
          <p:nvPr/>
        </p:nvSpPr>
        <p:spPr bwMode="auto">
          <a:xfrm>
            <a:off x="2275200" y="4554000"/>
            <a:ext cx="8678550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Txt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파일 해독 및 실제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, Unity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상에서 구현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endParaRPr kumimoji="0" lang="en-US" altLang="ko-KR" sz="1400" dirty="0">
              <a:solidFill>
                <a:schemeClr val="bg1"/>
              </a:solidFill>
              <a:latin typeface="Noto Sans CJK KR Thin"/>
            </a:endParaRPr>
          </a:p>
        </p:txBody>
      </p:sp>
    </p:spTree>
  </p:cSld>
  <p:clrMapOvr>
    <a:masterClrMapping/>
  </p:clrMapOvr>
  <p:transition advTm="37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8116888" y="512763"/>
            <a:ext cx="3656012" cy="3695700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1480" y="832350"/>
              <a:ext cx="1346214" cy="115905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172" y="606128"/>
              <a:ext cx="1344626" cy="1159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3861" y="1657064"/>
              <a:ext cx="1344626" cy="115905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022" y="2403197"/>
              <a:ext cx="1344626" cy="11590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494" y="2957241"/>
              <a:ext cx="1344627" cy="11590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51" y="1555463"/>
              <a:ext cx="1344626" cy="115905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27050" y="2211388"/>
            <a:ext cx="5187950" cy="2100219"/>
            <a:chOff x="527769" y="1728426"/>
            <a:chExt cx="5187231" cy="2099776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558064" y="3058923"/>
              <a:ext cx="3524835" cy="769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n-lt"/>
                  <a:ea typeface="THE명품고딕L" panose="02020603020101020101" pitchFamily="18" charset="-127"/>
                </a:rPr>
                <a:t>금주 진행사항</a:t>
              </a:r>
              <a:endParaRPr kumimoji="0"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n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kumimoji="0"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704" y="2945781"/>
              <a:ext cx="5079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advTm="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521924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Cylinder Part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사이 </a:t>
            </a:r>
            <a:r>
              <a:rPr kumimoji="0" lang="ko-KR" altLang="en-US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경계부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해결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67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981575"/>
            <a:ext cx="12192001" cy="83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7" name="Picture 3" descr="C:\Users\cailab\Desktop\sef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48701" y="2371724"/>
            <a:ext cx="3417378" cy="3086101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1314789" y="2714625"/>
            <a:ext cx="1657350" cy="1590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06472"/>
            <a:ext cx="39690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모델의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W, H, D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663" y="5565338"/>
            <a:ext cx="23622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 = Scale(x)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 = Scale(y)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Scale(x, z)</a:t>
            </a:r>
          </a:p>
        </p:txBody>
      </p:sp>
      <p:pic>
        <p:nvPicPr>
          <p:cNvPr id="18" name="Picture 2" descr="C:\Users\cailab\Desktop\굵기.PNG"/>
          <p:cNvPicPr>
            <a:picLocks noChangeAspect="1" noChangeArrowheads="1"/>
          </p:cNvPicPr>
          <p:nvPr/>
        </p:nvPicPr>
        <p:blipFill>
          <a:blip r:embed="rId3"/>
          <a:srcRect r="61914"/>
          <a:stretch>
            <a:fillRect/>
          </a:stretch>
        </p:blipFill>
        <p:spPr bwMode="auto">
          <a:xfrm>
            <a:off x="338" y="2339538"/>
            <a:ext cx="3797300" cy="2997200"/>
          </a:xfrm>
          <a:prstGeom prst="rect">
            <a:avLst/>
          </a:prstGeom>
          <a:noFill/>
        </p:spPr>
      </p:pic>
      <p:pic>
        <p:nvPicPr>
          <p:cNvPr id="21" name="Picture 2" descr="C:\Users\cailab\Desktop\굵기.PNG"/>
          <p:cNvPicPr>
            <a:picLocks noChangeAspect="1" noChangeArrowheads="1"/>
          </p:cNvPicPr>
          <p:nvPr/>
        </p:nvPicPr>
        <p:blipFill>
          <a:blip r:embed="rId3"/>
          <a:srcRect l="53945"/>
          <a:stretch>
            <a:fillRect/>
          </a:stretch>
        </p:blipFill>
        <p:spPr bwMode="auto">
          <a:xfrm>
            <a:off x="3950038" y="2396688"/>
            <a:ext cx="4591828" cy="2997200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9001125" y="2543175"/>
            <a:ext cx="1485900" cy="14192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521924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Cylinder Part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사이 </a:t>
            </a:r>
            <a:r>
              <a:rPr kumimoji="0" lang="ko-KR" altLang="en-US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경계부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해결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67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981575"/>
            <a:ext cx="12192001" cy="83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gse.PNG"/>
          <p:cNvPicPr>
            <a:picLocks noChangeAspect="1" noChangeArrowheads="1"/>
          </p:cNvPicPr>
          <p:nvPr/>
        </p:nvPicPr>
        <p:blipFill>
          <a:blip r:embed="rId2"/>
          <a:srcRect l="12947" t="7202" r="32440" b="12812"/>
          <a:stretch>
            <a:fillRect/>
          </a:stretch>
        </p:blipFill>
        <p:spPr bwMode="auto">
          <a:xfrm>
            <a:off x="504825" y="2571751"/>
            <a:ext cx="3686175" cy="3629024"/>
          </a:xfrm>
          <a:prstGeom prst="rect">
            <a:avLst/>
          </a:prstGeom>
          <a:noFill/>
        </p:spPr>
      </p:pic>
      <p:cxnSp>
        <p:nvCxnSpPr>
          <p:cNvPr id="19" name="직선 연결선 18"/>
          <p:cNvCxnSpPr/>
          <p:nvPr/>
        </p:nvCxnSpPr>
        <p:spPr>
          <a:xfrm>
            <a:off x="2409827" y="6010275"/>
            <a:ext cx="590551" cy="533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990975" y="4371975"/>
            <a:ext cx="542925" cy="95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1" y="4143375"/>
            <a:ext cx="19621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Scale(X, Y)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6365557"/>
            <a:ext cx="3600450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Scale(X, Z)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5" y="3429000"/>
            <a:ext cx="5381625" cy="209288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Unity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에서는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Scale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X, Y, Z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방향의  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Vector  Scale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만 지원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경계부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Part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 : 1 : 1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비율로 설계하고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Script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호출하여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연결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521924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Cylinder Part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사이 </a:t>
            </a:r>
            <a:r>
              <a:rPr kumimoji="0" lang="ko-KR" altLang="en-US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경계부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해결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67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981575"/>
            <a:ext cx="12192001" cy="83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4" name="Picture 6" descr="C:\Users\cailab\Desktop\af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75" y="2305050"/>
            <a:ext cx="4851400" cy="4075176"/>
          </a:xfrm>
          <a:prstGeom prst="rect">
            <a:avLst/>
          </a:prstGeom>
          <a:noFill/>
        </p:spPr>
      </p:pic>
      <p:sp>
        <p:nvSpPr>
          <p:cNvPr id="21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1" y="2771775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Upper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Cylinder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6" y="4781550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Left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Cylinder</a:t>
            </a: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6551" y="4781550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Right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Cylinder</a:t>
            </a: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9701" y="4791075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Left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Part</a:t>
            </a:r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6" y="4781550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Right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Part</a:t>
            </a:r>
          </a:p>
        </p:txBody>
      </p:sp>
      <p:cxnSp>
        <p:nvCxnSpPr>
          <p:cNvPr id="29" name="직선 연결선 28"/>
          <p:cNvCxnSpPr>
            <a:stCxn id="22" idx="0"/>
            <a:endCxn id="21" idx="2"/>
          </p:cNvCxnSpPr>
          <p:nvPr/>
        </p:nvCxnSpPr>
        <p:spPr>
          <a:xfrm rot="5400000" flipH="1" flipV="1">
            <a:off x="7204264" y="3122802"/>
            <a:ext cx="1117223" cy="2200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7" idx="0"/>
          </p:cNvCxnSpPr>
          <p:nvPr/>
        </p:nvCxnSpPr>
        <p:spPr>
          <a:xfrm rot="5400000" flipH="1" flipV="1">
            <a:off x="7961502" y="3860990"/>
            <a:ext cx="1107696" cy="7334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0"/>
            <a:endCxn id="21" idx="2"/>
          </p:cNvCxnSpPr>
          <p:nvPr/>
        </p:nvCxnSpPr>
        <p:spPr>
          <a:xfrm rot="16200000" flipV="1">
            <a:off x="8680639" y="3846701"/>
            <a:ext cx="1126748" cy="76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4" idx="0"/>
            <a:endCxn id="21" idx="2"/>
          </p:cNvCxnSpPr>
          <p:nvPr/>
        </p:nvCxnSpPr>
        <p:spPr>
          <a:xfrm rot="16200000" flipV="1">
            <a:off x="9418827" y="3108514"/>
            <a:ext cx="1117223" cy="2228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521924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Cylinder Part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사이 </a:t>
            </a:r>
            <a:r>
              <a:rPr kumimoji="0" lang="ko-KR" altLang="en-US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경계부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해결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67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981575"/>
            <a:ext cx="12192001" cy="83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5" name="Picture 7" descr="C:\Users\cailab\Desktop\ogi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800" y="2304000"/>
            <a:ext cx="4852800" cy="3869124"/>
          </a:xfrm>
          <a:prstGeom prst="rect">
            <a:avLst/>
          </a:prstGeom>
          <a:noFill/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1" y="2771775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Upper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Cylinder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6" y="4781550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Left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Cylinder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6551" y="4781550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Right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Cylinder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9701" y="4791075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Left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Sphere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6" y="4781550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Right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Sphere</a:t>
            </a:r>
          </a:p>
        </p:txBody>
      </p:sp>
      <p:cxnSp>
        <p:nvCxnSpPr>
          <p:cNvPr id="15" name="직선 연결선 14"/>
          <p:cNvCxnSpPr>
            <a:stCxn id="11" idx="0"/>
            <a:endCxn id="10" idx="2"/>
          </p:cNvCxnSpPr>
          <p:nvPr/>
        </p:nvCxnSpPr>
        <p:spPr>
          <a:xfrm rot="5400000" flipH="1" flipV="1">
            <a:off x="7204264" y="3122802"/>
            <a:ext cx="1117223" cy="2200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4" idx="0"/>
          </p:cNvCxnSpPr>
          <p:nvPr/>
        </p:nvCxnSpPr>
        <p:spPr>
          <a:xfrm rot="5400000" flipH="1" flipV="1">
            <a:off x="7961502" y="3860990"/>
            <a:ext cx="1107696" cy="7334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3" idx="0"/>
            <a:endCxn id="10" idx="2"/>
          </p:cNvCxnSpPr>
          <p:nvPr/>
        </p:nvCxnSpPr>
        <p:spPr>
          <a:xfrm rot="16200000" flipV="1">
            <a:off x="8680639" y="3846701"/>
            <a:ext cx="1126748" cy="76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2" idx="0"/>
            <a:endCxn id="10" idx="2"/>
          </p:cNvCxnSpPr>
          <p:nvPr/>
        </p:nvCxnSpPr>
        <p:spPr>
          <a:xfrm rot="16200000" flipV="1">
            <a:off x="9418827" y="3108514"/>
            <a:ext cx="1117223" cy="2228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72891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 BIM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기반 골조 물량 산출 및 도면 생성 모듈의 설계와 구현</a:t>
            </a:r>
            <a:endParaRPr kumimoji="0" lang="ko-KR" altLang="en-US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DA86BD8-A5D8-49BA-A486-A116A7526E94}"/>
              </a:ext>
            </a:extLst>
          </p:cNvPr>
          <p:cNvSpPr txBox="1"/>
          <p:nvPr/>
        </p:nvSpPr>
        <p:spPr bwMode="auto">
          <a:xfrm>
            <a:off x="471695" y="2548374"/>
            <a:ext cx="10918374" cy="85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ko-KR" altLang="en-US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문제점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</a:pPr>
            <a:r>
              <a:rPr lang="ko-KR" altLang="en-US" dirty="0" smtClean="0"/>
              <a:t>물량산출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도면 생성 등 가장 기본적인 업무조차도 현장에서 바로 사용할 수 있는 수준의 기능 </a:t>
            </a:r>
            <a:r>
              <a:rPr lang="ko-KR" altLang="en-US" dirty="0" err="1" smtClean="0"/>
              <a:t>미제공</a:t>
            </a:r>
            <a:endParaRPr lang="en-US" altLang="ko-KR" dirty="0" smtClean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718770D-5FB1-4698-B17D-1009256CFC22}"/>
              </a:ext>
            </a:extLst>
          </p:cNvPr>
          <p:cNvSpPr txBox="1"/>
          <p:nvPr/>
        </p:nvSpPr>
        <p:spPr bwMode="auto">
          <a:xfrm>
            <a:off x="471695" y="4555632"/>
            <a:ext cx="10672555" cy="331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주요기술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lang="en-US" altLang="ko-KR" dirty="0" smtClean="0"/>
              <a:t> BIM </a:t>
            </a:r>
            <a:r>
              <a:rPr lang="ko-KR" altLang="en-US" dirty="0" smtClean="0"/>
              <a:t>도구를 활용하여 </a:t>
            </a:r>
            <a:r>
              <a:rPr lang="ko-KR" altLang="en-US" b="1" dirty="0" smtClean="0"/>
              <a:t>설계정보를 디지털화하는 모델링 단계 기술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3D </a:t>
            </a:r>
            <a:r>
              <a:rPr lang="ko-KR" altLang="en-US" b="1" dirty="0" smtClean="0"/>
              <a:t>모델 전환기술</a:t>
            </a:r>
            <a:r>
              <a:rPr lang="en-US" altLang="ko-KR" b="1" dirty="0" smtClean="0"/>
              <a:t>(DWG Reader)</a:t>
            </a:r>
          </a:p>
          <a:p>
            <a:pPr marL="342900" indent="-342900"/>
            <a:r>
              <a:rPr lang="en-US" altLang="ko-KR" dirty="0" smtClean="0"/>
              <a:t>     2</a:t>
            </a:r>
            <a:r>
              <a:rPr lang="ko-KR" altLang="en-US" dirty="0" smtClean="0"/>
              <a:t>차원 설계 정보로부터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골조 모델을 최단 시간에 전환 생성 기술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 </a:t>
            </a:r>
            <a:r>
              <a:rPr lang="ko-KR" altLang="en-US" b="1" dirty="0" smtClean="0"/>
              <a:t>개방형 </a:t>
            </a:r>
            <a:r>
              <a:rPr lang="en-US" altLang="ko-KR" b="1" dirty="0" smtClean="0"/>
              <a:t>BIM(IFC)</a:t>
            </a:r>
            <a:r>
              <a:rPr lang="ko-KR" altLang="en-US" b="1" dirty="0" smtClean="0"/>
              <a:t>기반 정보유통 기술</a:t>
            </a: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endParaRPr kumimoji="0"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endParaRPr kumimoji="0"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endParaRPr kumimoji="0"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6E3A591-D165-4F39-B32E-4D9ACC83079F}"/>
              </a:ext>
            </a:extLst>
          </p:cNvPr>
          <p:cNvCxnSpPr>
            <a:cxnSpLocks/>
          </p:cNvCxnSpPr>
          <p:nvPr/>
        </p:nvCxnSpPr>
        <p:spPr>
          <a:xfrm flipH="1">
            <a:off x="595400" y="3416420"/>
            <a:ext cx="1062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DA86BD8-A5D8-49BA-A486-A116A7526E94}"/>
              </a:ext>
            </a:extLst>
          </p:cNvPr>
          <p:cNvSpPr txBox="1"/>
          <p:nvPr/>
        </p:nvSpPr>
        <p:spPr bwMode="auto">
          <a:xfrm>
            <a:off x="500270" y="3538974"/>
            <a:ext cx="11246990" cy="85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연구내용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</a:pPr>
            <a:r>
              <a:rPr lang="en-US" altLang="ko-KR" dirty="0" smtClean="0"/>
              <a:t>BIM </a:t>
            </a:r>
            <a:r>
              <a:rPr lang="ko-KR" altLang="en-US" dirty="0" smtClean="0"/>
              <a:t>도구를 활용하여 설계정보를 디지털화하는 모델링 단계 기술 및 업무에 필요한 형태로 가공 및 변환</a:t>
            </a:r>
            <a:endParaRPr lang="en-US" altLang="ko-KR" dirty="0" smtClean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B6E3A591-D165-4F39-B32E-4D9ACC83079F}"/>
              </a:ext>
            </a:extLst>
          </p:cNvPr>
          <p:cNvCxnSpPr>
            <a:cxnSpLocks/>
          </p:cNvCxnSpPr>
          <p:nvPr/>
        </p:nvCxnSpPr>
        <p:spPr>
          <a:xfrm flipH="1">
            <a:off x="557300" y="4416545"/>
            <a:ext cx="1062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3240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7895110" cy="43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lang="en-US" altLang="ko-KR" sz="2000" dirty="0" smtClean="0"/>
              <a:t>BIM </a:t>
            </a:r>
            <a:r>
              <a:rPr lang="ko-KR" altLang="en-US" sz="2000" dirty="0" smtClean="0"/>
              <a:t>도구를 활용하여 </a:t>
            </a:r>
            <a:r>
              <a:rPr lang="ko-KR" altLang="en-US" sz="2000" b="1" dirty="0" smtClean="0"/>
              <a:t>설계정보를 디지털화하는 모델링 단계 기술</a:t>
            </a:r>
            <a:endParaRPr lang="en-US" altLang="ko-KR" sz="2000" b="1" dirty="0" smtClean="0"/>
          </a:p>
        </p:txBody>
      </p:sp>
      <p:pic>
        <p:nvPicPr>
          <p:cNvPr id="1026" name="Picture 2" descr="C:\Users\cailab\Desktop\멕ㅁㄹㄷ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975" y="2390775"/>
            <a:ext cx="2419282" cy="2314575"/>
          </a:xfrm>
          <a:prstGeom prst="rect">
            <a:avLst/>
          </a:prstGeom>
          <a:noFill/>
        </p:spPr>
      </p:pic>
      <p:pic>
        <p:nvPicPr>
          <p:cNvPr id="1029" name="Picture 5" descr="C:\Users\cailab\Desktop\tsref.PNG"/>
          <p:cNvPicPr>
            <a:picLocks noChangeAspect="1" noChangeArrowheads="1"/>
          </p:cNvPicPr>
          <p:nvPr/>
        </p:nvPicPr>
        <p:blipFill>
          <a:blip r:embed="rId3"/>
          <a:srcRect b="45566"/>
          <a:stretch>
            <a:fillRect/>
          </a:stretch>
        </p:blipFill>
        <p:spPr bwMode="auto">
          <a:xfrm>
            <a:off x="3851275" y="2403474"/>
            <a:ext cx="7973000" cy="1968501"/>
          </a:xfrm>
          <a:prstGeom prst="rect">
            <a:avLst/>
          </a:prstGeom>
          <a:noFill/>
        </p:spPr>
      </p:pic>
      <p:pic>
        <p:nvPicPr>
          <p:cNvPr id="1030" name="Picture 6" descr="C:\Users\cailab\Desktop\배근상세도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5675" y="4421592"/>
            <a:ext cx="5130800" cy="2436408"/>
          </a:xfrm>
          <a:prstGeom prst="rect">
            <a:avLst/>
          </a:prstGeom>
          <a:noFill/>
        </p:spPr>
      </p:pic>
    </p:spTree>
  </p:cSld>
  <p:clrMapOvr>
    <a:masterClrMapping/>
  </p:clrMapOvr>
  <p:transition advTm="32406"/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25400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marL="0" indent="0" algn="just" eaLnBrk="1" hangingPunct="1">
          <a:lnSpc>
            <a:spcPct val="130000"/>
          </a:lnSpc>
          <a:defRPr kumimoji="0" sz="1600" b="1" smtClean="0">
            <a:latin typeface="210 옴니고딕 030" panose="02020603020101020101" pitchFamily="18" charset="-127"/>
            <a:ea typeface="210 옴니고딕 030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15924</TotalTime>
  <Words>738</Words>
  <Application>Microsoft Office PowerPoint</Application>
  <PresentationFormat>사용자 지정</PresentationFormat>
  <Paragraphs>149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Arial</vt:lpstr>
      <vt:lpstr>나눔스퀘어라운드 Regular</vt:lpstr>
      <vt:lpstr>Noto Sans CJK KR Thin</vt:lpstr>
      <vt:lpstr>Wingdings</vt:lpstr>
      <vt:lpstr>THE명품고딕L</vt:lpstr>
      <vt:lpstr>210 옴니고딕 030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1177</cp:revision>
  <dcterms:created xsi:type="dcterms:W3CDTF">2015-07-07T04:48:58Z</dcterms:created>
  <dcterms:modified xsi:type="dcterms:W3CDTF">2022-03-17T16:26:52Z</dcterms:modified>
</cp:coreProperties>
</file>