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30"/>
  </p:notesMasterIdLst>
  <p:handoutMasterIdLst>
    <p:handoutMasterId r:id="rId31"/>
  </p:handoutMasterIdLst>
  <p:sldIdLst>
    <p:sldId id="257" r:id="rId2"/>
    <p:sldId id="600" r:id="rId3"/>
    <p:sldId id="676" r:id="rId4"/>
    <p:sldId id="739" r:id="rId5"/>
    <p:sldId id="773" r:id="rId6"/>
    <p:sldId id="762" r:id="rId7"/>
    <p:sldId id="763" r:id="rId8"/>
    <p:sldId id="764" r:id="rId9"/>
    <p:sldId id="604" r:id="rId10"/>
    <p:sldId id="743" r:id="rId11"/>
    <p:sldId id="774" r:id="rId12"/>
    <p:sldId id="775" r:id="rId13"/>
    <p:sldId id="776" r:id="rId14"/>
    <p:sldId id="777" r:id="rId15"/>
    <p:sldId id="778" r:id="rId16"/>
    <p:sldId id="779" r:id="rId17"/>
    <p:sldId id="780" r:id="rId18"/>
    <p:sldId id="781" r:id="rId19"/>
    <p:sldId id="783" r:id="rId20"/>
    <p:sldId id="720" r:id="rId21"/>
    <p:sldId id="767" r:id="rId22"/>
    <p:sldId id="765" r:id="rId23"/>
    <p:sldId id="784" r:id="rId24"/>
    <p:sldId id="786" r:id="rId25"/>
    <p:sldId id="787" r:id="rId26"/>
    <p:sldId id="766" r:id="rId27"/>
    <p:sldId id="788" r:id="rId28"/>
    <p:sldId id="537" r:id="rId29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C4C4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248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500" y="-7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-1824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2022-03-17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F3AF6795-A612-454E-AF7A-9192B1BEBB13}" type="datetime1">
              <a:rPr lang="ko-KR" altLang="en-US" smtClean="0"/>
              <a:pPr>
                <a:defRPr/>
              </a:pPr>
              <a:t>2022-03-17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A0A51D67-0C14-4576-BCC5-A508196B7BB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8124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73846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20545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456992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21820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95869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38667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31777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12599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5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4329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5258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4367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4210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94115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44550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7760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2022-03-17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2022-03-17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2022-03-17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남상규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이다현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9E948D4E-8292-462C-BDA2-5189CEB775C5}"/>
              </a:ext>
            </a:extLst>
          </p:cNvPr>
          <p:cNvCxnSpPr/>
          <p:nvPr/>
        </p:nvCxnSpPr>
        <p:spPr>
          <a:xfrm>
            <a:off x="364803" y="548099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67909" y="2906612"/>
            <a:ext cx="3808187" cy="843569"/>
            <a:chOff x="2362014" y="1484405"/>
            <a:chExt cx="7225457" cy="1999570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1098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56" b="1" i="0" u="none" strike="noStrike" kern="1200" cap="none" spc="0" normalizeH="0" baseline="0" noProof="0" dirty="0">
                  <a:ln w="9525"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n-cs"/>
                </a:rPr>
                <a:t>용접 불량 검사</a:t>
              </a:r>
              <a:endParaRPr kumimoji="0" lang="ko-KR" altLang="en-US" sz="1350" b="0" i="0" u="none" strike="noStrike" kern="1200" cap="none" spc="0" normalizeH="0" baseline="0" noProof="0" dirty="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6" y="1484405"/>
              <a:ext cx="3275273" cy="4343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91" b="0" i="0" u="none" strike="noStrike" kern="1200" cap="none" spc="0" normalizeH="0" baseline="0" noProof="0" dirty="0">
                  <a:ln w="9525">
                    <a:solidFill>
                      <a:prstClr val="black"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n-cs"/>
                </a:rPr>
                <a:t>2021 CAI Lab Meeting</a:t>
              </a:r>
              <a:endParaRPr kumimoji="0" lang="en-US" altLang="ko-KR" sz="5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44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217C8-C1B9-4E84-BCEB-D9195FCD889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63579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5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1-1. 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영상 자동 높이 산출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6" y="2177667"/>
            <a:ext cx="5159844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높이 측정을 위한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Calibration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새로 진행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MONO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 RGB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카메라 변경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Wingdings" panose="05000000000000000000" pitchFamily="2" charset="2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같은 위치에서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촬영시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 가까이 보이는 현상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Wingdings" panose="05000000000000000000" pitchFamily="2" charset="2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1cm, 2cm Checker board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사용하여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Calibration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진행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56" y="3814775"/>
            <a:ext cx="2400000" cy="18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51" y="3814775"/>
            <a:ext cx="2400000" cy="18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302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1-1. 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영상 자동 높이 산출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12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6" y="2177667"/>
            <a:ext cx="5159844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높이 측정 시작 부분 결정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용접 시작부분에는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welding pool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이 형성되지 않기 때문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처음 발광 후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1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초 뒤 부터 측정 시작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286" y="3383064"/>
            <a:ext cx="2160000" cy="21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610" y="3383064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410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1-1. 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영상 자동 높이 산출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13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6" y="2177667"/>
            <a:ext cx="5159844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높이 측정 시작 부분 결정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용접 시작부분에는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welding pool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이 형성되지 않기 때문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처음 발광 후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1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초 뒤 부터 측정 시작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286" y="3383064"/>
            <a:ext cx="2160000" cy="21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610" y="3383064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369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1-1. 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영상 자동 높이 산출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6" y="2177667"/>
            <a:ext cx="5159844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Noise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처리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전처리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진행시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왼쪽 부분에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noise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발생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noise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의 크기가 커서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Median blur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처리가 안됨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 </a:t>
            </a:r>
            <a:r>
              <a:rPr lang="en-US" altLang="ko-KR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x,y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축 각각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threshold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를 정하여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1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사분면만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 이용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18" y="3587174"/>
            <a:ext cx="2160000" cy="21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76" y="3587174"/>
            <a:ext cx="2160000" cy="2160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319455" y="3412392"/>
            <a:ext cx="16626" cy="24649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568852" y="5212080"/>
            <a:ext cx="290429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53322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1-2. </a:t>
            </a:r>
            <a:r>
              <a:rPr lang="ko-KR" altLang="en-US" sz="15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강화학습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개요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5" y="2177667"/>
            <a:ext cx="5583793" cy="308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목표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: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강화학습을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이용한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파라미터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최적화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세부 목표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: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강화학습을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이용하여 목표 너비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높이의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비드를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형성하는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파라미터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구하기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데이터 수집 계획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 </a:t>
            </a:r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전류 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[ 80, 100, 120, 140, 160 ] (A)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2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</a:t>
            </a:r>
            <a:r>
              <a:rPr lang="ko-KR" altLang="en-US" sz="12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가지</a:t>
            </a:r>
            <a:endParaRPr lang="ko-KR" altLang="en-US" sz="12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 </a:t>
            </a:r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전압 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[ -2, -1, 0, +1, +2 ] (V)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2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</a:t>
            </a:r>
            <a:r>
              <a:rPr lang="ko-KR" altLang="en-US" sz="12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가지</a:t>
            </a:r>
            <a:endParaRPr lang="ko-KR" altLang="en-US" sz="12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3) </a:t>
            </a:r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속도 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[ 4, 6, 8, 10, 12, 14, 16 ] (mm/s)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2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7</a:t>
            </a:r>
            <a:r>
              <a:rPr lang="ko-KR" altLang="en-US" sz="12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가지</a:t>
            </a:r>
            <a:endParaRPr lang="ko-KR" altLang="en-US" sz="12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4) </a:t>
            </a:r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가스 공급 속도 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15L/min (</a:t>
            </a:r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고정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12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5) </a:t>
            </a:r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각도 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0°</a:t>
            </a:r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고정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sz="1200" dirty="0" smtClean="0"/>
              <a:t>  </a:t>
            </a:r>
            <a:endParaRPr lang="ko-KR" altLang="en-US" sz="12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/>
            </a:r>
            <a:b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</a:b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	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총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175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개의 데이터 수집 진행 예정</a:t>
            </a:r>
            <a:endParaRPr lang="en-US" altLang="ko-KR" sz="1600" b="1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2119745" y="4930588"/>
            <a:ext cx="440575" cy="25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3343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1-2. </a:t>
            </a:r>
            <a:r>
              <a:rPr lang="ko-KR" altLang="en-US" sz="15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강화학습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개요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16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5" y="2177667"/>
            <a:ext cx="5959945" cy="200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데이터 수집 과정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①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파라미터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선정 후 영상 촬영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② Flare Removal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진행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(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딥러닝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, Welding Pool Detect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위함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)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③ HSV – </a:t>
            </a:r>
            <a:r>
              <a:rPr lang="en-US" altLang="ko-KR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Thresholding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(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이진화시에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사라지는 현상 제거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)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④ Mean Filtering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및 이진화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(Welding Pool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의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Peak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찾기 위함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노이즈 제거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)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⑤ Projective Transformation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을 통한 높이 계산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⑥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전류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_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전압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_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용접속도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_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높이 형태로 저장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255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1-2. </a:t>
            </a:r>
            <a:r>
              <a:rPr lang="ko-KR" altLang="en-US" sz="15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강화학습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개요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17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5" y="2177667"/>
            <a:ext cx="5959945" cy="145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강화학습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모델 선정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DQN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모델 사용 예정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구현이 간단한 편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오픈소스 많음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Action Space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가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Discrete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하기 때문에 적절하다고 판단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자세한 내용은 구현 후 발표 예정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6853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1-2. </a:t>
            </a:r>
            <a:r>
              <a:rPr lang="ko-KR" altLang="en-US" sz="15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강화학습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개요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18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5" y="2177667"/>
            <a:ext cx="5959945" cy="145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강화학습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모델 선정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DQN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모델 사용 예정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구현이 간단한 편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오픈소스 많음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Action Space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가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Discrete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하기 때문에 적절하다고 판단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자세한 내용은 </a:t>
            </a:r>
            <a:r>
              <a:rPr lang="ko-KR" altLang="en-US" sz="120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구현 후 발표 예정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1571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15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p15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2. 다음주 진행 계획</a:t>
            </a:r>
            <a:endParaRPr/>
          </a:p>
        </p:txBody>
      </p:sp>
      <p:sp>
        <p:nvSpPr>
          <p:cNvPr id="246" name="Google Shape;246;p15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19</a:t>
            </a:fld>
            <a:endParaRPr/>
          </a:p>
        </p:txBody>
      </p:sp>
      <p:sp>
        <p:nvSpPr>
          <p:cNvPr id="247" name="Google Shape;247;p15"/>
          <p:cNvSpPr txBox="1"/>
          <p:nvPr/>
        </p:nvSpPr>
        <p:spPr>
          <a:xfrm>
            <a:off x="1416604" y="1932239"/>
            <a:ext cx="6840365" cy="154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257175" indent="-257175">
              <a:lnSpc>
                <a:spcPct val="200000"/>
              </a:lnSpc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높이 계산 자동화 과정에서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을 가리는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Spark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현상으로 인해 값이 튀는 현상 발생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lvl="1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 Smoothing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기법 등을 통하여 해결 예정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257175" indent="-257175">
              <a:lnSpc>
                <a:spcPct val="200000"/>
              </a:lnSpc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강화학습을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위한 데이터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수집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Wingdings" panose="05000000000000000000" pitchFamily="2" charset="2"/>
            </a:endParaRPr>
          </a:p>
          <a:p>
            <a:pPr marL="257175" indent="-257175">
              <a:lnSpc>
                <a:spcPct val="200000"/>
              </a:lnSpc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적은 데이터부터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강화학습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 진행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데이터 추가하며 진행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예쩡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09" y="3577528"/>
            <a:ext cx="2183908" cy="21839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136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자동화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5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52793781"/>
      </p:ext>
    </p:extLst>
  </p:cSld>
  <p:clrMapOvr>
    <a:masterClrMapping/>
  </p:clrMapOvr>
  <p:transition advTm="297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추가실험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0" y="1372657"/>
            <a:ext cx="9144000" cy="170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rot="10800000" flipV="1">
            <a:off x="3514729" y="2990849"/>
            <a:ext cx="1962147" cy="4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486400" y="2552700"/>
            <a:ext cx="2762250" cy="857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b="1" dirty="0">
                <a:solidFill>
                  <a:schemeClr val="tx1"/>
                </a:solidFill>
              </a:rPr>
              <a:t>추가 실험 및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내용 보완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0" name="Picture 2" descr="C:\Users\cailab\Desktop\33.PNG"/>
          <p:cNvPicPr>
            <a:picLocks noChangeAspect="1" noChangeArrowheads="1"/>
          </p:cNvPicPr>
          <p:nvPr/>
        </p:nvPicPr>
        <p:blipFill>
          <a:blip r:embed="rId4"/>
          <a:srcRect r="32860"/>
          <a:stretch>
            <a:fillRect/>
          </a:stretch>
        </p:blipFill>
        <p:spPr bwMode="auto">
          <a:xfrm>
            <a:off x="428625" y="2124075"/>
            <a:ext cx="3152775" cy="3733800"/>
          </a:xfrm>
          <a:prstGeom prst="rect">
            <a:avLst/>
          </a:prstGeom>
          <a:noFill/>
        </p:spPr>
      </p:pic>
      <p:sp>
        <p:nvSpPr>
          <p:cNvPr id="53" name="직사각형 52"/>
          <p:cNvSpPr/>
          <p:nvPr/>
        </p:nvSpPr>
        <p:spPr>
          <a:xfrm>
            <a:off x="1" y="1924050"/>
            <a:ext cx="3571874" cy="2076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61522440"/>
      </p:ext>
    </p:extLst>
  </p:cSld>
  <p:clrMapOvr>
    <a:masterClrMapping/>
  </p:clrMapOvr>
  <p:transition advTm="35719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2. Hand Eye Calibration Data’s Input Signal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1372657"/>
            <a:ext cx="9144000" cy="170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9" name="Picture 5" descr="C:\Users\cailab\Desktop\논문자료ㄴㅇㄹ\논문자료\Data_실험\Delta_DPG.PNG"/>
          <p:cNvPicPr>
            <a:picLocks noChangeAspect="1" noChangeArrowheads="1"/>
          </p:cNvPicPr>
          <p:nvPr/>
        </p:nvPicPr>
        <p:blipFill>
          <a:blip r:embed="rId3"/>
          <a:srcRect l="6665" t="33792" r="55835" b="29788"/>
          <a:stretch>
            <a:fillRect/>
          </a:stretch>
        </p:blipFill>
        <p:spPr bwMode="auto">
          <a:xfrm>
            <a:off x="438150" y="1466850"/>
            <a:ext cx="3864622" cy="2581275"/>
          </a:xfrm>
          <a:prstGeom prst="rect">
            <a:avLst/>
          </a:prstGeom>
          <a:noFill/>
        </p:spPr>
      </p:pic>
      <p:pic>
        <p:nvPicPr>
          <p:cNvPr id="1030" name="Picture 6" descr="C:\Users\cailab\Desktop\논문자료ㄴㅇㄹ\논문자료\Data_실험\AVG_GPD.PNG"/>
          <p:cNvPicPr>
            <a:picLocks noChangeAspect="1" noChangeArrowheads="1"/>
          </p:cNvPicPr>
          <p:nvPr/>
        </p:nvPicPr>
        <p:blipFill>
          <a:blip r:embed="rId4"/>
          <a:srcRect l="12061" t="35188" r="52295" b="30181"/>
          <a:stretch>
            <a:fillRect/>
          </a:stretch>
        </p:blipFill>
        <p:spPr bwMode="auto">
          <a:xfrm>
            <a:off x="4781550" y="1533525"/>
            <a:ext cx="3914775" cy="2461562"/>
          </a:xfrm>
          <a:prstGeom prst="rect">
            <a:avLst/>
          </a:prstGeom>
          <a:noFill/>
        </p:spPr>
      </p:pic>
      <p:pic>
        <p:nvPicPr>
          <p:cNvPr id="1031" name="Picture 7" descr="C:\Users\cailab\Desktop\논문자료ㄴㅇㄹ\논문자료\Data_실험\NSEGPD.PNG"/>
          <p:cNvPicPr>
            <a:picLocks noChangeAspect="1" noChangeArrowheads="1"/>
          </p:cNvPicPr>
          <p:nvPr/>
        </p:nvPicPr>
        <p:blipFill>
          <a:blip r:embed="rId5"/>
          <a:srcRect l="6877" t="35497" r="55444" b="30318"/>
          <a:stretch>
            <a:fillRect/>
          </a:stretch>
        </p:blipFill>
        <p:spPr bwMode="auto">
          <a:xfrm>
            <a:off x="428626" y="4473671"/>
            <a:ext cx="3800474" cy="2384329"/>
          </a:xfrm>
          <a:prstGeom prst="rect">
            <a:avLst/>
          </a:prstGeom>
          <a:noFill/>
        </p:spPr>
      </p:pic>
      <p:sp>
        <p:nvSpPr>
          <p:cNvPr id="18" name="직사각형 17"/>
          <p:cNvSpPr/>
          <p:nvPr/>
        </p:nvSpPr>
        <p:spPr>
          <a:xfrm>
            <a:off x="1657350" y="1247775"/>
            <a:ext cx="16383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Delta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76950" y="1228725"/>
            <a:ext cx="1638300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AVG(0.1 sec)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6249" y="4038600"/>
            <a:ext cx="3943351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Normalize &amp; Softmax Ensemble(0.1sec)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4507611" y="4396740"/>
          <a:ext cx="4636389" cy="2308860"/>
        </p:xfrm>
        <a:graphic>
          <a:graphicData uri="http://schemas.openxmlformats.org/drawingml/2006/table">
            <a:tbl>
              <a:tblPr/>
              <a:tblGrid>
                <a:gridCol w="1545463"/>
                <a:gridCol w="1545463"/>
                <a:gridCol w="1545463"/>
              </a:tblGrid>
              <a:tr h="577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바탕"/>
                        </a:rPr>
                        <a:t>Max - Min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바탕"/>
                        </a:rPr>
                        <a:t>표준편차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바탕"/>
                        </a:rPr>
                        <a:t>Delta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바탕"/>
                        </a:rPr>
                        <a:t>7.79*e-4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바탕"/>
                        </a:rPr>
                        <a:t>1.21*e-4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바탕"/>
                        </a:rPr>
                        <a:t>AVG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rgbClr val="000000"/>
                          </a:solidFill>
                          <a:latin typeface="바탕"/>
                        </a:rPr>
                        <a:t>6.00*e-4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바탕"/>
                        </a:rPr>
                        <a:t>1.17*e-4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2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바탕"/>
                        </a:rPr>
                        <a:t>NSE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바탕"/>
                        </a:rPr>
                        <a:t>6.00*e-4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바탕"/>
                        </a:rPr>
                        <a:t>8.35*e-5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61522440"/>
      </p:ext>
    </p:extLst>
  </p:cSld>
  <p:clrMapOvr>
    <a:masterClrMapping/>
  </p:clrMapOvr>
  <p:transition advTm="35719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3. Auto hand eye Calibration System’s Model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1372657"/>
            <a:ext cx="9144000" cy="170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57349" y="1247775"/>
            <a:ext cx="5762625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Single_Calculation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0418" name="Picture 2" descr="C:\Users\cailab\Desktop\논문자료ㄴㅇㄹ\논문자료\Single_Calculation\d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1647825"/>
            <a:ext cx="3505200" cy="2495550"/>
          </a:xfrm>
          <a:prstGeom prst="rect">
            <a:avLst/>
          </a:prstGeom>
          <a:noFill/>
        </p:spPr>
      </p:pic>
      <p:pic>
        <p:nvPicPr>
          <p:cNvPr id="60419" name="Picture 3" descr="C:\Users\cailab\Desktop\논문자료ㄴㅇㄹ\논문자료\Single_Calculation\r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38650" y="1619250"/>
            <a:ext cx="3562350" cy="2590800"/>
          </a:xfrm>
          <a:prstGeom prst="rect">
            <a:avLst/>
          </a:prstGeom>
          <a:noFill/>
        </p:spPr>
      </p:pic>
      <p:pic>
        <p:nvPicPr>
          <p:cNvPr id="60420" name="Picture 4" descr="C:\Users\cailab\Desktop\논문자료ㄴㅇㄹ\논문자료\Multi_Caluclation_Avg\d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6750" y="4291012"/>
            <a:ext cx="3562350" cy="2495550"/>
          </a:xfrm>
          <a:prstGeom prst="rect">
            <a:avLst/>
          </a:prstGeom>
          <a:noFill/>
        </p:spPr>
      </p:pic>
      <p:pic>
        <p:nvPicPr>
          <p:cNvPr id="60421" name="Picture 5" descr="C:\Users\cailab\Desktop\논문자료ㄴㅇㄹ\논문자료\Multi_Caluclation_Avg\r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95788" y="4276725"/>
            <a:ext cx="3590925" cy="2581275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1619249" y="3981450"/>
            <a:ext cx="5762625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Multi_Calculation_AVG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1522440"/>
      </p:ext>
    </p:extLst>
  </p:cSld>
  <p:clrMapOvr>
    <a:masterClrMapping/>
  </p:clrMapOvr>
  <p:transition advTm="35719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3. Auto hand eye Calibration System’s Model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1372657"/>
            <a:ext cx="9144000" cy="170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57349" y="1247775"/>
            <a:ext cx="5762625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Multi_Calculation_NSE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44" name="Picture 4" descr="C:\Users\cailab\Desktop\논문자료ㄴㅇㄹ\논문자료\Jittering_NSE\d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925" y="1795463"/>
            <a:ext cx="3581400" cy="2562225"/>
          </a:xfrm>
          <a:prstGeom prst="rect">
            <a:avLst/>
          </a:prstGeom>
          <a:noFill/>
        </p:spPr>
      </p:pic>
      <p:pic>
        <p:nvPicPr>
          <p:cNvPr id="61445" name="Picture 5" descr="C:\Users\cailab\Desktop\논문자료ㄴㅇㄹ\논문자료\Jittering_NSE\rr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9163" y="1866900"/>
            <a:ext cx="3590925" cy="2457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61522440"/>
      </p:ext>
    </p:extLst>
  </p:cSld>
  <p:clrMapOvr>
    <a:masterClrMapping/>
  </p:clrMapOvr>
  <p:transition advTm="35719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23219" y="56677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3. Auto hand eye Calibration System’s Model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210770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219200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1210732"/>
            <a:ext cx="9144000" cy="170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57349" y="1104900"/>
            <a:ext cx="5762625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Single_Calculation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42974" y="1716404"/>
          <a:ext cx="7286625" cy="1225296"/>
        </p:xfrm>
        <a:graphic>
          <a:graphicData uri="http://schemas.openxmlformats.org/drawingml/2006/table">
            <a:tbl>
              <a:tblPr/>
              <a:tblGrid>
                <a:gridCol w="2428875"/>
                <a:gridCol w="2428875"/>
                <a:gridCol w="2428875"/>
              </a:tblGrid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바탕"/>
                        </a:rPr>
                        <a:t>Error Mean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바탕"/>
                        </a:rPr>
                        <a:t>Standard Error of Mean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바탕"/>
                        </a:rPr>
                        <a:t>Translation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바탕"/>
                        </a:rPr>
                        <a:t>0.5623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>
                          <a:solidFill>
                            <a:srgbClr val="000000"/>
                          </a:solidFill>
                          <a:latin typeface="바탕"/>
                        </a:rPr>
                        <a:t>0.0365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바탕"/>
                        </a:rPr>
                        <a:t>Rotation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바탕"/>
                        </a:rPr>
                        <a:t>0.2785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  <a:latin typeface="바탕"/>
                        </a:rPr>
                        <a:t>0.0374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685924" y="3009900"/>
            <a:ext cx="5762625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Multi_Calculation_AVG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971549" y="3621404"/>
          <a:ext cx="7286625" cy="1188720"/>
        </p:xfrm>
        <a:graphic>
          <a:graphicData uri="http://schemas.openxmlformats.org/drawingml/2006/table">
            <a:tbl>
              <a:tblPr/>
              <a:tblGrid>
                <a:gridCol w="2428875"/>
                <a:gridCol w="2428875"/>
                <a:gridCol w="2428875"/>
              </a:tblGrid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바탕"/>
                        </a:rPr>
                        <a:t>Error Mean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바탕"/>
                        </a:rPr>
                        <a:t>Standard Error of Mean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바탕"/>
                        </a:rPr>
                        <a:t>Translation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바탕"/>
                        </a:rPr>
                        <a:t>0.1731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바탕"/>
                        </a:rPr>
                        <a:t>0.0146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바탕"/>
                        </a:rPr>
                        <a:t>Rotation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바탕"/>
                        </a:rPr>
                        <a:t>0.1826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바탕"/>
                        </a:rPr>
                        <a:t>0.0095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657349" y="4914901"/>
            <a:ext cx="5762625" cy="466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Multi_Calculation_NSE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942974" y="5526405"/>
          <a:ext cx="7286625" cy="1188720"/>
        </p:xfrm>
        <a:graphic>
          <a:graphicData uri="http://schemas.openxmlformats.org/drawingml/2006/table">
            <a:tbl>
              <a:tblPr/>
              <a:tblGrid>
                <a:gridCol w="2428875"/>
                <a:gridCol w="2428875"/>
                <a:gridCol w="2428875"/>
              </a:tblGrid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바탕"/>
                        </a:rPr>
                        <a:t>Error Mean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바탕"/>
                        </a:rPr>
                        <a:t>Standard Error of Mean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바탕"/>
                        </a:rPr>
                        <a:t>Translation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바탕"/>
                        </a:rPr>
                        <a:t>0.1546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바탕"/>
                        </a:rPr>
                        <a:t>0.0142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바탕"/>
                        </a:rPr>
                        <a:t>Rotation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바탕"/>
                        </a:rPr>
                        <a:t>0.1644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 smtClean="0">
                          <a:solidFill>
                            <a:srgbClr val="000000"/>
                          </a:solidFill>
                          <a:latin typeface="바탕"/>
                        </a:rPr>
                        <a:t>0.0093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61522440"/>
      </p:ext>
    </p:extLst>
  </p:cSld>
  <p:clrMapOvr>
    <a:masterClrMapping/>
  </p:clrMapOvr>
  <p:transition advTm="35719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4.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과학기술부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차관 방문준비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0" y="1353607"/>
            <a:ext cx="9144000" cy="3942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b="1" dirty="0" smtClean="0">
                <a:solidFill>
                  <a:schemeClr val="tx1"/>
                </a:solidFill>
              </a:rPr>
              <a:t>청소 및 환경 정리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b="1" dirty="0" smtClean="0">
                <a:solidFill>
                  <a:schemeClr val="tx1"/>
                </a:solidFill>
              </a:rPr>
              <a:t>용접자동화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Segmentation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팀으로부터 발표자료 인수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및 준비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b="1" dirty="0" smtClean="0">
                <a:solidFill>
                  <a:schemeClr val="tx1"/>
                </a:solidFill>
              </a:rPr>
              <a:t>시연환경 </a:t>
            </a:r>
            <a:r>
              <a:rPr lang="ko-KR" altLang="en-US" sz="2400" b="1" dirty="0" err="1" smtClean="0">
                <a:solidFill>
                  <a:schemeClr val="tx1"/>
                </a:solidFill>
              </a:rPr>
              <a:t>세팅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1522440"/>
      </p:ext>
    </p:extLst>
  </p:cSld>
  <p:clrMapOvr>
    <a:masterClrMapping/>
  </p:clrMapOvr>
  <p:transition advTm="35719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5. </a:t>
            </a:r>
            <a:r>
              <a:rPr lang="ko-KR" altLang="en-US" sz="2800" b="1" spc="-150" dirty="0" err="1" smtClean="0">
                <a:solidFill>
                  <a:schemeClr val="accent4">
                    <a:lumMod val="50000"/>
                  </a:schemeClr>
                </a:solidFill>
              </a:rPr>
              <a:t>향후계획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0" y="1353607"/>
            <a:ext cx="9144000" cy="18182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endParaRPr lang="en-US" altLang="ko-KR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400" b="1" dirty="0" smtClean="0">
                <a:solidFill>
                  <a:schemeClr val="tx1"/>
                </a:solidFill>
              </a:rPr>
              <a:t>추가 실험 결과 정리 및 논문 보완</a:t>
            </a:r>
            <a:endParaRPr lang="en-US" altLang="ko-KR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1522440"/>
      </p:ext>
    </p:extLst>
  </p:cSld>
  <p:clrMapOvr>
    <a:masterClrMapping/>
  </p:clrMapOvr>
  <p:transition advTm="35719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용접팀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진행 방향 논의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새로 팀에 합류한 남상규 석사과정과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이다현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학부연구생의 연구 진행을 위한 방향 논의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코드 리뷰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현재 용접 테스트베드 및 워크스테이션에서 사용중인 코드의 분석 및 리뷰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매주 수요일마다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제작 업무 분담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각자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촬영과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파트를 나누어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4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월 중으로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모두 제작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NGV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과제 진행 시 업무 분담 추가 논의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9776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data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제작 업무 진행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작업에서 주로 이용되는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V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컷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촬영을 시작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총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8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종류의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 촬영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각 종류별로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400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장씩 촬영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x5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개수로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augmentation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x10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으로 진행할 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모재만으로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32,000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가 되어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시간이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일 정도가 소요될 것으로 계산되어 학습에 지장이 있을 것이라고 판단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x5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augmentation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비교 실험을 진행하면서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x10 augmentation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학습도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0" name="슬라이드 번호 개체 틀 17">
            <a:extLst>
              <a:ext uri="{FF2B5EF4-FFF2-40B4-BE49-F238E27FC236}">
                <a16:creationId xmlns=""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761E76-FCA3-46EB-B1FD-731C1A9EF91F}"/>
              </a:ext>
            </a:extLst>
          </p:cNvPr>
          <p:cNvSpPr txBox="1"/>
          <p:nvPr/>
        </p:nvSpPr>
        <p:spPr>
          <a:xfrm>
            <a:off x="2485545" y="6379531"/>
            <a:ext cx="416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촬영 예정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pipe dataset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개수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이후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pipe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너비를 측정하여 이름 변경 예정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  <p:graphicFrame>
        <p:nvGraphicFramePr>
          <p:cNvPr id="9" name="표 5">
            <a:extLst>
              <a:ext uri="{FF2B5EF4-FFF2-40B4-BE49-F238E27FC236}">
                <a16:creationId xmlns="" xmlns:a16="http://schemas.microsoft.com/office/drawing/2014/main" id="{5B7955C5-F01C-41BC-827D-70696A15D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61099011"/>
              </p:ext>
            </p:extLst>
          </p:nvPr>
        </p:nvGraphicFramePr>
        <p:xfrm>
          <a:off x="519049" y="5071225"/>
          <a:ext cx="8097507" cy="119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23">
                  <a:extLst>
                    <a:ext uri="{9D8B030D-6E8A-4147-A177-3AD203B41FA5}">
                      <a16:colId xmlns="" xmlns:a16="http://schemas.microsoft.com/office/drawing/2014/main" val="1951869560"/>
                    </a:ext>
                  </a:extLst>
                </a:gridCol>
                <a:gridCol w="899723">
                  <a:extLst>
                    <a:ext uri="{9D8B030D-6E8A-4147-A177-3AD203B41FA5}">
                      <a16:colId xmlns="" xmlns:a16="http://schemas.microsoft.com/office/drawing/2014/main" val="2251358919"/>
                    </a:ext>
                  </a:extLst>
                </a:gridCol>
                <a:gridCol w="899723">
                  <a:extLst>
                    <a:ext uri="{9D8B030D-6E8A-4147-A177-3AD203B41FA5}">
                      <a16:colId xmlns="" xmlns:a16="http://schemas.microsoft.com/office/drawing/2014/main" val="2263985364"/>
                    </a:ext>
                  </a:extLst>
                </a:gridCol>
                <a:gridCol w="899723">
                  <a:extLst>
                    <a:ext uri="{9D8B030D-6E8A-4147-A177-3AD203B41FA5}">
                      <a16:colId xmlns="" xmlns:a16="http://schemas.microsoft.com/office/drawing/2014/main" val="3396616683"/>
                    </a:ext>
                  </a:extLst>
                </a:gridCol>
                <a:gridCol w="899723">
                  <a:extLst>
                    <a:ext uri="{9D8B030D-6E8A-4147-A177-3AD203B41FA5}">
                      <a16:colId xmlns="" xmlns:a16="http://schemas.microsoft.com/office/drawing/2014/main" val="2512030122"/>
                    </a:ext>
                  </a:extLst>
                </a:gridCol>
                <a:gridCol w="899723">
                  <a:extLst>
                    <a:ext uri="{9D8B030D-6E8A-4147-A177-3AD203B41FA5}">
                      <a16:colId xmlns="" xmlns:a16="http://schemas.microsoft.com/office/drawing/2014/main" val="915853522"/>
                    </a:ext>
                  </a:extLst>
                </a:gridCol>
                <a:gridCol w="899723">
                  <a:extLst>
                    <a:ext uri="{9D8B030D-6E8A-4147-A177-3AD203B41FA5}">
                      <a16:colId xmlns="" xmlns:a16="http://schemas.microsoft.com/office/drawing/2014/main" val="692696616"/>
                    </a:ext>
                  </a:extLst>
                </a:gridCol>
                <a:gridCol w="899723">
                  <a:extLst>
                    <a:ext uri="{9D8B030D-6E8A-4147-A177-3AD203B41FA5}">
                      <a16:colId xmlns="" xmlns:a16="http://schemas.microsoft.com/office/drawing/2014/main" val="1071825545"/>
                    </a:ext>
                  </a:extLst>
                </a:gridCol>
                <a:gridCol w="899723">
                  <a:extLst>
                    <a:ext uri="{9D8B030D-6E8A-4147-A177-3AD203B41FA5}">
                      <a16:colId xmlns="" xmlns:a16="http://schemas.microsoft.com/office/drawing/2014/main" val="3444494849"/>
                    </a:ext>
                  </a:extLst>
                </a:gridCol>
              </a:tblGrid>
              <a:tr h="440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 + 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자형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 + 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자형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 +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자형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검정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검정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7470438"/>
                  </a:ext>
                </a:extLst>
              </a:tr>
              <a:tr h="222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3393962"/>
                  </a:ext>
                </a:extLst>
              </a:tr>
              <a:tr h="222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0992429"/>
                  </a:ext>
                </a:extLst>
              </a:tr>
              <a:tr h="170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550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917990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data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제작 업무 진행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윤종완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교수님 피드백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자형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데이터 보다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V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컷 데이터 우선 학습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결과에 따라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Train : Valid : Test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 비율 재조정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cross validation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고정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valid X)</a:t>
            </a:r>
          </a:p>
        </p:txBody>
      </p:sp>
      <p:sp>
        <p:nvSpPr>
          <p:cNvPr id="10" name="슬라이드 번호 개체 틀 17">
            <a:extLst>
              <a:ext uri="{FF2B5EF4-FFF2-40B4-BE49-F238E27FC236}">
                <a16:creationId xmlns=""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761E76-FCA3-46EB-B1FD-731C1A9EF91F}"/>
              </a:ext>
            </a:extLst>
          </p:cNvPr>
          <p:cNvSpPr txBox="1"/>
          <p:nvPr/>
        </p:nvSpPr>
        <p:spPr>
          <a:xfrm>
            <a:off x="2485545" y="6379531"/>
            <a:ext cx="416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촬영 예정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pipe dataset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개수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이후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pipe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너비를 측정하여 이름 변경 예정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  <p:graphicFrame>
        <p:nvGraphicFramePr>
          <p:cNvPr id="11" name="표 5">
            <a:extLst>
              <a:ext uri="{FF2B5EF4-FFF2-40B4-BE49-F238E27FC236}">
                <a16:creationId xmlns="" xmlns:a16="http://schemas.microsoft.com/office/drawing/2014/main" id="{38EB6BE5-5E0F-4E31-A975-C98377904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22515466"/>
              </p:ext>
            </p:extLst>
          </p:nvPr>
        </p:nvGraphicFramePr>
        <p:xfrm>
          <a:off x="519049" y="5071225"/>
          <a:ext cx="8097508" cy="119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23">
                  <a:extLst>
                    <a:ext uri="{9D8B030D-6E8A-4147-A177-3AD203B41FA5}">
                      <a16:colId xmlns="" xmlns:a16="http://schemas.microsoft.com/office/drawing/2014/main" val="1951869560"/>
                    </a:ext>
                  </a:extLst>
                </a:gridCol>
                <a:gridCol w="1439557">
                  <a:extLst>
                    <a:ext uri="{9D8B030D-6E8A-4147-A177-3AD203B41FA5}">
                      <a16:colId xmlns="" xmlns:a16="http://schemas.microsoft.com/office/drawing/2014/main" val="2251358919"/>
                    </a:ext>
                  </a:extLst>
                </a:gridCol>
                <a:gridCol w="1439557">
                  <a:extLst>
                    <a:ext uri="{9D8B030D-6E8A-4147-A177-3AD203B41FA5}">
                      <a16:colId xmlns="" xmlns:a16="http://schemas.microsoft.com/office/drawing/2014/main" val="3396616683"/>
                    </a:ext>
                  </a:extLst>
                </a:gridCol>
                <a:gridCol w="1439557">
                  <a:extLst>
                    <a:ext uri="{9D8B030D-6E8A-4147-A177-3AD203B41FA5}">
                      <a16:colId xmlns="" xmlns:a16="http://schemas.microsoft.com/office/drawing/2014/main" val="915853522"/>
                    </a:ext>
                  </a:extLst>
                </a:gridCol>
                <a:gridCol w="1439557">
                  <a:extLst>
                    <a:ext uri="{9D8B030D-6E8A-4147-A177-3AD203B41FA5}">
                      <a16:colId xmlns="" xmlns:a16="http://schemas.microsoft.com/office/drawing/2014/main" val="1071825545"/>
                    </a:ext>
                  </a:extLst>
                </a:gridCol>
                <a:gridCol w="1439557">
                  <a:extLst>
                    <a:ext uri="{9D8B030D-6E8A-4147-A177-3AD203B41FA5}">
                      <a16:colId xmlns="" xmlns:a16="http://schemas.microsoft.com/office/drawing/2014/main" val="3444494849"/>
                    </a:ext>
                  </a:extLst>
                </a:gridCol>
              </a:tblGrid>
              <a:tr h="440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검정 중간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검정 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7470438"/>
                  </a:ext>
                </a:extLst>
              </a:tr>
              <a:tr h="222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3393962"/>
                  </a:ext>
                </a:extLst>
              </a:tr>
              <a:tr h="222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0992429"/>
                  </a:ext>
                </a:extLst>
              </a:tr>
              <a:tr h="170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550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496525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data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제작 업무 진행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경우 크기와 재질에 따라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종류로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촬영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각 종류별로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400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장씩 촬영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x5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개수로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augmentation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dataset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과 함께 학습을 진행할 예정이기에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마찬가지로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x5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로 먼저 진행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결과 비교 실험을 진행하며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x10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학습을 진행할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0" name="슬라이드 번호 개체 틀 17">
            <a:extLst>
              <a:ext uri="{FF2B5EF4-FFF2-40B4-BE49-F238E27FC236}">
                <a16:creationId xmlns=""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="" xmlns:a16="http://schemas.microsoft.com/office/drawing/2014/main" id="{033716B6-D4CA-4E07-8C3C-9368A757D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22159184"/>
              </p:ext>
            </p:extLst>
          </p:nvPr>
        </p:nvGraphicFramePr>
        <p:xfrm>
          <a:off x="519049" y="4713068"/>
          <a:ext cx="8097506" cy="119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23">
                  <a:extLst>
                    <a:ext uri="{9D8B030D-6E8A-4147-A177-3AD203B41FA5}">
                      <a16:colId xmlns="" xmlns:a16="http://schemas.microsoft.com/office/drawing/2014/main" val="1951869560"/>
                    </a:ext>
                  </a:extLst>
                </a:gridCol>
                <a:gridCol w="2399261">
                  <a:extLst>
                    <a:ext uri="{9D8B030D-6E8A-4147-A177-3AD203B41FA5}">
                      <a16:colId xmlns="" xmlns:a16="http://schemas.microsoft.com/office/drawing/2014/main" val="2251358919"/>
                    </a:ext>
                  </a:extLst>
                </a:gridCol>
                <a:gridCol w="2399261">
                  <a:extLst>
                    <a:ext uri="{9D8B030D-6E8A-4147-A177-3AD203B41FA5}">
                      <a16:colId xmlns="" xmlns:a16="http://schemas.microsoft.com/office/drawing/2014/main" val="2263985364"/>
                    </a:ext>
                  </a:extLst>
                </a:gridCol>
                <a:gridCol w="2399261">
                  <a:extLst>
                    <a:ext uri="{9D8B030D-6E8A-4147-A177-3AD203B41FA5}">
                      <a16:colId xmlns="" xmlns:a16="http://schemas.microsoft.com/office/drawing/2014/main" val="3396616683"/>
                    </a:ext>
                  </a:extLst>
                </a:gridCol>
              </a:tblGrid>
              <a:tr h="440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좁은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plate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넓은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plate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넓고 짧은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plate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17470438"/>
                  </a:ext>
                </a:extLst>
              </a:tr>
              <a:tr h="222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3393962"/>
                  </a:ext>
                </a:extLst>
              </a:tr>
              <a:tr h="222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0992429"/>
                  </a:ext>
                </a:extLst>
              </a:tr>
              <a:tr h="170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550579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4761E76-FCA3-46EB-B1FD-731C1A9EF91F}"/>
              </a:ext>
            </a:extLst>
          </p:cNvPr>
          <p:cNvSpPr txBox="1"/>
          <p:nvPr/>
        </p:nvSpPr>
        <p:spPr>
          <a:xfrm>
            <a:off x="2461633" y="5944816"/>
            <a:ext cx="468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촬영 예정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plate dataset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개수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 plate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길이 및 모재 특징을 확인하여 기록할 예정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29917848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논문 개요 작성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3670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1. Introduction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1-1.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자동화에 대한 개요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자동화의 성과와 기존의 문제점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1-2.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기존 용접 자동화 방법이 지니는 특징 및 한계점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1-3.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본 논문의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기여점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1-4.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본 논문의 구성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관련 연구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2-1.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알고리즘 위주의 용접 자동화 기술 논문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논문들의 특징 및 한계점 서술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2-2.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딥러닝을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적용한 용접 자동화 기술 논문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- 2-1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에서 제시한 한계점을 극복한 방법 서술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기술들이 가지는 한계점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0" name="슬라이드 번호 개체 틀 17">
            <a:extLst>
              <a:ext uri="{FF2B5EF4-FFF2-40B4-BE49-F238E27FC236}">
                <a16:creationId xmlns=""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52677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논문 개요 작성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5055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3. Method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3-1. 3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절 구성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3-2.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딥러닝 기반 용접 자동화 시스템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Calibration &gt;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라인 검출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&gt;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3D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생성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&gt;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작업 진행의 내용을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3-3. Segmentation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모듈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3-4.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경로 생성 알고리즘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세선화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알고리즘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- 2D + depth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좌표를 통한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3D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좌표 생성 알고리즘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4. Result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윤종완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교수님 피드백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&gt; Result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Experiment / Discussion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가지로 나누어서 작성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4-1.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실험 환경 설정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테스트 베드 시설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워크스테이션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 컴퓨터 등의 스펙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4-2.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실험에 사용한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dataset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종류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 사용한 이유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4-3.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실험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1: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라인 검출 정확도 평가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model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및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dataset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별 </a:t>
            </a:r>
            <a:r>
              <a:rPr lang="en-US" altLang="ko-KR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IoU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및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dice coefficient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정확도 평가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4-4.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실험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2: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생성 정확도 평가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0" name="슬라이드 번호 개체 틀 17">
            <a:extLst>
              <a:ext uri="{FF2B5EF4-FFF2-40B4-BE49-F238E27FC236}">
                <a16:creationId xmlns=""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0482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9120487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 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제작 진행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다른 종류의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데이터를 우선 촬영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pipe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촬영 완료 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plate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촬영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현재 사용중인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augmentation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코드의 리뷰 진행 및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상규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다현이 실습에 사용해볼 수 있는 강의 영상 등을 찾아볼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논문 개요의 내용 보충 및 수정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5815</TotalTime>
  <Words>1338</Words>
  <Application>Microsoft Office PowerPoint</Application>
  <PresentationFormat>화면 슬라이드 쇼(4:3)</PresentationFormat>
  <Paragraphs>355</Paragraphs>
  <Slides>28</Slides>
  <Notes>28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용접로봇 자동화</vt:lpstr>
      <vt:lpstr>슬라이드 2</vt:lpstr>
      <vt:lpstr>1. 진행 작업</vt:lpstr>
      <vt:lpstr>1. 진행 작업</vt:lpstr>
      <vt:lpstr>1. 진행 작업</vt:lpstr>
      <vt:lpstr>1. 진행 작업</vt:lpstr>
      <vt:lpstr>1. 진행 작업</vt:lpstr>
      <vt:lpstr>1. 진행 작업</vt:lpstr>
      <vt:lpstr>2. 이후 진행 계획</vt:lpstr>
      <vt:lpstr>슬라이드 10</vt:lpstr>
      <vt:lpstr>1. 이번 주 작업</vt:lpstr>
      <vt:lpstr>1. 이번 주 작업</vt:lpstr>
      <vt:lpstr>1. 이번 주 작업</vt:lpstr>
      <vt:lpstr>1. 이번 주 작업</vt:lpstr>
      <vt:lpstr>1. 이번 주 작업</vt:lpstr>
      <vt:lpstr>1. 이번 주 작업</vt:lpstr>
      <vt:lpstr>1. 이번 주 작업</vt:lpstr>
      <vt:lpstr>1. 이번 주 작업</vt:lpstr>
      <vt:lpstr>2. 다음주 진행 계획</vt:lpstr>
      <vt:lpstr>슬라이드 20</vt:lpstr>
      <vt:lpstr>1. 추가실험</vt:lpstr>
      <vt:lpstr>2. Hand Eye Calibration Data’s Input Signal</vt:lpstr>
      <vt:lpstr>3. Auto hand eye Calibration System’s Model</vt:lpstr>
      <vt:lpstr>3. Auto hand eye Calibration System’s Model</vt:lpstr>
      <vt:lpstr>3. Auto hand eye Calibration System’s Model</vt:lpstr>
      <vt:lpstr>4. 과학기술부  차관 방문준비</vt:lpstr>
      <vt:lpstr>5. 향후계획 </vt:lpstr>
      <vt:lpstr>감사합니다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1560</cp:revision>
  <dcterms:created xsi:type="dcterms:W3CDTF">2011-08-24T01:05:33Z</dcterms:created>
  <dcterms:modified xsi:type="dcterms:W3CDTF">2022-03-17T14:41:47Z</dcterms:modified>
  <cp:version/>
</cp:coreProperties>
</file>