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7" r:id="rId2"/>
    <p:sldId id="600" r:id="rId3"/>
    <p:sldId id="676" r:id="rId4"/>
    <p:sldId id="792" r:id="rId5"/>
    <p:sldId id="791" r:id="rId6"/>
    <p:sldId id="604" r:id="rId7"/>
    <p:sldId id="781" r:id="rId8"/>
    <p:sldId id="797" r:id="rId9"/>
    <p:sldId id="798" r:id="rId10"/>
    <p:sldId id="799" r:id="rId11"/>
    <p:sldId id="800" r:id="rId12"/>
    <p:sldId id="801" r:id="rId13"/>
    <p:sldId id="720" r:id="rId14"/>
    <p:sldId id="793" r:id="rId15"/>
    <p:sldId id="794" r:id="rId16"/>
    <p:sldId id="795" r:id="rId17"/>
    <p:sldId id="796" r:id="rId18"/>
    <p:sldId id="537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48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500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2022-04-29</a:t>
            </a:fld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‹#›</a:t>
            </a:fld>
            <a:endParaRPr lang="ko-KR" altLang="en-US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/>
              <a:pPr>
                <a:defRPr/>
              </a:pPr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355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883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71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022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708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44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06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854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26" Type="http://schemas.openxmlformats.org/officeDocument/2006/relationships/image" Target="../media/image27.jpeg"/><Relationship Id="rId39" Type="http://schemas.openxmlformats.org/officeDocument/2006/relationships/image" Target="../media/image40.jpe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34" Type="http://schemas.openxmlformats.org/officeDocument/2006/relationships/image" Target="../media/image35.jpeg"/><Relationship Id="rId42" Type="http://schemas.openxmlformats.org/officeDocument/2006/relationships/image" Target="../media/image43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jpeg"/><Relationship Id="rId33" Type="http://schemas.openxmlformats.org/officeDocument/2006/relationships/image" Target="../media/image34.jpeg"/><Relationship Id="rId38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29" Type="http://schemas.openxmlformats.org/officeDocument/2006/relationships/image" Target="../media/image30.jpeg"/><Relationship Id="rId41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32" Type="http://schemas.openxmlformats.org/officeDocument/2006/relationships/image" Target="../media/image33.jpeg"/><Relationship Id="rId37" Type="http://schemas.openxmlformats.org/officeDocument/2006/relationships/image" Target="../media/image38.jpeg"/><Relationship Id="rId40" Type="http://schemas.openxmlformats.org/officeDocument/2006/relationships/image" Target="../media/image41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31" Type="http://schemas.openxmlformats.org/officeDocument/2006/relationships/image" Target="../media/image32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</a:t>
            </a: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5DFBC71-DADD-CF4D-9469-8CC9B17C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3485265"/>
              </p:ext>
            </p:extLst>
          </p:nvPr>
        </p:nvGraphicFramePr>
        <p:xfrm>
          <a:off x="364803" y="2248230"/>
          <a:ext cx="2666629" cy="11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3">
                  <a:extLst>
                    <a:ext uri="{9D8B030D-6E8A-4147-A177-3AD203B41FA5}">
                      <a16:colId xmlns:a16="http://schemas.microsoft.com/office/drawing/2014/main" xmlns="" val="2905894058"/>
                    </a:ext>
                  </a:extLst>
                </a:gridCol>
                <a:gridCol w="873497">
                  <a:extLst>
                    <a:ext uri="{9D8B030D-6E8A-4147-A177-3AD203B41FA5}">
                      <a16:colId xmlns:a16="http://schemas.microsoft.com/office/drawing/2014/main" xmlns="" val="19222740"/>
                    </a:ext>
                  </a:extLst>
                </a:gridCol>
                <a:gridCol w="1387119">
                  <a:extLst>
                    <a:ext uri="{9D8B030D-6E8A-4147-A177-3AD203B41FA5}">
                      <a16:colId xmlns:a16="http://schemas.microsoft.com/office/drawing/2014/main" xmlns="" val="2864765482"/>
                    </a:ext>
                  </a:extLst>
                </a:gridCol>
              </a:tblGrid>
              <a:tr h="279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번호</a:t>
                      </a:r>
                      <a:endParaRPr lang="x-none" altLang="en-US" sz="800" b="0" i="0" dirty="0">
                        <a:solidFill>
                          <a:schemeClr val="tx1"/>
                        </a:solidFill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피처 이름</a:t>
                      </a:r>
                      <a:endParaRPr lang="x-none" altLang="en-US" sz="800" b="0" i="0" dirty="0">
                        <a:solidFill>
                          <a:schemeClr val="tx1"/>
                        </a:solidFill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전처리 방식</a:t>
                      </a:r>
                      <a:endParaRPr lang="x-none" altLang="en-US" sz="800" b="0" i="0" dirty="0">
                        <a:solidFill>
                          <a:schemeClr val="tx1"/>
                        </a:solidFill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811000"/>
                  </a:ext>
                </a:extLst>
              </a:tr>
              <a:tr h="279420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1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i="0" dirty="0" smtClean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전류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Min-Max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3332128"/>
                  </a:ext>
                </a:extLst>
              </a:tr>
              <a:tr h="279420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2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800" b="0" i="0" dirty="0" smtClean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전압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Min-Max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726039"/>
                  </a:ext>
                </a:extLst>
              </a:tr>
              <a:tr h="279420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3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800" b="0" i="0" dirty="0" smtClean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용접 속도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800" b="0" i="0" dirty="0">
                          <a:latin typeface="HDharmony L" panose="02020603020101020101" pitchFamily="18" charset="-127"/>
                          <a:ea typeface="HDharmony L" panose="02020603020101020101" pitchFamily="18" charset="-127"/>
                        </a:rPr>
                        <a:t>Min-Max</a:t>
                      </a:r>
                      <a:endParaRPr lang="x-none" altLang="en-US" sz="800" b="0" i="0" dirty="0">
                        <a:latin typeface="HDharmony L" panose="02020603020101020101" pitchFamily="18" charset="-127"/>
                        <a:ea typeface="HDharmony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39420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256544" y="1853512"/>
            <a:ext cx="157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입력피처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전처리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3031432" y="1832843"/>
            <a:ext cx="508344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04" y="2248230"/>
            <a:ext cx="5089430" cy="2669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5355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</a:t>
            </a: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256544" y="1780225"/>
            <a:ext cx="1572256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결과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5913" y="4153678"/>
            <a:ext cx="3330230" cy="22026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83411" y="2270838"/>
            <a:ext cx="87791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Train, Valid loss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 잘 수렴함 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(0.1cm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오차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높이 예측에 적합한 모델로 판단됨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데이터의 튀는 부분들 재촬영 예정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52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524974" y="1591256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데이터의 튀는 부분 재촬영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성능 향상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800" b="1" spc="-15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smtClean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68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793781"/>
      </p:ext>
    </p:extLst>
  </p:cSld>
  <p:clrMapOvr>
    <a:masterClrMapping/>
  </p:clrMapOvr>
  <p:transition advTm="2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572682"/>
            <a:ext cx="9144000" cy="2075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Normalization &amp; Softmax Ensemble </a:t>
            </a:r>
            <a:r>
              <a:rPr lang="ko-KR" altLang="en-US" b="1" dirty="0" smtClean="0">
                <a:solidFill>
                  <a:schemeClr val="tx1"/>
                </a:solidFill>
              </a:rPr>
              <a:t>기법을 이용한 용접로봇 자동 손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눈 보정 시스템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Using Normalization &amp; Softmax Ensemble - Welding Robot‘s Auto Hand Eye Calibration System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411132"/>
            <a:ext cx="9144000" cy="2075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Normalization &amp; Softmax Ensemble </a:t>
            </a:r>
            <a:r>
              <a:rPr lang="ko-KR" altLang="en-US" b="1" dirty="0" smtClean="0">
                <a:solidFill>
                  <a:schemeClr val="tx1"/>
                </a:solidFill>
              </a:rPr>
              <a:t>기법을 이용한 안정적인 자동 손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눈 보정 시스템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Providing stable result, Using Normalization &amp; Softmax Ensemble - Technique's in Auto Hand Eye Calibration System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4386263" y="4024312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국문요지 및 서론부분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5191124" y="1943100"/>
            <a:ext cx="2771775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산업 분야에서 비전로봇의 중요성과 의의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6367463" y="2871789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81599" y="3057525"/>
            <a:ext cx="2771775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Auto Hand Eye Calibration System</a:t>
            </a:r>
            <a:r>
              <a:rPr lang="ko-KR" altLang="en-US" b="1" dirty="0" smtClean="0">
                <a:solidFill>
                  <a:schemeClr val="tx1"/>
                </a:solidFill>
              </a:rPr>
              <a:t>의 필요성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1124" y="4133850"/>
            <a:ext cx="2771775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본 논문에서 해결하려는 문제점과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해결해야하는</a:t>
            </a:r>
            <a:r>
              <a:rPr lang="ko-KR" altLang="en-US" b="1" dirty="0" smtClean="0">
                <a:solidFill>
                  <a:schemeClr val="tx1"/>
                </a:solidFill>
              </a:rPr>
              <a:t> 이유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6376988" y="3948115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0149" y="1943100"/>
            <a:ext cx="2771775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Hand Eye Calibration</a:t>
            </a:r>
            <a:r>
              <a:rPr lang="ko-KR" altLang="en-US" b="1" dirty="0" smtClean="0">
                <a:solidFill>
                  <a:schemeClr val="tx1"/>
                </a:solidFill>
              </a:rPr>
              <a:t>의 중요성과 정의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2395538" y="2862264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81099" y="3086100"/>
            <a:ext cx="2771775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본 논문에서 해결하려는 문제 언급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1099" y="4191000"/>
            <a:ext cx="2771775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본 논문에서 제안하는 기법들 소개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2366963" y="3995740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91124" y="5486400"/>
            <a:ext cx="2771775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본 논문에서 해결하고자 하는 문제점과 제안하는 기법들 소개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6357938" y="5291141"/>
            <a:ext cx="39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95375" y="1828800"/>
            <a:ext cx="2990850" cy="4733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86350" y="1838325"/>
            <a:ext cx="2990850" cy="4733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서론부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단순하게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했던것만이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아닌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어떤 문제를 해결하기 위해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이런 방법을 사용했다 식으로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언급하기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간략히 언급하기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2.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관련연구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>
              <a:buNone/>
            </a:pPr>
            <a:r>
              <a:rPr lang="en-US" altLang="ko-KR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비슷한것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논문끼리 한 문단 내부에서 서술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장점과 단점 간단히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제시하기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연구들과 차별화 된 부분 마지막 문단에 언급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3.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이론적배경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제안하는기법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논문은 흑백을 전제로 함으로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빨간선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파란선 구분이 아닌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점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실선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이런식으로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구분하기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수식도 목차 따로 관리해서 빼놓고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언급할때도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1,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이런식으로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쓰기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</a:p>
          <a:p>
            <a:pPr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4.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실험결과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환경부분에 외부적인 요소만 적지 말고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시나리오도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추가로 언급하기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COEX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전시회 참가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6588267" y="6305466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4.20(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)~22(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금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동안 진행한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IRTC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인재양성대전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2022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참가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임시 용접 테스트베드 구현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소분팀의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로봇 및 테스트베드를 대여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Hand Eye Calibration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및 네트워크 연결 작업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임시 테스트베드의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장을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x10 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모델을 이용하여 학습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878D25-46A4-4781-BF65-2F83CD96CEE6}"/>
              </a:ext>
            </a:extLst>
          </p:cNvPr>
          <p:cNvSpPr txBox="1"/>
          <p:nvPr/>
        </p:nvSpPr>
        <p:spPr>
          <a:xfrm>
            <a:off x="2485545" y="6426421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임시 테스트베드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FDCB66-D805-4F43-8F8C-8E5E7BB26E3A}"/>
              </a:ext>
            </a:extLst>
          </p:cNvPr>
          <p:cNvGrpSpPr/>
          <p:nvPr/>
        </p:nvGrpSpPr>
        <p:grpSpPr>
          <a:xfrm>
            <a:off x="621467" y="4026242"/>
            <a:ext cx="7621367" cy="2310167"/>
            <a:chOff x="621467" y="4026242"/>
            <a:chExt cx="7621367" cy="2310167"/>
          </a:xfrm>
        </p:grpSpPr>
        <p:pic>
          <p:nvPicPr>
            <p:cNvPr id="5" name="그림 4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0F7FF2A9-7F78-4095-B700-D0E3E1BE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1606" y="4945812"/>
              <a:ext cx="954000" cy="464400"/>
            </a:xfrm>
            <a:prstGeom prst="rect">
              <a:avLst/>
            </a:prstGeom>
          </p:spPr>
        </p:pic>
        <p:pic>
          <p:nvPicPr>
            <p:cNvPr id="9" name="그림 8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9C33F758-C664-4103-97EF-B5A910D8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30483" y="4945812"/>
              <a:ext cx="954000" cy="464400"/>
            </a:xfrm>
            <a:prstGeom prst="rect">
              <a:avLst/>
            </a:prstGeom>
          </p:spPr>
        </p:pic>
        <p:pic>
          <p:nvPicPr>
            <p:cNvPr id="11" name="그림 10" descr="벽, 실내, 문, 욕실이(가) 표시된 사진&#10;&#10;자동 생성된 설명">
              <a:extLst>
                <a:ext uri="{FF2B5EF4-FFF2-40B4-BE49-F238E27FC236}">
                  <a16:creationId xmlns:a16="http://schemas.microsoft.com/office/drawing/2014/main" xmlns="" id="{BE764A29-74EE-4E85-A763-DA55F6EEB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7300" y="4483199"/>
              <a:ext cx="954000" cy="464400"/>
            </a:xfrm>
            <a:prstGeom prst="rect">
              <a:avLst/>
            </a:prstGeom>
          </p:spPr>
        </p:pic>
        <p:pic>
          <p:nvPicPr>
            <p:cNvPr id="13" name="그림 12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46D0E8EA-FDC4-4988-B733-3597016F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39055" y="4485694"/>
              <a:ext cx="954000" cy="464400"/>
            </a:xfrm>
            <a:prstGeom prst="rect">
              <a:avLst/>
            </a:prstGeom>
          </p:spPr>
        </p:pic>
        <p:pic>
          <p:nvPicPr>
            <p:cNvPr id="15" name="그림 14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16C1CB7F-08C6-4E6F-A8B0-5886AE55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8834" y="4026242"/>
              <a:ext cx="954000" cy="464400"/>
            </a:xfrm>
            <a:prstGeom prst="rect">
              <a:avLst/>
            </a:prstGeom>
          </p:spPr>
        </p:pic>
        <p:pic>
          <p:nvPicPr>
            <p:cNvPr id="17" name="그림 16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6591CBC4-055B-41E3-B2E5-A65CC62F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35562" y="4026242"/>
              <a:ext cx="954000" cy="464400"/>
            </a:xfrm>
            <a:prstGeom prst="rect">
              <a:avLst/>
            </a:prstGeom>
          </p:spPr>
        </p:pic>
        <p:pic>
          <p:nvPicPr>
            <p:cNvPr id="3" name="그림 2" descr="실내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145C35E3-8BEC-461A-85B6-60E164B0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2062" y="4026821"/>
              <a:ext cx="954000" cy="463394"/>
            </a:xfrm>
            <a:prstGeom prst="rect">
              <a:avLst/>
            </a:prstGeom>
          </p:spPr>
        </p:pic>
        <p:pic>
          <p:nvPicPr>
            <p:cNvPr id="22" name="그림 21" descr="실내이(가) 표시된 사진&#10;&#10;자동 생성된 설명">
              <a:extLst>
                <a:ext uri="{FF2B5EF4-FFF2-40B4-BE49-F238E27FC236}">
                  <a16:creationId xmlns:a16="http://schemas.microsoft.com/office/drawing/2014/main" xmlns="" id="{9895A305-8134-4F52-8EAC-E95A83A9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81562" y="4951570"/>
              <a:ext cx="954000" cy="46339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46ECBFFB-F920-4F19-8A2A-F4DABA51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35619" y="4951570"/>
              <a:ext cx="954000" cy="463394"/>
            </a:xfrm>
            <a:prstGeom prst="rect">
              <a:avLst/>
            </a:prstGeom>
          </p:spPr>
        </p:pic>
        <p:pic>
          <p:nvPicPr>
            <p:cNvPr id="26" name="그림 25" descr="벽, 실내, 커튼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53569188-D7C7-4C81-9D7D-DDB2A67C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77367" y="4951570"/>
              <a:ext cx="954000" cy="463394"/>
            </a:xfrm>
            <a:prstGeom prst="rect">
              <a:avLst/>
            </a:prstGeom>
          </p:spPr>
        </p:pic>
        <p:pic>
          <p:nvPicPr>
            <p:cNvPr id="28" name="그림 27" descr="실내, 벽이(가) 표시된 사진&#10;&#10;자동 생성된 설명">
              <a:extLst>
                <a:ext uri="{FF2B5EF4-FFF2-40B4-BE49-F238E27FC236}">
                  <a16:creationId xmlns:a16="http://schemas.microsoft.com/office/drawing/2014/main" xmlns="" id="{4E77D90E-DDF4-4D88-85DB-ACBD5F45E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29437" y="4954552"/>
              <a:ext cx="954000" cy="463394"/>
            </a:xfrm>
            <a:prstGeom prst="rect">
              <a:avLst/>
            </a:prstGeom>
          </p:spPr>
        </p:pic>
        <p:pic>
          <p:nvPicPr>
            <p:cNvPr id="30" name="그림 29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A8D7B90F-FF17-495D-B463-F99E0684E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5750" y="4951570"/>
              <a:ext cx="954000" cy="463394"/>
            </a:xfrm>
            <a:prstGeom prst="rect">
              <a:avLst/>
            </a:prstGeom>
          </p:spPr>
        </p:pic>
        <p:pic>
          <p:nvPicPr>
            <p:cNvPr id="33" name="그림 32" descr="벽, 실내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CDAFBCBD-F080-4C7D-85D8-3D0DF982C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1467" y="4952148"/>
              <a:ext cx="954000" cy="463394"/>
            </a:xfrm>
            <a:prstGeom prst="rect">
              <a:avLst/>
            </a:prstGeom>
          </p:spPr>
        </p:pic>
        <p:pic>
          <p:nvPicPr>
            <p:cNvPr id="35" name="그림 34" descr="벽, 실내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E54F7F06-146D-4A03-A175-A286B812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79379" y="4489195"/>
              <a:ext cx="954000" cy="463394"/>
            </a:xfrm>
            <a:prstGeom prst="rect">
              <a:avLst/>
            </a:prstGeom>
          </p:spPr>
        </p:pic>
        <p:pic>
          <p:nvPicPr>
            <p:cNvPr id="37" name="그림 36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7981662C-571E-4A05-BC72-4024D653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27479" y="4489195"/>
              <a:ext cx="954000" cy="463394"/>
            </a:xfrm>
            <a:prstGeom prst="rect">
              <a:avLst/>
            </a:prstGeom>
          </p:spPr>
        </p:pic>
        <p:pic>
          <p:nvPicPr>
            <p:cNvPr id="39" name="그림 38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CFF9506A-939F-4DB7-85AA-6F4737A3C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79549" y="4489773"/>
              <a:ext cx="954000" cy="463394"/>
            </a:xfrm>
            <a:prstGeom prst="rect">
              <a:avLst/>
            </a:prstGeom>
          </p:spPr>
        </p:pic>
        <p:pic>
          <p:nvPicPr>
            <p:cNvPr id="41" name="그림 40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CBCF89FA-D4E5-47B1-9233-0845B5614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27650" y="4489773"/>
              <a:ext cx="954000" cy="463394"/>
            </a:xfrm>
            <a:prstGeom prst="rect">
              <a:avLst/>
            </a:prstGeom>
          </p:spPr>
        </p:pic>
        <p:pic>
          <p:nvPicPr>
            <p:cNvPr id="43" name="그림 42" descr="실내, 벽, 욕실이(가) 표시된 사진&#10;&#10;자동 생성된 설명">
              <a:extLst>
                <a:ext uri="{FF2B5EF4-FFF2-40B4-BE49-F238E27FC236}">
                  <a16:creationId xmlns:a16="http://schemas.microsoft.com/office/drawing/2014/main" xmlns="" id="{AF4E92CF-F53A-4557-9B1C-1F4F1DBD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3963" y="4489773"/>
              <a:ext cx="954000" cy="463394"/>
            </a:xfrm>
            <a:prstGeom prst="rect">
              <a:avLst/>
            </a:prstGeom>
          </p:spPr>
        </p:pic>
        <p:pic>
          <p:nvPicPr>
            <p:cNvPr id="45" name="그림 44" descr="벽, 실내, 문, 바둑판식이(가) 표시된 사진&#10;&#10;자동 생성된 설명">
              <a:extLst>
                <a:ext uri="{FF2B5EF4-FFF2-40B4-BE49-F238E27FC236}">
                  <a16:creationId xmlns:a16="http://schemas.microsoft.com/office/drawing/2014/main" xmlns="" id="{3A8F6E9A-BD40-4C89-A664-DFDEF6B1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1467" y="4489773"/>
              <a:ext cx="954000" cy="463394"/>
            </a:xfrm>
            <a:prstGeom prst="rect">
              <a:avLst/>
            </a:prstGeom>
          </p:spPr>
        </p:pic>
        <p:pic>
          <p:nvPicPr>
            <p:cNvPr id="47" name="그림 46" descr="벽, 실내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336E9AEE-7E37-4AD3-8255-7E005F074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88710" y="4026242"/>
              <a:ext cx="954000" cy="463394"/>
            </a:xfrm>
            <a:prstGeom prst="rect">
              <a:avLst/>
            </a:prstGeom>
          </p:spPr>
        </p:pic>
        <p:pic>
          <p:nvPicPr>
            <p:cNvPr id="49" name="그림 48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758E0C6D-4C19-4B0C-A528-30DA1FC16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35619" y="4026242"/>
              <a:ext cx="954000" cy="463394"/>
            </a:xfrm>
            <a:prstGeom prst="rect">
              <a:avLst/>
            </a:prstGeom>
          </p:spPr>
        </p:pic>
        <p:pic>
          <p:nvPicPr>
            <p:cNvPr id="51" name="그림 50" descr="벽, 실내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59A5270F-A936-4C8E-9208-60C6FB2E1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82528" y="4026242"/>
              <a:ext cx="954000" cy="463394"/>
            </a:xfrm>
            <a:prstGeom prst="rect">
              <a:avLst/>
            </a:prstGeom>
          </p:spPr>
        </p:pic>
        <p:pic>
          <p:nvPicPr>
            <p:cNvPr id="53" name="그림 52" descr="벽, 실내, 어두운, 욕실이(가) 표시된 사진&#10;&#10;자동 생성된 설명">
              <a:extLst>
                <a:ext uri="{FF2B5EF4-FFF2-40B4-BE49-F238E27FC236}">
                  <a16:creationId xmlns:a16="http://schemas.microsoft.com/office/drawing/2014/main" xmlns="" id="{B626FE14-09B3-4BFA-8981-BD2357AB9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28245" y="4026242"/>
              <a:ext cx="954000" cy="463394"/>
            </a:xfrm>
            <a:prstGeom prst="rect">
              <a:avLst/>
            </a:prstGeom>
          </p:spPr>
        </p:pic>
        <p:pic>
          <p:nvPicPr>
            <p:cNvPr id="55" name="그림 54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6F0865EC-5E53-46EB-B579-ABB3B0B0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5154" y="4026820"/>
              <a:ext cx="954000" cy="463394"/>
            </a:xfrm>
            <a:prstGeom prst="rect">
              <a:avLst/>
            </a:prstGeom>
          </p:spPr>
        </p:pic>
        <p:pic>
          <p:nvPicPr>
            <p:cNvPr id="63" name="그림 62" descr="벽, 실내, 어두운, 욕실이(가) 표시된 사진&#10;&#10;자동 생성된 설명">
              <a:extLst>
                <a:ext uri="{FF2B5EF4-FFF2-40B4-BE49-F238E27FC236}">
                  <a16:creationId xmlns:a16="http://schemas.microsoft.com/office/drawing/2014/main" xmlns="" id="{C248FDE9-4C50-4DA5-92EB-F4D07F253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7467" y="5855417"/>
              <a:ext cx="954000" cy="464400"/>
            </a:xfrm>
            <a:prstGeom prst="rect">
              <a:avLst/>
            </a:prstGeom>
          </p:spPr>
        </p:pic>
        <p:pic>
          <p:nvPicPr>
            <p:cNvPr id="65" name="그림 64" descr="벽, 실내, 변기, 욕실이(가) 표시된 사진&#10;&#10;자동 생성된 설명">
              <a:extLst>
                <a:ext uri="{FF2B5EF4-FFF2-40B4-BE49-F238E27FC236}">
                  <a16:creationId xmlns:a16="http://schemas.microsoft.com/office/drawing/2014/main" xmlns="" id="{EC979509-4AF0-4E9F-BBD5-BB9A11813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27606" y="5850881"/>
              <a:ext cx="954000" cy="464400"/>
            </a:xfrm>
            <a:prstGeom prst="rect">
              <a:avLst/>
            </a:prstGeom>
          </p:spPr>
        </p:pic>
        <p:pic>
          <p:nvPicPr>
            <p:cNvPr id="67" name="그림 66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239487AC-7B7F-4EBE-9888-5A156A16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71354" y="5860169"/>
              <a:ext cx="954000" cy="464400"/>
            </a:xfrm>
            <a:prstGeom prst="rect">
              <a:avLst/>
            </a:prstGeom>
          </p:spPr>
        </p:pic>
        <p:pic>
          <p:nvPicPr>
            <p:cNvPr id="69" name="그림 68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D62C642B-00EB-4B18-BC47-B31D67CC6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23922" y="5862051"/>
              <a:ext cx="954000" cy="464400"/>
            </a:xfrm>
            <a:prstGeom prst="rect">
              <a:avLst/>
            </a:prstGeom>
          </p:spPr>
        </p:pic>
        <p:pic>
          <p:nvPicPr>
            <p:cNvPr id="71" name="그림 70" descr="벽, 실내, 어두운, 욕실이(가) 표시된 사진&#10;&#10;자동 생성된 설명">
              <a:extLst>
                <a:ext uri="{FF2B5EF4-FFF2-40B4-BE49-F238E27FC236}">
                  <a16:creationId xmlns:a16="http://schemas.microsoft.com/office/drawing/2014/main" xmlns="" id="{4A3279AF-482E-4D87-B9E8-EF319044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68608" y="5865157"/>
              <a:ext cx="954000" cy="464400"/>
            </a:xfrm>
            <a:prstGeom prst="rect">
              <a:avLst/>
            </a:prstGeom>
          </p:spPr>
        </p:pic>
        <p:pic>
          <p:nvPicPr>
            <p:cNvPr id="73" name="그림 72" descr="실내이(가) 표시된 사진&#10;&#10;자동 생성된 설명">
              <a:extLst>
                <a:ext uri="{FF2B5EF4-FFF2-40B4-BE49-F238E27FC236}">
                  <a16:creationId xmlns:a16="http://schemas.microsoft.com/office/drawing/2014/main" xmlns="" id="{40F2698A-7616-4CC4-AF5D-07AF8569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12568" y="5862175"/>
              <a:ext cx="954000" cy="464400"/>
            </a:xfrm>
            <a:prstGeom prst="rect">
              <a:avLst/>
            </a:prstGeom>
          </p:spPr>
        </p:pic>
        <p:pic>
          <p:nvPicPr>
            <p:cNvPr id="75" name="그림 74" descr="실내이(가) 표시된 사진&#10;&#10;자동 생성된 설명">
              <a:extLst>
                <a:ext uri="{FF2B5EF4-FFF2-40B4-BE49-F238E27FC236}">
                  <a16:creationId xmlns:a16="http://schemas.microsoft.com/office/drawing/2014/main" xmlns="" id="{2DDE402A-4FDB-4A38-B81A-B2D715AF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1565" y="5867257"/>
              <a:ext cx="954000" cy="464400"/>
            </a:xfrm>
            <a:prstGeom prst="rect">
              <a:avLst/>
            </a:prstGeom>
          </p:spPr>
        </p:pic>
        <p:pic>
          <p:nvPicPr>
            <p:cNvPr id="77" name="그림 76" descr="실내이(가) 표시된 사진&#10;&#10;자동 생성된 설명">
              <a:extLst>
                <a:ext uri="{FF2B5EF4-FFF2-40B4-BE49-F238E27FC236}">
                  <a16:creationId xmlns:a16="http://schemas.microsoft.com/office/drawing/2014/main" xmlns="" id="{9AF2AE34-13FF-4FB1-93AA-60482A4DD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1467" y="5872009"/>
              <a:ext cx="954000" cy="464400"/>
            </a:xfrm>
            <a:prstGeom prst="rect">
              <a:avLst/>
            </a:prstGeom>
          </p:spPr>
        </p:pic>
        <p:pic>
          <p:nvPicPr>
            <p:cNvPr id="79" name="그림 78" descr="벽, 실내, 바둑판식이(가) 표시된 사진&#10;&#10;자동 생성된 설명">
              <a:extLst>
                <a:ext uri="{FF2B5EF4-FFF2-40B4-BE49-F238E27FC236}">
                  <a16:creationId xmlns:a16="http://schemas.microsoft.com/office/drawing/2014/main" xmlns="" id="{510C094D-1003-4B2B-9B0C-9A288F52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168" y="5402076"/>
              <a:ext cx="954000" cy="464400"/>
            </a:xfrm>
            <a:prstGeom prst="rect">
              <a:avLst/>
            </a:prstGeom>
          </p:spPr>
        </p:pic>
        <p:pic>
          <p:nvPicPr>
            <p:cNvPr id="81" name="그림 80" descr="벽, 실내, 검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EF5E7FFF-21C3-4EBC-8A78-D28AFC2CC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27606" y="5397794"/>
              <a:ext cx="954000" cy="464400"/>
            </a:xfrm>
            <a:prstGeom prst="rect">
              <a:avLst/>
            </a:prstGeom>
          </p:spPr>
        </p:pic>
        <p:pic>
          <p:nvPicPr>
            <p:cNvPr id="83" name="그림 82" descr="벽, 실내이(가) 표시된 사진&#10;&#10;자동 생성된 설명">
              <a:extLst>
                <a:ext uri="{FF2B5EF4-FFF2-40B4-BE49-F238E27FC236}">
                  <a16:creationId xmlns:a16="http://schemas.microsoft.com/office/drawing/2014/main" xmlns="" id="{9CCF5BBE-8F6D-45C0-B88B-87A50063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71354" y="5407609"/>
              <a:ext cx="954000" cy="464400"/>
            </a:xfrm>
            <a:prstGeom prst="rect">
              <a:avLst/>
            </a:prstGeom>
          </p:spPr>
        </p:pic>
        <p:pic>
          <p:nvPicPr>
            <p:cNvPr id="85" name="그림 84" descr="벽, 실내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E6C3A04C-695F-45AE-85B1-E4C281476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23922" y="5407609"/>
              <a:ext cx="954000" cy="464400"/>
            </a:xfrm>
            <a:prstGeom prst="rect">
              <a:avLst/>
            </a:prstGeom>
          </p:spPr>
        </p:pic>
        <p:pic>
          <p:nvPicPr>
            <p:cNvPr id="87" name="그림 86" descr="벽, 실내, 하얀색, 어두운이(가) 표시된 사진&#10;&#10;자동 생성된 설명">
              <a:extLst>
                <a:ext uri="{FF2B5EF4-FFF2-40B4-BE49-F238E27FC236}">
                  <a16:creationId xmlns:a16="http://schemas.microsoft.com/office/drawing/2014/main" xmlns="" id="{EC252E19-BB40-43F1-8BC7-67109E769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78292" y="5409538"/>
              <a:ext cx="954000" cy="464400"/>
            </a:xfrm>
            <a:prstGeom prst="rect">
              <a:avLst/>
            </a:prstGeom>
          </p:spPr>
        </p:pic>
        <p:pic>
          <p:nvPicPr>
            <p:cNvPr id="89" name="그림 88" descr="벽, 실내, 하얀색이(가) 표시된 사진&#10;&#10;자동 생성된 설명">
              <a:extLst>
                <a:ext uri="{FF2B5EF4-FFF2-40B4-BE49-F238E27FC236}">
                  <a16:creationId xmlns:a16="http://schemas.microsoft.com/office/drawing/2014/main" xmlns="" id="{41D2C8EF-FA61-4173-8E8A-88EE02C9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25565" y="5407609"/>
              <a:ext cx="954000" cy="464400"/>
            </a:xfrm>
            <a:prstGeom prst="rect">
              <a:avLst/>
            </a:prstGeom>
          </p:spPr>
        </p:pic>
        <p:pic>
          <p:nvPicPr>
            <p:cNvPr id="91" name="그림 90" descr="벽, 실내, 하얀색, 욕실이(가) 표시된 사진&#10;&#10;자동 생성된 설명">
              <a:extLst>
                <a:ext uri="{FF2B5EF4-FFF2-40B4-BE49-F238E27FC236}">
                  <a16:creationId xmlns:a16="http://schemas.microsoft.com/office/drawing/2014/main" xmlns="" id="{9D740440-AEA4-4AFF-A494-5E0772A35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82803" y="5407609"/>
              <a:ext cx="954000" cy="464400"/>
            </a:xfrm>
            <a:prstGeom prst="rect">
              <a:avLst/>
            </a:prstGeom>
          </p:spPr>
        </p:pic>
        <p:pic>
          <p:nvPicPr>
            <p:cNvPr id="93" name="그림 92" descr="벽, 실내, 커튼이(가) 표시된 사진&#10;&#10;자동 생성된 설명">
              <a:extLst>
                <a:ext uri="{FF2B5EF4-FFF2-40B4-BE49-F238E27FC236}">
                  <a16:creationId xmlns:a16="http://schemas.microsoft.com/office/drawing/2014/main" xmlns="" id="{C424A1EA-F49F-4ACC-83A6-3F21985F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7912" y="5410212"/>
              <a:ext cx="954000" cy="46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039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COEX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전시회 참가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4.20(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)~22(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금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동안 진행한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IRTC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인재양성대전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2022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참가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팜플렛 인쇄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로봇 이송 및 시연 환경 재구성 등의 작업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연구실 인원들의 도움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테스트베드 시연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방문객들에게 진행하고 있는 프로젝트에 대한 설명 및 시연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계열사와 기아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LG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등의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다양한 업체들 방문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62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4.25(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울산 현대 공장 방문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실제 현장 방문을 통한 작업 환경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정종원 매니저 분과 앞으로의 연구 진행 관련 논의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교수님과의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미팅을 통해 정리 후 다시 </a:t>
            </a: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보고드릴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21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80679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집중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내용 정리 후 인원 분배 및 계획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개요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교수님께서 보내주신 논문 개요 피드백 수령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내용을 바탕으로 개요 및 논문의 내용 수정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7718218"/>
      </p:ext>
    </p:extLst>
  </p:cSld>
  <p:clrMapOvr>
    <a:masterClrMapping/>
  </p:clrMapOvr>
  <p:transition advTm="2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재촬영</a:t>
            </a: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높이가 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1cm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이상 튀는 현상 발생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영상내 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Pool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위치가 다른 원인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재촬영 진행</a:t>
            </a:r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(30/75)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53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분석</a:t>
            </a: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4787" y="3025037"/>
            <a:ext cx="4546032" cy="32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전류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전압</a:t>
            </a:r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속도와 용접 높이와의 상관관계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17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655</Words>
  <Application>Microsoft Office PowerPoint</Application>
  <PresentationFormat>화면 슬라이드 쇼(4:3)</PresentationFormat>
  <Paragraphs>216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용접로봇 자동화</vt:lpstr>
      <vt:lpstr>슬라이드 2</vt:lpstr>
      <vt:lpstr>1. 진행 작업</vt:lpstr>
      <vt:lpstr>1. 진행 작업</vt:lpstr>
      <vt:lpstr>1. 진행 작업</vt:lpstr>
      <vt:lpstr>2. 이후 진행 계획</vt:lpstr>
      <vt:lpstr>슬라이드 7</vt:lpstr>
      <vt:lpstr>1. 진행 작업</vt:lpstr>
      <vt:lpstr>1. 진행 작업</vt:lpstr>
      <vt:lpstr>1. 진행 작업</vt:lpstr>
      <vt:lpstr>1. 진행 작업</vt:lpstr>
      <vt:lpstr>슬라이드 12</vt:lpstr>
      <vt:lpstr>슬라이드 13</vt:lpstr>
      <vt:lpstr>1. 제목 수정</vt:lpstr>
      <vt:lpstr>2. 국문요지 및 서론부분 수정</vt:lpstr>
      <vt:lpstr>3. 향후계획</vt:lpstr>
      <vt:lpstr>3.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1721</cp:revision>
  <dcterms:created xsi:type="dcterms:W3CDTF">2011-08-24T01:05:33Z</dcterms:created>
  <dcterms:modified xsi:type="dcterms:W3CDTF">2022-04-29T01:26:46Z</dcterms:modified>
  <cp:version/>
</cp:coreProperties>
</file>