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7" r:id="rId1"/>
  </p:sldMasterIdLst>
  <p:notesMasterIdLst>
    <p:notesMasterId r:id="rId13"/>
  </p:notesMasterIdLst>
  <p:handoutMasterIdLst>
    <p:handoutMasterId r:id="rId14"/>
  </p:handoutMasterIdLst>
  <p:sldIdLst>
    <p:sldId id="257" r:id="rId2"/>
    <p:sldId id="600" r:id="rId3"/>
    <p:sldId id="791" r:id="rId4"/>
    <p:sldId id="807" r:id="rId5"/>
    <p:sldId id="808" r:id="rId6"/>
    <p:sldId id="604" r:id="rId7"/>
    <p:sldId id="781" r:id="rId8"/>
    <p:sldId id="802" r:id="rId9"/>
    <p:sldId id="809" r:id="rId10"/>
    <p:sldId id="810" r:id="rId11"/>
    <p:sldId id="537" r:id="rId12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8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248" autoAdjust="0"/>
    <p:restoredTop sz="86364" autoAdjust="0"/>
  </p:normalViewPr>
  <p:slideViewPr>
    <p:cSldViewPr snapToGrid="0">
      <p:cViewPr>
        <p:scale>
          <a:sx n="75" d="100"/>
          <a:sy n="75" d="100"/>
        </p:scale>
        <p:origin x="-1260" y="104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50" d="100"/>
        <a:sy n="150" d="100"/>
      </p:scale>
      <p:origin x="0" y="-1824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28"/>
        <p:guide pos="21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210 옴니고딕 030"/>
              <a:ea typeface="210 옴니고딕 03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/>
            </a:lvl1pPr>
          </a:lstStyle>
          <a:p>
            <a:pPr lvl="0">
              <a:defRPr/>
            </a:pPr>
            <a:fld id="{207F23D9-DF40-4811-9C78-A2E2A32398DD}" type="datetime1">
              <a:rPr lang="ko-KR" altLang="en-US">
                <a:latin typeface="210 옴니고딕 030"/>
                <a:ea typeface="210 옴니고딕 030"/>
              </a:rPr>
              <a:pPr lvl="0">
                <a:defRPr/>
              </a:pPr>
              <a:t>2022-05-06</a:t>
            </a:fld>
            <a:endParaRPr lang="ko-KR" altLang="en-US">
              <a:latin typeface="210 옴니고딕 030"/>
              <a:ea typeface="210 옴니고딕 03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210 옴니고딕 030"/>
              <a:ea typeface="210 옴니고딕 03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/>
            </a:lvl1pPr>
          </a:lstStyle>
          <a:p>
            <a:pPr lvl="0">
              <a:defRPr/>
            </a:pPr>
            <a:fld id="{4DD6E7B0-61C4-474B-96F1-99E4547EAD79}" type="slidenum">
              <a:rPr lang="ko-KR" altLang="en-US">
                <a:latin typeface="210 옴니고딕 030"/>
                <a:ea typeface="210 옴니고딕 030"/>
              </a:rPr>
              <a:pPr lvl="0">
                <a:defRPr/>
              </a:pPr>
              <a:t>‹#›</a:t>
            </a:fld>
            <a:endParaRPr lang="ko-KR" altLang="en-US">
              <a:latin typeface="210 옴니고딕 030"/>
              <a:ea typeface="210 옴니고딕 03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>
                <a:latin typeface="210 옴니고딕 030"/>
                <a:ea typeface="210 옴니고딕 03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>
                <a:latin typeface="210 옴니고딕 030"/>
                <a:ea typeface="210 옴니고딕 030"/>
              </a:defRPr>
            </a:lvl1pPr>
          </a:lstStyle>
          <a:p>
            <a:pPr>
              <a:defRPr/>
            </a:pPr>
            <a:fld id="{F3AF6795-A612-454E-AF7A-9192B1BEBB13}" type="datetime1">
              <a:rPr lang="ko-KR" altLang="en-US"/>
              <a:pPr>
                <a:defRPr/>
              </a:pPr>
              <a:t>2022-05-06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>
                <a:latin typeface="210 옴니고딕 030"/>
                <a:ea typeface="210 옴니고딕 03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>
                <a:latin typeface="210 옴니고딕 030"/>
                <a:ea typeface="210 옴니고딕 030"/>
              </a:defRPr>
            </a:lvl1pPr>
          </a:lstStyle>
          <a:p>
            <a:pPr>
              <a:defRPr/>
            </a:pPr>
            <a:fld id="{A0A51D67-0C14-4576-BCC5-A508196B7BB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210 옴니고딕 030"/>
        <a:ea typeface="210 옴니고딕 030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210 옴니고딕 030"/>
        <a:ea typeface="210 옴니고딕 030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210 옴니고딕 030"/>
        <a:ea typeface="210 옴니고딕 030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210 옴니고딕 030"/>
        <a:ea typeface="210 옴니고딕 030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210 옴니고딕 030"/>
        <a:ea typeface="210 옴니고딕 030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37087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65535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48479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94419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716-9E6A-4A24-8493-A72AA37BBD5C}" type="datetime1">
              <a:rPr lang="ko-KR" altLang="en-US" smtClean="0"/>
              <a:pPr/>
              <a:t>2022-05-06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93E-93B8-4B8A-8BD5-4FF00A5A9556}" type="datetime1">
              <a:rPr lang="ko-KR" altLang="en-US" smtClean="0"/>
              <a:pPr/>
              <a:t>2022-05-06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내용을 입력하십시오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C14E-3BC2-4ABB-AFDC-03F6C50D0B8B}" type="datetime1">
              <a:rPr lang="ko-KR" altLang="en-US" smtClean="0"/>
              <a:pPr/>
              <a:t>2022-05-06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BCFE353A-24AE-49E2-9FB4-53150C2D7D5F}" type="datetime1">
              <a:rPr lang="ko-KR" altLang="en-US" smtClean="0"/>
              <a:pPr/>
              <a:t>2022-05-06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2pPr>
            <a:lvl3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3pPr>
            <a:lvl4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4pPr>
            <a:lvl5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45647EB5-D19B-4F20-BDF9-0E9ED1B081AA}" type="datetime1">
              <a:rPr lang="ko-KR" altLang="en-US" smtClean="0"/>
              <a:pPr/>
              <a:t>2022-05-06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0C02E562-3E81-4222-A4D4-0743A1730EDA}" type="datetime1">
              <a:rPr lang="ko-KR" altLang="en-US" smtClean="0"/>
              <a:pPr/>
              <a:t>2022-05-06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</a:rPr>
              <a:t>용접로봇 자동화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1696673" cy="1752600"/>
          </a:xfrm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용접로봇팀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김태준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하현진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서승훈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전재훈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남상규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이다현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62BD32CB-DFBB-4974-8112-0120D9E81D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01DE573C-8BAB-4114-8888-F2A5A62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37626B73-C0E6-4FF6-8368-9AE7DB7A2274}"/>
              </a:ext>
            </a:extLst>
          </p:cNvPr>
          <p:cNvCxnSpPr/>
          <p:nvPr/>
        </p:nvCxnSpPr>
        <p:spPr>
          <a:xfrm>
            <a:off x="364803" y="521823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9E948D4E-8292-462C-BDA2-5189CEB775C5}"/>
              </a:ext>
            </a:extLst>
          </p:cNvPr>
          <p:cNvCxnSpPr/>
          <p:nvPr/>
        </p:nvCxnSpPr>
        <p:spPr>
          <a:xfrm>
            <a:off x="364803" y="548099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40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605354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800" b="1" spc="-150" dirty="0" err="1" smtClean="0">
                <a:solidFill>
                  <a:schemeClr val="accent4">
                    <a:lumMod val="50000"/>
                  </a:schemeClr>
                </a:solidFill>
              </a:rPr>
              <a:t>향후계획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ko-KR" altLang="en-US" sz="1800" b="1" dirty="0" smtClean="0">
                <a:latin typeface="+mn-ea"/>
              </a:rPr>
              <a:t> </a:t>
            </a:r>
            <a:endParaRPr lang="en-US" altLang="ko-KR" sz="1800" b="1" dirty="0" smtClean="0">
              <a:latin typeface="+mn-ea"/>
            </a:endParaRPr>
          </a:p>
          <a:p>
            <a:pPr>
              <a:buNone/>
            </a:pPr>
            <a:r>
              <a:rPr lang="en-US" altLang="ko-KR" sz="1800" b="1" dirty="0" smtClean="0">
                <a:latin typeface="+mn-ea"/>
              </a:rPr>
              <a:t>- </a:t>
            </a:r>
            <a:r>
              <a:rPr lang="ko-KR" altLang="en-US" sz="1800" b="1" dirty="0" smtClean="0">
                <a:latin typeface="+mn-ea"/>
              </a:rPr>
              <a:t>실험 환경부분에 외부적인 요소만 적지 말고</a:t>
            </a:r>
            <a:r>
              <a:rPr lang="en-US" altLang="ko-KR" sz="1800" b="1" dirty="0" smtClean="0">
                <a:latin typeface="+mn-ea"/>
              </a:rPr>
              <a:t>, </a:t>
            </a:r>
            <a:r>
              <a:rPr lang="ko-KR" altLang="en-US" sz="1800" b="1" dirty="0" smtClean="0">
                <a:latin typeface="+mn-ea"/>
              </a:rPr>
              <a:t>실험 </a:t>
            </a:r>
            <a:r>
              <a:rPr lang="ko-KR" altLang="en-US" sz="1800" b="1" smtClean="0">
                <a:latin typeface="+mn-ea"/>
              </a:rPr>
              <a:t>시나리오도 </a:t>
            </a:r>
            <a:r>
              <a:rPr lang="ko-KR" altLang="en-US" sz="1800" b="1" smtClean="0">
                <a:latin typeface="+mn-ea"/>
              </a:rPr>
              <a:t>추가로 </a:t>
            </a:r>
            <a:r>
              <a:rPr lang="ko-KR" altLang="en-US" sz="1800" b="1" dirty="0" smtClean="0">
                <a:latin typeface="+mn-ea"/>
              </a:rPr>
              <a:t>언급하기</a:t>
            </a:r>
            <a:endParaRPr lang="en-US" altLang="ko-KR" sz="1800" b="1" dirty="0" smtClean="0">
              <a:latin typeface="+mn-ea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45" name="Picture 2" descr="C:\Users\cailab\Desktop\aasefe.PNG"/>
          <p:cNvPicPr>
            <a:picLocks noChangeAspect="1" noChangeArrowheads="1"/>
          </p:cNvPicPr>
          <p:nvPr/>
        </p:nvPicPr>
        <p:blipFill>
          <a:blip r:embed="rId3"/>
          <a:srcRect l="36588" t="91835" r="40750" b="795"/>
          <a:stretch>
            <a:fillRect/>
          </a:stretch>
        </p:blipFill>
        <p:spPr bwMode="auto">
          <a:xfrm>
            <a:off x="7467600" y="6534150"/>
            <a:ext cx="1400175" cy="323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61522440"/>
      </p:ext>
    </p:extLst>
  </p:cSld>
  <p:clrMapOvr>
    <a:masterClrMapping/>
  </p:clrMapOvr>
  <p:transition advTm="35719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ko-KR" altLang="en-US" sz="4000" b="1" spc="-250">
                <a:solidFill>
                  <a:schemeClr val="accent4">
                    <a:lumMod val="50000"/>
                  </a:schemeClr>
                </a:solidFill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/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ko-KR" altLang="en-US" sz="3300" b="1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용접 자동화</a:t>
              </a:r>
              <a:endParaRPr lang="ko-KR" altLang="en-US" sz="2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dirty="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2022 CAI Lab Meeting</a:t>
              </a:r>
              <a:endPara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500">
                  <a:latin typeface="+mj-lt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advTm="25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1-1.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현대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NGV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과제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3</a:t>
            </a:fld>
            <a:endParaRPr lang="en-US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현대 용접로봇 프로그램 작동 방향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1) RGB-D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카메라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 LiDAR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센서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 Scanner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등의 센서를 이용하여 용접 환경을 촬영하고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RGB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이미지와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Depth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데이터 또는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3D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모델링 데이터 수집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1-1) RGB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Depth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데이터를 이용하여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3D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모델을 생성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2) 3D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모델을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GUI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에 표시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0548B5BC-FB03-4608-B6DF-A550B697B5F5}"/>
              </a:ext>
            </a:extLst>
          </p:cNvPr>
          <p:cNvGrpSpPr/>
          <p:nvPr/>
        </p:nvGrpSpPr>
        <p:grpSpPr>
          <a:xfrm>
            <a:off x="709290" y="3749804"/>
            <a:ext cx="7565053" cy="2035046"/>
            <a:chOff x="457200" y="4765804"/>
            <a:chExt cx="7565053" cy="1652685"/>
          </a:xfrm>
        </p:grpSpPr>
        <p:pic>
          <p:nvPicPr>
            <p:cNvPr id="3" name="그림 2" descr="실내, 벽, 욕실, 더러운이(가) 표시된 사진&#10;&#10;자동 생성된 설명">
              <a:extLst>
                <a:ext uri="{FF2B5EF4-FFF2-40B4-BE49-F238E27FC236}">
                  <a16:creationId xmlns="" xmlns:a16="http://schemas.microsoft.com/office/drawing/2014/main" id="{AB3A135E-6F68-4DAB-93C5-654529ECB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4765804"/>
              <a:ext cx="2938107" cy="1652685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="" xmlns:a16="http://schemas.microsoft.com/office/drawing/2014/main" id="{48B6F8F2-BC87-4A68-AEFB-CC40C69B5645}"/>
                </a:ext>
              </a:extLst>
            </p:cNvPr>
            <p:cNvSpPr/>
            <p:nvPr/>
          </p:nvSpPr>
          <p:spPr>
            <a:xfrm>
              <a:off x="1943101" y="5333367"/>
              <a:ext cx="235744" cy="5054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화살표: 오른쪽 5">
              <a:extLst>
                <a:ext uri="{FF2B5EF4-FFF2-40B4-BE49-F238E27FC236}">
                  <a16:creationId xmlns="" xmlns:a16="http://schemas.microsoft.com/office/drawing/2014/main" id="{8934179E-425F-4F9F-AD08-7985F74DFF0D}"/>
                </a:ext>
              </a:extLst>
            </p:cNvPr>
            <p:cNvSpPr/>
            <p:nvPr/>
          </p:nvSpPr>
          <p:spPr>
            <a:xfrm>
              <a:off x="3754104" y="5404450"/>
              <a:ext cx="1012803" cy="37539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 descr="실내, 벽, 욕실, 더러운이(가) 표시된 사진&#10;&#10;자동 생성된 설명">
              <a:extLst>
                <a:ext uri="{FF2B5EF4-FFF2-40B4-BE49-F238E27FC236}">
                  <a16:creationId xmlns="" xmlns:a16="http://schemas.microsoft.com/office/drawing/2014/main" id="{7802A328-7283-4386-AD2C-95BD65EB0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4146" y="4765804"/>
              <a:ext cx="2938107" cy="1652685"/>
            </a:xfrm>
            <a:prstGeom prst="rect">
              <a:avLst/>
            </a:prstGeom>
          </p:spPr>
        </p:pic>
        <p:grpSp>
          <p:nvGrpSpPr>
            <p:cNvPr id="16" name="그룹 15">
              <a:extLst>
                <a:ext uri="{FF2B5EF4-FFF2-40B4-BE49-F238E27FC236}">
                  <a16:creationId xmlns="" xmlns:a16="http://schemas.microsoft.com/office/drawing/2014/main" id="{AADC3EB2-5B83-45D0-B3BE-791FFF054A4D}"/>
                </a:ext>
              </a:extLst>
            </p:cNvPr>
            <p:cNvGrpSpPr/>
            <p:nvPr/>
          </p:nvGrpSpPr>
          <p:grpSpPr>
            <a:xfrm>
              <a:off x="6553199" y="5333367"/>
              <a:ext cx="235744" cy="505458"/>
              <a:chOff x="6455746" y="5402107"/>
              <a:chExt cx="475861" cy="755767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="" xmlns:a16="http://schemas.microsoft.com/office/drawing/2014/main" id="{3BAD7E99-6968-470C-9F1D-B52EE1CA9EDE}"/>
                  </a:ext>
                </a:extLst>
              </p:cNvPr>
              <p:cNvSpPr/>
              <p:nvPr/>
            </p:nvSpPr>
            <p:spPr>
              <a:xfrm>
                <a:off x="6455746" y="5402424"/>
                <a:ext cx="475861" cy="75545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="" xmlns:a16="http://schemas.microsoft.com/office/drawing/2014/main" id="{0BDCE105-3835-4278-971D-0A1A1EE88D56}"/>
                  </a:ext>
                </a:extLst>
              </p:cNvPr>
              <p:cNvCxnSpPr/>
              <p:nvPr/>
            </p:nvCxnSpPr>
            <p:spPr>
              <a:xfrm>
                <a:off x="6515097" y="5402424"/>
                <a:ext cx="0" cy="75545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="" xmlns:a16="http://schemas.microsoft.com/office/drawing/2014/main" id="{33CE0895-873F-4091-92B5-526561E05609}"/>
                  </a:ext>
                </a:extLst>
              </p:cNvPr>
              <p:cNvCxnSpPr/>
              <p:nvPr/>
            </p:nvCxnSpPr>
            <p:spPr>
              <a:xfrm>
                <a:off x="6553199" y="5402117"/>
                <a:ext cx="0" cy="75545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="" xmlns:a16="http://schemas.microsoft.com/office/drawing/2014/main" id="{7987606F-8DAB-463D-B85A-2EEA73C3CE8F}"/>
                  </a:ext>
                </a:extLst>
              </p:cNvPr>
              <p:cNvCxnSpPr/>
              <p:nvPr/>
            </p:nvCxnSpPr>
            <p:spPr>
              <a:xfrm>
                <a:off x="6591297" y="5402117"/>
                <a:ext cx="0" cy="75545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="" xmlns:a16="http://schemas.microsoft.com/office/drawing/2014/main" id="{3633878E-9323-4377-AF4B-9A9E0BFF77CE}"/>
                  </a:ext>
                </a:extLst>
              </p:cNvPr>
              <p:cNvCxnSpPr/>
              <p:nvPr/>
            </p:nvCxnSpPr>
            <p:spPr>
              <a:xfrm>
                <a:off x="6629397" y="5402117"/>
                <a:ext cx="0" cy="75545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="" xmlns:a16="http://schemas.microsoft.com/office/drawing/2014/main" id="{318BB6D3-F2BD-427A-973C-46058F27E227}"/>
                  </a:ext>
                </a:extLst>
              </p:cNvPr>
              <p:cNvCxnSpPr/>
              <p:nvPr/>
            </p:nvCxnSpPr>
            <p:spPr>
              <a:xfrm>
                <a:off x="6669861" y="5402117"/>
                <a:ext cx="0" cy="75545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="" xmlns:a16="http://schemas.microsoft.com/office/drawing/2014/main" id="{A4C1F536-B5F2-4EBA-9492-29F2A695BB32}"/>
                  </a:ext>
                </a:extLst>
              </p:cNvPr>
              <p:cNvCxnSpPr/>
              <p:nvPr/>
            </p:nvCxnSpPr>
            <p:spPr>
              <a:xfrm>
                <a:off x="6705600" y="5402414"/>
                <a:ext cx="0" cy="75545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="" xmlns:a16="http://schemas.microsoft.com/office/drawing/2014/main" id="{0379A4C1-8D87-43B4-AA12-FE96AEC959B9}"/>
                  </a:ext>
                </a:extLst>
              </p:cNvPr>
              <p:cNvCxnSpPr/>
              <p:nvPr/>
            </p:nvCxnSpPr>
            <p:spPr>
              <a:xfrm>
                <a:off x="6743702" y="5402107"/>
                <a:ext cx="0" cy="75545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="" xmlns:a16="http://schemas.microsoft.com/office/drawing/2014/main" id="{78F202D9-43A5-4F39-BEAD-00ACA98CDD4D}"/>
                  </a:ext>
                </a:extLst>
              </p:cNvPr>
              <p:cNvCxnSpPr/>
              <p:nvPr/>
            </p:nvCxnSpPr>
            <p:spPr>
              <a:xfrm>
                <a:off x="6781800" y="5402107"/>
                <a:ext cx="0" cy="75545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="" xmlns:a16="http://schemas.microsoft.com/office/drawing/2014/main" id="{1BDDD640-DB26-433E-AC1F-DBFB1A7D6854}"/>
                  </a:ext>
                </a:extLst>
              </p:cNvPr>
              <p:cNvCxnSpPr/>
              <p:nvPr/>
            </p:nvCxnSpPr>
            <p:spPr>
              <a:xfrm>
                <a:off x="6819900" y="5402107"/>
                <a:ext cx="0" cy="75545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="" xmlns:a16="http://schemas.microsoft.com/office/drawing/2014/main" id="{3B43AB94-1C6E-4B13-89EE-062551A73FED}"/>
                  </a:ext>
                </a:extLst>
              </p:cNvPr>
              <p:cNvCxnSpPr/>
              <p:nvPr/>
            </p:nvCxnSpPr>
            <p:spPr>
              <a:xfrm>
                <a:off x="6860364" y="5402107"/>
                <a:ext cx="0" cy="75545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68A3F375-DC0D-456C-88BE-ADB2A8C7D19E}"/>
              </a:ext>
            </a:extLst>
          </p:cNvPr>
          <p:cNvSpPr txBox="1"/>
          <p:nvPr/>
        </p:nvSpPr>
        <p:spPr>
          <a:xfrm>
            <a:off x="3087151" y="5939795"/>
            <a:ext cx="2809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ko-KR" altLang="en-US" sz="11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진행 예시</a:t>
            </a:r>
            <a:r>
              <a:rPr lang="en-US" altLang="ko-KR" sz="11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</p:txBody>
      </p:sp>
    </p:spTree>
    <p:extLst>
      <p:ext uri="{BB962C8B-B14F-4D97-AF65-F5344CB8AC3E}">
        <p14:creationId xmlns="" xmlns:p14="http://schemas.microsoft.com/office/powerpoint/2010/main" val="27122131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advTm="203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1-1.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현대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NGV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과제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4</a:t>
            </a:fld>
            <a:endParaRPr lang="en-US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현대 용접로봇 프로그램 작동 방향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3) UI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내 경로 설정 기능을 통해 작업자가 필요한 용접 경로를 표시하고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해당 용접 필요 경로의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2D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좌표와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depth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좌표를 이용하여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3D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경로를 생성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4)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작업자가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GUI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내의 조작을 통해 용접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parameter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설정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5)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생성된 경로를 바탕으로 용접 경로 추적 및 용접 작업을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4937CFA4-EA0E-40A9-932C-E41FCCA69F33}"/>
              </a:ext>
            </a:extLst>
          </p:cNvPr>
          <p:cNvGrpSpPr/>
          <p:nvPr/>
        </p:nvGrpSpPr>
        <p:grpSpPr>
          <a:xfrm>
            <a:off x="962804" y="4036974"/>
            <a:ext cx="7058025" cy="2729581"/>
            <a:chOff x="962804" y="3757574"/>
            <a:chExt cx="7058025" cy="2729581"/>
          </a:xfrm>
        </p:grpSpPr>
        <p:pic>
          <p:nvPicPr>
            <p:cNvPr id="9" name="그림 8">
              <a:extLst>
                <a:ext uri="{FF2B5EF4-FFF2-40B4-BE49-F238E27FC236}">
                  <a16:creationId xmlns="" xmlns:a16="http://schemas.microsoft.com/office/drawing/2014/main" id="{17EA7371-8E93-4E3F-8E40-42D892127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804" y="3757574"/>
              <a:ext cx="7058025" cy="24003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339B2FD9-7610-4E0B-B7C0-8DB35744DC56}"/>
                </a:ext>
              </a:extLst>
            </p:cNvPr>
            <p:cNvSpPr txBox="1"/>
            <p:nvPr/>
          </p:nvSpPr>
          <p:spPr>
            <a:xfrm>
              <a:off x="3087150" y="6225545"/>
              <a:ext cx="28093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[</a:t>
              </a:r>
              <a:r>
                <a:rPr lang="ko-KR" altLang="en-US" sz="1100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현대 용접로봇 </a:t>
              </a:r>
              <a:r>
                <a:rPr lang="en-US" altLang="ko-KR" sz="1100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UI </a:t>
              </a:r>
              <a:r>
                <a:rPr lang="ko-KR" altLang="en-US" sz="1100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초안</a:t>
              </a:r>
              <a:r>
                <a:rPr lang="en-US" altLang="ko-KR" sz="1100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]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9570364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advTm="203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1-1.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현대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NGV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과제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5</a:t>
            </a:fld>
            <a:endParaRPr lang="en-US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4833B0C-7FF4-410D-9445-0DE408F03017}"/>
              </a:ext>
            </a:extLst>
          </p:cNvPr>
          <p:cNvSpPr txBox="1"/>
          <p:nvPr/>
        </p:nvSpPr>
        <p:spPr>
          <a:xfrm>
            <a:off x="416909" y="1742651"/>
            <a:ext cx="877919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진행 계획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세부 진행 계획 및 타임라인은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다음 주에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윤종완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교수님과의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미팅에서 결정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1-1.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센서를 이용하여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3D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도면을 만드는 과정을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최우선으로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1-2. 3D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도면 제작 및 구현 후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해당 도면에서의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좌표 지정 및 불러오기 기능을 구현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2. GUI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구성 방안 논의 및 구현을 진행하여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업체의 피드백을 받고 수정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DA2F039-2EEB-4079-9037-4B60B47AB1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1528"/>
          <a:stretch/>
        </p:blipFill>
        <p:spPr>
          <a:xfrm>
            <a:off x="5894253" y="700126"/>
            <a:ext cx="2876550" cy="52862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18B5A29-928B-436B-AFE0-403FFF4B9AF3}"/>
              </a:ext>
            </a:extLst>
          </p:cNvPr>
          <p:cNvSpPr txBox="1"/>
          <p:nvPr/>
        </p:nvSpPr>
        <p:spPr>
          <a:xfrm>
            <a:off x="5927862" y="6094740"/>
            <a:ext cx="2809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ko-KR" altLang="en-US" sz="11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현대 용접로봇 진행계획</a:t>
            </a:r>
            <a:r>
              <a:rPr lang="en-US" altLang="ko-KR" sz="11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</p:txBody>
      </p:sp>
    </p:spTree>
    <p:extLst>
      <p:ext uri="{BB962C8B-B14F-4D97-AF65-F5344CB8AC3E}">
        <p14:creationId xmlns="" xmlns:p14="http://schemas.microsoft.com/office/powerpoint/2010/main" val="5761705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advTm="203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이후 진행 계획</a:t>
            </a:r>
          </a:p>
        </p:txBody>
      </p:sp>
      <p:sp>
        <p:nvSpPr>
          <p:cNvPr id="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33" name="TextBox 6"/>
          <p:cNvSpPr txBox="1"/>
          <p:nvPr/>
        </p:nvSpPr>
        <p:spPr>
          <a:xfrm>
            <a:off x="364803" y="1433318"/>
            <a:ext cx="8067997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현대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NGV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과제 집중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세부 계획 논의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센서 조사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GUI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고안 및 필요 코드 조사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불량 검사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3" name="그룹 24">
              <a:extLst>
                <a:ext uri="{FF2B5EF4-FFF2-40B4-BE49-F238E27FC236}">
                  <a16:creationId xmlns="" xmlns:a16="http://schemas.microsoft.com/office/drawing/2014/main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="" xmlns:a16="http://schemas.microsoft.com/office/drawing/2014/main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="" xmlns:a16="http://schemas.microsoft.com/office/drawing/2014/main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17718218"/>
      </p:ext>
    </p:extLst>
  </p:cSld>
  <p:clrMapOvr>
    <a:masterClrMapping/>
  </p:clrMapOvr>
  <p:transition advTm="297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로봇 </a:t>
              </a:r>
              <a:r>
                <a:rPr lang="en-US" altLang="ko-KR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Calibration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3" name="그룹 24">
              <a:extLst>
                <a:ext uri="{FF2B5EF4-FFF2-40B4-BE49-F238E27FC236}">
                  <a16:creationId xmlns="" xmlns:a16="http://schemas.microsoft.com/office/drawing/2014/main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="" xmlns:a16="http://schemas.microsoft.com/office/drawing/2014/main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="" xmlns:a16="http://schemas.microsoft.com/office/drawing/2014/main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71142813"/>
      </p:ext>
    </p:extLst>
  </p:cSld>
  <p:clrMapOvr>
    <a:masterClrMapping/>
  </p:clrMapOvr>
  <p:transition advTm="297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605354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</a:rPr>
              <a:t>논문 수정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pic>
        <p:nvPicPr>
          <p:cNvPr id="45" name="Picture 2" descr="C:\Users\cailab\Desktop\aasefe.PNG"/>
          <p:cNvPicPr>
            <a:picLocks noChangeAspect="1" noChangeArrowheads="1"/>
          </p:cNvPicPr>
          <p:nvPr/>
        </p:nvPicPr>
        <p:blipFill>
          <a:blip r:embed="rId3"/>
          <a:srcRect l="36588" t="91835" r="40750" b="795"/>
          <a:stretch>
            <a:fillRect/>
          </a:stretch>
        </p:blipFill>
        <p:spPr bwMode="auto">
          <a:xfrm>
            <a:off x="7467600" y="6534150"/>
            <a:ext cx="1400175" cy="323850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0" y="2903008"/>
            <a:ext cx="9144000" cy="3954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en-US" b="1" dirty="0" smtClean="0">
                <a:solidFill>
                  <a:schemeClr val="tx1"/>
                </a:solidFill>
              </a:rPr>
              <a:t>관련연구부분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Hand Eye Calibration </a:t>
            </a:r>
            <a:r>
              <a:rPr lang="ko-KR" altLang="en-US" b="1" dirty="0" smtClean="0">
                <a:solidFill>
                  <a:schemeClr val="tx1"/>
                </a:solidFill>
              </a:rPr>
              <a:t>연구 시초 언급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Radu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Horaud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en-US" altLang="ko-KR" b="1" dirty="0" err="1" smtClean="0">
                <a:solidFill>
                  <a:schemeClr val="tx1"/>
                </a:solidFill>
              </a:rPr>
              <a:t>Fadi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Dornaika</a:t>
            </a:r>
            <a:r>
              <a:rPr lang="ko-KR" altLang="en-US" b="1" dirty="0" smtClean="0">
                <a:solidFill>
                  <a:schemeClr val="tx1"/>
                </a:solidFill>
              </a:rPr>
              <a:t>의 비선형 최적화 기반 여러 </a:t>
            </a:r>
            <a:r>
              <a:rPr lang="en-US" altLang="ko-KR" b="1" dirty="0" smtClean="0">
                <a:solidFill>
                  <a:schemeClr val="tx1"/>
                </a:solidFill>
              </a:rPr>
              <a:t>Hand Eye Calibration</a:t>
            </a:r>
            <a:r>
              <a:rPr lang="ko-KR" altLang="en-US" b="1" dirty="0" smtClean="0">
                <a:solidFill>
                  <a:schemeClr val="tx1"/>
                </a:solidFill>
              </a:rPr>
              <a:t>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  소개와 한계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Klaus H,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Strobl</a:t>
            </a:r>
            <a:r>
              <a:rPr lang="en-US" altLang="ko-KR" b="1" dirty="0" smtClean="0">
                <a:solidFill>
                  <a:schemeClr val="tx1"/>
                </a:solidFill>
              </a:rPr>
              <a:t> and </a:t>
            </a:r>
            <a:r>
              <a:rPr lang="en-US" altLang="ko-KR" b="1" dirty="0" err="1" smtClean="0">
                <a:solidFill>
                  <a:schemeClr val="tx1"/>
                </a:solidFill>
              </a:rPr>
              <a:t>Gerd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Hirzinger</a:t>
            </a:r>
            <a:r>
              <a:rPr lang="ko-KR" altLang="en-US" b="1" dirty="0" smtClean="0">
                <a:solidFill>
                  <a:schemeClr val="tx1"/>
                </a:solidFill>
              </a:rPr>
              <a:t>의 상수항을 이용한 통계적 기법 소개와 한계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  기존 연구와의 차별성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ko-KR" altLang="en-US" b="1" dirty="0" smtClean="0">
                <a:solidFill>
                  <a:schemeClr val="tx1"/>
                </a:solidFill>
              </a:rPr>
              <a:t> 이론적 배경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  </a:t>
            </a:r>
            <a:r>
              <a:rPr lang="ko-KR" altLang="en-US" b="1" dirty="0" smtClean="0">
                <a:solidFill>
                  <a:schemeClr val="tx1"/>
                </a:solidFill>
              </a:rPr>
              <a:t>흑백을 고려해서 구분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  <a:r>
              <a:rPr lang="ko-KR" altLang="en-US" b="1" dirty="0" smtClean="0">
                <a:solidFill>
                  <a:schemeClr val="tx1"/>
                </a:solidFill>
              </a:rPr>
              <a:t>그림 및 수식 정리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1522440"/>
      </p:ext>
    </p:extLst>
  </p:cSld>
  <p:clrMapOvr>
    <a:masterClrMapping/>
  </p:clrMapOvr>
  <p:transition advTm="35719"/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</TotalTime>
  <Words>368</Words>
  <Application>Microsoft Office PowerPoint</Application>
  <PresentationFormat>화면 슬라이드 쇼(4:3)</PresentationFormat>
  <Paragraphs>93</Paragraphs>
  <Slides>11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용접로봇 자동화</vt:lpstr>
      <vt:lpstr>슬라이드 2</vt:lpstr>
      <vt:lpstr>1. 진행 작업</vt:lpstr>
      <vt:lpstr>1. 진행 작업</vt:lpstr>
      <vt:lpstr>1. 진행 작업</vt:lpstr>
      <vt:lpstr>2. 이후 진행 계획</vt:lpstr>
      <vt:lpstr>슬라이드 7</vt:lpstr>
      <vt:lpstr>슬라이드 8</vt:lpstr>
      <vt:lpstr>1. 논문 수정</vt:lpstr>
      <vt:lpstr>2. 향후계획</vt:lpstr>
      <vt:lpstr>감사합니다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cailab</cp:lastModifiedBy>
  <cp:revision>1770</cp:revision>
  <dcterms:created xsi:type="dcterms:W3CDTF">2011-08-24T01:05:33Z</dcterms:created>
  <dcterms:modified xsi:type="dcterms:W3CDTF">2022-05-06T11:37:34Z</dcterms:modified>
  <cp:version/>
</cp:coreProperties>
</file>