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95" r:id="rId2"/>
    <p:sldId id="353" r:id="rId3"/>
    <p:sldId id="410" r:id="rId4"/>
    <p:sldId id="430" r:id="rId5"/>
    <p:sldId id="428" r:id="rId6"/>
    <p:sldId id="429" r:id="rId7"/>
    <p:sldId id="417" r:id="rId8"/>
    <p:sldId id="431" r:id="rId9"/>
    <p:sldId id="427" r:id="rId10"/>
    <p:sldId id="411" r:id="rId11"/>
    <p:sldId id="369" r:id="rId12"/>
  </p:sldIdLst>
  <p:sldSz cx="12192000" cy="6858000"/>
  <p:notesSz cx="6858000" cy="9144000"/>
  <p:defaultTextStyle>
    <a:defPPr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1595" userDrawn="1">
          <p15:clr>
            <a:srgbClr val="A4A3A4"/>
          </p15:clr>
        </p15:guide>
        <p15:guide id="5" pos="7333" userDrawn="1">
          <p15:clr>
            <a:srgbClr val="A4A3A4"/>
          </p15:clr>
        </p15:guide>
        <p15:guide id="6" orient="horz" pos="4020" userDrawn="1">
          <p15:clr>
            <a:srgbClr val="A4A3A4"/>
          </p15:clr>
        </p15:guide>
        <p15:guide id="10" orient="horz" pos="278" userDrawn="1">
          <p15:clr>
            <a:srgbClr val="A4A3A4"/>
          </p15:clr>
        </p15:guide>
        <p15:guide id="11" pos="302" userDrawn="1">
          <p15:clr>
            <a:srgbClr val="A4A3A4"/>
          </p15:clr>
        </p15:guide>
        <p15:guide id="12" pos="393" userDrawn="1">
          <p15:clr>
            <a:srgbClr val="A4A3A4"/>
          </p15:clr>
        </p15:guide>
        <p15:guide id="13" orient="horz" pos="1003" userDrawn="1">
          <p15:clr>
            <a:srgbClr val="A4A3A4"/>
          </p15:clr>
        </p15:guide>
        <p15:guide id="14" orient="horz" pos="663" userDrawn="1">
          <p15:clr>
            <a:srgbClr val="A4A3A4"/>
          </p15:clr>
        </p15:guide>
        <p15:guide id="15" orient="horz" pos="386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E7E7E6"/>
    <a:srgbClr val="009D4F"/>
    <a:srgbClr val="009D4D"/>
    <a:srgbClr val="2F2F2E"/>
    <a:srgbClr val="EFEFE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7162" autoAdjust="0"/>
    <p:restoredTop sz="96642" autoAdjust="0"/>
  </p:normalViewPr>
  <p:slideViewPr>
    <p:cSldViewPr snapToGrid="0" snapToObjects="1">
      <p:cViewPr varScale="1">
        <p:scale>
          <a:sx n="67" d="100"/>
          <a:sy n="67" d="100"/>
        </p:scale>
        <p:origin x="-940" y="-76"/>
      </p:cViewPr>
      <p:guideLst>
        <p:guide orient="horz" pos="2160"/>
        <p:guide orient="horz" pos="4020"/>
        <p:guide orient="horz" pos="278"/>
        <p:guide orient="horz" pos="1003"/>
        <p:guide orient="horz" pos="663"/>
        <p:guide orient="horz" pos="3861"/>
        <p:guide pos="3840"/>
        <p:guide pos="1595"/>
        <p:guide pos="7333"/>
        <p:guide pos="302"/>
        <p:guide pos="39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x-none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ABF2C0-3C9C-7D49-B24A-64CA7C2343A0}" type="datetimeFigureOut">
              <a:rPr kumimoji="1" lang="x-none" altLang="en-US" smtClean="0"/>
              <a:pPr/>
              <a:t>2022-07-16</a:t>
            </a:fld>
            <a:endParaRPr kumimoji="1" lang="x-none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x-none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x-none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F919D3-84F6-0741-8352-B69EE92CC057}" type="slidenum">
              <a:rPr kumimoji="1" lang="x-none" altLang="en-US" smtClean="0"/>
              <a:pPr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="" xmlns:p14="http://schemas.microsoft.com/office/powerpoint/2010/main" val="1498810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D21D6D92-C733-1642-8A21-5EECDE35E1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734DE295-A08A-214D-9CBE-5ED378EB32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x-none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E1CC0D3A-BA10-FC46-9C9F-8A47BEDD4F9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20AB6E-091C-844F-ABF9-3EF4C2336578}" type="datetimeFigureOut">
              <a:rPr kumimoji="1" lang="x-none" altLang="en-US" smtClean="0"/>
              <a:pPr/>
              <a:t>2022-07-16</a:t>
            </a:fld>
            <a:endParaRPr kumimoji="1" lang="x-none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37FE8601-FB8B-9342-AE5B-89A3E0439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81420" y="6355967"/>
            <a:ext cx="1029159" cy="365125"/>
          </a:xfrm>
          <a:prstGeom prst="rect">
            <a:avLst/>
          </a:prstGeom>
        </p:spPr>
        <p:txBody>
          <a:bodyPr/>
          <a:lstStyle/>
          <a:p>
            <a:endParaRPr kumimoji="1" lang="x-none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ED058E05-17A3-BF45-B0DA-D60B846DF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33053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D032BF-4D1A-EB41-AFEA-99DAB64F17B5}" type="slidenum">
              <a:rPr kumimoji="1" lang="x-none" altLang="en-US" smtClean="0"/>
              <a:pPr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="" xmlns:p14="http://schemas.microsoft.com/office/powerpoint/2010/main" val="12081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74D90CD-0454-2C43-94B9-D70BD947A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858A2CB1-9A70-A542-8270-D9FCD307C6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166ECFFA-44BE-5742-8DF8-D72529A7E0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20AB6E-091C-844F-ABF9-3EF4C2336578}" type="datetimeFigureOut">
              <a:rPr kumimoji="1" lang="x-none" altLang="en-US" smtClean="0"/>
              <a:pPr/>
              <a:t>2022-07-16</a:t>
            </a:fld>
            <a:endParaRPr kumimoji="1" lang="x-none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90AA712B-F4A3-9548-8006-8C6A33136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81420" y="6355967"/>
            <a:ext cx="1029159" cy="365125"/>
          </a:xfrm>
          <a:prstGeom prst="rect">
            <a:avLst/>
          </a:prstGeom>
        </p:spPr>
        <p:txBody>
          <a:bodyPr/>
          <a:lstStyle/>
          <a:p>
            <a:endParaRPr kumimoji="1" lang="x-none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E78572B2-8B03-ED42-831C-7E5F3A7C3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33053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D032BF-4D1A-EB41-AFEA-99DAB64F17B5}" type="slidenum">
              <a:rPr kumimoji="1" lang="x-none" altLang="en-US" smtClean="0"/>
              <a:pPr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="" xmlns:p14="http://schemas.microsoft.com/office/powerpoint/2010/main" val="2426936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33DB958B-9F52-5047-BA9C-CCD563B56D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422964C8-EE40-014B-B029-2F0B840EE9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5B4F3365-A4A2-264C-945A-DCBA1B6E659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20AB6E-091C-844F-ABF9-3EF4C2336578}" type="datetimeFigureOut">
              <a:rPr kumimoji="1" lang="x-none" altLang="en-US" smtClean="0"/>
              <a:pPr/>
              <a:t>2022-07-16</a:t>
            </a:fld>
            <a:endParaRPr kumimoji="1" lang="x-none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3A3C17BB-7479-F74C-8605-96575BDE0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81420" y="6355967"/>
            <a:ext cx="1029159" cy="365125"/>
          </a:xfrm>
          <a:prstGeom prst="rect">
            <a:avLst/>
          </a:prstGeom>
        </p:spPr>
        <p:txBody>
          <a:bodyPr/>
          <a:lstStyle/>
          <a:p>
            <a:endParaRPr kumimoji="1" lang="x-none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C4511452-4FD6-374E-9D80-EE209AA3E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33053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D032BF-4D1A-EB41-AFEA-99DAB64F17B5}" type="slidenum">
              <a:rPr kumimoji="1" lang="x-none" altLang="en-US" smtClean="0"/>
              <a:pPr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="" xmlns:p14="http://schemas.microsoft.com/office/powerpoint/2010/main" val="35212143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87" b="1" i="0">
                <a:solidFill>
                  <a:srgbClr val="222222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576" b="0" i="0">
                <a:solidFill>
                  <a:schemeClr val="tx1"/>
                </a:solidFill>
                <a:latin typeface="Noto Sans CJK KR Black"/>
                <a:cs typeface="Noto Sans CJK KR Black"/>
              </a:defRPr>
            </a:lvl1pPr>
          </a:lstStyle>
          <a:p>
            <a:pPr marL="7701">
              <a:spcBef>
                <a:spcPts val="567"/>
              </a:spcBef>
            </a:pPr>
            <a:r>
              <a:rPr lang="en-US" spc="-24"/>
              <a:t>GUNN</a:t>
            </a:r>
            <a:r>
              <a:rPr lang="en-US" spc="-82"/>
              <a:t> </a:t>
            </a:r>
            <a:r>
              <a:rPr lang="en-US" spc="-39"/>
              <a:t>SOLUTIN</a:t>
            </a:r>
            <a:endParaRPr lang="en-US" spc="-39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7/16/2022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576" b="0" i="0">
                <a:solidFill>
                  <a:schemeClr val="tx1"/>
                </a:solidFill>
                <a:latin typeface="Noto Sans CJK KR Black"/>
                <a:cs typeface="Noto Sans CJK KR Black"/>
              </a:defRPr>
            </a:lvl1pPr>
          </a:lstStyle>
          <a:p>
            <a:pPr marL="23104">
              <a:spcBef>
                <a:spcPts val="567"/>
              </a:spcBef>
            </a:pPr>
            <a:fld id="{81D60167-4931-47E6-BA6A-407CBD079E47}" type="slidenum">
              <a:rPr lang="en-US" altLang="ko-KR" spc="-9" smtClean="0"/>
              <a:pPr marL="23104">
                <a:spcBef>
                  <a:spcPts val="567"/>
                </a:spcBef>
              </a:pPr>
              <a:t>‹#›</a:t>
            </a:fld>
            <a:endParaRPr lang="en-US" altLang="ko-KR" spc="-9" dirty="0"/>
          </a:p>
        </p:txBody>
      </p:sp>
    </p:spTree>
    <p:extLst>
      <p:ext uri="{BB962C8B-B14F-4D97-AF65-F5344CB8AC3E}">
        <p14:creationId xmlns="" xmlns:p14="http://schemas.microsoft.com/office/powerpoint/2010/main" val="2232792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013328A-F6B8-9340-A6CF-F201493A3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6ABED714-468C-514D-AD3B-7F3757A85B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9" name="바닥글 개체 틀 4">
            <a:extLst>
              <a:ext uri="{FF2B5EF4-FFF2-40B4-BE49-F238E27FC236}">
                <a16:creationId xmlns="" xmlns:a16="http://schemas.microsoft.com/office/drawing/2014/main" id="{941514A0-0E2E-BA46-AF02-70942E3A9028}"/>
              </a:ext>
            </a:extLst>
          </p:cNvPr>
          <p:cNvSpPr txBox="1">
            <a:spLocks/>
          </p:cNvSpPr>
          <p:nvPr userDrawn="1"/>
        </p:nvSpPr>
        <p:spPr>
          <a:xfrm>
            <a:off x="380999" y="6238722"/>
            <a:ext cx="22520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x-none"/>
            </a:defPPr>
            <a:lvl1pPr marL="0" algn="ctr" defTabSz="914400" rtl="0" eaLnBrk="1" latinLnBrk="0" hangingPunct="1">
              <a:defRPr sz="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" altLang="x-none" sz="800" b="0" i="0" dirty="0">
                <a:solidFill>
                  <a:schemeClr val="tx1">
                    <a:lumMod val="50000"/>
                    <a:lumOff val="50000"/>
                  </a:schemeClr>
                </a:solidFill>
                <a:latin typeface="DIN-Light" panose="02000504040000020003" pitchFamily="2" charset="0"/>
              </a:rPr>
              <a:t>©2021 </a:t>
            </a:r>
            <a:r>
              <a:rPr lang="en" altLang="x-non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DIN-Light" panose="02000504040000020003" pitchFamily="2" charset="0"/>
              </a:rPr>
              <a:t>GUNN Solution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DIN-Light" panose="02000504040000020003" pitchFamily="2" charset="0"/>
              </a:rPr>
              <a:t>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DIN-Light" panose="02000504040000020003" pitchFamily="2" charset="0"/>
              </a:rPr>
              <a:t>All rights reserved</a:t>
            </a:r>
            <a:endParaRPr lang="x-none" altLang="en-US" sz="800" b="0" i="0" dirty="0">
              <a:solidFill>
                <a:schemeClr val="tx1">
                  <a:lumMod val="50000"/>
                  <a:lumOff val="50000"/>
                </a:schemeClr>
              </a:solidFill>
              <a:latin typeface="DIN-Light" panose="02000504040000020003" pitchFamily="2" charset="0"/>
            </a:endParaRPr>
          </a:p>
        </p:txBody>
      </p:sp>
      <p:sp>
        <p:nvSpPr>
          <p:cNvPr id="12" name="바닥글 개체 틀 4">
            <a:extLst>
              <a:ext uri="{FF2B5EF4-FFF2-40B4-BE49-F238E27FC236}">
                <a16:creationId xmlns="" xmlns:a16="http://schemas.microsoft.com/office/drawing/2014/main" id="{A1B7307E-0CA1-F649-9850-0C58E51E42FD}"/>
              </a:ext>
            </a:extLst>
          </p:cNvPr>
          <p:cNvSpPr txBox="1">
            <a:spLocks/>
          </p:cNvSpPr>
          <p:nvPr userDrawn="1"/>
        </p:nvSpPr>
        <p:spPr>
          <a:xfrm>
            <a:off x="9543363" y="6238722"/>
            <a:ext cx="22520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x-none"/>
            </a:defPPr>
            <a:lvl1pPr marL="0" algn="ctr" defTabSz="914400" rtl="0" eaLnBrk="1" latinLnBrk="0" hangingPunct="1">
              <a:defRPr sz="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x-none" sz="800" b="0" i="0" dirty="0">
                <a:solidFill>
                  <a:schemeClr val="tx1">
                    <a:lumMod val="50000"/>
                    <a:lumOff val="50000"/>
                  </a:schemeClr>
                </a:solidFill>
                <a:latin typeface="DIN-Light" panose="02000504040000020003" pitchFamily="2" charset="0"/>
              </a:rPr>
              <a:t>LINK UP BE THE BEST</a:t>
            </a:r>
            <a:endParaRPr lang="x-none" altLang="en-US" sz="800" b="0" i="0" dirty="0">
              <a:solidFill>
                <a:schemeClr val="tx1">
                  <a:lumMod val="50000"/>
                  <a:lumOff val="50000"/>
                </a:schemeClr>
              </a:solidFill>
              <a:latin typeface="DIN-Light" panose="02000504040000020003" pitchFamily="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46730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A4A4847D-5BB9-3945-B766-0EADB962F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DA1BB496-D39C-A348-B1C7-B386FFA317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CA45830F-5288-AD4A-A2E0-37872AD0746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20AB6E-091C-844F-ABF9-3EF4C2336578}" type="datetimeFigureOut">
              <a:rPr kumimoji="1" lang="x-none" altLang="en-US" smtClean="0"/>
              <a:pPr/>
              <a:t>2022-07-16</a:t>
            </a:fld>
            <a:endParaRPr kumimoji="1" lang="x-none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08FBB8B9-4371-B547-9056-9CAD36306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81420" y="6355967"/>
            <a:ext cx="1029159" cy="365125"/>
          </a:xfrm>
          <a:prstGeom prst="rect">
            <a:avLst/>
          </a:prstGeom>
        </p:spPr>
        <p:txBody>
          <a:bodyPr/>
          <a:lstStyle/>
          <a:p>
            <a:endParaRPr kumimoji="1" lang="x-none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E34FBC5E-9EA0-D242-A86E-C38E6481D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33053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D032BF-4D1A-EB41-AFEA-99DAB64F17B5}" type="slidenum">
              <a:rPr kumimoji="1" lang="x-none" altLang="en-US" smtClean="0"/>
              <a:pPr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="" xmlns:p14="http://schemas.microsoft.com/office/powerpoint/2010/main" val="2729888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D8D61643-B596-A047-9645-3B031F04B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D69768D8-8CB5-CE49-BE27-1A15A71433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382824C5-10C8-0440-AFA3-54CAE76484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93E330CA-6D69-E64A-A9AB-C3B9D30EE9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20AB6E-091C-844F-ABF9-3EF4C2336578}" type="datetimeFigureOut">
              <a:rPr kumimoji="1" lang="x-none" altLang="en-US" smtClean="0"/>
              <a:pPr/>
              <a:t>2022-07-16</a:t>
            </a:fld>
            <a:endParaRPr kumimoji="1" lang="x-none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9E4499F5-CB43-7548-AE88-8913897F4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81420" y="6355967"/>
            <a:ext cx="1029159" cy="365125"/>
          </a:xfrm>
          <a:prstGeom prst="rect">
            <a:avLst/>
          </a:prstGeom>
        </p:spPr>
        <p:txBody>
          <a:bodyPr/>
          <a:lstStyle/>
          <a:p>
            <a:endParaRPr kumimoji="1" lang="x-none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8E5C009E-C0C3-4E49-AA09-4315BA83A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33053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D032BF-4D1A-EB41-AFEA-99DAB64F17B5}" type="slidenum">
              <a:rPr kumimoji="1" lang="x-none" altLang="en-US" smtClean="0"/>
              <a:pPr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="" xmlns:p14="http://schemas.microsoft.com/office/powerpoint/2010/main" val="52935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7C01811D-13C0-7D4D-97E1-55EC89D11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37C1E064-92DA-D240-923C-9AC3F2ED7E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1E646141-444B-2445-AD00-9311E7F863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7DE916FB-92A2-B049-803C-C91062CAE2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ED708E14-E7D4-9540-B3AF-3C050AE9B6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53F67C61-BA5F-C94C-8197-B4E5CC333C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20AB6E-091C-844F-ABF9-3EF4C2336578}" type="datetimeFigureOut">
              <a:rPr kumimoji="1" lang="x-none" altLang="en-US" smtClean="0"/>
              <a:pPr/>
              <a:t>2022-07-16</a:t>
            </a:fld>
            <a:endParaRPr kumimoji="1" lang="x-none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74E93593-D556-414B-870F-070ED2DD8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81420" y="6355967"/>
            <a:ext cx="1029159" cy="365125"/>
          </a:xfrm>
          <a:prstGeom prst="rect">
            <a:avLst/>
          </a:prstGeom>
        </p:spPr>
        <p:txBody>
          <a:bodyPr/>
          <a:lstStyle/>
          <a:p>
            <a:endParaRPr kumimoji="1" lang="x-none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F683A9B5-F0BA-4A4D-ADD3-94E58522F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33053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D032BF-4D1A-EB41-AFEA-99DAB64F17B5}" type="slidenum">
              <a:rPr kumimoji="1" lang="x-none" altLang="en-US" smtClean="0"/>
              <a:pPr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="" xmlns:p14="http://schemas.microsoft.com/office/powerpoint/2010/main" val="1098682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E247AC5-73FB-784E-8DED-62B507C3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A02F08E0-3E03-5B48-9DFC-6EAA12453D1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20AB6E-091C-844F-ABF9-3EF4C2336578}" type="datetimeFigureOut">
              <a:rPr kumimoji="1" lang="x-none" altLang="en-US" smtClean="0"/>
              <a:pPr/>
              <a:t>2022-07-16</a:t>
            </a:fld>
            <a:endParaRPr kumimoji="1" lang="x-none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8DD16769-D995-5C40-89FE-F137209F4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81420" y="6355967"/>
            <a:ext cx="1029159" cy="365125"/>
          </a:xfrm>
          <a:prstGeom prst="rect">
            <a:avLst/>
          </a:prstGeom>
        </p:spPr>
        <p:txBody>
          <a:bodyPr/>
          <a:lstStyle/>
          <a:p>
            <a:endParaRPr kumimoji="1" lang="x-none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146A01EA-2EA0-9447-9D9E-05ADEE193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33053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D032BF-4D1A-EB41-AFEA-99DAB64F17B5}" type="slidenum">
              <a:rPr kumimoji="1" lang="x-none" altLang="en-US" smtClean="0"/>
              <a:pPr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="" xmlns:p14="http://schemas.microsoft.com/office/powerpoint/2010/main" val="1833252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55C02455-6981-B74F-8B79-6DF8073784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20AB6E-091C-844F-ABF9-3EF4C2336578}" type="datetimeFigureOut">
              <a:rPr kumimoji="1" lang="x-none" altLang="en-US" smtClean="0"/>
              <a:pPr/>
              <a:t>2022-07-16</a:t>
            </a:fld>
            <a:endParaRPr kumimoji="1" lang="x-none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51F68BC3-AA06-B646-85C0-3754C40CD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81420" y="6355967"/>
            <a:ext cx="1029159" cy="365125"/>
          </a:xfrm>
          <a:prstGeom prst="rect">
            <a:avLst/>
          </a:prstGeom>
        </p:spPr>
        <p:txBody>
          <a:bodyPr/>
          <a:lstStyle/>
          <a:p>
            <a:endParaRPr kumimoji="1" lang="x-none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B4CD303D-6A7D-4645-A406-F22C50CE8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33053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D032BF-4D1A-EB41-AFEA-99DAB64F17B5}" type="slidenum">
              <a:rPr kumimoji="1" lang="x-none" altLang="en-US" smtClean="0"/>
              <a:pPr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="" xmlns:p14="http://schemas.microsoft.com/office/powerpoint/2010/main" val="866168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5C55B9B3-27DD-734F-883B-BC021ABE0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3CE9FE82-CCA8-E240-AB65-75A84F9021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4BB8436B-5FE2-1447-9EC3-BEAF9A68C3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C9E51C8C-7C12-2245-A863-1244B7A931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20AB6E-091C-844F-ABF9-3EF4C2336578}" type="datetimeFigureOut">
              <a:rPr kumimoji="1" lang="x-none" altLang="en-US" smtClean="0"/>
              <a:pPr/>
              <a:t>2022-07-16</a:t>
            </a:fld>
            <a:endParaRPr kumimoji="1" lang="x-none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4782CB7C-D627-9647-8F56-B00CB9A30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81420" y="6355967"/>
            <a:ext cx="1029159" cy="365125"/>
          </a:xfrm>
          <a:prstGeom prst="rect">
            <a:avLst/>
          </a:prstGeom>
        </p:spPr>
        <p:txBody>
          <a:bodyPr/>
          <a:lstStyle/>
          <a:p>
            <a:endParaRPr kumimoji="1" lang="x-none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4CD74BA3-F423-A34B-8800-A6045769C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33053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D032BF-4D1A-EB41-AFEA-99DAB64F17B5}" type="slidenum">
              <a:rPr kumimoji="1" lang="x-none" altLang="en-US" smtClean="0"/>
              <a:pPr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="" xmlns:p14="http://schemas.microsoft.com/office/powerpoint/2010/main" val="1704396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FD7488A-CB03-5040-B573-DF2A3636C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5E2B4E34-4F62-234A-BDDE-E603E5DE1F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x-none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DFB842A2-9A9A-9849-98C1-4CF61CDA5F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A770922B-0B9C-2A42-A148-3EF917E302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20AB6E-091C-844F-ABF9-3EF4C2336578}" type="datetimeFigureOut">
              <a:rPr kumimoji="1" lang="x-none" altLang="en-US" smtClean="0"/>
              <a:pPr/>
              <a:t>2022-07-16</a:t>
            </a:fld>
            <a:endParaRPr kumimoji="1" lang="x-none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B0085D61-3843-A14E-BC5B-F1CF1043A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81420" y="6355967"/>
            <a:ext cx="1029159" cy="365125"/>
          </a:xfrm>
          <a:prstGeom prst="rect">
            <a:avLst/>
          </a:prstGeom>
        </p:spPr>
        <p:txBody>
          <a:bodyPr/>
          <a:lstStyle/>
          <a:p>
            <a:endParaRPr kumimoji="1" lang="x-none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26DEE10E-E2D4-A844-A91F-C47C62D2A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33053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D032BF-4D1A-EB41-AFEA-99DAB64F17B5}" type="slidenum">
              <a:rPr kumimoji="1" lang="x-none" altLang="en-US" smtClean="0"/>
              <a:pPr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="" xmlns:p14="http://schemas.microsoft.com/office/powerpoint/2010/main" val="2148253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3022356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x-non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=""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github.com/Unity-Technologies/Unity-Robotics-Hub/blob/main/tutorials/pick_and_place/README.md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9D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="" xmlns:a16="http://schemas.microsoft.com/office/drawing/2014/main" id="{E16F955F-3C40-AFD3-DB99-1D7BBA9B9B6D}"/>
              </a:ext>
            </a:extLst>
          </p:cNvPr>
          <p:cNvGrpSpPr/>
          <p:nvPr/>
        </p:nvGrpSpPr>
        <p:grpSpPr>
          <a:xfrm>
            <a:off x="2752582" y="2552411"/>
            <a:ext cx="6686836" cy="1753178"/>
            <a:chOff x="2752582" y="3051973"/>
            <a:chExt cx="6686836" cy="1753178"/>
          </a:xfrm>
        </p:grpSpPr>
        <p:sp>
          <p:nvSpPr>
            <p:cNvPr id="5" name="TextBox 4">
              <a:extLst>
                <a:ext uri="{FF2B5EF4-FFF2-40B4-BE49-F238E27FC236}">
                  <a16:creationId xmlns="" xmlns:a16="http://schemas.microsoft.com/office/drawing/2014/main" id="{0219BB47-7F38-B841-90EA-A4A47147FDAB}"/>
                </a:ext>
              </a:extLst>
            </p:cNvPr>
            <p:cNvSpPr txBox="1"/>
            <p:nvPr/>
          </p:nvSpPr>
          <p:spPr>
            <a:xfrm>
              <a:off x="2752582" y="3051973"/>
              <a:ext cx="6686836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en-US" sz="5000" b="1" dirty="0">
                  <a:solidFill>
                    <a:schemeClr val="bg1"/>
                  </a:solidFill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METAVERSE</a:t>
              </a:r>
              <a:endParaRPr kumimoji="1" lang="x-none" altLang="en-US" sz="5000" b="1" dirty="0"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endParaRPr>
            </a:p>
          </p:txBody>
        </p:sp>
        <p:grpSp>
          <p:nvGrpSpPr>
            <p:cNvPr id="8" name="그룹 7">
              <a:extLst>
                <a:ext uri="{FF2B5EF4-FFF2-40B4-BE49-F238E27FC236}">
                  <a16:creationId xmlns="" xmlns:a16="http://schemas.microsoft.com/office/drawing/2014/main" id="{5E0C0EAA-C17C-B910-319A-10CFE79CAA56}"/>
                </a:ext>
              </a:extLst>
            </p:cNvPr>
            <p:cNvGrpSpPr/>
            <p:nvPr/>
          </p:nvGrpSpPr>
          <p:grpSpPr>
            <a:xfrm>
              <a:off x="4098008" y="3940778"/>
              <a:ext cx="3995984" cy="864373"/>
              <a:chOff x="6988628" y="5688891"/>
              <a:chExt cx="4969908" cy="1109080"/>
            </a:xfrm>
          </p:grpSpPr>
          <p:pic>
            <p:nvPicPr>
              <p:cNvPr id="3" name="Picture 4" descr="한양대학교 - 나무위키">
                <a:extLst>
                  <a:ext uri="{FF2B5EF4-FFF2-40B4-BE49-F238E27FC236}">
                    <a16:creationId xmlns="" xmlns:a16="http://schemas.microsoft.com/office/drawing/2014/main" id="{CB018ED8-8E8F-772C-1103-AA96C93C22C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88628" y="5688891"/>
                <a:ext cx="1109080" cy="11090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" name="Picture 2">
                <a:extLst>
                  <a:ext uri="{FF2B5EF4-FFF2-40B4-BE49-F238E27FC236}">
                    <a16:creationId xmlns="" xmlns:a16="http://schemas.microsoft.com/office/drawing/2014/main" id="{A0D566A1-AF21-73C8-46C4-20913AA4D44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279752" y="5688891"/>
                <a:ext cx="1623601" cy="11090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6" name="직선 연결선 5">
                <a:extLst>
                  <a:ext uri="{FF2B5EF4-FFF2-40B4-BE49-F238E27FC236}">
                    <a16:creationId xmlns="" xmlns:a16="http://schemas.microsoft.com/office/drawing/2014/main" id="{7D8A18A1-B4B2-C8D4-D8CF-4FEFDACCE6C6}"/>
                  </a:ext>
                </a:extLst>
              </p:cNvPr>
              <p:cNvCxnSpPr/>
              <p:nvPr/>
            </p:nvCxnSpPr>
            <p:spPr>
              <a:xfrm>
                <a:off x="10179698" y="5688891"/>
                <a:ext cx="0" cy="973166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7" name="그림 6" descr="텍스트, 표지판, 어두운이(가) 표시된 사진&#10;&#10;자동 생성된 설명">
                <a:extLst>
                  <a:ext uri="{FF2B5EF4-FFF2-40B4-BE49-F238E27FC236}">
                    <a16:creationId xmlns="" xmlns:a16="http://schemas.microsoft.com/office/drawing/2014/main" id="{86C06051-5B01-6602-2822-6BC0E7FA657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11758" t="21324" r="8433" b="20821"/>
              <a:stretch/>
            </p:blipFill>
            <p:spPr>
              <a:xfrm>
                <a:off x="10535118" y="5928360"/>
                <a:ext cx="1423418" cy="542925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</p:grp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347A1722-EE0E-2F9A-3CE3-1F731703D4E6}"/>
              </a:ext>
            </a:extLst>
          </p:cNvPr>
          <p:cNvSpPr txBox="1"/>
          <p:nvPr/>
        </p:nvSpPr>
        <p:spPr>
          <a:xfrm>
            <a:off x="6991502" y="5602560"/>
            <a:ext cx="48958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ko-KR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인공지능융합학과 </a:t>
            </a:r>
            <a:r>
              <a:rPr kumimoji="1" lang="en-US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2021137675 </a:t>
            </a:r>
            <a:r>
              <a:rPr kumimoji="1"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서승훈</a:t>
            </a:r>
            <a:endParaRPr kumimoji="1" lang="en-US" altLang="ko-KR" sz="1500" b="1" dirty="0" smtClean="0">
              <a:solidFill>
                <a:schemeClr val="tx1">
                  <a:lumMod val="85000"/>
                  <a:lumOff val="15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algn="r"/>
            <a:r>
              <a:rPr kumimoji="1" lang="en-US" altLang="ko-KR" sz="15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Hyu-Kitech</a:t>
            </a:r>
            <a:r>
              <a:rPr kumimoji="1"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r>
              <a:rPr kumimoji="1"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공동학과 </a:t>
            </a:r>
            <a:r>
              <a:rPr kumimoji="1"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20221433317 </a:t>
            </a:r>
            <a:r>
              <a:rPr kumimoji="1"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구태훈</a:t>
            </a:r>
            <a:endParaRPr kumimoji="1" lang="en-US" altLang="ko-KR" sz="1500" b="1" dirty="0">
              <a:solidFill>
                <a:schemeClr val="tx1">
                  <a:lumMod val="85000"/>
                  <a:lumOff val="15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algn="r"/>
            <a:r>
              <a:rPr kumimoji="1" lang="ko-KR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로봇공학과 </a:t>
            </a:r>
            <a:r>
              <a:rPr kumimoji="1" lang="en-US" altLang="ko-KR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2018043381 </a:t>
            </a:r>
            <a:r>
              <a:rPr kumimoji="1" lang="ko-KR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이지화</a:t>
            </a:r>
            <a:endParaRPr kumimoji="1" lang="en-US" altLang="ko-KR" sz="1500" b="1" dirty="0">
              <a:solidFill>
                <a:schemeClr val="tx1">
                  <a:lumMod val="85000"/>
                  <a:lumOff val="15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algn="r"/>
            <a:r>
              <a:rPr kumimoji="1" lang="ko-KR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로봇공학과 </a:t>
            </a:r>
            <a:r>
              <a:rPr kumimoji="1" lang="x-none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2015041812</a:t>
            </a:r>
            <a:r>
              <a:rPr kumimoji="1" lang="en-US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r>
              <a:rPr kumimoji="1" lang="ko-KR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이재성</a:t>
            </a:r>
            <a:r>
              <a:rPr kumimoji="1" lang="x-none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</a:p>
        </p:txBody>
      </p:sp>
    </p:spTree>
    <p:extLst>
      <p:ext uri="{BB962C8B-B14F-4D97-AF65-F5344CB8AC3E}">
        <p14:creationId xmlns="" xmlns:p14="http://schemas.microsoft.com/office/powerpoint/2010/main" val="18274503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46063DD2-9B38-F147-A0DC-464FBEA0D179}"/>
              </a:ext>
            </a:extLst>
          </p:cNvPr>
          <p:cNvSpPr txBox="1"/>
          <p:nvPr/>
        </p:nvSpPr>
        <p:spPr>
          <a:xfrm>
            <a:off x="479425" y="1206824"/>
            <a:ext cx="41136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r>
              <a:rPr kumimoji="1" lang="en-US" altLang="ko-KR" sz="16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1. </a:t>
            </a:r>
            <a:r>
              <a:rPr kumimoji="1" lang="en-US" altLang="ko-KR" sz="1600" b="1" dirty="0" err="1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DongwonParts</a:t>
            </a:r>
            <a:r>
              <a:rPr kumimoji="1" lang="en-US" altLang="ko-KR" sz="16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 </a:t>
            </a:r>
            <a:r>
              <a:rPr kumimoji="1" lang="ko-KR" altLang="en-US" sz="16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 </a:t>
            </a:r>
            <a:r>
              <a:rPr kumimoji="1" lang="ko-KR" altLang="en-US" sz="1600" b="1" dirty="0" err="1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실데이터</a:t>
            </a:r>
            <a:r>
              <a:rPr kumimoji="1" lang="ko-KR" altLang="en-US" sz="16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 전용 </a:t>
            </a:r>
            <a:r>
              <a:rPr kumimoji="1" lang="en-US" altLang="ko-KR" sz="16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Query </a:t>
            </a:r>
            <a:r>
              <a:rPr kumimoji="1" lang="ko-KR" altLang="en-US" sz="16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작성</a:t>
            </a:r>
            <a:endParaRPr kumimoji="1" lang="en-US" altLang="ko-KR" sz="1600" b="1" dirty="0" smtClean="0">
              <a:solidFill>
                <a:srgbClr val="009D4F"/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BB1F688A-EECA-AD4B-9974-52A755017E57}"/>
              </a:ext>
            </a:extLst>
          </p:cNvPr>
          <p:cNvSpPr txBox="1"/>
          <p:nvPr/>
        </p:nvSpPr>
        <p:spPr>
          <a:xfrm>
            <a:off x="377972" y="369097"/>
            <a:ext cx="17043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400" b="1" dirty="0" smtClean="0">
                <a:solidFill>
                  <a:srgbClr val="009D4F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3. </a:t>
            </a:r>
            <a:r>
              <a:rPr kumimoji="1" lang="ko-KR" altLang="en-US" sz="2400" b="1" dirty="0" err="1" smtClean="0">
                <a:solidFill>
                  <a:srgbClr val="009D4F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향후계획</a:t>
            </a:r>
            <a:endParaRPr kumimoji="1" lang="en-US" altLang="ko-KR" sz="2400" b="1" dirty="0">
              <a:solidFill>
                <a:srgbClr val="009D4F"/>
              </a:solidFill>
              <a:latin typeface="Noto Sans CJK KR Bold" panose="020B0500000000000000" pitchFamily="34" charset="-128"/>
              <a:ea typeface="Noto Sans CJK KR Bold" panose="020B0500000000000000" pitchFamily="34" charset="-128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46063DD2-9B38-F147-A0DC-464FBEA0D179}"/>
              </a:ext>
            </a:extLst>
          </p:cNvPr>
          <p:cNvSpPr txBox="1"/>
          <p:nvPr/>
        </p:nvSpPr>
        <p:spPr>
          <a:xfrm>
            <a:off x="479425" y="1955427"/>
            <a:ext cx="5069016" cy="4041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r>
              <a:rPr kumimoji="1" lang="en-US" altLang="ko-KR" sz="16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2. </a:t>
            </a:r>
            <a:r>
              <a:rPr kumimoji="1" lang="en-US" altLang="ko-KR" sz="1600" b="1" dirty="0" err="1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DongwonParts</a:t>
            </a:r>
            <a:r>
              <a:rPr kumimoji="1" lang="en-US" altLang="ko-KR" sz="16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 RFID Tag </a:t>
            </a:r>
            <a:r>
              <a:rPr kumimoji="1" lang="ko-KR" altLang="en-US" sz="16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데이터 인식 위치 추적 구현</a:t>
            </a:r>
            <a:endParaRPr kumimoji="1" lang="en-US" altLang="ko-KR" sz="1600" b="1" dirty="0">
              <a:solidFill>
                <a:srgbClr val="009D4F"/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46063DD2-9B38-F147-A0DC-464FBEA0D179}"/>
              </a:ext>
            </a:extLst>
          </p:cNvPr>
          <p:cNvSpPr txBox="1"/>
          <p:nvPr/>
        </p:nvSpPr>
        <p:spPr>
          <a:xfrm>
            <a:off x="479424" y="2779432"/>
            <a:ext cx="11083925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r>
              <a:rPr kumimoji="1" lang="en-US" altLang="ko-KR" sz="16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3. </a:t>
            </a:r>
            <a:r>
              <a:rPr kumimoji="1" lang="ko-KR" altLang="en-US" sz="1600" b="1" dirty="0" err="1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건솔루션</a:t>
            </a:r>
            <a:r>
              <a:rPr kumimoji="1" lang="ko-KR" altLang="en-US" sz="16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 요청사항 </a:t>
            </a:r>
            <a:r>
              <a:rPr kumimoji="1" lang="en-US" altLang="ko-KR" sz="16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- Unity Robot </a:t>
            </a:r>
            <a:r>
              <a:rPr kumimoji="1" lang="ko-KR" altLang="en-US" sz="16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과 관련된 </a:t>
            </a:r>
            <a:r>
              <a:rPr kumimoji="1" lang="en-US" altLang="ko-KR" sz="16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PPT </a:t>
            </a:r>
            <a:r>
              <a:rPr kumimoji="1" lang="ko-KR" altLang="en-US" sz="16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작성</a:t>
            </a:r>
            <a:r>
              <a:rPr kumimoji="1" lang="en-US" altLang="ko-KR" sz="16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(</a:t>
            </a:r>
            <a:r>
              <a:rPr kumimoji="1" lang="ko-KR" altLang="en-US" sz="16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약 </a:t>
            </a:r>
            <a:r>
              <a:rPr kumimoji="1" lang="en-US" altLang="ko-KR" sz="16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2 ~ 3</a:t>
            </a:r>
            <a:r>
              <a:rPr kumimoji="1" lang="ko-KR" altLang="en-US" sz="16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페이지 분량</a:t>
            </a:r>
            <a:r>
              <a:rPr kumimoji="1" lang="en-US" altLang="ko-KR" sz="16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)</a:t>
            </a:r>
          </a:p>
          <a:p>
            <a:pPr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endParaRPr kumimoji="1" lang="en-US" altLang="ko-KR" sz="1600" b="1" dirty="0" smtClean="0">
              <a:solidFill>
                <a:srgbClr val="009D4F"/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  <a:p>
            <a:pPr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r>
              <a:rPr kumimoji="1" lang="en-US" altLang="ko-KR" sz="16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4. </a:t>
            </a:r>
            <a:r>
              <a:rPr kumimoji="1" lang="ko-KR" altLang="en-US" sz="16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특허 </a:t>
            </a:r>
            <a:r>
              <a:rPr kumimoji="1" lang="ko-KR" altLang="en-US" sz="1600" b="1" dirty="0" err="1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워크샵</a:t>
            </a:r>
            <a:r>
              <a:rPr kumimoji="1" lang="ko-KR" altLang="en-US" sz="16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 준비</a:t>
            </a:r>
            <a:endParaRPr kumimoji="1" lang="en-US" altLang="ko-KR" sz="1600" b="1" dirty="0" smtClean="0">
              <a:solidFill>
                <a:srgbClr val="009D4F"/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  <a:p>
            <a:pPr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r>
              <a:rPr kumimoji="1" lang="en-US" altLang="ko-KR" sz="16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   (BIM </a:t>
            </a:r>
            <a:r>
              <a:rPr kumimoji="1" lang="ko-KR" altLang="en-US" sz="16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및 건설분야 관련 메타버스 기술</a:t>
            </a:r>
            <a:r>
              <a:rPr kumimoji="1" lang="en-US" altLang="ko-KR" sz="16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)   </a:t>
            </a:r>
          </a:p>
        </p:txBody>
      </p:sp>
    </p:spTree>
    <p:extLst>
      <p:ext uri="{BB962C8B-B14F-4D97-AF65-F5344CB8AC3E}">
        <p14:creationId xmlns="" xmlns:p14="http://schemas.microsoft.com/office/powerpoint/2010/main" val="21427105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315461" y="3079079"/>
            <a:ext cx="3561077" cy="699842"/>
          </a:xfrm>
          <a:prstGeom prst="rect">
            <a:avLst/>
          </a:prstGeom>
        </p:spPr>
        <p:txBody>
          <a:bodyPr vert="horz" wrap="square" lIns="0" tIns="9242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73"/>
              </a:spcBef>
            </a:pPr>
            <a:r>
              <a:rPr spc="6" dirty="0">
                <a:solidFill>
                  <a:srgbClr val="009D4F"/>
                </a:solidFill>
              </a:rPr>
              <a:t>THANK</a:t>
            </a:r>
            <a:r>
              <a:rPr spc="-121" dirty="0">
                <a:solidFill>
                  <a:srgbClr val="009D4F"/>
                </a:solidFill>
              </a:rPr>
              <a:t> </a:t>
            </a:r>
            <a:r>
              <a:rPr spc="6" dirty="0">
                <a:solidFill>
                  <a:srgbClr val="009D4F"/>
                </a:solidFill>
              </a:rPr>
              <a:t>YOU</a:t>
            </a:r>
          </a:p>
        </p:txBody>
      </p:sp>
      <p:pic>
        <p:nvPicPr>
          <p:cNvPr id="5" name="그림 4" descr="텍스트, 표지판, 어두운이(가) 표시된 사진&#10;&#10;자동 생성된 설명">
            <a:extLst>
              <a:ext uri="{FF2B5EF4-FFF2-40B4-BE49-F238E27FC236}">
                <a16:creationId xmlns="" xmlns:a16="http://schemas.microsoft.com/office/drawing/2014/main" id="{99DB973B-8F31-454D-965E-8D3C8A77EF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6060" y="3778921"/>
            <a:ext cx="2020478" cy="1063054"/>
          </a:xfrm>
          <a:prstGeom prst="rect">
            <a:avLst/>
          </a:prstGeom>
        </p:spPr>
      </p:pic>
      <p:pic>
        <p:nvPicPr>
          <p:cNvPr id="6" name="Picture 2">
            <a:extLst>
              <a:ext uri="{FF2B5EF4-FFF2-40B4-BE49-F238E27FC236}">
                <a16:creationId xmlns="" xmlns:a16="http://schemas.microsoft.com/office/drawing/2014/main" id="{E331DF8F-51A3-D3C4-B811-DFBF2677D5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="" xmlns:a14="http://schemas.microsoft.com/office/drawing/2010/main">
                  <a14:imgLayer r:embed="rId4">
                    <a14:imgEffect>
                      <a14:saturation sat="96000"/>
                    </a14:imgEffect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3044" y="3977602"/>
            <a:ext cx="1305433" cy="86437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53A531E-0264-474E-80E1-4D6EC51A9F73}"/>
              </a:ext>
            </a:extLst>
          </p:cNvPr>
          <p:cNvSpPr txBox="1"/>
          <p:nvPr/>
        </p:nvSpPr>
        <p:spPr>
          <a:xfrm>
            <a:off x="375388" y="368268"/>
            <a:ext cx="24384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000" b="1" dirty="0">
                <a:solidFill>
                  <a:srgbClr val="009D4F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Contents</a:t>
            </a:r>
            <a:endParaRPr kumimoji="1" lang="x-none" altLang="en-US" sz="3000" b="1" dirty="0">
              <a:solidFill>
                <a:srgbClr val="009D4F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66F1A837-3EF0-CC4C-9E70-66BA9C46692F}"/>
              </a:ext>
            </a:extLst>
          </p:cNvPr>
          <p:cNvSpPr txBox="1"/>
          <p:nvPr/>
        </p:nvSpPr>
        <p:spPr>
          <a:xfrm>
            <a:off x="643249" y="1278206"/>
            <a:ext cx="4177747" cy="15327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lnSpc>
                <a:spcPct val="130000"/>
              </a:lnSpc>
              <a:buFontTx/>
              <a:buAutoNum type="arabicPeriod"/>
            </a:pPr>
            <a:r>
              <a:rPr kumimoji="1" lang="en-US" altLang="ko-KR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DongwonParts</a:t>
            </a:r>
            <a:r>
              <a:rPr kumimoji="1" lang="ko-KR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프로젝트</a:t>
            </a:r>
            <a:endParaRPr kumimoji="1" lang="en-US" altLang="ko-KR" sz="2400" dirty="0" smtClean="0">
              <a:solidFill>
                <a:schemeClr val="tx1">
                  <a:lumMod val="85000"/>
                  <a:lumOff val="15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514350" indent="-514350">
              <a:lnSpc>
                <a:spcPct val="130000"/>
              </a:lnSpc>
              <a:buFontTx/>
              <a:buAutoNum type="arabicPeriod"/>
            </a:pPr>
            <a:r>
              <a:rPr kumimoji="1" lang="en-US" altLang="ko-KR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Unity Robot</a:t>
            </a:r>
          </a:p>
          <a:p>
            <a:pPr marL="514350" indent="-514350">
              <a:lnSpc>
                <a:spcPct val="130000"/>
              </a:lnSpc>
            </a:pPr>
            <a:r>
              <a:rPr kumimoji="1" lang="en-US" altLang="ko-KR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3.  </a:t>
            </a:r>
            <a:r>
              <a:rPr kumimoji="1" lang="ko-KR" altLang="en-US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향후계획</a:t>
            </a:r>
            <a:endParaRPr kumimoji="1" lang="en-US" altLang="ko-KR" sz="2400" dirty="0" smtClean="0">
              <a:solidFill>
                <a:schemeClr val="tx1">
                  <a:lumMod val="85000"/>
                  <a:lumOff val="15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04666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BB1F688A-EECA-AD4B-9974-52A755017E57}"/>
              </a:ext>
            </a:extLst>
          </p:cNvPr>
          <p:cNvSpPr txBox="1"/>
          <p:nvPr/>
        </p:nvSpPr>
        <p:spPr>
          <a:xfrm>
            <a:off x="467545" y="391233"/>
            <a:ext cx="36663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400" b="1" dirty="0" smtClean="0">
                <a:solidFill>
                  <a:srgbClr val="009D4F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1. </a:t>
            </a:r>
            <a:r>
              <a:rPr kumimoji="1" lang="en-US" altLang="ko-KR" sz="2400" b="1" dirty="0" err="1" smtClean="0">
                <a:solidFill>
                  <a:srgbClr val="009D4F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DongwonParts</a:t>
            </a:r>
            <a:r>
              <a:rPr kumimoji="1" lang="en-US" altLang="ko-KR" sz="2400" b="1" dirty="0" smtClean="0">
                <a:solidFill>
                  <a:srgbClr val="009D4F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 </a:t>
            </a:r>
            <a:r>
              <a:rPr kumimoji="1" lang="ko-KR" altLang="en-US" sz="2400" b="1" dirty="0" smtClean="0">
                <a:solidFill>
                  <a:srgbClr val="009D4F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프로젝트</a:t>
            </a:r>
            <a:endParaRPr kumimoji="1" lang="en-US" altLang="ko-KR" sz="2400" b="1" dirty="0">
              <a:solidFill>
                <a:srgbClr val="009D4F"/>
              </a:solidFill>
              <a:latin typeface="Noto Sans CJK KR Bold" panose="020B0500000000000000" pitchFamily="34" charset="-128"/>
              <a:ea typeface="Noto Sans CJK KR Bold" panose="020B0500000000000000" pitchFamily="34" charset="-128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46063DD2-9B38-F147-A0DC-464FBEA0D179}"/>
              </a:ext>
            </a:extLst>
          </p:cNvPr>
          <p:cNvSpPr txBox="1"/>
          <p:nvPr/>
        </p:nvSpPr>
        <p:spPr>
          <a:xfrm>
            <a:off x="479425" y="1037564"/>
            <a:ext cx="1491114" cy="4041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r>
              <a:rPr kumimoji="1" lang="en-US" altLang="ko-KR" sz="16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DB - </a:t>
            </a:r>
            <a:r>
              <a:rPr kumimoji="1" lang="ko-KR" altLang="en-US" sz="16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연동작업</a:t>
            </a:r>
            <a:endParaRPr kumimoji="1" lang="en-US" altLang="ko-KR" sz="1600" b="1" dirty="0">
              <a:solidFill>
                <a:srgbClr val="009D4F"/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</p:txBody>
      </p:sp>
      <p:pic>
        <p:nvPicPr>
          <p:cNvPr id="4098" name="Picture 2" descr="C:\Users\cailab\Desktop\코드내부.PNG"/>
          <p:cNvPicPr>
            <a:picLocks noChangeAspect="1" noChangeArrowheads="1"/>
          </p:cNvPicPr>
          <p:nvPr/>
        </p:nvPicPr>
        <p:blipFill>
          <a:blip r:embed="rId2"/>
          <a:srcRect l="18922" t="18471" r="18823"/>
          <a:stretch>
            <a:fillRect/>
          </a:stretch>
        </p:blipFill>
        <p:spPr bwMode="auto">
          <a:xfrm>
            <a:off x="161925" y="1953562"/>
            <a:ext cx="5781675" cy="3999563"/>
          </a:xfrm>
          <a:prstGeom prst="rect">
            <a:avLst/>
          </a:prstGeom>
          <a:noFill/>
        </p:spPr>
      </p:pic>
      <p:pic>
        <p:nvPicPr>
          <p:cNvPr id="1026" name="Picture 2" descr="C:\Users\cailab\Desktop\GCAP3D.PNG"/>
          <p:cNvPicPr>
            <a:picLocks noChangeAspect="1" noChangeArrowheads="1"/>
          </p:cNvPicPr>
          <p:nvPr/>
        </p:nvPicPr>
        <p:blipFill>
          <a:blip r:embed="rId3"/>
          <a:srcRect l="18384" r="19889"/>
          <a:stretch>
            <a:fillRect/>
          </a:stretch>
        </p:blipFill>
        <p:spPr bwMode="auto">
          <a:xfrm>
            <a:off x="6153150" y="1953562"/>
            <a:ext cx="5762625" cy="399956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062904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BB1F688A-EECA-AD4B-9974-52A755017E57}"/>
              </a:ext>
            </a:extLst>
          </p:cNvPr>
          <p:cNvSpPr txBox="1"/>
          <p:nvPr/>
        </p:nvSpPr>
        <p:spPr>
          <a:xfrm>
            <a:off x="467545" y="391233"/>
            <a:ext cx="36663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400" b="1" dirty="0" smtClean="0">
                <a:solidFill>
                  <a:srgbClr val="009D4F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1. </a:t>
            </a:r>
            <a:r>
              <a:rPr kumimoji="1" lang="en-US" altLang="ko-KR" sz="2400" b="1" dirty="0" err="1" smtClean="0">
                <a:solidFill>
                  <a:srgbClr val="009D4F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DongwonParts</a:t>
            </a:r>
            <a:r>
              <a:rPr kumimoji="1" lang="en-US" altLang="ko-KR" sz="2400" b="1" dirty="0" smtClean="0">
                <a:solidFill>
                  <a:srgbClr val="009D4F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 </a:t>
            </a:r>
            <a:r>
              <a:rPr kumimoji="1" lang="ko-KR" altLang="en-US" sz="2400" b="1" dirty="0" smtClean="0">
                <a:solidFill>
                  <a:srgbClr val="009D4F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프로젝트</a:t>
            </a:r>
            <a:endParaRPr kumimoji="1" lang="en-US" altLang="ko-KR" sz="2400" b="1" dirty="0">
              <a:solidFill>
                <a:srgbClr val="009D4F"/>
              </a:solidFill>
              <a:latin typeface="Noto Sans CJK KR Bold" panose="020B0500000000000000" pitchFamily="34" charset="-128"/>
              <a:ea typeface="Noto Sans CJK KR Bold" panose="020B0500000000000000" pitchFamily="34" charset="-128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46063DD2-9B38-F147-A0DC-464FBEA0D179}"/>
              </a:ext>
            </a:extLst>
          </p:cNvPr>
          <p:cNvSpPr txBox="1"/>
          <p:nvPr/>
        </p:nvSpPr>
        <p:spPr>
          <a:xfrm>
            <a:off x="479425" y="1037564"/>
            <a:ext cx="33906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r>
              <a:rPr kumimoji="1" lang="en-US" altLang="ko-KR" sz="16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Query </a:t>
            </a:r>
            <a:r>
              <a:rPr kumimoji="1" lang="ko-KR" altLang="en-US" sz="16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문법으로 필요한 데이터 추출</a:t>
            </a:r>
            <a:endParaRPr kumimoji="1" lang="en-US" altLang="ko-KR" sz="1600" b="1" dirty="0">
              <a:solidFill>
                <a:srgbClr val="009D4F"/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</p:txBody>
      </p:sp>
      <p:sp>
        <p:nvSpPr>
          <p:cNvPr id="25602" name="AutoShape 2" descr="Untitled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5603" name="Picture 3" descr="C:\Users\cailab\Desktop\znjf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49374" y="1441713"/>
            <a:ext cx="9547226" cy="514218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062904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BB1F688A-EECA-AD4B-9974-52A755017E57}"/>
              </a:ext>
            </a:extLst>
          </p:cNvPr>
          <p:cNvSpPr txBox="1"/>
          <p:nvPr/>
        </p:nvSpPr>
        <p:spPr>
          <a:xfrm>
            <a:off x="467545" y="391233"/>
            <a:ext cx="36663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400" b="1" dirty="0" smtClean="0">
                <a:solidFill>
                  <a:srgbClr val="009D4F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1. </a:t>
            </a:r>
            <a:r>
              <a:rPr kumimoji="1" lang="en-US" altLang="ko-KR" sz="2400" b="1" dirty="0" err="1" smtClean="0">
                <a:solidFill>
                  <a:srgbClr val="009D4F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DongwonParts</a:t>
            </a:r>
            <a:r>
              <a:rPr kumimoji="1" lang="en-US" altLang="ko-KR" sz="2400" b="1" dirty="0" smtClean="0">
                <a:solidFill>
                  <a:srgbClr val="009D4F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 </a:t>
            </a:r>
            <a:r>
              <a:rPr kumimoji="1" lang="ko-KR" altLang="en-US" sz="2400" b="1" dirty="0" smtClean="0">
                <a:solidFill>
                  <a:srgbClr val="009D4F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프로젝트</a:t>
            </a:r>
            <a:endParaRPr kumimoji="1" lang="en-US" altLang="ko-KR" sz="2400" b="1" dirty="0">
              <a:solidFill>
                <a:srgbClr val="009D4F"/>
              </a:solidFill>
              <a:latin typeface="Noto Sans CJK KR Bold" panose="020B0500000000000000" pitchFamily="34" charset="-128"/>
              <a:ea typeface="Noto Sans CJK KR Bold" panose="020B0500000000000000" pitchFamily="34" charset="-128"/>
            </a:endParaRPr>
          </a:p>
        </p:txBody>
      </p:sp>
      <p:pic>
        <p:nvPicPr>
          <p:cNvPr id="2051" name="Picture 3" descr="C:\Users\cailab\Desktop\정의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7545" y="1218538"/>
            <a:ext cx="7727950" cy="5344882"/>
          </a:xfrm>
          <a:prstGeom prst="rect">
            <a:avLst/>
          </a:prstGeom>
          <a:noFill/>
        </p:spPr>
      </p:pic>
      <p:pic>
        <p:nvPicPr>
          <p:cNvPr id="2050" name="Picture 2" descr="C:\Users\cailab\Desktop\콘등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28955" y="4354225"/>
            <a:ext cx="6765250" cy="208273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062904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BB1F688A-EECA-AD4B-9974-52A755017E57}"/>
              </a:ext>
            </a:extLst>
          </p:cNvPr>
          <p:cNvSpPr txBox="1"/>
          <p:nvPr/>
        </p:nvSpPr>
        <p:spPr>
          <a:xfrm>
            <a:off x="467545" y="391233"/>
            <a:ext cx="36663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400" b="1" dirty="0" smtClean="0">
                <a:solidFill>
                  <a:srgbClr val="009D4F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1. </a:t>
            </a:r>
            <a:r>
              <a:rPr kumimoji="1" lang="en-US" altLang="ko-KR" sz="2400" b="1" dirty="0" err="1" smtClean="0">
                <a:solidFill>
                  <a:srgbClr val="009D4F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DongwonParts</a:t>
            </a:r>
            <a:r>
              <a:rPr kumimoji="1" lang="en-US" altLang="ko-KR" sz="2400" b="1" dirty="0" smtClean="0">
                <a:solidFill>
                  <a:srgbClr val="009D4F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 </a:t>
            </a:r>
            <a:r>
              <a:rPr kumimoji="1" lang="ko-KR" altLang="en-US" sz="2400" b="1" dirty="0" smtClean="0">
                <a:solidFill>
                  <a:srgbClr val="009D4F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프로젝트</a:t>
            </a:r>
            <a:endParaRPr kumimoji="1" lang="en-US" altLang="ko-KR" sz="2400" b="1" dirty="0">
              <a:solidFill>
                <a:srgbClr val="009D4F"/>
              </a:solidFill>
              <a:latin typeface="Noto Sans CJK KR Bold" panose="020B0500000000000000" pitchFamily="34" charset="-128"/>
              <a:ea typeface="Noto Sans CJK KR Bold" panose="020B0500000000000000" pitchFamily="34" charset="-128"/>
            </a:endParaRPr>
          </a:p>
        </p:txBody>
      </p:sp>
      <p:sp>
        <p:nvSpPr>
          <p:cNvPr id="3074" name="AutoShape 2" descr="Untitled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076" name="AutoShape 4" descr="Untitled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3077" name="Picture 5" descr="C:\Users\cailab\Desktop\이렇게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90542" y="1170914"/>
            <a:ext cx="9753600" cy="533428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062904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BB1F688A-EECA-AD4B-9974-52A755017E57}"/>
              </a:ext>
            </a:extLst>
          </p:cNvPr>
          <p:cNvSpPr txBox="1"/>
          <p:nvPr/>
        </p:nvSpPr>
        <p:spPr>
          <a:xfrm>
            <a:off x="467545" y="391233"/>
            <a:ext cx="36663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400" b="1" dirty="0" smtClean="0">
                <a:solidFill>
                  <a:srgbClr val="009D4F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1. </a:t>
            </a:r>
            <a:r>
              <a:rPr kumimoji="1" lang="en-US" altLang="ko-KR" sz="2400" b="1" dirty="0" err="1" smtClean="0">
                <a:solidFill>
                  <a:srgbClr val="009D4F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DongwonParts</a:t>
            </a:r>
            <a:r>
              <a:rPr kumimoji="1" lang="en-US" altLang="ko-KR" sz="2400" b="1" dirty="0" smtClean="0">
                <a:solidFill>
                  <a:srgbClr val="009D4F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 </a:t>
            </a:r>
            <a:r>
              <a:rPr kumimoji="1" lang="ko-KR" altLang="en-US" sz="2400" b="1" dirty="0" smtClean="0">
                <a:solidFill>
                  <a:srgbClr val="009D4F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프로젝트</a:t>
            </a:r>
            <a:endParaRPr kumimoji="1" lang="en-US" altLang="ko-KR" sz="2400" b="1" dirty="0">
              <a:solidFill>
                <a:srgbClr val="009D4F"/>
              </a:solidFill>
              <a:latin typeface="Noto Sans CJK KR Bold" panose="020B0500000000000000" pitchFamily="34" charset="-128"/>
              <a:ea typeface="Noto Sans CJK KR Bold" panose="020B0500000000000000" pitchFamily="34" charset="-128"/>
            </a:endParaRPr>
          </a:p>
        </p:txBody>
      </p:sp>
      <p:pic>
        <p:nvPicPr>
          <p:cNvPr id="8" name="Picture 2" descr="C:\Users\cailab\Desktop\코드내부.PNG"/>
          <p:cNvPicPr>
            <a:picLocks noChangeAspect="1" noChangeArrowheads="1"/>
          </p:cNvPicPr>
          <p:nvPr/>
        </p:nvPicPr>
        <p:blipFill>
          <a:blip r:embed="rId2"/>
          <a:srcRect l="17178" r="17133"/>
          <a:stretch>
            <a:fillRect/>
          </a:stretch>
        </p:blipFill>
        <p:spPr bwMode="auto">
          <a:xfrm>
            <a:off x="467545" y="1597025"/>
            <a:ext cx="6143625" cy="4940300"/>
          </a:xfrm>
          <a:prstGeom prst="rect">
            <a:avLst/>
          </a:prstGeom>
          <a:noFill/>
        </p:spPr>
      </p:pic>
      <p:sp>
        <p:nvSpPr>
          <p:cNvPr id="9" name="직사각형 8"/>
          <p:cNvSpPr/>
          <p:nvPr/>
        </p:nvSpPr>
        <p:spPr>
          <a:xfrm>
            <a:off x="2729055" y="4705350"/>
            <a:ext cx="237839" cy="20955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343561" y="4705350"/>
            <a:ext cx="237839" cy="20955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896094" y="4705350"/>
            <a:ext cx="237839" cy="20955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372261" y="4705350"/>
            <a:ext cx="237839" cy="20955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343561" y="5562600"/>
            <a:ext cx="237839" cy="2095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8318500" y="4867275"/>
            <a:ext cx="714375" cy="666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46063DD2-9B38-F147-A0DC-464FBEA0D179}"/>
              </a:ext>
            </a:extLst>
          </p:cNvPr>
          <p:cNvSpPr txBox="1"/>
          <p:nvPr/>
        </p:nvSpPr>
        <p:spPr>
          <a:xfrm>
            <a:off x="7807860" y="5772150"/>
            <a:ext cx="12250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r>
              <a:rPr kumimoji="1" lang="ko-KR" altLang="en-US" sz="1600" b="1" dirty="0" smtClean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배차 태그 </a:t>
            </a:r>
            <a:r>
              <a:rPr kumimoji="1" lang="en-US" altLang="ko-KR" sz="1600" b="1" dirty="0" smtClean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1</a:t>
            </a:r>
            <a:endParaRPr kumimoji="1" lang="en-US" altLang="ko-KR" sz="1600" b="1" dirty="0"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419350" y="4471325"/>
            <a:ext cx="723900" cy="69122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46063DD2-9B38-F147-A0DC-464FBEA0D179}"/>
              </a:ext>
            </a:extLst>
          </p:cNvPr>
          <p:cNvSpPr txBox="1"/>
          <p:nvPr/>
        </p:nvSpPr>
        <p:spPr>
          <a:xfrm>
            <a:off x="8120598" y="1414760"/>
            <a:ext cx="3616696" cy="8822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r>
              <a:rPr kumimoji="1" lang="en-US" altLang="ko-KR" sz="1600" b="1" dirty="0" smtClean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A </a:t>
            </a:r>
            <a:r>
              <a:rPr kumimoji="1" lang="ko-KR" altLang="en-US" sz="1600" b="1" dirty="0" smtClean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존이라고 가정하면</a:t>
            </a:r>
            <a:r>
              <a:rPr kumimoji="1" lang="en-US" altLang="ko-KR" sz="1600" b="1" dirty="0" smtClean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, 1, 4, 7 10</a:t>
            </a:r>
            <a:r>
              <a:rPr kumimoji="1" lang="ko-KR" altLang="en-US" sz="1600" b="1" dirty="0" smtClean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이므로</a:t>
            </a:r>
            <a:r>
              <a:rPr kumimoji="1" lang="en-US" altLang="ko-KR" sz="1600" b="1" dirty="0" smtClean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,</a:t>
            </a:r>
          </a:p>
          <a:p>
            <a:pPr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r>
              <a:rPr kumimoji="1" lang="ko-KR" altLang="en-US" sz="1600" b="1" dirty="0" smtClean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이렇게 </a:t>
            </a:r>
            <a:r>
              <a:rPr kumimoji="1" lang="ko-KR" altLang="en-US" sz="1600" b="1" dirty="0" err="1" smtClean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쌓여야한다</a:t>
            </a:r>
            <a:r>
              <a:rPr kumimoji="1" lang="en-US" altLang="ko-KR" sz="1600" b="1" dirty="0" smtClean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. </a:t>
            </a:r>
            <a:r>
              <a:rPr kumimoji="1" lang="ko-KR" altLang="en-US" sz="1600" b="1" dirty="0" smtClean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즉</a:t>
            </a:r>
            <a:r>
              <a:rPr kumimoji="1" lang="en-US" altLang="ko-KR" sz="1600" b="1" dirty="0" smtClean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, </a:t>
            </a:r>
            <a:r>
              <a:rPr kumimoji="1" lang="ko-KR" altLang="en-US" sz="1600" b="1" dirty="0" smtClean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배차가 쌓인다</a:t>
            </a:r>
            <a:r>
              <a:rPr kumimoji="1" lang="en-US" altLang="ko-KR" sz="1600" b="1" dirty="0" smtClean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.</a:t>
            </a:r>
            <a:endParaRPr kumimoji="1" lang="en-US" altLang="ko-KR" sz="1600" b="1" dirty="0"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953250" y="4855795"/>
            <a:ext cx="2962275" cy="723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46063DD2-9B38-F147-A0DC-464FBEA0D179}"/>
              </a:ext>
            </a:extLst>
          </p:cNvPr>
          <p:cNvSpPr txBox="1"/>
          <p:nvPr/>
        </p:nvSpPr>
        <p:spPr>
          <a:xfrm>
            <a:off x="6953250" y="5002577"/>
            <a:ext cx="2962275" cy="403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r>
              <a:rPr kumimoji="1" lang="en-US" altLang="ko-KR" sz="1600" b="1" dirty="0" smtClean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      DONGWON2022000001</a:t>
            </a:r>
            <a:endParaRPr kumimoji="1" lang="en-US" altLang="ko-KR" sz="1600" b="1" dirty="0"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</p:txBody>
      </p:sp>
      <p:pic>
        <p:nvPicPr>
          <p:cNvPr id="37" name="Picture 2" descr="C:\Users\cailab\Desktop\가데이터.PNG"/>
          <p:cNvPicPr>
            <a:picLocks noChangeAspect="1" noChangeArrowheads="1"/>
          </p:cNvPicPr>
          <p:nvPr/>
        </p:nvPicPr>
        <p:blipFill>
          <a:blip r:embed="rId3"/>
          <a:srcRect r="21701" b="24976"/>
          <a:stretch>
            <a:fillRect/>
          </a:stretch>
        </p:blipFill>
        <p:spPr bwMode="auto">
          <a:xfrm>
            <a:off x="467544" y="1482575"/>
            <a:ext cx="5209356" cy="2675402"/>
          </a:xfrm>
          <a:prstGeom prst="rect">
            <a:avLst/>
          </a:prstGeom>
          <a:noFill/>
        </p:spPr>
      </p:pic>
      <p:cxnSp>
        <p:nvCxnSpPr>
          <p:cNvPr id="30" name="직선 연결선 29"/>
          <p:cNvCxnSpPr>
            <a:stCxn id="19" idx="3"/>
          </p:cNvCxnSpPr>
          <p:nvPr/>
        </p:nvCxnSpPr>
        <p:spPr>
          <a:xfrm flipV="1">
            <a:off x="3143250" y="1876425"/>
            <a:ext cx="4977348" cy="2940513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6953250" y="4157977"/>
            <a:ext cx="2962275" cy="7239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6953250" y="3434859"/>
            <a:ext cx="2962275" cy="7239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6953250" y="2710959"/>
            <a:ext cx="2962275" cy="7239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46063DD2-9B38-F147-A0DC-464FBEA0D179}"/>
              </a:ext>
            </a:extLst>
          </p:cNvPr>
          <p:cNvSpPr txBox="1"/>
          <p:nvPr/>
        </p:nvSpPr>
        <p:spPr>
          <a:xfrm>
            <a:off x="6953250" y="2931187"/>
            <a:ext cx="2962275" cy="403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r>
              <a:rPr kumimoji="1" lang="en-US" altLang="ko-KR" sz="1600" b="1" dirty="0" smtClean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      DONGWON2022000010</a:t>
            </a:r>
            <a:endParaRPr kumimoji="1" lang="en-US" altLang="ko-KR" sz="1600" b="1" dirty="0"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46063DD2-9B38-F147-A0DC-464FBEA0D179}"/>
              </a:ext>
            </a:extLst>
          </p:cNvPr>
          <p:cNvSpPr txBox="1"/>
          <p:nvPr/>
        </p:nvSpPr>
        <p:spPr>
          <a:xfrm>
            <a:off x="6953250" y="3594830"/>
            <a:ext cx="2962275" cy="403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r>
              <a:rPr kumimoji="1" lang="en-US" altLang="ko-KR" sz="1600" b="1" dirty="0" smtClean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      DONGWON2022000007</a:t>
            </a:r>
            <a:endParaRPr kumimoji="1" lang="en-US" altLang="ko-KR" sz="1600" b="1" dirty="0"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46063DD2-9B38-F147-A0DC-464FBEA0D179}"/>
              </a:ext>
            </a:extLst>
          </p:cNvPr>
          <p:cNvSpPr txBox="1"/>
          <p:nvPr/>
        </p:nvSpPr>
        <p:spPr>
          <a:xfrm>
            <a:off x="6953250" y="4301393"/>
            <a:ext cx="2962275" cy="403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r>
              <a:rPr kumimoji="1" lang="en-US" altLang="ko-KR" sz="1600" b="1" dirty="0" smtClean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      DONGWON2022000004</a:t>
            </a:r>
            <a:endParaRPr kumimoji="1" lang="en-US" altLang="ko-KR" sz="1600" b="1" dirty="0"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46063DD2-9B38-F147-A0DC-464FBEA0D179}"/>
              </a:ext>
            </a:extLst>
          </p:cNvPr>
          <p:cNvSpPr txBox="1"/>
          <p:nvPr/>
        </p:nvSpPr>
        <p:spPr>
          <a:xfrm>
            <a:off x="9210675" y="5579695"/>
            <a:ext cx="20669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r>
              <a:rPr kumimoji="1" lang="ko-KR" altLang="en-US" sz="1600" b="1" dirty="0" smtClean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누르거나</a:t>
            </a:r>
            <a:r>
              <a:rPr kumimoji="1" lang="en-US" altLang="ko-KR" sz="1600" b="1" dirty="0" smtClean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, </a:t>
            </a:r>
            <a:r>
              <a:rPr kumimoji="1" lang="ko-KR" altLang="en-US" sz="1600" b="1" dirty="0" err="1" smtClean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오버롤하면</a:t>
            </a:r>
            <a:r>
              <a:rPr kumimoji="1" lang="en-US" altLang="ko-KR" sz="1600" b="1" dirty="0" smtClean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  </a:t>
            </a:r>
            <a:endParaRPr kumimoji="1" lang="en-US" altLang="ko-KR" sz="1600" b="1" dirty="0"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</p:txBody>
      </p:sp>
      <p:sp>
        <p:nvSpPr>
          <p:cNvPr id="45" name="오른쪽 화살표 44"/>
          <p:cNvSpPr/>
          <p:nvPr/>
        </p:nvSpPr>
        <p:spPr>
          <a:xfrm rot="13624331">
            <a:off x="9579788" y="5341066"/>
            <a:ext cx="428625" cy="277937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46063DD2-9B38-F147-A0DC-464FBEA0D179}"/>
              </a:ext>
            </a:extLst>
          </p:cNvPr>
          <p:cNvSpPr txBox="1"/>
          <p:nvPr/>
        </p:nvSpPr>
        <p:spPr>
          <a:xfrm>
            <a:off x="10442915" y="5228464"/>
            <a:ext cx="1669370" cy="882293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r>
              <a:rPr kumimoji="1" lang="en-US" altLang="ko-KR" sz="1600" b="1" dirty="0" smtClean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ITEM003 – QTY</a:t>
            </a:r>
          </a:p>
          <a:p>
            <a:pPr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r>
              <a:rPr kumimoji="1" lang="en-US" altLang="ko-KR" sz="1600" b="1" dirty="0" smtClean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ITEM004 – QTY  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12419044" y="6042611"/>
            <a:ext cx="28886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sz="1600" b="1" smtClean="0">
                <a:solidFill>
                  <a:prstClr val="black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062904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BB1F688A-EECA-AD4B-9974-52A755017E57}"/>
              </a:ext>
            </a:extLst>
          </p:cNvPr>
          <p:cNvSpPr txBox="1"/>
          <p:nvPr/>
        </p:nvSpPr>
        <p:spPr>
          <a:xfrm>
            <a:off x="467545" y="391233"/>
            <a:ext cx="20409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400" b="1" dirty="0" smtClean="0">
                <a:solidFill>
                  <a:srgbClr val="009D4F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2. Unity Robot</a:t>
            </a:r>
            <a:endParaRPr kumimoji="1" lang="en-US" altLang="ko-KR" sz="2400" b="1" dirty="0">
              <a:solidFill>
                <a:srgbClr val="009D4F"/>
              </a:solidFill>
              <a:latin typeface="Noto Sans CJK KR Bold" panose="020B0500000000000000" pitchFamily="34" charset="-128"/>
              <a:ea typeface="Noto Sans CJK KR Bold" panose="020B0500000000000000" pitchFamily="34" charset="-128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09599" y="1499229"/>
            <a:ext cx="11001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1.    Unity</a:t>
            </a:r>
            <a:r>
              <a:rPr lang="ko-KR" altLang="en-US" dirty="0" smtClean="0"/>
              <a:t>에 로딩된 기존 로봇의</a:t>
            </a:r>
            <a:r>
              <a:rPr lang="en-US" altLang="ko-KR" dirty="0" smtClean="0"/>
              <a:t>. </a:t>
            </a:r>
            <a:r>
              <a:rPr lang="ko-KR" altLang="en-US" dirty="0" smtClean="0"/>
              <a:t>로봇 모션 동기화를 위한 가능성 및 예상 투입 공수 산정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통신으로 </a:t>
            </a:r>
            <a:r>
              <a:rPr lang="ko-KR" altLang="en-US" dirty="0" err="1" smtClean="0"/>
              <a:t>관절값을</a:t>
            </a:r>
            <a:r>
              <a:rPr lang="ko-KR" altLang="en-US" dirty="0" smtClean="0"/>
              <a:t> 받았을 때 </a:t>
            </a:r>
            <a:r>
              <a:rPr lang="ko-KR" altLang="en-US" dirty="0" err="1" smtClean="0"/>
              <a:t>유니티에서</a:t>
            </a:r>
            <a:r>
              <a:rPr lang="ko-KR" altLang="en-US" dirty="0" smtClean="0"/>
              <a:t> 로봇 모션을 연동시기는 방법에 대한 부분만 확인하면 됨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  <p:sp>
        <p:nvSpPr>
          <p:cNvPr id="11" name="직사각형 10"/>
          <p:cNvSpPr/>
          <p:nvPr/>
        </p:nvSpPr>
        <p:spPr>
          <a:xfrm>
            <a:off x="609599" y="2843926"/>
            <a:ext cx="1100137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구현 안</a:t>
            </a:r>
            <a:endParaRPr lang="en-US" altLang="ko-KR" dirty="0" smtClean="0"/>
          </a:p>
          <a:p>
            <a:r>
              <a:rPr lang="en-US" altLang="ko-KR" dirty="0" smtClean="0"/>
              <a:t>1.</a:t>
            </a:r>
            <a:r>
              <a:rPr lang="ko-KR" altLang="en-US" dirty="0" smtClean="0"/>
              <a:t>로봇 모델링</a:t>
            </a:r>
            <a:r>
              <a:rPr lang="en-US" altLang="ko-KR" dirty="0" smtClean="0"/>
              <a:t>: 3D Physics </a:t>
            </a:r>
            <a:r>
              <a:rPr lang="ko-KR" altLang="en-US" dirty="0" smtClean="0"/>
              <a:t>산업용 로봇 모델 받아서 등록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    a. </a:t>
            </a:r>
            <a:r>
              <a:rPr lang="ko-KR" altLang="en-US" dirty="0" smtClean="0"/>
              <a:t>산업용 로봇 모델 받아서 등록</a:t>
            </a:r>
            <a:r>
              <a:rPr lang="en-US" altLang="ko-KR" dirty="0" smtClean="0"/>
              <a:t>. (</a:t>
            </a:r>
            <a:r>
              <a:rPr lang="ko-KR" altLang="en-US" dirty="0" smtClean="0">
                <a:solidFill>
                  <a:srgbClr val="FF0000"/>
                </a:solidFill>
              </a:rPr>
              <a:t>기존 방식 활용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    b. ROS</a:t>
            </a:r>
            <a:r>
              <a:rPr lang="ko-KR" altLang="en-US" dirty="0" smtClean="0"/>
              <a:t>의 기존 샘플 활용</a:t>
            </a:r>
            <a:r>
              <a:rPr lang="en-US" altLang="ko-KR" dirty="0" smtClean="0"/>
              <a:t>.(  URDF Importer </a:t>
            </a:r>
            <a:r>
              <a:rPr lang="ko-KR" altLang="en-US" dirty="0" smtClean="0"/>
              <a:t>지원됨 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로봇 모션 제어</a:t>
            </a:r>
            <a:r>
              <a:rPr lang="en-US" altLang="ko-KR" dirty="0" smtClean="0"/>
              <a:t>: </a:t>
            </a:r>
            <a:r>
              <a:rPr lang="ko-KR" altLang="en-US" dirty="0" smtClean="0">
                <a:solidFill>
                  <a:srgbClr val="FF0000"/>
                </a:solidFill>
              </a:rPr>
              <a:t>관절 수정 기능 확인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     ROS</a:t>
            </a:r>
            <a:r>
              <a:rPr lang="ko-KR" altLang="en-US" dirty="0" smtClean="0"/>
              <a:t>의 기존 구현된 모델들 활용</a:t>
            </a:r>
            <a:r>
              <a:rPr lang="en-US" altLang="ko-KR" dirty="0" smtClean="0"/>
              <a:t>:</a:t>
            </a:r>
          </a:p>
          <a:p>
            <a:r>
              <a:rPr lang="en-US" altLang="ko-KR" dirty="0" smtClean="0"/>
              <a:t>    </a:t>
            </a:r>
          </a:p>
          <a:p>
            <a:r>
              <a:rPr lang="en-US" altLang="ko-KR" dirty="0" smtClean="0"/>
              <a:t>     </a:t>
            </a:r>
            <a:r>
              <a:rPr lang="en-US" altLang="ko-KR" dirty="0" err="1" smtClean="0"/>
              <a:t>PickandPlace</a:t>
            </a:r>
            <a:r>
              <a:rPr lang="en-US" altLang="ko-KR" dirty="0" smtClean="0"/>
              <a:t> Project 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>
                <a:hlinkClick r:id="rId2"/>
              </a:rPr>
              <a:t>https://github.com/Unity-Technologies/Unity-Robotics-Hub/blob/main/tutorials/pick_and_place/README.md#part-0-ros-setup</a:t>
            </a:r>
            <a:endParaRPr lang="en-US" altLang="ko-KR" dirty="0" smtClean="0"/>
          </a:p>
          <a:p>
            <a:endParaRPr lang="en-US" altLang="ko-KR" dirty="0" smtClean="0"/>
          </a:p>
        </p:txBody>
      </p:sp>
      <p:pic>
        <p:nvPicPr>
          <p:cNvPr id="26626" name="Picture 2" descr="C:\Users\cailab\Desktop\sg.PNG"/>
          <p:cNvPicPr>
            <a:picLocks noChangeAspect="1" noChangeArrowheads="1"/>
          </p:cNvPicPr>
          <p:nvPr/>
        </p:nvPicPr>
        <p:blipFill>
          <a:blip r:embed="rId3"/>
          <a:srcRect l="4509" t="3600" r="8621"/>
          <a:stretch>
            <a:fillRect/>
          </a:stretch>
        </p:blipFill>
        <p:spPr bwMode="auto">
          <a:xfrm>
            <a:off x="6257925" y="3358784"/>
            <a:ext cx="5934075" cy="349921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0629049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BB1F688A-EECA-AD4B-9974-52A755017E57}"/>
              </a:ext>
            </a:extLst>
          </p:cNvPr>
          <p:cNvSpPr txBox="1"/>
          <p:nvPr/>
        </p:nvSpPr>
        <p:spPr>
          <a:xfrm>
            <a:off x="467545" y="391233"/>
            <a:ext cx="20409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400" b="1" dirty="0" smtClean="0">
                <a:solidFill>
                  <a:srgbClr val="009D4F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2. Unity Robot</a:t>
            </a:r>
            <a:endParaRPr kumimoji="1" lang="en-US" altLang="ko-KR" sz="2400" b="1" dirty="0">
              <a:solidFill>
                <a:srgbClr val="009D4F"/>
              </a:solidFill>
              <a:latin typeface="Noto Sans CJK KR Bold" panose="020B0500000000000000" pitchFamily="34" charset="-128"/>
              <a:ea typeface="Noto Sans CJK KR Bold" panose="020B0500000000000000" pitchFamily="34" charset="-128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09599" y="1499229"/>
            <a:ext cx="11001375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3.OPCUA </a:t>
            </a:r>
            <a:r>
              <a:rPr lang="ko-KR" altLang="en-US" dirty="0" smtClean="0"/>
              <a:t>통신 부분</a:t>
            </a:r>
          </a:p>
          <a:p>
            <a:r>
              <a:rPr lang="ko-KR" altLang="en-US" dirty="0" smtClean="0"/>
              <a:t>기존 구현 샘플 참조 </a:t>
            </a:r>
            <a:r>
              <a:rPr lang="en-US" altLang="ko-KR" dirty="0" smtClean="0"/>
              <a:t>: OPCUA4Unity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OPCUA4Unity : Unity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PLC </a:t>
            </a:r>
            <a:r>
              <a:rPr lang="ko-KR" altLang="en-US" dirty="0" smtClean="0"/>
              <a:t>및 로봇 컨트롤러와 연결할 수 있게 해주는 </a:t>
            </a:r>
            <a:r>
              <a:rPr lang="en-US" altLang="ko-KR" dirty="0" smtClean="0"/>
              <a:t>Industry 4.0</a:t>
            </a:r>
            <a:r>
              <a:rPr lang="ko-KR" altLang="en-US" dirty="0" smtClean="0"/>
              <a:t>의 통신표준</a:t>
            </a: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요구사항</a:t>
            </a:r>
            <a:endParaRPr lang="en-US" altLang="ko-KR" dirty="0" smtClean="0"/>
          </a:p>
          <a:p>
            <a:endParaRPr lang="ko-KR" altLang="en-US" dirty="0" smtClean="0"/>
          </a:p>
          <a:p>
            <a:r>
              <a:rPr lang="en-US" altLang="ko-KR" dirty="0" smtClean="0"/>
              <a:t>1. Unity</a:t>
            </a:r>
            <a:r>
              <a:rPr lang="ko-KR" altLang="en-US" dirty="0" smtClean="0"/>
              <a:t>에 로딩된 기존 로봇의</a:t>
            </a:r>
            <a:r>
              <a:rPr lang="en-US" altLang="ko-KR" dirty="0" smtClean="0"/>
              <a:t>. </a:t>
            </a:r>
            <a:r>
              <a:rPr lang="ko-KR" altLang="en-US" dirty="0" smtClean="0"/>
              <a:t>로봇 모션 동기화를 위한 가능성 및 예상 투입 공수 산정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    (</a:t>
            </a:r>
            <a:r>
              <a:rPr lang="ko-KR" altLang="en-US" dirty="0" smtClean="0"/>
              <a:t>통신으로 </a:t>
            </a:r>
            <a:r>
              <a:rPr lang="ko-KR" altLang="en-US" dirty="0" err="1" smtClean="0"/>
              <a:t>관절값을</a:t>
            </a:r>
            <a:r>
              <a:rPr lang="ko-KR" altLang="en-US" dirty="0" smtClean="0"/>
              <a:t> 받았을 때 </a:t>
            </a:r>
            <a:r>
              <a:rPr lang="ko-KR" altLang="en-US" dirty="0" err="1" smtClean="0"/>
              <a:t>유니티에서</a:t>
            </a:r>
            <a:r>
              <a:rPr lang="ko-KR" altLang="en-US" dirty="0" smtClean="0"/>
              <a:t> 로봇 모션을 연동시기는 방법에 대한 부분만 확인하면 됨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가능하다면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얼마나 걸릴지</a:t>
            </a:r>
            <a:r>
              <a:rPr lang="en-US" altLang="ko-KR" dirty="0" smtClean="0"/>
              <a:t>? </a:t>
            </a:r>
            <a:r>
              <a:rPr lang="ko-KR" altLang="en-US" dirty="0" smtClean="0"/>
              <a:t>예상시간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3. </a:t>
            </a:r>
            <a:r>
              <a:rPr lang="ko-KR" altLang="en-US" dirty="0" smtClean="0"/>
              <a:t>관련하여</a:t>
            </a:r>
            <a:r>
              <a:rPr lang="en-US" altLang="ko-KR" dirty="0" smtClean="0"/>
              <a:t>, </a:t>
            </a:r>
            <a:r>
              <a:rPr lang="ko-KR" altLang="en-US" dirty="0" smtClean="0"/>
              <a:t>교수님과 검토 및 미팅요청</a:t>
            </a:r>
            <a:r>
              <a:rPr lang="en-US" altLang="ko-KR" dirty="0" smtClean="0"/>
              <a:t>(</a:t>
            </a:r>
            <a:r>
              <a:rPr lang="ko-KR" altLang="en-US" dirty="0" smtClean="0"/>
              <a:t>가급적 </a:t>
            </a:r>
            <a:r>
              <a:rPr lang="en-US" altLang="ko-KR" dirty="0" smtClean="0"/>
              <a:t>7</a:t>
            </a:r>
            <a:r>
              <a:rPr lang="ko-KR" altLang="en-US" smtClean="0"/>
              <a:t>월 안에 </a:t>
            </a:r>
            <a:r>
              <a:rPr lang="ko-KR" altLang="en-US" dirty="0" smtClean="0"/>
              <a:t>했으면 좋겠다고 함</a:t>
            </a:r>
            <a:r>
              <a:rPr lang="en-US" altLang="ko-KR" dirty="0" smtClean="0"/>
              <a:t>)</a:t>
            </a:r>
            <a:endParaRPr lang="ko-KR" altLang="en-US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</p:txBody>
      </p:sp>
    </p:spTree>
    <p:extLst>
      <p:ext uri="{BB962C8B-B14F-4D97-AF65-F5344CB8AC3E}">
        <p14:creationId xmlns="" xmlns:p14="http://schemas.microsoft.com/office/powerpoint/2010/main" val="1062904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6768</TotalTime>
  <Words>166</Words>
  <Application>Microsoft Office PowerPoint</Application>
  <PresentationFormat>사용자 지정</PresentationFormat>
  <Paragraphs>73</Paragraphs>
  <Slides>11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THANK YOU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아림</dc:creator>
  <cp:lastModifiedBy>cailab</cp:lastModifiedBy>
  <cp:revision>367</cp:revision>
  <dcterms:created xsi:type="dcterms:W3CDTF">2020-12-21T03:06:12Z</dcterms:created>
  <dcterms:modified xsi:type="dcterms:W3CDTF">2022-07-15T23:59:37Z</dcterms:modified>
</cp:coreProperties>
</file>