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95" r:id="rId2"/>
    <p:sldId id="353" r:id="rId3"/>
    <p:sldId id="410" r:id="rId4"/>
    <p:sldId id="440" r:id="rId5"/>
    <p:sldId id="437" r:id="rId6"/>
    <p:sldId id="429" r:id="rId7"/>
    <p:sldId id="442" r:id="rId8"/>
    <p:sldId id="443" r:id="rId9"/>
    <p:sldId id="417" r:id="rId10"/>
    <p:sldId id="369" r:id="rId11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595" userDrawn="1">
          <p15:clr>
            <a:srgbClr val="A4A3A4"/>
          </p15:clr>
        </p15:guide>
        <p15:guide id="5" pos="7333" userDrawn="1">
          <p15:clr>
            <a:srgbClr val="A4A3A4"/>
          </p15:clr>
        </p15:guide>
        <p15:guide id="6" orient="horz" pos="4020" userDrawn="1">
          <p15:clr>
            <a:srgbClr val="A4A3A4"/>
          </p15:clr>
        </p15:guide>
        <p15:guide id="10" orient="horz" pos="278" userDrawn="1">
          <p15:clr>
            <a:srgbClr val="A4A3A4"/>
          </p15:clr>
        </p15:guide>
        <p15:guide id="11" pos="302" userDrawn="1">
          <p15:clr>
            <a:srgbClr val="A4A3A4"/>
          </p15:clr>
        </p15:guide>
        <p15:guide id="12" pos="393" userDrawn="1">
          <p15:clr>
            <a:srgbClr val="A4A3A4"/>
          </p15:clr>
        </p15:guide>
        <p15:guide id="13" orient="horz" pos="1003" userDrawn="1">
          <p15:clr>
            <a:srgbClr val="A4A3A4"/>
          </p15:clr>
        </p15:guide>
        <p15:guide id="14" orient="horz" pos="663" userDrawn="1">
          <p15:clr>
            <a:srgbClr val="A4A3A4"/>
          </p15:clr>
        </p15:guide>
        <p15:guide id="15" orient="horz" pos="38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E7E7E6"/>
    <a:srgbClr val="009D4F"/>
    <a:srgbClr val="009D4D"/>
    <a:srgbClr val="2F2F2E"/>
    <a:srgbClr val="EFEFE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7162" autoAdjust="0"/>
    <p:restoredTop sz="96642" autoAdjust="0"/>
  </p:normalViewPr>
  <p:slideViewPr>
    <p:cSldViewPr snapToGrid="0" snapToObjects="1">
      <p:cViewPr varScale="1">
        <p:scale>
          <a:sx n="67" d="100"/>
          <a:sy n="67" d="100"/>
        </p:scale>
        <p:origin x="-940" y="-76"/>
      </p:cViewPr>
      <p:guideLst>
        <p:guide orient="horz" pos="2160"/>
        <p:guide orient="horz" pos="4020"/>
        <p:guide orient="horz" pos="278"/>
        <p:guide orient="horz" pos="1003"/>
        <p:guide orient="horz" pos="663"/>
        <p:guide orient="horz" pos="3861"/>
        <p:guide pos="3840"/>
        <p:guide pos="1595"/>
        <p:guide pos="7333"/>
        <p:guide pos="302"/>
        <p:guide pos="3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ABF2C0-3C9C-7D49-B24A-64CA7C2343A0}" type="datetimeFigureOut">
              <a:rPr kumimoji="1" lang="x-none" altLang="en-US" smtClean="0"/>
              <a:pPr/>
              <a:t>2022-09-08</a:t>
            </a:fld>
            <a:endParaRPr kumimoji="1" lang="x-none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F919D3-84F6-0741-8352-B69EE92CC057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="" xmlns:p14="http://schemas.microsoft.com/office/powerpoint/2010/main" val="1498810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21D6D92-C733-1642-8A21-5EECDE35E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734DE295-A08A-214D-9CBE-5ED378EB32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1CC0D3A-BA10-FC46-9C9F-8A47BEDD4F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2022-09-08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7FE8601-FB8B-9342-AE5B-89A3E0439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D058E05-17A3-BF45-B0DA-D60B846DF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="" xmlns:p14="http://schemas.microsoft.com/office/powerpoint/2010/main" val="1208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74D90CD-0454-2C43-94B9-D70BD947A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858A2CB1-9A70-A542-8270-D9FCD307C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66ECFFA-44BE-5742-8DF8-D72529A7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2022-09-08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0AA712B-F4A3-9548-8006-8C6A33136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78572B2-8B03-ED42-831C-7E5F3A7C3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="" xmlns:p14="http://schemas.microsoft.com/office/powerpoint/2010/main" val="2426936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33DB958B-9F52-5047-BA9C-CCD563B56D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422964C8-EE40-014B-B029-2F0B840EE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B4F3365-A4A2-264C-945A-DCBA1B6E65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2022-09-08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A3C17BB-7479-F74C-8605-96575BDE0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4511452-4FD6-374E-9D80-EE209AA3E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="" xmlns:p14="http://schemas.microsoft.com/office/powerpoint/2010/main" val="3521214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87" b="1" i="0">
                <a:solidFill>
                  <a:srgbClr val="22222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76" b="0" i="0">
                <a:solidFill>
                  <a:schemeClr val="tx1"/>
                </a:solidFill>
                <a:latin typeface="Noto Sans CJK KR Black"/>
                <a:cs typeface="Noto Sans CJK KR Black"/>
              </a:defRPr>
            </a:lvl1pPr>
          </a:lstStyle>
          <a:p>
            <a:pPr marL="7701">
              <a:spcBef>
                <a:spcPts val="567"/>
              </a:spcBef>
            </a:pPr>
            <a:r>
              <a:rPr lang="en-US" spc="-24"/>
              <a:t>GUNN</a:t>
            </a:r>
            <a:r>
              <a:rPr lang="en-US" spc="-82"/>
              <a:t> </a:t>
            </a:r>
            <a:r>
              <a:rPr lang="en-US" spc="-39"/>
              <a:t>SOLUTIN</a:t>
            </a:r>
            <a:endParaRPr lang="en-US" spc="-39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76" b="0" i="0">
                <a:solidFill>
                  <a:schemeClr val="tx1"/>
                </a:solidFill>
                <a:latin typeface="Noto Sans CJK KR Black"/>
                <a:cs typeface="Noto Sans CJK KR Black"/>
              </a:defRPr>
            </a:lvl1pPr>
          </a:lstStyle>
          <a:p>
            <a:pPr marL="23104">
              <a:spcBef>
                <a:spcPts val="567"/>
              </a:spcBef>
            </a:pPr>
            <a:fld id="{81D60167-4931-47E6-BA6A-407CBD079E47}" type="slidenum">
              <a:rPr lang="en-US" altLang="ko-KR" spc="-9" smtClean="0"/>
              <a:pPr marL="23104">
                <a:spcBef>
                  <a:spcPts val="567"/>
                </a:spcBef>
              </a:pPr>
              <a:t>‹#›</a:t>
            </a:fld>
            <a:endParaRPr lang="en-US" altLang="ko-KR" spc="-9" dirty="0"/>
          </a:p>
        </p:txBody>
      </p:sp>
    </p:spTree>
    <p:extLst>
      <p:ext uri="{BB962C8B-B14F-4D97-AF65-F5344CB8AC3E}">
        <p14:creationId xmlns="" xmlns:p14="http://schemas.microsoft.com/office/powerpoint/2010/main" val="2232792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013328A-F6B8-9340-A6CF-F201493A3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6ABED714-468C-514D-AD3B-7F3757A85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9" name="바닥글 개체 틀 4">
            <a:extLst>
              <a:ext uri="{FF2B5EF4-FFF2-40B4-BE49-F238E27FC236}">
                <a16:creationId xmlns="" xmlns:a16="http://schemas.microsoft.com/office/drawing/2014/main" id="{941514A0-0E2E-BA46-AF02-70942E3A9028}"/>
              </a:ext>
            </a:extLst>
          </p:cNvPr>
          <p:cNvSpPr txBox="1">
            <a:spLocks/>
          </p:cNvSpPr>
          <p:nvPr userDrawn="1"/>
        </p:nvSpPr>
        <p:spPr>
          <a:xfrm>
            <a:off x="380999" y="6238722"/>
            <a:ext cx="22520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ctr" defTabSz="9144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" altLang="x-none" sz="8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DIN-Light" panose="02000504040000020003" pitchFamily="2" charset="0"/>
              </a:rPr>
              <a:t>©2021 </a:t>
            </a:r>
            <a:r>
              <a:rPr lang="en" altLang="x-non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DIN-Light" panose="02000504040000020003" pitchFamily="2" charset="0"/>
              </a:rPr>
              <a:t>GUNN Solution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DIN-Light" panose="02000504040000020003" pitchFamily="2" charset="0"/>
              </a:rPr>
              <a:t>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DIN-Light" panose="02000504040000020003" pitchFamily="2" charset="0"/>
              </a:rPr>
              <a:t>All rights reserved</a:t>
            </a:r>
            <a:endParaRPr lang="x-none" altLang="en-US" sz="800" b="0" i="0" dirty="0">
              <a:solidFill>
                <a:schemeClr val="tx1">
                  <a:lumMod val="50000"/>
                  <a:lumOff val="50000"/>
                </a:schemeClr>
              </a:solidFill>
              <a:latin typeface="DIN-Light" panose="02000504040000020003" pitchFamily="2" charset="0"/>
            </a:endParaRPr>
          </a:p>
        </p:txBody>
      </p:sp>
      <p:sp>
        <p:nvSpPr>
          <p:cNvPr id="12" name="바닥글 개체 틀 4">
            <a:extLst>
              <a:ext uri="{FF2B5EF4-FFF2-40B4-BE49-F238E27FC236}">
                <a16:creationId xmlns="" xmlns:a16="http://schemas.microsoft.com/office/drawing/2014/main" id="{A1B7307E-0CA1-F649-9850-0C58E51E42FD}"/>
              </a:ext>
            </a:extLst>
          </p:cNvPr>
          <p:cNvSpPr txBox="1">
            <a:spLocks/>
          </p:cNvSpPr>
          <p:nvPr userDrawn="1"/>
        </p:nvSpPr>
        <p:spPr>
          <a:xfrm>
            <a:off x="9543363" y="6238722"/>
            <a:ext cx="22520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ctr" defTabSz="9144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x-none" sz="8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DIN-Light" panose="02000504040000020003" pitchFamily="2" charset="0"/>
              </a:rPr>
              <a:t>LINK UP BE THE BEST</a:t>
            </a:r>
            <a:endParaRPr lang="x-none" altLang="en-US" sz="800" b="0" i="0" dirty="0">
              <a:solidFill>
                <a:schemeClr val="tx1">
                  <a:lumMod val="50000"/>
                  <a:lumOff val="50000"/>
                </a:schemeClr>
              </a:solidFill>
              <a:latin typeface="DIN-Light" panose="02000504040000020003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46730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4A4847D-5BB9-3945-B766-0EADB962F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DA1BB496-D39C-A348-B1C7-B386FFA31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A45830F-5288-AD4A-A2E0-37872AD074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2022-09-08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08FBB8B9-4371-B547-9056-9CAD36306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34FBC5E-9EA0-D242-A86E-C38E6481D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="" xmlns:p14="http://schemas.microsoft.com/office/powerpoint/2010/main" val="2729888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8D61643-B596-A047-9645-3B031F04B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69768D8-8CB5-CE49-BE27-1A15A71433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382824C5-10C8-0440-AFA3-54CAE7648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93E330CA-6D69-E64A-A9AB-C3B9D30EE9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2022-09-08</a:t>
            </a:fld>
            <a:endParaRPr kumimoji="1" lang="x-none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9E4499F5-CB43-7548-AE88-8913897F4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E5C009E-C0C3-4E49-AA09-4315BA83A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="" xmlns:p14="http://schemas.microsoft.com/office/powerpoint/2010/main" val="5293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C01811D-13C0-7D4D-97E1-55EC89D11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7C1E064-92DA-D240-923C-9AC3F2ED7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E646141-444B-2445-AD00-9311E7F86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7DE916FB-92A2-B049-803C-C91062CAE2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ED708E14-E7D4-9540-B3AF-3C050AE9B6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53F67C61-BA5F-C94C-8197-B4E5CC333C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2022-09-08</a:t>
            </a:fld>
            <a:endParaRPr kumimoji="1" lang="x-none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74E93593-D556-414B-870F-070ED2DD8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F683A9B5-F0BA-4A4D-ADD3-94E58522F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="" xmlns:p14="http://schemas.microsoft.com/office/powerpoint/2010/main" val="1098682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E247AC5-73FB-784E-8DED-62B507C3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A02F08E0-3E03-5B48-9DFC-6EAA12453D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2022-09-08</a:t>
            </a:fld>
            <a:endParaRPr kumimoji="1" lang="x-none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8DD16769-D995-5C40-89FE-F137209F4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146A01EA-2EA0-9447-9D9E-05ADEE193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="" xmlns:p14="http://schemas.microsoft.com/office/powerpoint/2010/main" val="183325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55C02455-6981-B74F-8B79-6DF8073784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2022-09-08</a:t>
            </a:fld>
            <a:endParaRPr kumimoji="1" lang="x-none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51F68BC3-AA06-B646-85C0-3754C40CD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B4CD303D-6A7D-4645-A406-F22C50CE8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="" xmlns:p14="http://schemas.microsoft.com/office/powerpoint/2010/main" val="866168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C55B9B3-27DD-734F-883B-BC021ABE0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CE9FE82-CCA8-E240-AB65-75A84F902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4BB8436B-5FE2-1447-9EC3-BEAF9A68C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9E51C8C-7C12-2245-A863-1244B7A931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2022-09-08</a:t>
            </a:fld>
            <a:endParaRPr kumimoji="1" lang="x-none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4782CB7C-D627-9647-8F56-B00CB9A30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4CD74BA3-F423-A34B-8800-A6045769C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="" xmlns:p14="http://schemas.microsoft.com/office/powerpoint/2010/main" val="1704396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FD7488A-CB03-5040-B573-DF2A3636C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5E2B4E34-4F62-234A-BDDE-E603E5DE1F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x-none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DFB842A2-9A9A-9849-98C1-4CF61CDA5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A770922B-0B9C-2A42-A148-3EF917E302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2022-09-08</a:t>
            </a:fld>
            <a:endParaRPr kumimoji="1" lang="x-none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B0085D61-3843-A14E-BC5B-F1CF1043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26DEE10E-E2D4-A844-A91F-C47C62D2A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="" xmlns:p14="http://schemas.microsoft.com/office/powerpoint/2010/main" val="2148253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022356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D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E16F955F-3C40-AFD3-DB99-1D7BBA9B9B6D}"/>
              </a:ext>
            </a:extLst>
          </p:cNvPr>
          <p:cNvGrpSpPr/>
          <p:nvPr/>
        </p:nvGrpSpPr>
        <p:grpSpPr>
          <a:xfrm>
            <a:off x="2752582" y="2552411"/>
            <a:ext cx="6686836" cy="1753178"/>
            <a:chOff x="2752582" y="3051973"/>
            <a:chExt cx="6686836" cy="1753178"/>
          </a:xfrm>
        </p:grpSpPr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0219BB47-7F38-B841-90EA-A4A47147FDAB}"/>
                </a:ext>
              </a:extLst>
            </p:cNvPr>
            <p:cNvSpPr txBox="1"/>
            <p:nvPr/>
          </p:nvSpPr>
          <p:spPr>
            <a:xfrm>
              <a:off x="2752582" y="3051973"/>
              <a:ext cx="668683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en-US" sz="5000" b="1" dirty="0"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METAVERSE</a:t>
              </a:r>
              <a:endParaRPr kumimoji="1" lang="x-none" altLang="en-US" sz="5000" b="1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="" xmlns:a16="http://schemas.microsoft.com/office/drawing/2014/main" id="{5E0C0EAA-C17C-B910-319A-10CFE79CAA56}"/>
                </a:ext>
              </a:extLst>
            </p:cNvPr>
            <p:cNvGrpSpPr/>
            <p:nvPr/>
          </p:nvGrpSpPr>
          <p:grpSpPr>
            <a:xfrm>
              <a:off x="4098008" y="3940778"/>
              <a:ext cx="3995984" cy="864373"/>
              <a:chOff x="6988628" y="5688891"/>
              <a:chExt cx="4969908" cy="1109080"/>
            </a:xfrm>
          </p:grpSpPr>
          <p:pic>
            <p:nvPicPr>
              <p:cNvPr id="3" name="Picture 4" descr="한양대학교 - 나무위키">
                <a:extLst>
                  <a:ext uri="{FF2B5EF4-FFF2-40B4-BE49-F238E27FC236}">
                    <a16:creationId xmlns="" xmlns:a16="http://schemas.microsoft.com/office/drawing/2014/main" id="{CB018ED8-8E8F-772C-1103-AA96C93C22C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88628" y="5688891"/>
                <a:ext cx="1109080" cy="11090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" name="Picture 2">
                <a:extLst>
                  <a:ext uri="{FF2B5EF4-FFF2-40B4-BE49-F238E27FC236}">
                    <a16:creationId xmlns="" xmlns:a16="http://schemas.microsoft.com/office/drawing/2014/main" id="{A0D566A1-AF21-73C8-46C4-20913AA4D4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79752" y="5688891"/>
                <a:ext cx="1623601" cy="11090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6" name="직선 연결선 5">
                <a:extLst>
                  <a:ext uri="{FF2B5EF4-FFF2-40B4-BE49-F238E27FC236}">
                    <a16:creationId xmlns="" xmlns:a16="http://schemas.microsoft.com/office/drawing/2014/main" id="{7D8A18A1-B4B2-C8D4-D8CF-4FEFDACCE6C6}"/>
                  </a:ext>
                </a:extLst>
              </p:cNvPr>
              <p:cNvCxnSpPr/>
              <p:nvPr/>
            </p:nvCxnSpPr>
            <p:spPr>
              <a:xfrm>
                <a:off x="10179698" y="5688891"/>
                <a:ext cx="0" cy="973166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" name="그림 6" descr="텍스트, 표지판, 어두운이(가) 표시된 사진&#10;&#10;자동 생성된 설명">
                <a:extLst>
                  <a:ext uri="{FF2B5EF4-FFF2-40B4-BE49-F238E27FC236}">
                    <a16:creationId xmlns="" xmlns:a16="http://schemas.microsoft.com/office/drawing/2014/main" id="{86C06051-5B01-6602-2822-6BC0E7FA657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1758" t="21324" r="8433" b="20821"/>
              <a:stretch/>
            </p:blipFill>
            <p:spPr>
              <a:xfrm>
                <a:off x="10535118" y="5928360"/>
                <a:ext cx="1423418" cy="542925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</p:grp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347A1722-EE0E-2F9A-3CE3-1F731703D4E6}"/>
              </a:ext>
            </a:extLst>
          </p:cNvPr>
          <p:cNvSpPr txBox="1"/>
          <p:nvPr/>
        </p:nvSpPr>
        <p:spPr>
          <a:xfrm>
            <a:off x="6991502" y="5076795"/>
            <a:ext cx="489583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인공지능융합학과 </a:t>
            </a:r>
            <a:r>
              <a:rPr kumimoji="1" lang="en-US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2021137675 </a:t>
            </a:r>
            <a:r>
              <a:rPr kumimoji="1"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서승훈</a:t>
            </a:r>
            <a:endParaRPr kumimoji="1"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r"/>
            <a:r>
              <a:rPr kumimoji="1"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로봇공학과 </a:t>
            </a:r>
            <a:r>
              <a:rPr kumimoji="1"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2018043381 </a:t>
            </a:r>
            <a:r>
              <a:rPr kumimoji="1"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이지화</a:t>
            </a:r>
            <a:endParaRPr kumimoji="1"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r"/>
            <a:r>
              <a:rPr kumimoji="1"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인공지능융합학과 </a:t>
            </a:r>
            <a:r>
              <a:rPr kumimoji="1"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2020111140 </a:t>
            </a:r>
            <a:r>
              <a:rPr kumimoji="1"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함종수</a:t>
            </a:r>
            <a:endParaRPr kumimoji="1"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r"/>
            <a:r>
              <a:rPr kumimoji="1"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로봇공학과 </a:t>
            </a:r>
            <a:r>
              <a:rPr kumimoji="1"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2018043327 </a:t>
            </a:r>
            <a:r>
              <a:rPr kumimoji="1"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박형호</a:t>
            </a:r>
            <a:endParaRPr kumimoji="1"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r"/>
            <a:endParaRPr kumimoji="1"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27450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15461" y="3079079"/>
            <a:ext cx="3561077" cy="699842"/>
          </a:xfrm>
          <a:prstGeom prst="rect">
            <a:avLst/>
          </a:prstGeom>
        </p:spPr>
        <p:txBody>
          <a:bodyPr vert="horz" wrap="square" lIns="0" tIns="9242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73"/>
              </a:spcBef>
            </a:pPr>
            <a:r>
              <a:rPr spc="6" dirty="0">
                <a:solidFill>
                  <a:srgbClr val="009D4F"/>
                </a:solidFill>
              </a:rPr>
              <a:t>THANK</a:t>
            </a:r>
            <a:r>
              <a:rPr spc="-121" dirty="0">
                <a:solidFill>
                  <a:srgbClr val="009D4F"/>
                </a:solidFill>
              </a:rPr>
              <a:t> </a:t>
            </a:r>
            <a:r>
              <a:rPr spc="6" dirty="0">
                <a:solidFill>
                  <a:srgbClr val="009D4F"/>
                </a:solidFill>
              </a:rPr>
              <a:t>YOU</a:t>
            </a:r>
          </a:p>
        </p:txBody>
      </p:sp>
      <p:pic>
        <p:nvPicPr>
          <p:cNvPr id="5" name="그림 4" descr="텍스트, 표지판, 어두운이(가) 표시된 사진&#10;&#10;자동 생성된 설명">
            <a:extLst>
              <a:ext uri="{FF2B5EF4-FFF2-40B4-BE49-F238E27FC236}">
                <a16:creationId xmlns="" xmlns:a16="http://schemas.microsoft.com/office/drawing/2014/main" id="{99DB973B-8F31-454D-965E-8D3C8A77E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060" y="3778921"/>
            <a:ext cx="2020478" cy="1063054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="" xmlns:a16="http://schemas.microsoft.com/office/drawing/2014/main" id="{E331DF8F-51A3-D3C4-B811-DFBF2677D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saturation sat="96000"/>
                    </a14:imgEffect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044" y="3977602"/>
            <a:ext cx="1305433" cy="86437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53A531E-0264-474E-80E1-4D6EC51A9F73}"/>
              </a:ext>
            </a:extLst>
          </p:cNvPr>
          <p:cNvSpPr txBox="1"/>
          <p:nvPr/>
        </p:nvSpPr>
        <p:spPr>
          <a:xfrm>
            <a:off x="375388" y="368268"/>
            <a:ext cx="24384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b="1" dirty="0">
                <a:solidFill>
                  <a:srgbClr val="009D4F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Contents</a:t>
            </a:r>
            <a:endParaRPr kumimoji="1" lang="x-none" altLang="en-US" sz="3000" b="1" dirty="0">
              <a:solidFill>
                <a:srgbClr val="009D4F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6F1A837-3EF0-CC4C-9E70-66BA9C46692F}"/>
              </a:ext>
            </a:extLst>
          </p:cNvPr>
          <p:cNvSpPr txBox="1"/>
          <p:nvPr/>
        </p:nvSpPr>
        <p:spPr>
          <a:xfrm>
            <a:off x="643249" y="1278206"/>
            <a:ext cx="4655442" cy="3453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30000"/>
              </a:lnSpc>
            </a:pPr>
            <a:r>
              <a:rPr kumimoji="1"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kumimoji="1" lang="ko-KR" alt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건솔루션</a:t>
            </a:r>
            <a:r>
              <a:rPr kumimoji="1"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프로젝트</a:t>
            </a: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514350" indent="-514350">
              <a:lnSpc>
                <a:spcPct val="130000"/>
              </a:lnSpc>
              <a:buAutoNum type="arabicPeriod"/>
            </a:pP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514350" indent="-514350">
              <a:lnSpc>
                <a:spcPct val="130000"/>
              </a:lnSpc>
            </a:pPr>
            <a:r>
              <a:rPr kumimoji="1"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 </a:t>
            </a:r>
            <a:r>
              <a:rPr kumimoji="1" lang="en-US" altLang="ko-KR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Carelab</a:t>
            </a:r>
            <a:r>
              <a:rPr kumimoji="1"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kumimoji="1" lang="en-US" altLang="ko-KR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Metaverse</a:t>
            </a:r>
            <a:r>
              <a:rPr kumimoji="1"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kumimoji="1"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프로젝트</a:t>
            </a: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514350" indent="-514350">
              <a:lnSpc>
                <a:spcPct val="130000"/>
              </a:lnSpc>
            </a:pP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514350" indent="-514350">
              <a:lnSpc>
                <a:spcPct val="130000"/>
              </a:lnSpc>
            </a:pPr>
            <a:r>
              <a:rPr kumimoji="1"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3. </a:t>
            </a:r>
            <a:r>
              <a:rPr kumimoji="1"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특허관련보고사항</a:t>
            </a: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514350" indent="-514350">
              <a:lnSpc>
                <a:spcPct val="130000"/>
              </a:lnSpc>
            </a:pP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514350" indent="-514350">
              <a:lnSpc>
                <a:spcPct val="130000"/>
              </a:lnSpc>
            </a:pPr>
            <a:r>
              <a:rPr kumimoji="1"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4. </a:t>
            </a:r>
            <a:r>
              <a:rPr kumimoji="1" lang="ko-KR" alt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향후계획</a:t>
            </a: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4666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B1F688A-EECA-AD4B-9974-52A755017E57}"/>
              </a:ext>
            </a:extLst>
          </p:cNvPr>
          <p:cNvSpPr txBox="1"/>
          <p:nvPr/>
        </p:nvSpPr>
        <p:spPr>
          <a:xfrm>
            <a:off x="467545" y="391233"/>
            <a:ext cx="3004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1. </a:t>
            </a:r>
            <a:r>
              <a:rPr kumimoji="1" lang="ko-KR" altLang="en-US" sz="2400" b="1" dirty="0" err="1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건솔루션</a:t>
            </a:r>
            <a:r>
              <a:rPr kumimoji="1" lang="ko-KR" altLang="en-US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 프로젝트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9218" name="AutoShape 2" descr="Untitled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42" name="AutoShape 2" descr="Untitled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479424" y="1351209"/>
            <a:ext cx="11083925" cy="4657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1.    ICDM, </a:t>
            </a:r>
            <a:r>
              <a:rPr kumimoji="1" lang="ko-KR" altLang="en-US" sz="2000" b="1" dirty="0" err="1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동원파츠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마우스 컨트롤</a:t>
            </a: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2.    ICDM 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글씨 색깔 변색오류 수정</a:t>
            </a: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  <a:buAutoNum type="arabicPeriod" startAt="3"/>
            </a:pP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ICDM 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자동 로그인</a:t>
            </a: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pic>
        <p:nvPicPr>
          <p:cNvPr id="3074" name="Picture 2" descr="C:\Users\cailab\Desktop\이유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9725" y="1351209"/>
            <a:ext cx="6282638" cy="4029083"/>
          </a:xfrm>
          <a:prstGeom prst="rect">
            <a:avLst/>
          </a:prstGeom>
          <a:noFill/>
        </p:spPr>
      </p:pic>
      <p:sp>
        <p:nvSpPr>
          <p:cNvPr id="7" name="타원 6"/>
          <p:cNvSpPr/>
          <p:nvPr/>
        </p:nvSpPr>
        <p:spPr>
          <a:xfrm>
            <a:off x="6657975" y="3152775"/>
            <a:ext cx="461961" cy="4381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062904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B1F688A-EECA-AD4B-9974-52A755017E57}"/>
              </a:ext>
            </a:extLst>
          </p:cNvPr>
          <p:cNvSpPr txBox="1"/>
          <p:nvPr/>
        </p:nvSpPr>
        <p:spPr>
          <a:xfrm>
            <a:off x="467545" y="391233"/>
            <a:ext cx="5288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2. </a:t>
            </a:r>
            <a:r>
              <a:rPr kumimoji="1" lang="en-US" altLang="ko-KR" sz="2400" b="1" dirty="0" err="1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Carelab</a:t>
            </a: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 1 </a:t>
            </a:r>
            <a:r>
              <a:rPr kumimoji="1" lang="ko-KR" altLang="en-US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메뉴 </a:t>
            </a: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UI</a:t>
            </a:r>
            <a:r>
              <a:rPr kumimoji="1" lang="ko-KR" altLang="en-US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 및 종료버튼 구현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9218" name="AutoShape 2" descr="Untitled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42" name="AutoShape 2" descr="Untitled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479424" y="1351209"/>
            <a:ext cx="11083925" cy="157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pic>
        <p:nvPicPr>
          <p:cNvPr id="2" name="Picture 2" descr="C:\Users\cailab\Desktop\메뉴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475035"/>
            <a:ext cx="5978526" cy="33483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27" name="Picture 3" descr="C:\Users\cailab\Desktop\apdb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92849" y="1475035"/>
            <a:ext cx="5783675" cy="3348308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66F1A837-3EF0-CC4C-9E70-66BA9C46692F}"/>
              </a:ext>
            </a:extLst>
          </p:cNvPr>
          <p:cNvSpPr txBox="1"/>
          <p:nvPr/>
        </p:nvSpPr>
        <p:spPr>
          <a:xfrm>
            <a:off x="467545" y="5181600"/>
            <a:ext cx="11295830" cy="54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30000"/>
              </a:lnSpc>
            </a:pPr>
            <a:r>
              <a:rPr kumimoji="1"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Canvas Object </a:t>
            </a:r>
            <a:r>
              <a:rPr kumimoji="1"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위에 배치하여</a:t>
            </a:r>
            <a:r>
              <a:rPr kumimoji="1"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User Display</a:t>
            </a:r>
            <a:r>
              <a:rPr kumimoji="1"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에 항상 보이도록 구현</a:t>
            </a:r>
            <a:r>
              <a:rPr kumimoji="1"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1062904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B1F688A-EECA-AD4B-9974-52A755017E57}"/>
              </a:ext>
            </a:extLst>
          </p:cNvPr>
          <p:cNvSpPr txBox="1"/>
          <p:nvPr/>
        </p:nvSpPr>
        <p:spPr>
          <a:xfrm>
            <a:off x="467545" y="391233"/>
            <a:ext cx="6072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2. Robot Motion </a:t>
            </a:r>
            <a:r>
              <a:rPr kumimoji="1" lang="ko-KR" altLang="en-US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연동을 위한 </a:t>
            </a: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Ros2 </a:t>
            </a:r>
            <a:r>
              <a:rPr kumimoji="1" lang="ko-KR" altLang="en-US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환경 구성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9218" name="AutoShape 2" descr="Untitled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42" name="AutoShape 2" descr="Untitled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6F1A837-3EF0-CC4C-9E70-66BA9C46692F}"/>
              </a:ext>
            </a:extLst>
          </p:cNvPr>
          <p:cNvSpPr txBox="1"/>
          <p:nvPr/>
        </p:nvSpPr>
        <p:spPr>
          <a:xfrm>
            <a:off x="467545" y="1179260"/>
            <a:ext cx="11295830" cy="593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30000"/>
              </a:lnSpc>
            </a:pPr>
            <a:endParaRPr kumimoji="1" lang="en-US" altLang="ko-KR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514350" indent="-514350">
              <a:lnSpc>
                <a:spcPct val="130000"/>
              </a:lnSpc>
            </a:pPr>
            <a:r>
              <a:rPr kumimoji="1"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</a:t>
            </a:r>
            <a:r>
              <a:rPr kumimoji="1"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개발환경 </a:t>
            </a:r>
            <a:r>
              <a:rPr kumimoji="1"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Window 10 - 21H2 (</a:t>
            </a:r>
            <a:r>
              <a:rPr lang="en-US" sz="2000" dirty="0" smtClean="0">
                <a:solidFill>
                  <a:srgbClr val="FF0000"/>
                </a:solidFill>
              </a:rPr>
              <a:t>Windows 10</a:t>
            </a:r>
            <a:r>
              <a:rPr lang="ko-KR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ko-KR" sz="2000" dirty="0" smtClean="0">
                <a:solidFill>
                  <a:srgbClr val="FF0000"/>
                </a:solidFill>
              </a:rPr>
              <a:t>-</a:t>
            </a:r>
            <a:r>
              <a:rPr lang="ko-KR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ko-KR" sz="2000" dirty="0" smtClean="0">
                <a:solidFill>
                  <a:srgbClr val="FF0000"/>
                </a:solidFill>
              </a:rPr>
              <a:t>20</a:t>
            </a:r>
            <a:r>
              <a:rPr lang="en-US" sz="2000" dirty="0" smtClean="0">
                <a:solidFill>
                  <a:srgbClr val="FF0000"/>
                </a:solidFill>
              </a:rPr>
              <a:t>H1 </a:t>
            </a:r>
            <a:r>
              <a:rPr lang="ko-KR" altLang="en-US" sz="2000" dirty="0" smtClean="0">
                <a:solidFill>
                  <a:srgbClr val="FF0000"/>
                </a:solidFill>
              </a:rPr>
              <a:t>이상 버전에서 가능</a:t>
            </a:r>
            <a:r>
              <a:rPr lang="en-US" altLang="ko-KR" sz="2000" dirty="0" smtClean="0"/>
              <a:t>)</a:t>
            </a:r>
            <a:endParaRPr kumimoji="1" lang="en-US" altLang="ko-KR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514350" indent="-514350">
              <a:lnSpc>
                <a:spcPct val="130000"/>
              </a:lnSpc>
            </a:pPr>
            <a:endParaRPr kumimoji="1" lang="en-US" altLang="ko-KR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514350" indent="-514350">
              <a:lnSpc>
                <a:spcPct val="130000"/>
              </a:lnSpc>
            </a:pPr>
            <a:r>
              <a:rPr kumimoji="1"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WSL2(Windows Subsystem for Linux 2) </a:t>
            </a:r>
            <a:r>
              <a:rPr kumimoji="1"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이용</a:t>
            </a:r>
            <a:endParaRPr kumimoji="1" lang="en-US" altLang="ko-KR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514350" indent="-514350">
              <a:lnSpc>
                <a:spcPct val="130000"/>
              </a:lnSpc>
            </a:pPr>
            <a:endParaRPr kumimoji="1" lang="en-US" altLang="ko-KR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514350" indent="-514350">
              <a:lnSpc>
                <a:spcPct val="130000"/>
              </a:lnSpc>
            </a:pPr>
            <a:r>
              <a:rPr kumimoji="1"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</a:t>
            </a:r>
            <a:r>
              <a:rPr kumimoji="1"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윈도우의 가상화 기능을 활용해서</a:t>
            </a:r>
            <a:r>
              <a:rPr kumimoji="1"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kumimoji="1"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윈도우 위에서 사용 가능</a:t>
            </a:r>
            <a:endParaRPr kumimoji="1" lang="en-US" altLang="ko-KR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514350" indent="-514350">
              <a:lnSpc>
                <a:spcPct val="130000"/>
              </a:lnSpc>
            </a:pPr>
            <a:endParaRPr kumimoji="1" lang="en-US" altLang="ko-KR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514350" indent="-514350">
              <a:lnSpc>
                <a:spcPct val="130000"/>
              </a:lnSpc>
            </a:pPr>
            <a:r>
              <a:rPr kumimoji="1"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</a:t>
            </a:r>
            <a:r>
              <a:rPr kumimoji="1"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윈도우 시스템과 통합되어</a:t>
            </a:r>
            <a:r>
              <a:rPr kumimoji="1"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kumimoji="1"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마치 하나의 </a:t>
            </a:r>
            <a:r>
              <a:rPr kumimoji="1" lang="ko-KR" alt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머신처럼</a:t>
            </a:r>
            <a:r>
              <a:rPr kumimoji="1"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자연스럽게 </a:t>
            </a:r>
            <a:r>
              <a:rPr kumimoji="1" lang="ko-KR" alt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리눅스환경을</a:t>
            </a:r>
            <a:r>
              <a:rPr kumimoji="1"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kumimoji="1" lang="en-US" altLang="ko-KR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514350" indent="-514350">
              <a:lnSpc>
                <a:spcPct val="130000"/>
              </a:lnSpc>
            </a:pPr>
            <a:r>
              <a:rPr kumimoji="1"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</a:t>
            </a:r>
            <a:r>
              <a:rPr kumimoji="1" lang="ko-KR" alt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사용하는것이</a:t>
            </a:r>
            <a:r>
              <a:rPr kumimoji="1"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가능</a:t>
            </a:r>
            <a:endParaRPr kumimoji="1" lang="en-US" altLang="ko-KR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514350" indent="-514350">
              <a:lnSpc>
                <a:spcPct val="130000"/>
              </a:lnSpc>
            </a:pPr>
            <a:endParaRPr kumimoji="1" lang="en-US" altLang="ko-KR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514350" indent="-514350">
              <a:lnSpc>
                <a:spcPct val="130000"/>
              </a:lnSpc>
            </a:pPr>
            <a:r>
              <a:rPr kumimoji="1"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</a:t>
            </a:r>
            <a:r>
              <a:rPr kumimoji="1" lang="en-US" altLang="ko-KR" sz="2000" dirty="0" err="1" smtClean="0">
                <a:solidFill>
                  <a:srgbClr val="7030A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Ubuntu</a:t>
            </a:r>
            <a:r>
              <a:rPr kumimoji="1" lang="en-US" altLang="ko-KR" sz="2000" dirty="0" smtClean="0">
                <a:solidFill>
                  <a:srgbClr val="7030A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20.04.4 LTS</a:t>
            </a:r>
          </a:p>
          <a:p>
            <a:pPr marL="514350" indent="-514350">
              <a:lnSpc>
                <a:spcPct val="130000"/>
              </a:lnSpc>
            </a:pP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514350" indent="-514350">
              <a:lnSpc>
                <a:spcPct val="130000"/>
              </a:lnSpc>
            </a:pP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514350" indent="-514350">
              <a:lnSpc>
                <a:spcPct val="130000"/>
              </a:lnSpc>
            </a:pP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62904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B1F688A-EECA-AD4B-9974-52A755017E57}"/>
              </a:ext>
            </a:extLst>
          </p:cNvPr>
          <p:cNvSpPr txBox="1"/>
          <p:nvPr/>
        </p:nvSpPr>
        <p:spPr>
          <a:xfrm>
            <a:off x="467545" y="391233"/>
            <a:ext cx="3098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3. </a:t>
            </a:r>
            <a:r>
              <a:rPr kumimoji="1" lang="ko-KR" altLang="en-US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특허 관련 보고사항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3074" name="AutoShape 2" descr="Untitled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76" name="AutoShape 4" descr="Untitled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098" name="Picture 2" descr="C:\Users\cailab\Desktop\승ㅁㄹㄴ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9725" y="1393825"/>
            <a:ext cx="9169400" cy="47561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062904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B1F688A-EECA-AD4B-9974-52A755017E57}"/>
              </a:ext>
            </a:extLst>
          </p:cNvPr>
          <p:cNvSpPr txBox="1"/>
          <p:nvPr/>
        </p:nvSpPr>
        <p:spPr>
          <a:xfrm>
            <a:off x="467545" y="391233"/>
            <a:ext cx="3098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3. </a:t>
            </a:r>
            <a:r>
              <a:rPr kumimoji="1" lang="ko-KR" altLang="en-US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특허 관련 보고사항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3074" name="AutoShape 2" descr="Untitled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76" name="AutoShape 4" descr="Untitled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6F1A837-3EF0-CC4C-9E70-66BA9C46692F}"/>
              </a:ext>
            </a:extLst>
          </p:cNvPr>
          <p:cNvSpPr txBox="1"/>
          <p:nvPr/>
        </p:nvSpPr>
        <p:spPr>
          <a:xfrm>
            <a:off x="643249" y="1278206"/>
            <a:ext cx="6106159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30000"/>
              </a:lnSpc>
            </a:pPr>
            <a:r>
              <a:rPr kumimoji="1"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kumimoji="1"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다중 연산을 이용한 </a:t>
            </a:r>
            <a:r>
              <a:rPr kumimoji="1" lang="ko-KR" alt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손눈</a:t>
            </a:r>
            <a:r>
              <a:rPr kumimoji="1"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자동보정 시스템</a:t>
            </a: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6147" name="Picture 3" descr="C:\Users\cailab\Desktop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545" y="2238373"/>
            <a:ext cx="3533775" cy="24106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pic>
        <p:nvPicPr>
          <p:cNvPr id="6148" name="Picture 4" descr="C:\Users\cailab\Desktop\2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8355" y="2238373"/>
            <a:ext cx="3418319" cy="359151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pic>
        <p:nvPicPr>
          <p:cNvPr id="6149" name="Picture 5" descr="C:\Users\cailab\Desktop\33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05750" y="2238373"/>
            <a:ext cx="3949538" cy="207645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66F1A837-3EF0-CC4C-9E70-66BA9C46692F}"/>
              </a:ext>
            </a:extLst>
          </p:cNvPr>
          <p:cNvSpPr txBox="1"/>
          <p:nvPr/>
        </p:nvSpPr>
        <p:spPr>
          <a:xfrm>
            <a:off x="381000" y="6055266"/>
            <a:ext cx="11474288" cy="49244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30000"/>
              </a:lnSpc>
            </a:pPr>
            <a:r>
              <a:rPr kumimoji="1"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</a:t>
            </a:r>
            <a:r>
              <a:rPr kumimoji="1"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개의 선행기술대비 전부 진보성 인정</a:t>
            </a:r>
            <a:r>
              <a:rPr kumimoji="1"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kumimoji="1"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발명 미팅을 통해</a:t>
            </a:r>
            <a:r>
              <a:rPr kumimoji="1"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kumimoji="1"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상세 구현 방식에 대해 구체적인 설명 필요</a:t>
            </a:r>
            <a:endParaRPr kumimoji="1" lang="en-US" altLang="ko-KR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62904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B1F688A-EECA-AD4B-9974-52A755017E57}"/>
              </a:ext>
            </a:extLst>
          </p:cNvPr>
          <p:cNvSpPr txBox="1"/>
          <p:nvPr/>
        </p:nvSpPr>
        <p:spPr>
          <a:xfrm>
            <a:off x="467545" y="391233"/>
            <a:ext cx="3098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3. </a:t>
            </a:r>
            <a:r>
              <a:rPr kumimoji="1" lang="ko-KR" altLang="en-US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특허 관련 보고사항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3074" name="AutoShape 2" descr="Untitled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76" name="AutoShape 4" descr="Untitled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6F1A837-3EF0-CC4C-9E70-66BA9C46692F}"/>
              </a:ext>
            </a:extLst>
          </p:cNvPr>
          <p:cNvSpPr txBox="1"/>
          <p:nvPr/>
        </p:nvSpPr>
        <p:spPr>
          <a:xfrm>
            <a:off x="643249" y="1278206"/>
            <a:ext cx="6328977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30000"/>
              </a:lnSpc>
            </a:pPr>
            <a:r>
              <a:rPr kumimoji="1"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 </a:t>
            </a:r>
            <a:r>
              <a:rPr kumimoji="1" lang="en-US" altLang="ko-KR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Metaverse</a:t>
            </a:r>
            <a:r>
              <a:rPr kumimoji="1"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System for Pipe Care Robot</a:t>
            </a:r>
          </a:p>
        </p:txBody>
      </p:sp>
      <p:pic>
        <p:nvPicPr>
          <p:cNvPr id="7172" name="Picture 4" descr="C:\Users\cailab\Desktop\1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028824"/>
            <a:ext cx="3042926" cy="3124946"/>
          </a:xfrm>
          <a:prstGeom prst="rect">
            <a:avLst/>
          </a:prstGeom>
          <a:noFill/>
        </p:spPr>
      </p:pic>
      <p:pic>
        <p:nvPicPr>
          <p:cNvPr id="7173" name="Picture 5" descr="C:\Users\cailab\Desktop\2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66470" y="2028824"/>
            <a:ext cx="4896896" cy="3090020"/>
          </a:xfrm>
          <a:prstGeom prst="rect">
            <a:avLst/>
          </a:prstGeom>
          <a:noFill/>
        </p:spPr>
      </p:pic>
      <p:pic>
        <p:nvPicPr>
          <p:cNvPr id="7174" name="Picture 6" descr="C:\Users\cailab\Desktop\33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463366" y="2028823"/>
            <a:ext cx="3691626" cy="2133601"/>
          </a:xfrm>
          <a:prstGeom prst="rect">
            <a:avLst/>
          </a:prstGeom>
          <a:noFill/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66F1A837-3EF0-CC4C-9E70-66BA9C46692F}"/>
              </a:ext>
            </a:extLst>
          </p:cNvPr>
          <p:cNvSpPr txBox="1"/>
          <p:nvPr/>
        </p:nvSpPr>
        <p:spPr>
          <a:xfrm>
            <a:off x="381000" y="5419725"/>
            <a:ext cx="11474288" cy="89255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30000"/>
              </a:lnSpc>
            </a:pPr>
            <a:r>
              <a:rPr kumimoji="1"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진보성이 부정될 확률이 높으며</a:t>
            </a:r>
            <a:r>
              <a:rPr kumimoji="1"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kumimoji="1"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이와 같이 기술들을 조합하는 발명의 경우에는 조합과정에서 </a:t>
            </a:r>
            <a:endParaRPr kumimoji="1" lang="en-US" altLang="ko-KR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514350" indent="-514350">
              <a:lnSpc>
                <a:spcPct val="130000"/>
              </a:lnSpc>
            </a:pPr>
            <a:r>
              <a:rPr kumimoji="1"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발생하는 문제점을 인식하고</a:t>
            </a:r>
            <a:r>
              <a:rPr kumimoji="1"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kumimoji="1"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이를 해결하기 위한 방법론을 제시하는 방향으로 가는것이 좋음</a:t>
            </a:r>
            <a:endParaRPr kumimoji="1" lang="en-US" altLang="ko-KR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62904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B1F688A-EECA-AD4B-9974-52A755017E57}"/>
              </a:ext>
            </a:extLst>
          </p:cNvPr>
          <p:cNvSpPr txBox="1"/>
          <p:nvPr/>
        </p:nvSpPr>
        <p:spPr>
          <a:xfrm>
            <a:off x="467545" y="391233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4. </a:t>
            </a:r>
            <a:r>
              <a:rPr kumimoji="1" lang="ko-KR" altLang="en-US" sz="2400" b="1" dirty="0" err="1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향후계획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479424" y="1601430"/>
            <a:ext cx="11083925" cy="260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  <a:buAutoNum type="arabicPeriod"/>
            </a:pP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ROS 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학습</a:t>
            </a: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  <a:buAutoNum type="arabicPeriod"/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  <a:buAutoNum type="arabicPeriod"/>
            </a:pP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OPC-UA 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탐색 및 분석</a:t>
            </a: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2000" b="1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3.  </a:t>
            </a:r>
            <a:r>
              <a:rPr kumimoji="1" lang="en-US" altLang="ko-KR" sz="2000" b="1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 </a:t>
            </a: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Robot motion Unity </a:t>
            </a:r>
            <a:r>
              <a:rPr kumimoji="1" lang="en-US" altLang="ko-KR" sz="2000" b="1" dirty="0" err="1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Ros</a:t>
            </a: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연동</a:t>
            </a: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62904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9322</TotalTime>
  <Words>221</Words>
  <Application>Microsoft Office PowerPoint</Application>
  <PresentationFormat>사용자 지정</PresentationFormat>
  <Paragraphs>52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아림</dc:creator>
  <cp:lastModifiedBy>cailab</cp:lastModifiedBy>
  <cp:revision>435</cp:revision>
  <dcterms:created xsi:type="dcterms:W3CDTF">2020-12-21T03:06:12Z</dcterms:created>
  <dcterms:modified xsi:type="dcterms:W3CDTF">2022-09-07T19:10:47Z</dcterms:modified>
</cp:coreProperties>
</file>