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530" r:id="rId2"/>
    <p:sldId id="532" r:id="rId3"/>
    <p:sldId id="533" r:id="rId4"/>
    <p:sldId id="534" r:id="rId5"/>
    <p:sldId id="536" r:id="rId6"/>
    <p:sldId id="535" r:id="rId7"/>
    <p:sldId id="513" r:id="rId8"/>
  </p:sldIdLst>
  <p:sldSz cx="9144000" cy="6858000" type="screen4x3"/>
  <p:notesSz cx="6805613" cy="9939338"/>
  <p:embeddedFontLst>
    <p:embeddedFont>
      <p:font typeface="맑은 고딕" panose="020B0503020000020004" pitchFamily="50" charset="-127"/>
      <p:regular r:id="rId11"/>
      <p:bold r:id="rId12"/>
    </p:embeddedFont>
    <p:embeddedFont>
      <p:font typeface="나눔고딕" pitchFamily="2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456E"/>
    <a:srgbClr val="569CF0"/>
    <a:srgbClr val="3D3C3E"/>
    <a:srgbClr val="E3EAF5"/>
    <a:srgbClr val="1D314E"/>
    <a:srgbClr val="063656"/>
    <a:srgbClr val="8DBDF7"/>
    <a:srgbClr val="5DAAFF"/>
    <a:srgbClr val="47B0FF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450" autoAdjust="0"/>
    <p:restoredTop sz="86364" autoAdjust="0"/>
  </p:normalViewPr>
  <p:slideViewPr>
    <p:cSldViewPr snapToGrid="0">
      <p:cViewPr varScale="1">
        <p:scale>
          <a:sx n="130" d="100"/>
          <a:sy n="130" d="100"/>
        </p:scale>
        <p:origin x="672" y="120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5508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5" Type="http://schemas.openxmlformats.org/officeDocument/2006/relationships/slide" Target="slides/slide5.xml"/><Relationship Id="rId4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pPr/>
              <a:t>2023-03-20</a:t>
            </a:fld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pPr/>
              <a:t>‹#›</a:t>
            </a:fld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F3AF6795-A612-454E-AF7A-9192B1BEBB13}" type="datetimeFigureOut">
              <a:rPr lang="ko-KR" altLang="en-US" smtClean="0"/>
              <a:pPr/>
              <a:t>2023-03-20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9920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742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6520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3887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2546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5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5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5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5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2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8716-9E6A-4A24-8493-A72AA37BBD5C}" type="datetime1">
              <a:rPr lang="ko-KR" altLang="en-US" smtClean="0"/>
              <a:pPr/>
              <a:t>2023-03-20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5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5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5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5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2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61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21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893E-93B8-4B8A-8BD5-4FF00A5A9556}" type="datetime1">
              <a:rPr lang="ko-KR" altLang="en-US" smtClean="0"/>
              <a:pPr/>
              <a:t>2023-03-20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1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2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C14E-3BC2-4ABB-AFDC-03F6C50D0B8B}" type="datetime1">
              <a:rPr lang="ko-KR" altLang="en-US" smtClean="0"/>
              <a:pPr/>
              <a:t>2023-03-20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BCFE353A-24AE-49E2-9FB4-53150C2D7D5F}" type="datetime1">
              <a:rPr lang="ko-KR" altLang="en-US" smtClean="0"/>
              <a:pPr/>
              <a:t>2023-03-20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45647EB5-D19B-4F20-BDF9-0E9ED1B081AA}" type="datetime1">
              <a:rPr lang="ko-KR" altLang="en-US" smtClean="0"/>
              <a:pPr/>
              <a:t>2023-03-20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0C02E562-3E81-4222-A4D4-0743A1730EDA}" type="datetime1">
              <a:rPr lang="ko-KR" altLang="en-US" smtClean="0"/>
              <a:pPr/>
              <a:t>2023-03-20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2061" y="0"/>
            <a:ext cx="8912946" cy="1969017"/>
          </a:xfrm>
        </p:spPr>
        <p:txBody>
          <a:bodyPr anchor="t">
            <a:normAutofit/>
          </a:bodyPr>
          <a:lstStyle/>
          <a:p>
            <a:pPr algn="l"/>
            <a:br>
              <a:rPr lang="en-US" altLang="ko-KR" b="1" spc="-2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</a:br>
            <a:r>
              <a:rPr lang="ko-KR" altLang="en-US" sz="3200" b="1" spc="-2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신입사원 </a:t>
            </a:r>
            <a:r>
              <a:rPr lang="en-US" altLang="ko-KR" sz="3200" b="1" spc="-2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OJT </a:t>
            </a:r>
            <a:r>
              <a:rPr lang="ko-KR" altLang="en-US" sz="3200" b="1" spc="-2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교육</a:t>
            </a:r>
            <a:endParaRPr lang="ko-KR" altLang="en-US" b="1" spc="-250" dirty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7" y="3948830"/>
            <a:ext cx="1696673" cy="1752600"/>
          </a:xfrm>
          <a:ln>
            <a:noFill/>
          </a:ln>
        </p:spPr>
        <p:txBody>
          <a:bodyPr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298542" y="1539625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DE573C-8BAB-4114-8888-F2A5A624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pic>
        <p:nvPicPr>
          <p:cNvPr id="1027" name="Picture 3" descr="C:\Users\user\Desktop\현대-removebg-previe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28954" y="5703128"/>
            <a:ext cx="1515084" cy="710924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3882887" y="1723032"/>
            <a:ext cx="5261113" cy="1159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defRPr/>
            </a:pPr>
            <a:endParaRPr lang="en-US" altLang="ko-KR" sz="1600" b="1" dirty="0">
              <a:ln w="9525">
                <a:solidFill>
                  <a:schemeClr val="tx1">
                    <a:alpha val="30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  <a:cs typeface="함초롬바탕" panose="02030604000101010101" pitchFamily="18" charset="-127"/>
            </a:endParaRPr>
          </a:p>
          <a:p>
            <a:pPr algn="just">
              <a:lnSpc>
                <a:spcPct val="130000"/>
              </a:lnSpc>
              <a:defRPr/>
            </a:pPr>
            <a:endParaRPr lang="en-US" altLang="ko-KR" sz="1600" b="1" dirty="0">
              <a:ln w="9525">
                <a:solidFill>
                  <a:schemeClr val="tx1">
                    <a:alpha val="30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  <a:cs typeface="함초롬바탕" panose="02030604000101010101" pitchFamily="18" charset="-127"/>
            </a:endParaRPr>
          </a:p>
          <a:p>
            <a:pPr algn="just">
              <a:lnSpc>
                <a:spcPct val="130000"/>
              </a:lnSpc>
              <a:defRPr/>
            </a:pPr>
            <a:endParaRPr lang="en-US" altLang="ko-KR" sz="2400" b="1" dirty="0">
              <a:ln w="9525">
                <a:solidFill>
                  <a:schemeClr val="tx1">
                    <a:alpha val="30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5A2B92-538A-1EF8-A70F-1974EEC025E6}"/>
              </a:ext>
            </a:extLst>
          </p:cNvPr>
          <p:cNvSpPr txBox="1"/>
          <p:nvPr/>
        </p:nvSpPr>
        <p:spPr>
          <a:xfrm>
            <a:off x="501445" y="1917290"/>
            <a:ext cx="64275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 err="1"/>
              <a:t>현대위아</a:t>
            </a:r>
            <a:r>
              <a:rPr lang="ko-KR" altLang="en-US" dirty="0"/>
              <a:t> 전체 및 </a:t>
            </a:r>
            <a:r>
              <a:rPr lang="en-US" altLang="ko-KR" dirty="0"/>
              <a:t>RNA </a:t>
            </a:r>
            <a:r>
              <a:rPr lang="ko-KR" altLang="en-US" dirty="0"/>
              <a:t>개발실 현황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주차로봇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ACS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차량생산과정</a:t>
            </a:r>
          </a:p>
        </p:txBody>
      </p:sp>
    </p:spTree>
  </p:cSld>
  <p:clrMapOvr>
    <a:masterClrMapping/>
  </p:clrMapOvr>
  <p:transition advTm="1125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2061" y="0"/>
            <a:ext cx="8912946" cy="1969017"/>
          </a:xfrm>
        </p:spPr>
        <p:txBody>
          <a:bodyPr anchor="t">
            <a:normAutofit/>
          </a:bodyPr>
          <a:lstStyle/>
          <a:p>
            <a:pPr algn="l"/>
            <a:br>
              <a:rPr lang="en-US" altLang="ko-KR" b="1" spc="-2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</a:br>
            <a:r>
              <a:rPr lang="ko-KR" altLang="en-US" sz="3200" b="1" spc="-250" dirty="0" err="1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현대위아</a:t>
            </a:r>
            <a:r>
              <a:rPr lang="ko-KR" altLang="en-US" sz="3200" b="1" spc="-2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전체 및 </a:t>
            </a:r>
            <a:r>
              <a:rPr lang="en-US" altLang="ko-KR" sz="3200" b="1" spc="-2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RNA </a:t>
            </a:r>
            <a:r>
              <a:rPr lang="ko-KR" altLang="en-US" sz="3200" b="1" spc="-2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개발팀 현황</a:t>
            </a:r>
            <a:endParaRPr lang="ko-KR" altLang="en-US" b="1" spc="-250" dirty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7" y="3948830"/>
            <a:ext cx="1696673" cy="1752600"/>
          </a:xfrm>
          <a:ln>
            <a:noFill/>
          </a:ln>
        </p:spPr>
        <p:txBody>
          <a:bodyPr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298542" y="1539625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DE573C-8BAB-4114-8888-F2A5A624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pic>
        <p:nvPicPr>
          <p:cNvPr id="1027" name="Picture 3" descr="C:\Users\user\Desktop\현대-removebg-previe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28954" y="5703128"/>
            <a:ext cx="1515084" cy="710924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3882887" y="1723032"/>
            <a:ext cx="5261113" cy="1159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defRPr/>
            </a:pPr>
            <a:endParaRPr lang="en-US" altLang="ko-KR" sz="1600" b="1" dirty="0">
              <a:ln w="9525">
                <a:solidFill>
                  <a:schemeClr val="tx1">
                    <a:alpha val="30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  <a:cs typeface="함초롬바탕" panose="02030604000101010101" pitchFamily="18" charset="-127"/>
            </a:endParaRPr>
          </a:p>
          <a:p>
            <a:pPr algn="just">
              <a:lnSpc>
                <a:spcPct val="130000"/>
              </a:lnSpc>
              <a:defRPr/>
            </a:pPr>
            <a:endParaRPr lang="en-US" altLang="ko-KR" sz="1600" b="1" dirty="0">
              <a:ln w="9525">
                <a:solidFill>
                  <a:schemeClr val="tx1">
                    <a:alpha val="30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  <a:cs typeface="함초롬바탕" panose="02030604000101010101" pitchFamily="18" charset="-127"/>
            </a:endParaRPr>
          </a:p>
          <a:p>
            <a:pPr algn="just">
              <a:lnSpc>
                <a:spcPct val="130000"/>
              </a:lnSpc>
              <a:defRPr/>
            </a:pPr>
            <a:endParaRPr lang="en-US" altLang="ko-KR" sz="2400" b="1" dirty="0">
              <a:ln w="9525">
                <a:solidFill>
                  <a:schemeClr val="tx1">
                    <a:alpha val="30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5A2B92-538A-1EF8-A70F-1974EEC025E6}"/>
              </a:ext>
            </a:extLst>
          </p:cNvPr>
          <p:cNvSpPr txBox="1"/>
          <p:nvPr/>
        </p:nvSpPr>
        <p:spPr>
          <a:xfrm>
            <a:off x="501445" y="1917290"/>
            <a:ext cx="780927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공작기계분야 감소 </a:t>
            </a:r>
            <a:r>
              <a:rPr lang="en-US" altLang="ko-KR" dirty="0"/>
              <a:t>-&gt; RNA </a:t>
            </a:r>
            <a:r>
              <a:rPr lang="ko-KR" altLang="en-US" dirty="0"/>
              <a:t>개발 착수 </a:t>
            </a:r>
            <a:r>
              <a:rPr lang="en-US" altLang="ko-KR" dirty="0"/>
              <a:t>(2021</a:t>
            </a:r>
            <a:r>
              <a:rPr lang="ko-KR" altLang="en-US" dirty="0"/>
              <a:t>년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사업방향 </a:t>
            </a:r>
            <a:r>
              <a:rPr lang="en-US" altLang="ko-KR" dirty="0"/>
              <a:t>: </a:t>
            </a:r>
            <a:r>
              <a:rPr lang="ko-KR" altLang="en-US" dirty="0" err="1"/>
              <a:t>모든것을</a:t>
            </a:r>
            <a:r>
              <a:rPr lang="ko-KR" altLang="en-US" dirty="0"/>
              <a:t> 독자적으로 구축하기는 힘들고</a:t>
            </a:r>
            <a:r>
              <a:rPr lang="en-US" altLang="ko-KR" dirty="0"/>
              <a:t>,  </a:t>
            </a:r>
            <a:r>
              <a:rPr lang="ko-KR" altLang="en-US" dirty="0"/>
              <a:t>내재화된 기술을 </a:t>
            </a:r>
            <a:endParaRPr lang="en-US" altLang="ko-KR" dirty="0"/>
          </a:p>
          <a:p>
            <a:r>
              <a:rPr lang="en-US" altLang="ko-KR" dirty="0"/>
              <a:t>                  </a:t>
            </a:r>
            <a:r>
              <a:rPr lang="ko-KR" altLang="en-US" dirty="0"/>
              <a:t>갖고</a:t>
            </a:r>
            <a:r>
              <a:rPr lang="en-US" altLang="ko-KR" dirty="0"/>
              <a:t> </a:t>
            </a:r>
            <a:r>
              <a:rPr lang="ko-KR" altLang="en-US" dirty="0"/>
              <a:t>적용시켜</a:t>
            </a:r>
            <a:r>
              <a:rPr lang="en-US" altLang="ko-KR" dirty="0"/>
              <a:t>, </a:t>
            </a:r>
            <a:r>
              <a:rPr lang="ko-KR" altLang="en-US" dirty="0"/>
              <a:t>솔루션을 제공하여</a:t>
            </a:r>
            <a:r>
              <a:rPr lang="en-US" altLang="ko-KR" dirty="0"/>
              <a:t>, </a:t>
            </a:r>
            <a:r>
              <a:rPr lang="ko-KR" altLang="en-US" dirty="0"/>
              <a:t>판매하는 방식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현황 </a:t>
            </a:r>
            <a:r>
              <a:rPr lang="en-US" altLang="ko-KR" dirty="0"/>
              <a:t>: </a:t>
            </a:r>
            <a:r>
              <a:rPr lang="ko-KR" altLang="en-US" dirty="0"/>
              <a:t>연구개발 중심에서</a:t>
            </a:r>
            <a:r>
              <a:rPr lang="en-US" altLang="ko-KR" dirty="0"/>
              <a:t>, </a:t>
            </a:r>
            <a:r>
              <a:rPr lang="ko-KR" altLang="en-US" dirty="0"/>
              <a:t>본격적으로 수익을 창출하는 </a:t>
            </a:r>
            <a:endParaRPr lang="en-US" altLang="ko-KR" dirty="0"/>
          </a:p>
          <a:p>
            <a:r>
              <a:rPr lang="en-US" altLang="ko-KR" dirty="0"/>
              <a:t>            </a:t>
            </a:r>
            <a:r>
              <a:rPr lang="ko-KR" altLang="en-US" dirty="0"/>
              <a:t>시기라 분주함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 SF </a:t>
            </a:r>
            <a:r>
              <a:rPr lang="ko-KR" altLang="en-US" dirty="0"/>
              <a:t>솔루션 개발팀</a:t>
            </a:r>
            <a:endParaRPr lang="en-US" altLang="ko-KR" dirty="0"/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출장이 많을 수 있음</a:t>
            </a:r>
            <a:r>
              <a:rPr lang="en-US" altLang="ko-KR" dirty="0"/>
              <a:t>(</a:t>
            </a:r>
            <a:r>
              <a:rPr lang="ko-KR" altLang="en-US" dirty="0"/>
              <a:t>싱가폴</a:t>
            </a:r>
            <a:r>
              <a:rPr lang="en-US" altLang="ko-KR" dirty="0"/>
              <a:t>, </a:t>
            </a:r>
            <a:r>
              <a:rPr lang="ko-KR" altLang="en-US" dirty="0"/>
              <a:t>미국 앨라배마</a:t>
            </a:r>
            <a:r>
              <a:rPr lang="en-US" altLang="ko-KR" dirty="0"/>
              <a:t>, </a:t>
            </a:r>
            <a:r>
              <a:rPr lang="ko-KR" altLang="en-US" dirty="0" err="1"/>
              <a:t>서배너</a:t>
            </a:r>
            <a:r>
              <a:rPr lang="en-US" altLang="ko-KR" dirty="0"/>
              <a:t>) + </a:t>
            </a:r>
            <a:r>
              <a:rPr lang="ko-KR" altLang="en-US" dirty="0" err="1"/>
              <a:t>타팀에</a:t>
            </a:r>
            <a:r>
              <a:rPr lang="ko-KR" altLang="en-US" dirty="0"/>
              <a:t> 비해 바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 err="1"/>
              <a:t>쁜</a:t>
            </a:r>
            <a:r>
              <a:rPr lang="ko-KR" altLang="en-US" dirty="0"/>
              <a:t> 편임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98704842"/>
      </p:ext>
    </p:extLst>
  </p:cSld>
  <p:clrMapOvr>
    <a:masterClrMapping/>
  </p:clrMapOvr>
  <p:transition advTm="1125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2061" y="0"/>
            <a:ext cx="8912946" cy="1969017"/>
          </a:xfrm>
        </p:spPr>
        <p:txBody>
          <a:bodyPr anchor="t">
            <a:normAutofit/>
          </a:bodyPr>
          <a:lstStyle/>
          <a:p>
            <a:pPr algn="l"/>
            <a:br>
              <a:rPr lang="en-US" altLang="ko-KR" b="1" spc="-2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</a:br>
            <a:r>
              <a:rPr lang="ko-KR" altLang="en-US" sz="3200" b="1" spc="-2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주차로봇</a:t>
            </a:r>
            <a:endParaRPr lang="ko-KR" altLang="en-US" b="1" spc="-250" dirty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7" y="3948830"/>
            <a:ext cx="1696673" cy="1752600"/>
          </a:xfrm>
          <a:ln>
            <a:noFill/>
          </a:ln>
        </p:spPr>
        <p:txBody>
          <a:bodyPr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298542" y="1539625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DE573C-8BAB-4114-8888-F2A5A624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1027" name="Picture 3" descr="C:\Users\user\Desktop\현대-removebg-previe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28954" y="5703128"/>
            <a:ext cx="1515084" cy="710924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3882887" y="1723032"/>
            <a:ext cx="5261113" cy="1159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defRPr/>
            </a:pPr>
            <a:endParaRPr lang="en-US" altLang="ko-KR" sz="1600" b="1" dirty="0">
              <a:ln w="9525">
                <a:solidFill>
                  <a:schemeClr val="tx1">
                    <a:alpha val="30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  <a:cs typeface="함초롬바탕" panose="02030604000101010101" pitchFamily="18" charset="-127"/>
            </a:endParaRPr>
          </a:p>
          <a:p>
            <a:pPr algn="just">
              <a:lnSpc>
                <a:spcPct val="130000"/>
              </a:lnSpc>
              <a:defRPr/>
            </a:pPr>
            <a:endParaRPr lang="en-US" altLang="ko-KR" sz="1600" b="1" dirty="0">
              <a:ln w="9525">
                <a:solidFill>
                  <a:schemeClr val="tx1">
                    <a:alpha val="30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  <a:cs typeface="함초롬바탕" panose="02030604000101010101" pitchFamily="18" charset="-127"/>
            </a:endParaRPr>
          </a:p>
          <a:p>
            <a:pPr algn="just">
              <a:lnSpc>
                <a:spcPct val="130000"/>
              </a:lnSpc>
              <a:defRPr/>
            </a:pPr>
            <a:endParaRPr lang="en-US" altLang="ko-KR" sz="2400" b="1" dirty="0">
              <a:ln w="9525">
                <a:solidFill>
                  <a:schemeClr val="tx1">
                    <a:alpha val="30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5B83C4-80DE-D2FB-2122-8B7211BBA4EA}"/>
              </a:ext>
            </a:extLst>
          </p:cNvPr>
          <p:cNvSpPr txBox="1"/>
          <p:nvPr/>
        </p:nvSpPr>
        <p:spPr>
          <a:xfrm>
            <a:off x="260716" y="4201172"/>
            <a:ext cx="849982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현재는 주차환경에 따라서</a:t>
            </a:r>
            <a:r>
              <a:rPr lang="en-US" altLang="ko-KR" dirty="0"/>
              <a:t>,</a:t>
            </a:r>
            <a:r>
              <a:rPr lang="ko-KR" altLang="en-US" dirty="0"/>
              <a:t> 옥내전용</a:t>
            </a:r>
            <a:r>
              <a:rPr lang="en-US" altLang="ko-KR" dirty="0"/>
              <a:t>, </a:t>
            </a:r>
            <a:r>
              <a:rPr lang="ko-KR" altLang="en-US" dirty="0"/>
              <a:t>옥외전용 크게 </a:t>
            </a:r>
            <a:r>
              <a:rPr lang="en-US" altLang="ko-KR" dirty="0"/>
              <a:t>2</a:t>
            </a:r>
            <a:r>
              <a:rPr lang="ko-KR" altLang="en-US" dirty="0"/>
              <a:t>가지로 나뉜다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옥외는 아직 개발 진행중이고</a:t>
            </a:r>
            <a:r>
              <a:rPr lang="en-US" altLang="ko-KR" dirty="0"/>
              <a:t>, </a:t>
            </a:r>
            <a:r>
              <a:rPr lang="ko-KR" altLang="en-US" dirty="0"/>
              <a:t>옥내는 현재 판매가능</a:t>
            </a:r>
            <a:endParaRPr lang="en-US" altLang="ko-KR" dirty="0"/>
          </a:p>
          <a:p>
            <a:r>
              <a:rPr lang="ko-KR" altLang="en-US" dirty="0"/>
              <a:t>유지관리 방법</a:t>
            </a:r>
            <a:r>
              <a:rPr lang="en-US" altLang="ko-KR" dirty="0"/>
              <a:t>?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3BCB56D-4DB6-E58E-6887-943DBC8B9F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175" y="2283985"/>
            <a:ext cx="457264" cy="371527"/>
          </a:xfrm>
          <a:prstGeom prst="rect">
            <a:avLst/>
          </a:prstGeom>
        </p:spPr>
      </p:pic>
      <p:pic>
        <p:nvPicPr>
          <p:cNvPr id="21" name="그림 20" descr="자동차이(가) 표시된 사진&#10;&#10;자동 생성된 설명">
            <a:extLst>
              <a:ext uri="{FF2B5EF4-FFF2-40B4-BE49-F238E27FC236}">
                <a16:creationId xmlns:a16="http://schemas.microsoft.com/office/drawing/2014/main" id="{C4131B08-785C-8286-EB95-9A32CFDC83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183" y="2221359"/>
            <a:ext cx="2273701" cy="1413034"/>
          </a:xfrm>
          <a:prstGeom prst="rect">
            <a:avLst/>
          </a:prstGeom>
        </p:spPr>
      </p:pic>
      <p:pic>
        <p:nvPicPr>
          <p:cNvPr id="23" name="그림 22" descr="손수레이(가) 표시된 사진&#10;&#10;자동 생성된 설명">
            <a:extLst>
              <a:ext uri="{FF2B5EF4-FFF2-40B4-BE49-F238E27FC236}">
                <a16:creationId xmlns:a16="http://schemas.microsoft.com/office/drawing/2014/main" id="{9132F104-0FE0-CAF7-3561-A3BEE415B7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175" y="2369873"/>
            <a:ext cx="2034822" cy="121267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71C130B-BFC5-9470-1A19-966FB4C282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845" y="2122360"/>
            <a:ext cx="730161" cy="545323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36A5923D-B33E-379E-787B-BE1A2CB72D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367" y="1940482"/>
            <a:ext cx="671167" cy="54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082270"/>
      </p:ext>
    </p:extLst>
  </p:cSld>
  <p:clrMapOvr>
    <a:masterClrMapping/>
  </p:clrMapOvr>
  <p:transition advTm="1125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2061" y="0"/>
            <a:ext cx="8912946" cy="1969017"/>
          </a:xfrm>
        </p:spPr>
        <p:txBody>
          <a:bodyPr anchor="t">
            <a:normAutofit/>
          </a:bodyPr>
          <a:lstStyle/>
          <a:p>
            <a:pPr algn="l"/>
            <a:br>
              <a:rPr lang="en-US" altLang="ko-KR" b="1" spc="-2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</a:br>
            <a:r>
              <a:rPr lang="en-US" altLang="ko-KR" sz="3200" b="1" spc="-2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ACS</a:t>
            </a:r>
            <a:endParaRPr lang="ko-KR" altLang="en-US" b="1" spc="-250" dirty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7" y="3948830"/>
            <a:ext cx="1696673" cy="1752600"/>
          </a:xfrm>
          <a:ln>
            <a:noFill/>
          </a:ln>
        </p:spPr>
        <p:txBody>
          <a:bodyPr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298542" y="1539625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DE573C-8BAB-4114-8888-F2A5A624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1027" name="Picture 3" descr="C:\Users\user\Desktop\현대-removebg-previe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28954" y="5703128"/>
            <a:ext cx="1515084" cy="710924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3882887" y="1723032"/>
            <a:ext cx="5261113" cy="1159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defRPr/>
            </a:pPr>
            <a:endParaRPr lang="en-US" altLang="ko-KR" sz="1600" b="1" dirty="0">
              <a:ln w="9525">
                <a:solidFill>
                  <a:schemeClr val="tx1">
                    <a:alpha val="30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  <a:cs typeface="함초롬바탕" panose="02030604000101010101" pitchFamily="18" charset="-127"/>
            </a:endParaRPr>
          </a:p>
          <a:p>
            <a:pPr algn="just">
              <a:lnSpc>
                <a:spcPct val="130000"/>
              </a:lnSpc>
              <a:defRPr/>
            </a:pPr>
            <a:endParaRPr lang="en-US" altLang="ko-KR" sz="1600" b="1" dirty="0">
              <a:ln w="9525">
                <a:solidFill>
                  <a:schemeClr val="tx1">
                    <a:alpha val="30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  <a:cs typeface="함초롬바탕" panose="02030604000101010101" pitchFamily="18" charset="-127"/>
            </a:endParaRPr>
          </a:p>
          <a:p>
            <a:pPr algn="just">
              <a:lnSpc>
                <a:spcPct val="130000"/>
              </a:lnSpc>
              <a:defRPr/>
            </a:pPr>
            <a:endParaRPr lang="en-US" altLang="ko-KR" sz="2400" b="1" dirty="0">
              <a:ln w="9525">
                <a:solidFill>
                  <a:schemeClr val="tx1">
                    <a:alpha val="30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3BCB56D-4DB6-E58E-6887-943DBC8B9F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665" y="2190550"/>
            <a:ext cx="457264" cy="371527"/>
          </a:xfrm>
          <a:prstGeom prst="rect">
            <a:avLst/>
          </a:prstGeom>
        </p:spPr>
      </p:pic>
      <p:pic>
        <p:nvPicPr>
          <p:cNvPr id="6" name="그림 5" descr="텍스트, 컴퓨터, 실내, 스테레오이(가) 표시된 사진&#10;&#10;자동 생성된 설명">
            <a:extLst>
              <a:ext uri="{FF2B5EF4-FFF2-40B4-BE49-F238E27FC236}">
                <a16:creationId xmlns:a16="http://schemas.microsoft.com/office/drawing/2014/main" id="{4705799A-9166-5781-D644-301FA50FF25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230" y="1552957"/>
            <a:ext cx="5591539" cy="33001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BA1E1F-649E-DCF2-89DC-1ECF1127B1F1}"/>
              </a:ext>
            </a:extLst>
          </p:cNvPr>
          <p:cNvSpPr txBox="1"/>
          <p:nvPr/>
        </p:nvSpPr>
        <p:spPr>
          <a:xfrm>
            <a:off x="172061" y="5013207"/>
            <a:ext cx="84998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ACS</a:t>
            </a:r>
            <a:r>
              <a:rPr lang="ko-KR" altLang="en-US" dirty="0"/>
              <a:t>는 현재 </a:t>
            </a:r>
            <a:r>
              <a:rPr lang="en-US" altLang="ko-KR" dirty="0"/>
              <a:t>H-ACS</a:t>
            </a:r>
            <a:r>
              <a:rPr lang="ko-KR" altLang="en-US" dirty="0"/>
              <a:t>를 사와서</a:t>
            </a:r>
            <a:r>
              <a:rPr lang="en-US" altLang="ko-KR" dirty="0"/>
              <a:t>, </a:t>
            </a:r>
            <a:r>
              <a:rPr lang="ko-KR" altLang="en-US" dirty="0"/>
              <a:t>분석단계</a:t>
            </a:r>
            <a:r>
              <a:rPr lang="en-US" altLang="ko-KR" dirty="0"/>
              <a:t>, </a:t>
            </a:r>
            <a:r>
              <a:rPr lang="ko-KR" altLang="en-US" dirty="0"/>
              <a:t>딱히 </a:t>
            </a:r>
            <a:r>
              <a:rPr lang="ko-KR" altLang="en-US" dirty="0" err="1"/>
              <a:t>진행된것</a:t>
            </a:r>
            <a:r>
              <a:rPr lang="ko-KR" altLang="en-US" dirty="0"/>
              <a:t> 없음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운영로직개발</a:t>
            </a:r>
            <a:r>
              <a:rPr lang="ko-KR" altLang="en-US" dirty="0"/>
              <a:t> 및 군집제어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(</a:t>
            </a:r>
            <a:r>
              <a:rPr lang="ko-KR" altLang="en-US" dirty="0"/>
              <a:t>향후 디지털 </a:t>
            </a:r>
            <a:r>
              <a:rPr lang="ko-KR" altLang="en-US" dirty="0" err="1"/>
              <a:t>트윈쪽으로</a:t>
            </a:r>
            <a:r>
              <a:rPr lang="ko-KR" altLang="en-US" dirty="0"/>
              <a:t> 이전할 수도 있다</a:t>
            </a:r>
            <a:r>
              <a:rPr lang="en-US" altLang="ko-KR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42126112"/>
      </p:ext>
    </p:extLst>
  </p:cSld>
  <p:clrMapOvr>
    <a:masterClrMapping/>
  </p:clrMapOvr>
  <p:transition advTm="1125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2061" y="0"/>
            <a:ext cx="8912946" cy="1969017"/>
          </a:xfrm>
        </p:spPr>
        <p:txBody>
          <a:bodyPr anchor="t">
            <a:normAutofit/>
          </a:bodyPr>
          <a:lstStyle/>
          <a:p>
            <a:pPr algn="l"/>
            <a:br>
              <a:rPr lang="en-US" altLang="ko-KR" b="1" spc="-2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</a:br>
            <a:r>
              <a:rPr lang="en-US" altLang="ko-KR" sz="3200" b="1" spc="-2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ACS</a:t>
            </a:r>
            <a:endParaRPr lang="ko-KR" altLang="en-US" b="1" spc="-250" dirty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7" y="3948830"/>
            <a:ext cx="1696673" cy="1752600"/>
          </a:xfrm>
          <a:ln>
            <a:noFill/>
          </a:ln>
        </p:spPr>
        <p:txBody>
          <a:bodyPr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298542" y="1539625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DE573C-8BAB-4114-8888-F2A5A624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1027" name="Picture 3" descr="C:\Users\user\Desktop\현대-removebg-previe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28954" y="5703128"/>
            <a:ext cx="1515084" cy="710924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3882887" y="1723032"/>
            <a:ext cx="5261113" cy="1159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defRPr/>
            </a:pPr>
            <a:endParaRPr lang="en-US" altLang="ko-KR" sz="1600" b="1" dirty="0">
              <a:ln w="9525">
                <a:solidFill>
                  <a:schemeClr val="tx1">
                    <a:alpha val="30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  <a:cs typeface="함초롬바탕" panose="02030604000101010101" pitchFamily="18" charset="-127"/>
            </a:endParaRPr>
          </a:p>
          <a:p>
            <a:pPr algn="just">
              <a:lnSpc>
                <a:spcPct val="130000"/>
              </a:lnSpc>
              <a:defRPr/>
            </a:pPr>
            <a:endParaRPr lang="en-US" altLang="ko-KR" sz="1600" b="1" dirty="0">
              <a:ln w="9525">
                <a:solidFill>
                  <a:schemeClr val="tx1">
                    <a:alpha val="30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  <a:cs typeface="함초롬바탕" panose="02030604000101010101" pitchFamily="18" charset="-127"/>
            </a:endParaRPr>
          </a:p>
          <a:p>
            <a:pPr algn="just">
              <a:lnSpc>
                <a:spcPct val="130000"/>
              </a:lnSpc>
              <a:defRPr/>
            </a:pPr>
            <a:endParaRPr lang="en-US" altLang="ko-KR" sz="2400" b="1" dirty="0">
              <a:ln w="9525">
                <a:solidFill>
                  <a:schemeClr val="tx1">
                    <a:alpha val="30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3BCB56D-4DB6-E58E-6887-943DBC8B9F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665" y="2190550"/>
            <a:ext cx="457264" cy="371527"/>
          </a:xfrm>
          <a:prstGeom prst="rect">
            <a:avLst/>
          </a:prstGeom>
        </p:spPr>
      </p:pic>
      <p:pic>
        <p:nvPicPr>
          <p:cNvPr id="6" name="그림 5" descr="텍스트, 컴퓨터, 실내, 스테레오이(가) 표시된 사진&#10;&#10;자동 생성된 설명">
            <a:extLst>
              <a:ext uri="{FF2B5EF4-FFF2-40B4-BE49-F238E27FC236}">
                <a16:creationId xmlns:a16="http://schemas.microsoft.com/office/drawing/2014/main" id="{4705799A-9166-5781-D644-301FA50FF25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90" b="29789"/>
          <a:stretch/>
        </p:blipFill>
        <p:spPr>
          <a:xfrm>
            <a:off x="1614644" y="1614226"/>
            <a:ext cx="5746570" cy="26633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BA1E1F-649E-DCF2-89DC-1ECF1127B1F1}"/>
              </a:ext>
            </a:extLst>
          </p:cNvPr>
          <p:cNvSpPr txBox="1"/>
          <p:nvPr/>
        </p:nvSpPr>
        <p:spPr>
          <a:xfrm>
            <a:off x="322087" y="4355038"/>
            <a:ext cx="849982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Topology?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맵일치율</a:t>
            </a:r>
            <a:r>
              <a:rPr lang="ko-KR" altLang="en-US" dirty="0"/>
              <a:t> 계산방법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인공지능 등을 활용하여</a:t>
            </a:r>
            <a:r>
              <a:rPr lang="en-US" altLang="ko-KR" dirty="0"/>
              <a:t>, </a:t>
            </a:r>
            <a:r>
              <a:rPr lang="ko-KR" altLang="en-US" dirty="0"/>
              <a:t>자동으로 </a:t>
            </a:r>
            <a:r>
              <a:rPr lang="en-US" altLang="ko-KR" dirty="0"/>
              <a:t>Zone</a:t>
            </a:r>
            <a:r>
              <a:rPr lang="ko-KR" altLang="en-US" dirty="0"/>
              <a:t>이나</a:t>
            </a:r>
            <a:r>
              <a:rPr lang="en-US" altLang="ko-KR" dirty="0"/>
              <a:t>, Lane </a:t>
            </a:r>
            <a:r>
              <a:rPr lang="ko-KR" altLang="en-US" dirty="0"/>
              <a:t>등을 설치하는 연구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52738944"/>
      </p:ext>
    </p:extLst>
  </p:cSld>
  <p:clrMapOvr>
    <a:masterClrMapping/>
  </p:clrMapOvr>
  <p:transition advTm="1125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2061" y="0"/>
            <a:ext cx="8912946" cy="1969017"/>
          </a:xfrm>
        </p:spPr>
        <p:txBody>
          <a:bodyPr anchor="t">
            <a:normAutofit/>
          </a:bodyPr>
          <a:lstStyle/>
          <a:p>
            <a:pPr algn="l"/>
            <a:br>
              <a:rPr lang="en-US" altLang="ko-KR" b="1" spc="-2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</a:br>
            <a:r>
              <a:rPr lang="ko-KR" altLang="en-US" sz="3200" b="1" spc="-2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차량생산과정</a:t>
            </a:r>
            <a:endParaRPr lang="ko-KR" altLang="en-US" b="1" spc="-250" dirty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7" y="3948830"/>
            <a:ext cx="1696673" cy="1752600"/>
          </a:xfrm>
          <a:ln>
            <a:noFill/>
          </a:ln>
        </p:spPr>
        <p:txBody>
          <a:bodyPr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298542" y="1539625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DE573C-8BAB-4114-8888-F2A5A624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1027" name="Picture 3" descr="C:\Users\user\Desktop\현대-removebg-previe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28954" y="5703128"/>
            <a:ext cx="1515084" cy="710924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3882887" y="1723032"/>
            <a:ext cx="5261113" cy="1159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defRPr/>
            </a:pPr>
            <a:endParaRPr lang="en-US" altLang="ko-KR" sz="1600" b="1" dirty="0">
              <a:ln w="9525">
                <a:solidFill>
                  <a:schemeClr val="tx1">
                    <a:alpha val="30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  <a:cs typeface="함초롬바탕" panose="02030604000101010101" pitchFamily="18" charset="-127"/>
            </a:endParaRPr>
          </a:p>
          <a:p>
            <a:pPr algn="just">
              <a:lnSpc>
                <a:spcPct val="130000"/>
              </a:lnSpc>
              <a:defRPr/>
            </a:pPr>
            <a:endParaRPr lang="en-US" altLang="ko-KR" sz="1600" b="1" dirty="0">
              <a:ln w="9525">
                <a:solidFill>
                  <a:schemeClr val="tx1">
                    <a:alpha val="30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  <a:cs typeface="함초롬바탕" panose="02030604000101010101" pitchFamily="18" charset="-127"/>
            </a:endParaRPr>
          </a:p>
          <a:p>
            <a:pPr algn="just">
              <a:lnSpc>
                <a:spcPct val="130000"/>
              </a:lnSpc>
              <a:defRPr/>
            </a:pPr>
            <a:endParaRPr lang="en-US" altLang="ko-KR" sz="2400" b="1" dirty="0">
              <a:ln w="9525">
                <a:solidFill>
                  <a:schemeClr val="tx1">
                    <a:alpha val="30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3BCB56D-4DB6-E58E-6887-943DBC8B9F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665" y="2190550"/>
            <a:ext cx="457264" cy="371527"/>
          </a:xfrm>
          <a:prstGeom prst="rect">
            <a:avLst/>
          </a:prstGeom>
        </p:spPr>
      </p:pic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A82567CF-ABE7-9B06-94FA-08F02A7B34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7644"/>
            <a:ext cx="9144000" cy="26294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A6A15B-452C-2D95-885B-5C2DE4B07F7C}"/>
              </a:ext>
            </a:extLst>
          </p:cNvPr>
          <p:cNvSpPr txBox="1"/>
          <p:nvPr/>
        </p:nvSpPr>
        <p:spPr>
          <a:xfrm>
            <a:off x="322087" y="4355038"/>
            <a:ext cx="849982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다품종 대량생산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유연셀</a:t>
            </a:r>
            <a:r>
              <a:rPr lang="ko-KR" altLang="en-US" dirty="0"/>
              <a:t> 공정방식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00075524"/>
      </p:ext>
    </p:extLst>
  </p:cSld>
  <p:clrMapOvr>
    <a:masterClrMapping/>
  </p:clrMapOvr>
  <p:transition advTm="1125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6" y="2425353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감사합니다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ABADD19-C0F6-4381-8CB8-B7CBCD7EE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6" name="Picture 3" descr="C:\Users\user\Desktop\현대-removebg-previe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28954" y="5703128"/>
            <a:ext cx="1515084" cy="7109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15250</TotalTime>
  <Words>185</Words>
  <Application>Microsoft Office PowerPoint</Application>
  <PresentationFormat>화면 슬라이드 쇼(4:3)</PresentationFormat>
  <Paragraphs>70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나눔고딕</vt:lpstr>
      <vt:lpstr>Wingdings</vt:lpstr>
      <vt:lpstr>맑은 고딕</vt:lpstr>
      <vt:lpstr>210 옴니고딕 030</vt:lpstr>
      <vt:lpstr>Arial</vt:lpstr>
      <vt:lpstr>Office 테마</vt:lpstr>
      <vt:lpstr> 신입사원 OJT 교육</vt:lpstr>
      <vt:lpstr> 현대위아 전체 및 RNA 개발팀 현황</vt:lpstr>
      <vt:lpstr> 주차로봇</vt:lpstr>
      <vt:lpstr> ACS</vt:lpstr>
      <vt:lpstr> ACS</vt:lpstr>
      <vt:lpstr> 차량생산과정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서승훈 연구원 SF솔루션개발팀</cp:lastModifiedBy>
  <cp:revision>1011</cp:revision>
  <cp:lastPrinted>2011-08-28T13:13:29Z</cp:lastPrinted>
  <dcterms:created xsi:type="dcterms:W3CDTF">2011-08-24T01:05:33Z</dcterms:created>
  <dcterms:modified xsi:type="dcterms:W3CDTF">2023-03-20T04:28:59Z</dcterms:modified>
</cp:coreProperties>
</file>