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76" r:id="rId7"/>
    <p:sldId id="289" r:id="rId8"/>
    <p:sldId id="281" r:id="rId9"/>
    <p:sldId id="277" r:id="rId10"/>
    <p:sldId id="260" r:id="rId11"/>
    <p:sldId id="280" r:id="rId12"/>
    <p:sldId id="292" r:id="rId13"/>
    <p:sldId id="293" r:id="rId14"/>
    <p:sldId id="294" r:id="rId15"/>
    <p:sldId id="295" r:id="rId16"/>
    <p:sldId id="282" r:id="rId17"/>
    <p:sldId id="283" r:id="rId18"/>
    <p:sldId id="296" r:id="rId19"/>
    <p:sldId id="284" r:id="rId20"/>
  </p:sldIdLst>
  <p:sldSz cx="9720263" cy="6840538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기본 구역" id="{33C800DD-B436-44F2-BB9E-2E1C26ECE4BB}">
          <p14:sldIdLst>
            <p14:sldId id="256"/>
            <p14:sldId id="257"/>
            <p14:sldId id="258"/>
            <p14:sldId id="276"/>
            <p14:sldId id="281"/>
            <p14:sldId id="277"/>
            <p14:sldId id="260"/>
            <p14:sldId id="280"/>
            <p14:sldId id="282"/>
            <p14:sldId id="283"/>
            <p14:sldId id="284"/>
            <p14:sldId id="285"/>
            <p14:sldId id="261"/>
            <p14:sldId id="286"/>
            <p14:sldId id="269"/>
            <p14:sldId id="287"/>
            <p14:sldId id="263"/>
          </p14:sldIdLst>
        </p14:section>
        <p14:section name="제목 없는 구역" id="{B74313EB-ED04-4E81-870F-2921A49ED03F}">
          <p14:sldIdLst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54">
          <p15:clr>
            <a:srgbClr val="A4A3A4"/>
          </p15:clr>
        </p15:guide>
        <p15:guide id="2" pos="30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1098" y="-108"/>
      </p:cViewPr>
      <p:guideLst>
        <p:guide orient="horz" pos="2154"/>
        <p:guide pos="30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그림 36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38" name="그림 37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9000" y="1119600"/>
            <a:ext cx="8262000" cy="1103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그림 75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77" name="그림 76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9000" y="1119600"/>
            <a:ext cx="8262000" cy="1103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그림 114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  <p:pic>
        <p:nvPicPr>
          <p:cNvPr id="116" name="그림 115"/>
          <p:cNvPicPr/>
          <p:nvPr/>
        </p:nvPicPr>
        <p:blipFill>
          <a:blip r:embed="rId2" cstate="print"/>
          <a:stretch/>
        </p:blipFill>
        <p:spPr>
          <a:xfrm>
            <a:off x="2373840" y="1600200"/>
            <a:ext cx="4971600" cy="396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9000" y="1119600"/>
            <a:ext cx="8262000" cy="11038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600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396684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68360" y="367272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8600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68360" y="1600560"/>
            <a:ext cx="426852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86000" y="3672720"/>
            <a:ext cx="8747640" cy="1892160"/>
          </a:xfrm>
          <a:prstGeom prst="rect">
            <a:avLst/>
          </a:prstGeom>
        </p:spPr>
        <p:txBody>
          <a:bodyPr lIns="0" tIns="0" rIns="0" bIns="0"/>
          <a:lstStyle/>
          <a:p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000" y="1119600"/>
            <a:ext cx="8262000" cy="23810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ko-KR" sz="59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6816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12/20/18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219840" y="6340320"/>
            <a:ext cx="3280320" cy="36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86484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48F663-AA23-4C3B-96ED-DCD2B3D8B85C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86000" y="1600560"/>
            <a:ext cx="8747640" cy="39668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68160" y="364320"/>
            <a:ext cx="8383320" cy="1321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3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68160" y="1820880"/>
            <a:ext cx="8383320" cy="4339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788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Level마스터 텍스트 스타일 편집</a:t>
            </a:r>
          </a:p>
          <a:p>
            <a:pPr marL="684000" lvl="1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0120" lvl="2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596240" lvl="3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2360" lvl="4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6816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12/20/18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219840" y="6340320"/>
            <a:ext cx="3280320" cy="36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86484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15ACC0-6740-4D70-84A5-8854D93C87E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68160" y="364320"/>
            <a:ext cx="8383320" cy="13219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3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마스터 제목 스타일 편집</a:t>
            </a:r>
            <a:endParaRPr lang="ko-KR" sz="17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68160" y="1820880"/>
            <a:ext cx="8383320" cy="43398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ko-K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Level마스터 텍스트 스타일 편집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둘째 수준</a:t>
            </a:r>
            <a:endParaRPr lang="ko-K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셋째 수준</a:t>
            </a: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넷째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다섯째 수준</a:t>
            </a:r>
            <a:endParaRPr lang="ko-K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6816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12/20/18</a:t>
            </a: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219840" y="6340320"/>
            <a:ext cx="3280320" cy="36396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864840" y="6340320"/>
            <a:ext cx="2186640" cy="3639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E19285-6791-4E47-A164-82AEEE705A25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video" Target="file:///C:\Users\user\Desktop\y2mate.com%20-%20&#48288;&#46976;&#45796;&#45572;&#49688;&#49892;&#47532;&#53080;&#49884;&#44277;&#50689;&#49345;_yVMeiovZZpA_360p.mp4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3771720"/>
            <a:ext cx="3034440" cy="3012840"/>
          </a:xfrm>
          <a:custGeom>
            <a:avLst/>
            <a:gdLst/>
            <a:ahLst/>
            <a:cxnLst/>
            <a:rect l="l" t="t" r="r" b="b"/>
            <a:pathLst>
              <a:path w="3034834" h="3013234">
                <a:moveTo>
                  <a:pt x="0" y="0"/>
                </a:moveTo>
                <a:lnTo>
                  <a:pt x="3034834" y="3013234"/>
                </a:lnTo>
                <a:lnTo>
                  <a:pt x="2453915" y="3013234"/>
                </a:lnTo>
                <a:lnTo>
                  <a:pt x="0" y="5767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2"/>
          <p:cNvSpPr/>
          <p:nvPr/>
        </p:nvSpPr>
        <p:spPr>
          <a:xfrm>
            <a:off x="2865240" y="1219320"/>
            <a:ext cx="1149120" cy="114912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3"/>
          <p:cNvSpPr/>
          <p:nvPr/>
        </p:nvSpPr>
        <p:spPr>
          <a:xfrm>
            <a:off x="2859840" y="4539960"/>
            <a:ext cx="687600" cy="6876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4"/>
          <p:cNvSpPr/>
          <p:nvPr/>
        </p:nvSpPr>
        <p:spPr>
          <a:xfrm>
            <a:off x="1352160" y="1891800"/>
            <a:ext cx="2901600" cy="2901600"/>
          </a:xfrm>
          <a:prstGeom prst="diamond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5"/>
          <p:cNvSpPr/>
          <p:nvPr/>
        </p:nvSpPr>
        <p:spPr>
          <a:xfrm>
            <a:off x="4212993" y="2206160"/>
            <a:ext cx="4231317" cy="8535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3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견고딕" pitchFamily="18" charset="-127"/>
                <a:ea typeface="HY견고딕" pitchFamily="18" charset="-127"/>
              </a:rPr>
              <a:t>건물 실리콘 외벽검사 자동화</a:t>
            </a:r>
            <a:endParaRPr lang="en-US" altLang="ko-KR" sz="32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CustomShape 6"/>
          <p:cNvSpPr/>
          <p:nvPr/>
        </p:nvSpPr>
        <p:spPr>
          <a:xfrm rot="18871200">
            <a:off x="3081960" y="3827520"/>
            <a:ext cx="16077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08서울남산체 L"/>
                <a:ea typeface="08서울남산체 L"/>
              </a:rPr>
              <a:t>YOUR COMPANY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 rot="2700000">
            <a:off x="281160" y="5291280"/>
            <a:ext cx="312696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b="0" strike="noStrike" spc="-1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08서울남산체 L"/>
                <a:ea typeface="08서울남산체 L"/>
              </a:rPr>
              <a:t>Copyright ⓒ 2017. EDD. All rights Reserved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9"/>
          <p:cNvSpPr/>
          <p:nvPr/>
        </p:nvSpPr>
        <p:spPr>
          <a:xfrm>
            <a:off x="0" y="6481440"/>
            <a:ext cx="9720000" cy="3585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0"/>
          <p:cNvSpPr/>
          <p:nvPr/>
        </p:nvSpPr>
        <p:spPr>
          <a:xfrm>
            <a:off x="0" y="0"/>
            <a:ext cx="2716560" cy="4044600"/>
          </a:xfrm>
          <a:custGeom>
            <a:avLst/>
            <a:gdLst/>
            <a:ahLst/>
            <a:cxnLst/>
            <a:rect l="l" t="t" r="r" b="b"/>
            <a:pathLst>
              <a:path w="2717074" h="4045131">
                <a:moveTo>
                  <a:pt x="8709" y="0"/>
                </a:moveTo>
                <a:lnTo>
                  <a:pt x="923109" y="0"/>
                </a:lnTo>
                <a:lnTo>
                  <a:pt x="2717074" y="1793966"/>
                </a:lnTo>
                <a:lnTo>
                  <a:pt x="465909" y="4045131"/>
                </a:lnTo>
                <a:lnTo>
                  <a:pt x="0" y="3579222"/>
                </a:lnTo>
                <a:lnTo>
                  <a:pt x="0" y="8709"/>
                </a:lnTo>
                <a:lnTo>
                  <a:pt x="8709" y="0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11"/>
          <p:cNvSpPr/>
          <p:nvPr/>
        </p:nvSpPr>
        <p:spPr>
          <a:xfrm>
            <a:off x="5328389" y="3800179"/>
            <a:ext cx="3256154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– In Robotics</a:t>
            </a:r>
          </a:p>
          <a:p>
            <a:pPr algn="ctr">
              <a:lnSpc>
                <a:spcPct val="100000"/>
              </a:lnSpc>
            </a:pPr>
            <a:r>
              <a:rPr lang="ko-KR" alt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서승훈</a:t>
            </a:r>
            <a:endParaRPr lang="en-US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0" y="542040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</a:rPr>
              <a:t>균열감지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esktop\sd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734" y="876990"/>
            <a:ext cx="8408594" cy="3138419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6506818" y="887894"/>
            <a:ext cx="2173356" cy="288897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36098" y="4949842"/>
            <a:ext cx="8401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2.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비행체가 건물 외벽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탐색시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이동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-&gt;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정지 및 탐지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-&gt;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이동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-&gt;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정지 방식으로 움직이면서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움직이면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en-US" altLang="ko-K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Retinanet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을 사용해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좋은 성능을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낼것이라고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판단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  <a:p>
            <a:pPr marL="342900" indent="-342900"/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42722" y="5619078"/>
            <a:ext cx="840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3. Precision </a:t>
            </a:r>
            <a:r>
              <a:rPr lang="en-US" altLang="ko-K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vs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Recall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42723" y="4373374"/>
            <a:ext cx="840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1.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균열은 정적인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Object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이므로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처리속도는 빠르지만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위치파악 및 정확성이 떨어지는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YOLO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보다는 </a:t>
            </a:r>
            <a:r>
              <a:rPr lang="en-US" altLang="ko-KR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Retinanet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을 사용이 적합하다고 판단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07273"/>
      </p:ext>
    </p:extLst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503574" y="581797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0" y="0"/>
            <a:ext cx="2173358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Precision </a:t>
            </a:r>
            <a:r>
              <a:rPr lang="en-US" altLang="ko-KR" sz="1600" b="1" dirty="0" err="1" smtClean="0">
                <a:solidFill>
                  <a:schemeClr val="bg1"/>
                </a:solidFill>
              </a:rPr>
              <a:t>vs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Recall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39382" y="425323"/>
          <a:ext cx="8729904" cy="410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968"/>
                <a:gridCol w="2909968"/>
                <a:gridCol w="2909968"/>
              </a:tblGrid>
              <a:tr h="9048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396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Precision &gt; Recall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정확성 위주로 판단하기 때문에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탐지되지 못한 균열이 생길 수도 있지만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불필요한 전문인력 호출을 방지할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정확성 위주로 판단하기 때문에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탐지되지 못한 균열이 생길 수도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686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Precision</a:t>
                      </a:r>
                      <a:r>
                        <a:rPr lang="en-US" altLang="ko-KR" baseline="0" dirty="0" smtClean="0"/>
                        <a:t> &lt; Recall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조그만 균열이라도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의심되는것은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 잡아내기 때문에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보수 및 </a:t>
                      </a:r>
                      <a:r>
                        <a:rPr lang="ko-KR" altLang="en-US" dirty="0" err="1" smtClean="0"/>
                        <a:t>유지관리면에서는</a:t>
                      </a:r>
                      <a:r>
                        <a:rPr lang="ko-KR" altLang="en-US" dirty="0" smtClean="0"/>
                        <a:t> 좋다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검사기능만 수행할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실제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보수가 </a:t>
                      </a:r>
                      <a:r>
                        <a:rPr lang="ko-KR" altLang="en-US" dirty="0" err="1" smtClean="0"/>
                        <a:t>필요없는데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균열이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감지되면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전문인력을 불러야 하기 때문에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불필요한 비용을 발생시킬 수 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36095" y="4618538"/>
            <a:ext cx="8401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해결방안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A :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중점을 다르게 둔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두 비행체로 검사를 한다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먼저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Recall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을 중점적으로 둔 비행체로 탐지를 한 후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Precision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을 중점으로 둔 비행체가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Recall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을 따라가게 하면서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이어서 탐지를 한다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Recall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에는 탐지되었지만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Precision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에서는 탐지되지 않은 균열에 대해서는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사람이 판단한다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B :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기체에 유지보수기능을 추가하면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Recall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을 중점으로 두고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제작하면 된다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.</a:t>
            </a:r>
          </a:p>
          <a:p>
            <a:pPr marL="342900" indent="-342900">
              <a:buFont typeface="Arial" charset="0"/>
              <a:buChar char="•"/>
            </a:pP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  <a:p>
            <a:pPr marL="342900" indent="-342900">
              <a:buFont typeface="Arial" charset="0"/>
              <a:buChar char="•"/>
            </a:pP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  <a:p>
            <a:pPr marL="342900" indent="-342900"/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07273"/>
      </p:ext>
    </p:extLst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530879" y="472461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0" y="0"/>
            <a:ext cx="2173358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비행체 제어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503574" y="815165"/>
            <a:ext cx="144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수동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496949" y="2054244"/>
            <a:ext cx="144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2.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자동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934063" y="1199477"/>
            <a:ext cx="840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사람이 직접 비행체를 조종하여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확인하는 방식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감지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6146" name="Picture 2" descr="C:\Users\user\Desktop\re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4609" y="3147069"/>
            <a:ext cx="1777328" cy="1902998"/>
          </a:xfrm>
          <a:prstGeom prst="rect">
            <a:avLst/>
          </a:prstGeom>
          <a:noFill/>
        </p:spPr>
      </p:pic>
      <p:pic>
        <p:nvPicPr>
          <p:cNvPr id="6147" name="Picture 3" descr="C:\Users\user\Desktop\ed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9538" y="2851934"/>
            <a:ext cx="553761" cy="356080"/>
          </a:xfrm>
          <a:prstGeom prst="rect">
            <a:avLst/>
          </a:prstGeom>
          <a:noFill/>
        </p:spPr>
      </p:pic>
      <p:pic>
        <p:nvPicPr>
          <p:cNvPr id="19" name="Picture 2" descr="C:\Users\user\Desktop\re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1851" y="3140048"/>
            <a:ext cx="1777328" cy="1902998"/>
          </a:xfrm>
          <a:prstGeom prst="rect">
            <a:avLst/>
          </a:prstGeom>
          <a:noFill/>
        </p:spPr>
      </p:pic>
      <p:pic>
        <p:nvPicPr>
          <p:cNvPr id="20" name="Picture 3" descr="C:\Users\user\Desktop\ed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5480" y="3732808"/>
            <a:ext cx="553761" cy="356080"/>
          </a:xfrm>
          <a:prstGeom prst="rect">
            <a:avLst/>
          </a:prstGeom>
          <a:noFill/>
        </p:spPr>
      </p:pic>
      <p:sp>
        <p:nvSpPr>
          <p:cNvPr id="25" name="원호 24"/>
          <p:cNvSpPr/>
          <p:nvPr/>
        </p:nvSpPr>
        <p:spPr>
          <a:xfrm rot="8116876">
            <a:off x="1527561" y="2849810"/>
            <a:ext cx="463826" cy="46382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7918511">
            <a:off x="1409677" y="2692832"/>
            <a:ext cx="702927" cy="73562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 rot="7824768">
            <a:off x="1265396" y="2499322"/>
            <a:ext cx="985653" cy="106221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771595" y="3174488"/>
            <a:ext cx="2367722" cy="1133061"/>
          </a:xfrm>
          <a:custGeom>
            <a:avLst/>
            <a:gdLst>
              <a:gd name="connsiteX0" fmla="*/ 234122 w 2367722"/>
              <a:gd name="connsiteY0" fmla="*/ 788504 h 1133061"/>
              <a:gd name="connsiteX1" fmla="*/ 1585844 w 2367722"/>
              <a:gd name="connsiteY1" fmla="*/ 1066800 h 1133061"/>
              <a:gd name="connsiteX2" fmla="*/ 2248452 w 2367722"/>
              <a:gd name="connsiteY2" fmla="*/ 390939 h 1133061"/>
              <a:gd name="connsiteX3" fmla="*/ 870226 w 2367722"/>
              <a:gd name="connsiteY3" fmla="*/ 19878 h 1133061"/>
              <a:gd name="connsiteX4" fmla="*/ 181113 w 2367722"/>
              <a:gd name="connsiteY4" fmla="*/ 510208 h 1133061"/>
              <a:gd name="connsiteX5" fmla="*/ 234122 w 2367722"/>
              <a:gd name="connsiteY5" fmla="*/ 788504 h 11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7722" h="1133061">
                <a:moveTo>
                  <a:pt x="234122" y="788504"/>
                </a:moveTo>
                <a:cubicBezTo>
                  <a:pt x="468244" y="881269"/>
                  <a:pt x="1250122" y="1133061"/>
                  <a:pt x="1585844" y="1066800"/>
                </a:cubicBezTo>
                <a:cubicBezTo>
                  <a:pt x="1921566" y="1000539"/>
                  <a:pt x="2367722" y="565426"/>
                  <a:pt x="2248452" y="390939"/>
                </a:cubicBezTo>
                <a:cubicBezTo>
                  <a:pt x="2129182" y="216452"/>
                  <a:pt x="1214783" y="0"/>
                  <a:pt x="870226" y="19878"/>
                </a:cubicBezTo>
                <a:cubicBezTo>
                  <a:pt x="525670" y="39756"/>
                  <a:pt x="291548" y="388730"/>
                  <a:pt x="181113" y="510208"/>
                </a:cubicBezTo>
                <a:cubicBezTo>
                  <a:pt x="70678" y="631686"/>
                  <a:pt x="0" y="695739"/>
                  <a:pt x="234122" y="78850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921195" y="3856975"/>
            <a:ext cx="0" cy="34455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504969" y="5296081"/>
            <a:ext cx="215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    건물 위에서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균열 탐지 및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비행궤적 파악 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3618935" y="5298356"/>
            <a:ext cx="2156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    건물 주변을 이동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-&gt;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정지 및 탐지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-&gt;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이동을 반복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705208" y="5194218"/>
            <a:ext cx="2156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   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한바퀴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 다 돈 후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수직 하강 그리고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건물 주변을 돌면서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균열 탐지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21" name="Picture 2" descr="C:\Users\user\Desktop\re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6963" y="3146675"/>
            <a:ext cx="1777328" cy="1902998"/>
          </a:xfrm>
          <a:prstGeom prst="rect">
            <a:avLst/>
          </a:prstGeom>
          <a:noFill/>
        </p:spPr>
      </p:pic>
      <p:sp>
        <p:nvSpPr>
          <p:cNvPr id="40" name="자유형 39"/>
          <p:cNvSpPr/>
          <p:nvPr/>
        </p:nvSpPr>
        <p:spPr>
          <a:xfrm>
            <a:off x="6813826" y="3829878"/>
            <a:ext cx="2018748" cy="945322"/>
          </a:xfrm>
          <a:custGeom>
            <a:avLst/>
            <a:gdLst>
              <a:gd name="connsiteX0" fmla="*/ 408609 w 2018748"/>
              <a:gd name="connsiteY0" fmla="*/ 0 h 945322"/>
              <a:gd name="connsiteX1" fmla="*/ 90557 w 2018748"/>
              <a:gd name="connsiteY1" fmla="*/ 397565 h 945322"/>
              <a:gd name="connsiteX2" fmla="*/ 223078 w 2018748"/>
              <a:gd name="connsiteY2" fmla="*/ 649357 h 945322"/>
              <a:gd name="connsiteX3" fmla="*/ 1429026 w 2018748"/>
              <a:gd name="connsiteY3" fmla="*/ 887896 h 945322"/>
              <a:gd name="connsiteX4" fmla="*/ 1972365 w 2018748"/>
              <a:gd name="connsiteY4" fmla="*/ 304800 h 945322"/>
              <a:gd name="connsiteX5" fmla="*/ 1707322 w 2018748"/>
              <a:gd name="connsiteY5" fmla="*/ 53009 h 94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748" h="945322">
                <a:moveTo>
                  <a:pt x="408609" y="0"/>
                </a:moveTo>
                <a:cubicBezTo>
                  <a:pt x="265044" y="144669"/>
                  <a:pt x="121479" y="289339"/>
                  <a:pt x="90557" y="397565"/>
                </a:cubicBezTo>
                <a:cubicBezTo>
                  <a:pt x="59635" y="505791"/>
                  <a:pt x="0" y="567635"/>
                  <a:pt x="223078" y="649357"/>
                </a:cubicBezTo>
                <a:cubicBezTo>
                  <a:pt x="446156" y="731079"/>
                  <a:pt x="1137478" y="945322"/>
                  <a:pt x="1429026" y="887896"/>
                </a:cubicBezTo>
                <a:cubicBezTo>
                  <a:pt x="1720574" y="830470"/>
                  <a:pt x="1925982" y="443948"/>
                  <a:pt x="1972365" y="304800"/>
                </a:cubicBezTo>
                <a:cubicBezTo>
                  <a:pt x="2018748" y="165652"/>
                  <a:pt x="1722783" y="86139"/>
                  <a:pt x="1707322" y="53009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 descr="C:\Users\user\Desktop\ed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6610" y="4176756"/>
            <a:ext cx="553761" cy="356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5207273"/>
      </p:ext>
    </p:extLst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530879" y="472461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0" y="0"/>
            <a:ext cx="2173358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균열보수작업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user\Desktop\ㄹㄴㅇㄹㄶ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75" y="819151"/>
            <a:ext cx="4779523" cy="3872118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5984241" y="1707018"/>
            <a:ext cx="373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글루건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상단부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3127513" y="1908313"/>
            <a:ext cx="2716696" cy="6891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5984241" y="3900252"/>
            <a:ext cx="3736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글루건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하단부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452192" y="3611219"/>
            <a:ext cx="2431773" cy="483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405075" y="5159209"/>
            <a:ext cx="602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*  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본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드론모델은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임의로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제작한것임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실제로 저 방식으로 제작할지는 아직 미정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07273"/>
      </p:ext>
    </p:extLst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04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461333" y="2952346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2800" b="0" strike="noStrike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예상되는 문제점 및 난관</a:t>
            </a:r>
            <a:endParaRPr lang="en-US" sz="28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5336618"/>
      </p:ext>
    </p:extLst>
  </p:cSld>
  <p:clrMapOvr>
    <a:masterClrMapping/>
  </p:clrMapOvr>
  <p:transition advTm="54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예상되는 문제점 및 난관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9" name="CustomShape 3"/>
          <p:cNvSpPr/>
          <p:nvPr/>
        </p:nvSpPr>
        <p:spPr>
          <a:xfrm rot="5400000">
            <a:off x="2261160" y="-8208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Shape 4"/>
          <p:cNvSpPr txBox="1"/>
          <p:nvPr/>
        </p:nvSpPr>
        <p:spPr>
          <a:xfrm>
            <a:off x="-96481" y="-30240"/>
            <a:ext cx="3177031" cy="35100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>
              <a:lnSpc>
                <a:spcPct val="90000"/>
              </a:lnSpc>
            </a:pPr>
            <a:endParaRPr lang="ko-KR" sz="177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4" name="Picture 2" descr="C:\Users\user\Desktop\20190125_001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98675" y="-11323638"/>
            <a:ext cx="4281600" cy="3211200"/>
          </a:xfrm>
          <a:prstGeom prst="rect">
            <a:avLst/>
          </a:prstGeom>
          <a:noFill/>
        </p:spPr>
      </p:pic>
      <p:pic>
        <p:nvPicPr>
          <p:cNvPr id="3075" name="Picture 3" descr="C:\Users\user\Desktop\20190125_001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98675" y="-11323638"/>
            <a:ext cx="4281600" cy="321120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09791" y="1747269"/>
            <a:ext cx="602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1.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균열 데이터 셋을 구할 수 있는가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12062" y="3455513"/>
            <a:ext cx="602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3.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모서리 및 꼭지점 부분을 어떻게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처리할것인가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27986" y="4181119"/>
            <a:ext cx="855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*4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보수작업을 구현하게 되면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글루건을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어디에 어떤 방식으로 장착을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할것인가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43908" y="4934022"/>
            <a:ext cx="855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*5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.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보수작업시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비행체의 떨림이 작업에 얼마나 영향을 주며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어떻게 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제어할것인가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25714" y="2541113"/>
            <a:ext cx="869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2.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이미지 전처리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관련 사항 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: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날씨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,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시간에 따른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일조량 및 그림자 등이 주는 영향을 어떻게 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처리할것인가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1097662358"/>
      </p:ext>
    </p:extLst>
  </p:cSld>
  <p:clrMapOvr>
    <a:masterClrMapping/>
  </p:clrMapOvr>
  <p:transition advTm="655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6"/>
          <p:cNvSpPr/>
          <p:nvPr/>
        </p:nvSpPr>
        <p:spPr>
          <a:xfrm>
            <a:off x="3720960" y="3220920"/>
            <a:ext cx="235764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7"/>
          <p:cNvSpPr/>
          <p:nvPr/>
        </p:nvSpPr>
        <p:spPr>
          <a:xfrm>
            <a:off x="3681360" y="3770280"/>
            <a:ext cx="2357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05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448080" y="323064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기대효과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152488"/>
      </p:ext>
    </p:extLst>
  </p:cSld>
  <p:clrMapOvr>
    <a:masterClrMapping/>
  </p:clrMapOvr>
  <p:transition advTm="546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기대효과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9" name="CustomShape 3"/>
          <p:cNvSpPr/>
          <p:nvPr/>
        </p:nvSpPr>
        <p:spPr>
          <a:xfrm rot="5400000">
            <a:off x="2261160" y="-8208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Shape 4"/>
          <p:cNvSpPr txBox="1"/>
          <p:nvPr/>
        </p:nvSpPr>
        <p:spPr>
          <a:xfrm>
            <a:off x="-96481" y="-30240"/>
            <a:ext cx="3177031" cy="35100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>
              <a:lnSpc>
                <a:spcPct val="90000"/>
              </a:lnSpc>
            </a:pPr>
            <a:endParaRPr lang="ko-KR" sz="177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4" name="Picture 2" descr="C:\Users\user\Desktop\20190125_001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98675" y="-11323638"/>
            <a:ext cx="4281600" cy="3211200"/>
          </a:xfrm>
          <a:prstGeom prst="rect">
            <a:avLst/>
          </a:prstGeom>
          <a:noFill/>
        </p:spPr>
      </p:pic>
      <p:pic>
        <p:nvPicPr>
          <p:cNvPr id="3075" name="Picture 3" descr="C:\Users\user\Desktop\20190125_0014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798675" y="-11323638"/>
            <a:ext cx="4281600" cy="3211200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78029" y="2238588"/>
            <a:ext cx="602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1.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인명피해 감소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80300" y="4015071"/>
            <a:ext cx="602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3.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시간 절약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82576" y="4918098"/>
            <a:ext cx="855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4.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다양한 </a:t>
            </a:r>
            <a:r>
              <a:rPr lang="ko-KR" altLang="en-US" sz="16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활용성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666655" y="3087023"/>
            <a:ext cx="869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2.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HY동녘B" pitchFamily="18" charset="-127"/>
              </a:rPr>
              <a:t>비용감소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HY동녘B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0813600"/>
      </p:ext>
    </p:extLst>
  </p:cSld>
  <p:clrMapOvr>
    <a:masterClrMapping/>
  </p:clrMapOvr>
  <p:transition advTm="65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7820280" y="-765360"/>
            <a:ext cx="4345200" cy="4345200"/>
          </a:xfrm>
          <a:prstGeom prst="diamond">
            <a:avLst/>
          </a:prstGeom>
          <a:solidFill>
            <a:srgbClr val="4F7BC9"/>
          </a:solidFill>
          <a:ln>
            <a:noFill/>
          </a:ln>
          <a:effectLst>
            <a:outerShdw dist="50800" dir="6600000" sx="102000" sy="102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"/>
          <p:cNvSpPr/>
          <p:nvPr/>
        </p:nvSpPr>
        <p:spPr>
          <a:xfrm>
            <a:off x="0" y="538"/>
            <a:ext cx="5294520" cy="68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9" name="CustomShape 3"/>
          <p:cNvSpPr/>
          <p:nvPr/>
        </p:nvSpPr>
        <p:spPr>
          <a:xfrm rot="13500000">
            <a:off x="2866320" y="1002600"/>
            <a:ext cx="4839840" cy="4839840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4"/>
          <p:cNvSpPr/>
          <p:nvPr/>
        </p:nvSpPr>
        <p:spPr>
          <a:xfrm>
            <a:off x="802855" y="743976"/>
            <a:ext cx="240480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12롯데마트행복Bold"/>
                <a:ea typeface="12롯데마트행복Bold"/>
              </a:rPr>
              <a:t>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1048995" y="1976991"/>
            <a:ext cx="4226594" cy="67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01. </a:t>
            </a:r>
            <a:r>
              <a:rPr lang="ko-KR" alt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배경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1021699" y="2659675"/>
            <a:ext cx="3644356" cy="676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02. </a:t>
            </a:r>
            <a:r>
              <a:rPr lang="ko-KR" alt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목표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048995" y="3513264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03. </a:t>
            </a:r>
            <a:r>
              <a:rPr lang="ko-KR" alt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구현</a:t>
            </a: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계</a:t>
            </a: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획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74" name="CustomShape 8"/>
          <p:cNvSpPr/>
          <p:nvPr/>
        </p:nvSpPr>
        <p:spPr>
          <a:xfrm rot="5400000">
            <a:off x="-3567987" y="2426373"/>
            <a:ext cx="8182440" cy="20052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12롯데마트행복Bold"/>
              </a:rPr>
              <a:t>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062642" y="4202454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04. </a:t>
            </a:r>
            <a:r>
              <a:rPr lang="ko-KR" alt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예상되는 문제점 및 </a:t>
            </a:r>
            <a:r>
              <a:rPr lang="ko-KR" alt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해결해야할</a:t>
            </a:r>
            <a:r>
              <a:rPr lang="ko-KR" alt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 과제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1" name="CustomShape 7"/>
          <p:cNvSpPr/>
          <p:nvPr/>
        </p:nvSpPr>
        <p:spPr>
          <a:xfrm>
            <a:off x="1048995" y="4936264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05. </a:t>
            </a:r>
            <a:r>
              <a:rPr lang="ko-KR" alt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휴먼매직체" pitchFamily="18" charset="-127"/>
                <a:ea typeface="휴먼매직체" pitchFamily="18" charset="-127"/>
              </a:rPr>
              <a:t>기대효과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1076290" y="5038083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endParaRPr lang="en-US" altLang="ko-K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13" name="CustomShape 7"/>
          <p:cNvSpPr/>
          <p:nvPr/>
        </p:nvSpPr>
        <p:spPr>
          <a:xfrm>
            <a:off x="1076290" y="5761270"/>
            <a:ext cx="2694020" cy="5821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endParaRPr lang="en-US" altLang="ko-KR" sz="2800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ransition advTm="203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3257280" y="1817280"/>
            <a:ext cx="3207240" cy="320724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r>
              <a:rPr lang="ko-KR" altLang="en-US" sz="28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배경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Line 4"/>
          <p:cNvSpPr/>
          <p:nvPr/>
        </p:nvSpPr>
        <p:spPr>
          <a:xfrm flipH="1" flipV="1">
            <a:off x="2956320" y="-86760"/>
            <a:ext cx="3508200" cy="350748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3682080" y="322092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3682080" y="3637080"/>
            <a:ext cx="2357280" cy="3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8"/>
          <p:cNvSpPr/>
          <p:nvPr/>
        </p:nvSpPr>
        <p:spPr>
          <a:xfrm>
            <a:off x="444816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01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advTm="218"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503580" y="630565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CustomShape 3"/>
          <p:cNvSpPr/>
          <p:nvPr/>
        </p:nvSpPr>
        <p:spPr>
          <a:xfrm rot="5400000">
            <a:off x="2261160" y="-8208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>
              <a:lnSpc>
                <a:spcPct val="90000"/>
              </a:lnSpc>
            </a:pPr>
            <a:endParaRPr lang="ko-KR" sz="177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" name="y2mate.com - 베란다누수실리콘시공영상_yVMeiovZZpA_360p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017794" y="802206"/>
            <a:ext cx="7715388" cy="5786541"/>
          </a:xfrm>
          <a:prstGeom prst="rect">
            <a:avLst/>
          </a:prstGeom>
        </p:spPr>
      </p:pic>
    </p:spTree>
  </p:cSld>
  <p:clrMapOvr>
    <a:masterClrMapping/>
  </p:clrMapOvr>
  <p:transition advTm="188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357800" y="854599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배경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51" name="Picture 3" descr="C:\Users\user\Desktop\사다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978" y="901079"/>
            <a:ext cx="4220009" cy="380344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390931" y="5128748"/>
            <a:ext cx="864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1. </a:t>
            </a:r>
            <a:r>
              <a:rPr lang="ko-KR" altLang="en-US" sz="1600" b="1" dirty="0" smtClean="0"/>
              <a:t>건설이 완료되면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균열을 확인하는 작업이 반드시 필요한데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보통은</a:t>
            </a:r>
            <a:r>
              <a:rPr lang="en-US" altLang="ko-KR" sz="1600" b="1" dirty="0" smtClean="0"/>
              <a:t>, </a:t>
            </a:r>
            <a:r>
              <a:rPr lang="ko-KR" altLang="en-US" sz="1600" b="1" dirty="0" err="1" smtClean="0"/>
              <a:t>균열없이</a:t>
            </a:r>
            <a:r>
              <a:rPr lang="ko-KR" altLang="en-US" sz="1600" b="1" dirty="0" smtClean="0"/>
              <a:t> 잘 완공되지만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그래도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반드시 확인을 해주어야 하는 작업이다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pic>
        <p:nvPicPr>
          <p:cNvPr id="2052" name="Picture 4" descr="C:\Users\user\Desktop\ㅁㅇ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427" y="907358"/>
            <a:ext cx="4219200" cy="380520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384303" y="5850990"/>
            <a:ext cx="864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2. </a:t>
            </a:r>
            <a:r>
              <a:rPr lang="ko-KR" altLang="en-US" sz="1600" b="1" dirty="0" smtClean="0"/>
              <a:t>전문성과 위험성을 동반하는 작업이기에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출장비가 </a:t>
            </a:r>
            <a:r>
              <a:rPr lang="ko-KR" altLang="en-US" sz="1600" b="1" dirty="0" err="1" smtClean="0"/>
              <a:t>많이든다</a:t>
            </a:r>
            <a:r>
              <a:rPr lang="en-US" altLang="ko-KR" sz="1600" b="1" dirty="0" smtClean="0"/>
              <a:t>.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="" xmlns:p14="http://schemas.microsoft.com/office/powerpoint/2010/main" val="3535207273"/>
      </p:ext>
    </p:extLst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6"/>
          <p:cNvSpPr/>
          <p:nvPr/>
        </p:nvSpPr>
        <p:spPr>
          <a:xfrm>
            <a:off x="3720960" y="3220920"/>
            <a:ext cx="235764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7"/>
          <p:cNvSpPr/>
          <p:nvPr/>
        </p:nvSpPr>
        <p:spPr>
          <a:xfrm>
            <a:off x="3681360" y="3770280"/>
            <a:ext cx="2357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02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448080" y="323064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R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목표</a:t>
            </a:r>
            <a:endParaRPr lang="en-US" altLang="ko-K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8152488"/>
      </p:ext>
    </p:extLst>
  </p:cSld>
  <p:clrMapOvr>
    <a:masterClrMapping/>
  </p:clrMapOvr>
  <p:transition advTm="54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503574" y="581797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목표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616218" y="854599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496946" y="4585407"/>
            <a:ext cx="8640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외벽검사를 사람이 올라가서 </a:t>
            </a:r>
            <a:r>
              <a:rPr lang="ko-KR" altLang="en-US" sz="1600" b="1" dirty="0" err="1" smtClean="0"/>
              <a:t>확인하지않고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캠을 동반한 비행체로 검사할 수 있다면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추락사로 인한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인명피해를 줄일 수 있고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비용을 절감할 수 있다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pic>
        <p:nvPicPr>
          <p:cNvPr id="3074" name="Picture 2" descr="C:\Users\user\Desktop\drsaf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902" y="894383"/>
            <a:ext cx="3862800" cy="3060000"/>
          </a:xfrm>
          <a:prstGeom prst="rect">
            <a:avLst/>
          </a:prstGeom>
          <a:noFill/>
        </p:spPr>
      </p:pic>
      <p:pic>
        <p:nvPicPr>
          <p:cNvPr id="3075" name="Picture 3" descr="C:\Users\user\Desktop\sdf.JPG"/>
          <p:cNvPicPr>
            <a:picLocks noChangeAspect="1" noChangeArrowheads="1"/>
          </p:cNvPicPr>
          <p:nvPr/>
        </p:nvPicPr>
        <p:blipFill>
          <a:blip r:embed="rId4" cstate="print"/>
          <a:srcRect l="25022"/>
          <a:stretch>
            <a:fillRect/>
          </a:stretch>
        </p:blipFill>
        <p:spPr bwMode="auto">
          <a:xfrm>
            <a:off x="5141845" y="916263"/>
            <a:ext cx="3860832" cy="3059389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6122504" y="1457739"/>
            <a:ext cx="2822713" cy="10999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490320" y="5413667"/>
            <a:ext cx="864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*</a:t>
            </a:r>
            <a:r>
              <a:rPr lang="ko-KR" altLang="en-US" sz="1600" b="1" dirty="0" smtClean="0"/>
              <a:t>비행체에 보수 작업기능까지 추가한다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</p:spTree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2688000">
            <a:off x="2428560" y="1893600"/>
            <a:ext cx="3010680" cy="3054240"/>
          </a:xfrm>
          <a:prstGeom prst="rect">
            <a:avLst/>
          </a:prstGeom>
          <a:solidFill>
            <a:srgbClr val="BFBFB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"/>
          <p:cNvSpPr/>
          <p:nvPr/>
        </p:nvSpPr>
        <p:spPr>
          <a:xfrm>
            <a:off x="3256200" y="1815840"/>
            <a:ext cx="3207240" cy="3207240"/>
          </a:xfrm>
          <a:prstGeom prst="diamond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3448080" y="314208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Line 4"/>
          <p:cNvSpPr/>
          <p:nvPr/>
        </p:nvSpPr>
        <p:spPr>
          <a:xfrm flipH="1" flipV="1">
            <a:off x="2955600" y="-88560"/>
            <a:ext cx="3508200" cy="350784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5"/>
          <p:cNvSpPr/>
          <p:nvPr/>
        </p:nvSpPr>
        <p:spPr>
          <a:xfrm flipH="1" flipV="1">
            <a:off x="3256920" y="3420720"/>
            <a:ext cx="3508200" cy="3508200"/>
          </a:xfrm>
          <a:prstGeom prst="line">
            <a:avLst/>
          </a:prstGeom>
          <a:ln w="9360">
            <a:solidFill>
              <a:srgbClr val="3865B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6"/>
          <p:cNvSpPr/>
          <p:nvPr/>
        </p:nvSpPr>
        <p:spPr>
          <a:xfrm>
            <a:off x="3720960" y="3220920"/>
            <a:ext cx="235764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7"/>
          <p:cNvSpPr/>
          <p:nvPr/>
        </p:nvSpPr>
        <p:spPr>
          <a:xfrm>
            <a:off x="3681360" y="3770280"/>
            <a:ext cx="2357280" cy="360"/>
          </a:xfrm>
          <a:prstGeom prst="line">
            <a:avLst/>
          </a:prstGeom>
          <a:ln w="648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8"/>
          <p:cNvSpPr/>
          <p:nvPr/>
        </p:nvSpPr>
        <p:spPr>
          <a:xfrm>
            <a:off x="4447800" y="2430720"/>
            <a:ext cx="82584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03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448080" y="3230640"/>
            <a:ext cx="27162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구현 </a:t>
            </a: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계</a:t>
            </a:r>
            <a:r>
              <a:rPr lang="ko-KR" altLang="en-US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08서울남산체 B"/>
                <a:ea typeface="08서울남산체 B"/>
              </a:rPr>
              <a:t>획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advTm="54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90000"/>
          </a:blip>
          <a:srcRect l="9755" t="22388" r="39372" b="14925"/>
          <a:stretch>
            <a:fillRect/>
          </a:stretch>
        </p:blipFill>
        <p:spPr bwMode="auto">
          <a:xfrm>
            <a:off x="503574" y="581797"/>
            <a:ext cx="8640417" cy="59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" name="CustomShape 1"/>
          <p:cNvSpPr/>
          <p:nvPr/>
        </p:nvSpPr>
        <p:spPr>
          <a:xfrm>
            <a:off x="0" y="0"/>
            <a:ext cx="9720000" cy="447840"/>
          </a:xfrm>
          <a:prstGeom prst="rect">
            <a:avLst/>
          </a:prstGeom>
          <a:solidFill>
            <a:srgbClr val="D9D9D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3"/>
          <p:cNvSpPr/>
          <p:nvPr/>
        </p:nvSpPr>
        <p:spPr>
          <a:xfrm rot="5400000">
            <a:off x="2265625" y="-112500"/>
            <a:ext cx="447840" cy="612360"/>
          </a:xfrm>
          <a:prstGeom prst="rtTriangle">
            <a:avLst/>
          </a:prstGeom>
          <a:solidFill>
            <a:srgbClr val="2F5597"/>
          </a:solidFill>
          <a:ln w="12600">
            <a:noFill/>
          </a:ln>
          <a:effectLst>
            <a:outerShdw>
              <a:srgbClr val="0000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TextShape 4"/>
          <p:cNvSpPr txBox="1"/>
          <p:nvPr/>
        </p:nvSpPr>
        <p:spPr>
          <a:xfrm>
            <a:off x="-96480" y="-30240"/>
            <a:ext cx="2432880" cy="254160"/>
          </a:xfrm>
          <a:prstGeom prst="rect">
            <a:avLst/>
          </a:prstGeom>
          <a:noFill/>
          <a:ln>
            <a:noFill/>
          </a:ln>
        </p:spPr>
        <p:txBody>
          <a:bodyPr lIns="324000" tIns="288000" anchor="ctr"/>
          <a:lstStyle/>
          <a:p>
            <a:pPr algn="ctr">
              <a:lnSpc>
                <a:spcPct val="100000"/>
              </a:lnSpc>
            </a:pPr>
            <a:endParaRPr lang="en-US" altLang="ko-KR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954148" y="5612452"/>
            <a:ext cx="1444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균열 감지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8" name="CustomShape 2"/>
          <p:cNvSpPr/>
          <p:nvPr/>
        </p:nvSpPr>
        <p:spPr>
          <a:xfrm>
            <a:off x="0" y="0"/>
            <a:ext cx="2178360" cy="447840"/>
          </a:xfrm>
          <a:prstGeom prst="rect">
            <a:avLst/>
          </a:prstGeom>
          <a:solidFill>
            <a:srgbClr val="2F559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구현 </a:t>
            </a:r>
            <a:r>
              <a:rPr lang="ko-KR" altLang="en-US" b="1" dirty="0" smtClean="0">
                <a:solidFill>
                  <a:schemeClr val="bg1"/>
                </a:solidFill>
              </a:rPr>
              <a:t>계획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4181053" y="5619077"/>
            <a:ext cx="150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2.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비행체 제어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3B3C632-65D1-4649-B807-136FA2480008}"/>
              </a:ext>
            </a:extLst>
          </p:cNvPr>
          <p:cNvSpPr txBox="1"/>
          <p:nvPr/>
        </p:nvSpPr>
        <p:spPr>
          <a:xfrm>
            <a:off x="7354949" y="5625705"/>
            <a:ext cx="180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*3</a:t>
            </a:r>
            <a:r>
              <a:rPr lang="en-US" altLang="ko-KR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. </a:t>
            </a:r>
            <a:r>
              <a:rPr lang="ko-KR" altLang="en-U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Y동녘B" pitchFamily="18" charset="-127"/>
                <a:ea typeface="HY동녘B" pitchFamily="18" charset="-127"/>
              </a:rPr>
              <a:t>균열보수작업</a:t>
            </a:r>
            <a:endParaRPr lang="en-US" altLang="ko-KR" sz="16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14" name="Picture 3" descr="C:\Users\user\Desktop\sdf.JPG"/>
          <p:cNvPicPr>
            <a:picLocks noChangeAspect="1" noChangeArrowheads="1"/>
          </p:cNvPicPr>
          <p:nvPr/>
        </p:nvPicPr>
        <p:blipFill>
          <a:blip r:embed="rId3" cstate="print"/>
          <a:srcRect l="25022"/>
          <a:stretch>
            <a:fillRect/>
          </a:stretch>
        </p:blipFill>
        <p:spPr bwMode="auto">
          <a:xfrm>
            <a:off x="0" y="1086676"/>
            <a:ext cx="3326785" cy="421560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781879" y="2014330"/>
            <a:ext cx="2451651" cy="12059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user\Desktop\dsfaf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4613" y="1097376"/>
            <a:ext cx="3212203" cy="4215600"/>
          </a:xfrm>
          <a:prstGeom prst="rect">
            <a:avLst/>
          </a:prstGeom>
          <a:noFill/>
        </p:spPr>
      </p:pic>
      <p:pic>
        <p:nvPicPr>
          <p:cNvPr id="4099" name="Picture 3" descr="C:\Users\user\Desktop\pt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6817" y="1078879"/>
            <a:ext cx="3213446" cy="421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5207273"/>
      </p:ext>
    </p:extLst>
  </p:cSld>
  <p:clrMapOvr>
    <a:masterClrMapping/>
  </p:clrMapOvr>
  <p:transition advTm="24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1818</TotalTime>
  <Words>505</Words>
  <Application>Microsoft Office PowerPoint</Application>
  <PresentationFormat>사용자 지정</PresentationFormat>
  <Paragraphs>81</Paragraphs>
  <Slides>17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Office Theme</vt:lpstr>
      <vt:lpstr>Office Theme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Windows User</dc:creator>
  <dc:description/>
  <cp:lastModifiedBy>user</cp:lastModifiedBy>
  <cp:revision>101</cp:revision>
  <dcterms:created xsi:type="dcterms:W3CDTF">2017-04-02T08:03:42Z</dcterms:created>
  <dcterms:modified xsi:type="dcterms:W3CDTF">2020-08-14T01:44:12Z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