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A0DF-C128-48B3-A70A-716670E89295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889448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센서가 로봇핸드에 </a:t>
            </a:r>
            <a:r>
              <a:rPr lang="ko-KR" altLang="en-US" sz="1800" dirty="0" err="1"/>
              <a:t>장착될때</a:t>
            </a:r>
            <a:r>
              <a:rPr lang="en-US" altLang="ko-KR" sz="1800" dirty="0"/>
              <a:t>, </a:t>
            </a:r>
            <a:r>
              <a:rPr lang="ko-KR" altLang="en-US" sz="1800" dirty="0"/>
              <a:t>센서와 </a:t>
            </a:r>
            <a:r>
              <a:rPr lang="ko-KR" altLang="en-US" sz="1800" dirty="0" err="1"/>
              <a:t>핸드사이의</a:t>
            </a:r>
            <a:r>
              <a:rPr lang="ko-KR" altLang="en-US" sz="1800" dirty="0"/>
              <a:t> 관계를 </a:t>
            </a:r>
            <a:r>
              <a:rPr lang="ko-KR" altLang="en-US" sz="1800" dirty="0" err="1"/>
              <a:t>아는것이</a:t>
            </a:r>
            <a:r>
              <a:rPr lang="ko-KR" altLang="en-US" sz="1800" dirty="0"/>
              <a:t> 중요하다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관계를 결정하는 문제를 핸드</a:t>
            </a:r>
            <a:r>
              <a:rPr lang="en-US" altLang="ko-KR" sz="1800" dirty="0"/>
              <a:t>-</a:t>
            </a:r>
            <a:r>
              <a:rPr lang="ko-KR" altLang="en-US" sz="1800" dirty="0"/>
              <a:t>아이 </a:t>
            </a:r>
            <a:r>
              <a:rPr lang="ko-KR" altLang="en-US" sz="1800" dirty="0" err="1"/>
              <a:t>칼리브레이션</a:t>
            </a:r>
            <a:r>
              <a:rPr lang="ko-KR" altLang="en-US" sz="1800" dirty="0"/>
              <a:t> 문제라고 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*</a:t>
            </a:r>
            <a:r>
              <a:rPr lang="ko-KR" altLang="en-US" sz="1800" dirty="0"/>
              <a:t>로봇의 작업공간 프레임에서</a:t>
            </a:r>
            <a:r>
              <a:rPr lang="en-US" altLang="ko-KR" sz="1800" dirty="0"/>
              <a:t>, </a:t>
            </a:r>
            <a:r>
              <a:rPr lang="ko-KR" altLang="en-US" sz="1800" dirty="0"/>
              <a:t>센서의 측정된 중심을 </a:t>
            </a:r>
            <a:r>
              <a:rPr lang="ko-KR" altLang="en-US" sz="1800" dirty="0" err="1" smtClean="0"/>
              <a:t>매핑하는것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2132856"/>
            <a:ext cx="3851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Ex)</a:t>
            </a:r>
            <a:r>
              <a:rPr lang="ko-KR" altLang="en-US" dirty="0" err="1" smtClean="0"/>
              <a:t>알지못하는</a:t>
            </a:r>
            <a:r>
              <a:rPr lang="ko-KR" altLang="en-US" dirty="0" smtClean="0"/>
              <a:t> </a:t>
            </a:r>
            <a:r>
              <a:rPr lang="ko-KR" altLang="en-US" dirty="0"/>
              <a:t>위치에 있는 물건을 집는 작업을 한다고 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센서를 </a:t>
            </a:r>
            <a:r>
              <a:rPr lang="ko-KR" altLang="en-US" b="1" dirty="0"/>
              <a:t>통해</a:t>
            </a:r>
            <a:r>
              <a:rPr lang="en-US" altLang="ko-KR" b="1" dirty="0"/>
              <a:t>, </a:t>
            </a:r>
            <a:r>
              <a:rPr lang="ko-KR" altLang="en-US" b="1" dirty="0"/>
              <a:t>물체의 포지션과 방향을 </a:t>
            </a:r>
            <a:r>
              <a:rPr lang="ko-KR" altLang="en-US" b="1" dirty="0" err="1"/>
              <a:t>결정해야한다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 smtClean="0"/>
              <a:t>물체의 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포지션</a:t>
            </a:r>
            <a:r>
              <a:rPr lang="en-US" altLang="ko-KR" b="1" dirty="0"/>
              <a:t>, </a:t>
            </a:r>
            <a:r>
              <a:rPr lang="ko-KR" altLang="en-US" b="1" dirty="0"/>
              <a:t>방향은 </a:t>
            </a:r>
            <a:r>
              <a:rPr lang="ko-KR" altLang="en-US" b="1" dirty="0" smtClean="0"/>
              <a:t>센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err="1" smtClean="0"/>
              <a:t>서좌표에서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그리퍼좌표로</a:t>
            </a:r>
            <a:r>
              <a:rPr lang="ko-KR" altLang="en-US" b="1" dirty="0"/>
              <a:t> </a:t>
            </a:r>
            <a:r>
              <a:rPr lang="ko-KR" altLang="en-US" b="1" dirty="0" err="1"/>
              <a:t>매핑된다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로봇은 </a:t>
            </a:r>
            <a:r>
              <a:rPr lang="ko-KR" altLang="en-US" b="1" dirty="0" err="1"/>
              <a:t>그리퍼를</a:t>
            </a:r>
            <a:r>
              <a:rPr lang="ko-KR" altLang="en-US" b="1" dirty="0"/>
              <a:t> 물체에 뻗어 </a:t>
            </a:r>
            <a:r>
              <a:rPr lang="ko-KR" altLang="en-US" b="1" dirty="0" err="1" smtClean="0"/>
              <a:t>잡</a:t>
            </a:r>
            <a:r>
              <a:rPr lang="ko-KR" altLang="en-US" b="1" dirty="0" smtClean="0"/>
              <a:t>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을 </a:t>
            </a:r>
            <a:r>
              <a:rPr lang="ko-KR" altLang="en-US" b="1" dirty="0"/>
              <a:t>수 </a:t>
            </a:r>
            <a:r>
              <a:rPr lang="ko-KR" altLang="en-US" b="1" dirty="0" smtClean="0"/>
              <a:t>있을것이다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43934"/>
            <a:ext cx="227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Calibraition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265" name="_x130246728" descr="EMB0000231c3b8f"/>
          <p:cNvPicPr>
            <a:picLocks noChangeAspect="1" noChangeArrowheads="1"/>
          </p:cNvPicPr>
          <p:nvPr/>
        </p:nvPicPr>
        <p:blipFill>
          <a:blip r:embed="rId2" cstate="print"/>
          <a:srcRect l="20657" t="37529" r="18011" b="15249"/>
          <a:stretch>
            <a:fillRect/>
          </a:stretch>
        </p:blipFill>
        <p:spPr bwMode="auto">
          <a:xfrm>
            <a:off x="251520" y="2420888"/>
            <a:ext cx="5025662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2200" y="54868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AX = XB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473011"/>
            <a:ext cx="4860032" cy="6384989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130243688" descr="EMB0000231c3b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284984"/>
            <a:ext cx="1884363" cy="822325"/>
          </a:xfrm>
          <a:prstGeom prst="rect">
            <a:avLst/>
          </a:prstGeom>
          <a:noFill/>
        </p:spPr>
      </p:pic>
      <p:pic>
        <p:nvPicPr>
          <p:cNvPr id="15365" name="Picture 5" descr="C:\Users\user\Desktop\trsa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268760"/>
            <a:ext cx="2223791" cy="395858"/>
          </a:xfrm>
          <a:prstGeom prst="rect">
            <a:avLst/>
          </a:prstGeom>
          <a:noFill/>
        </p:spPr>
      </p:pic>
      <p:pic>
        <p:nvPicPr>
          <p:cNvPr id="15366" name="Picture 6" descr="C:\Users\user\Desktop\efsf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844824"/>
            <a:ext cx="2206948" cy="1296144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7" name="_x130243208" descr="EMB0000231c3b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293096"/>
            <a:ext cx="1944216" cy="576064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9" name="_x130244168" descr="EMB0000231c3b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5013176"/>
            <a:ext cx="1744809" cy="648072"/>
          </a:xfrm>
          <a:prstGeom prst="rect">
            <a:avLst/>
          </a:prstGeom>
          <a:noFill/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418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Transformation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Ground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473011"/>
            <a:ext cx="4860032" cy="6384989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0244008" descr="EMB0000231c3b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0"/>
            <a:ext cx="5148064" cy="182908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716016" y="1916832"/>
            <a:ext cx="423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 - </a:t>
            </a:r>
            <a:r>
              <a:rPr lang="ko-KR" altLang="en-US" dirty="0" err="1" smtClean="0"/>
              <a:t>아핀</a:t>
            </a:r>
            <a:r>
              <a:rPr lang="ko-KR" altLang="en-US" dirty="0" smtClean="0"/>
              <a:t> </a:t>
            </a:r>
            <a:r>
              <a:rPr lang="ko-KR" altLang="en-US" dirty="0" err="1"/>
              <a:t>트랜스포메이션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길이의 비와 </a:t>
            </a:r>
            <a:endParaRPr lang="en-US" altLang="ko-KR" dirty="0" smtClean="0"/>
          </a:p>
          <a:p>
            <a:r>
              <a:rPr lang="ko-KR" altLang="en-US" dirty="0" err="1" smtClean="0"/>
              <a:t>평행성이</a:t>
            </a:r>
            <a:r>
              <a:rPr lang="ko-KR" altLang="en-US" dirty="0" smtClean="0"/>
              <a:t> </a:t>
            </a:r>
            <a:r>
              <a:rPr lang="ko-KR" altLang="en-US" dirty="0"/>
              <a:t>보존되는 변환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130244968" descr="EMB0000231c3b97"/>
          <p:cNvPicPr>
            <a:picLocks noChangeAspect="1" noChangeArrowheads="1"/>
          </p:cNvPicPr>
          <p:nvPr/>
        </p:nvPicPr>
        <p:blipFill>
          <a:blip r:embed="rId4" cstate="print"/>
          <a:srcRect t="25982" b="22054"/>
          <a:stretch>
            <a:fillRect/>
          </a:stretch>
        </p:blipFill>
        <p:spPr bwMode="auto">
          <a:xfrm>
            <a:off x="5508104" y="3645024"/>
            <a:ext cx="2016224" cy="432048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9" name="_x130245928" descr="EMB0000231c3b98"/>
          <p:cNvPicPr>
            <a:picLocks noChangeAspect="1" noChangeArrowheads="1"/>
          </p:cNvPicPr>
          <p:nvPr/>
        </p:nvPicPr>
        <p:blipFill>
          <a:blip r:embed="rId5" cstate="print"/>
          <a:srcRect b="30445"/>
          <a:stretch>
            <a:fillRect/>
          </a:stretch>
        </p:blipFill>
        <p:spPr bwMode="auto">
          <a:xfrm>
            <a:off x="5652120" y="4149080"/>
            <a:ext cx="2448272" cy="50405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724128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AX = XB</a:t>
            </a:r>
          </a:p>
        </p:txBody>
      </p:sp>
      <p:pic>
        <p:nvPicPr>
          <p:cNvPr id="13" name="_x130243208" descr="EMB0000231c3b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3068960"/>
            <a:ext cx="1944216" cy="576064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93" name="_x130245288" descr="EMB0000231c3b9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4725144"/>
            <a:ext cx="2225390" cy="792088"/>
          </a:xfrm>
          <a:prstGeom prst="rect">
            <a:avLst/>
          </a:prstGeom>
          <a:noFill/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43934"/>
            <a:ext cx="3208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3. Hand-eye Calibration </a:t>
            </a:r>
            <a:r>
              <a:rPr lang="ko-KR" altLang="en-US" dirty="0" smtClean="0"/>
              <a:t>공식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18739640" descr="EMB00002ca080a2"/>
          <p:cNvPicPr>
            <a:picLocks noChangeAspect="1" noChangeArrowheads="1"/>
          </p:cNvPicPr>
          <p:nvPr/>
        </p:nvPicPr>
        <p:blipFill>
          <a:blip r:embed="rId2" cstate="print"/>
          <a:srcRect r="5465"/>
          <a:stretch>
            <a:fillRect/>
          </a:stretch>
        </p:blipFill>
        <p:spPr bwMode="auto">
          <a:xfrm>
            <a:off x="1403648" y="-1"/>
            <a:ext cx="6552728" cy="4706595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18739480" descr="EMB00002ca080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869160"/>
            <a:ext cx="2505075" cy="561975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9" name="_x118740120" descr="EMB00002ca0809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805264"/>
            <a:ext cx="4427984" cy="649979"/>
          </a:xfrm>
          <a:prstGeom prst="rect">
            <a:avLst/>
          </a:prstGeom>
          <a:noFill/>
        </p:spPr>
      </p:pic>
      <p:pic>
        <p:nvPicPr>
          <p:cNvPr id="21511" name="Picture 7" descr="C:\Users\user\Desktop\sdf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25144"/>
            <a:ext cx="2971800" cy="1924050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4008" y="4653136"/>
            <a:ext cx="0" cy="220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64088" y="3356992"/>
            <a:ext cx="3779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Instrinsic</a:t>
            </a:r>
            <a:r>
              <a:rPr lang="en-US" altLang="ko-KR" sz="1400" dirty="0" smtClean="0"/>
              <a:t> parameter : </a:t>
            </a:r>
            <a:r>
              <a:rPr lang="ko-KR" altLang="en-US" sz="1400" dirty="0" smtClean="0"/>
              <a:t>초점거리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비대칭계수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Extinisic</a:t>
            </a:r>
            <a:r>
              <a:rPr lang="en-US" altLang="ko-KR" sz="1400" dirty="0" smtClean="0"/>
              <a:t> parameter : calibration frame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cameraframe</a:t>
            </a:r>
            <a:r>
              <a:rPr lang="ko-KR" altLang="en-US" sz="1400" dirty="0" smtClean="0"/>
              <a:t>의 변환관계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43934"/>
            <a:ext cx="2238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smtClean="0"/>
              <a:t>. </a:t>
            </a:r>
            <a:r>
              <a:rPr lang="en-US" altLang="ko-KR" smtClean="0"/>
              <a:t>u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v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30243848" descr="EMB0000231c3ba0"/>
          <p:cNvPicPr>
            <a:picLocks noChangeAspect="1" noChangeArrowheads="1"/>
          </p:cNvPicPr>
          <p:nvPr/>
        </p:nvPicPr>
        <p:blipFill>
          <a:blip r:embed="rId2" cstate="print"/>
          <a:srcRect t="15530" b="40491"/>
          <a:stretch>
            <a:fillRect/>
          </a:stretch>
        </p:blipFill>
        <p:spPr bwMode="auto">
          <a:xfrm>
            <a:off x="971600" y="908720"/>
            <a:ext cx="7700745" cy="2539752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600400" cy="1472163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30245528" descr="EMB0000231c3b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3504390" cy="864096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hand-eye </a:t>
            </a:r>
            <a:r>
              <a:rPr lang="ko-KR" altLang="en-US" sz="1400" dirty="0" err="1"/>
              <a:t>칼리브레이션</a:t>
            </a:r>
            <a:r>
              <a:rPr lang="ko-KR" altLang="en-US" sz="1400" dirty="0"/>
              <a:t> 문제를 해결하기 위한 이전의 접근 방식은 두 방정식으로 </a:t>
            </a:r>
            <a:r>
              <a:rPr lang="ko-KR" altLang="en-US" sz="1400" dirty="0" smtClean="0"/>
              <a:t>분리하는 방</a:t>
            </a:r>
            <a:r>
              <a:rPr lang="ko-KR" altLang="en-US" sz="1400" dirty="0"/>
              <a:t>식</a:t>
            </a:r>
            <a:r>
              <a:rPr lang="ko-KR" altLang="en-US" sz="1400" dirty="0" smtClean="0"/>
              <a:t>이었다</a:t>
            </a:r>
            <a:r>
              <a:rPr lang="en-US" altLang="ko-KR" sz="1400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3501008"/>
            <a:ext cx="0" cy="3356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35010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n(B)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R(B)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eigen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로 두자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8739960" descr="EMB00002ca0809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933056"/>
            <a:ext cx="2993317" cy="1008112"/>
          </a:xfrm>
          <a:prstGeom prst="rect">
            <a:avLst/>
          </a:prstGeom>
          <a:noFill/>
        </p:spPr>
      </p:pic>
      <p:pic>
        <p:nvPicPr>
          <p:cNvPr id="1029" name="Picture 5" descr="C:\Users\user\Desktop\bonusdfwe - 복사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445224"/>
            <a:ext cx="1440160" cy="506002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4860032" y="5301208"/>
            <a:ext cx="4283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</a:t>
            </a:r>
            <a:r>
              <a:rPr lang="en-US" altLang="ko-KR" sz="1400" dirty="0" smtClean="0"/>
              <a:t>, A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R, 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회전행렬에서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람다값은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43934"/>
            <a:ext cx="713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Ground truth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18738440" descr="EMB00002ca080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6570"/>
            <a:ext cx="7884367" cy="2206325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18739080" descr="EMB00002ca080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2267744" cy="5106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18738520" descr="EMB00002ca080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2699792" cy="659899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18740680" descr="EMB00002ca080a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860032" cy="6240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771800" y="24928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식에서</a:t>
            </a:r>
            <a:endParaRPr lang="ko-KR" alt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18740360" descr="EMB00002ca080a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37112"/>
            <a:ext cx="2051720" cy="223671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8024" y="2420888"/>
            <a:ext cx="0" cy="44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18740920" descr="EMB00002ca080b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492896"/>
            <a:ext cx="3168352" cy="1608801"/>
          </a:xfrm>
          <a:prstGeom prst="rect">
            <a:avLst/>
          </a:prstGeom>
          <a:noFill/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5763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endParaRPr lang="ko-KR" alt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788024" y="4057233"/>
            <a:ext cx="43559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구하고자 하는 미지수는 </a:t>
            </a:r>
            <a:r>
              <a:rPr lang="en-US" altLang="ko-KR" sz="1600" dirty="0" smtClean="0"/>
              <a:t>r11, r12, r13, r21, r22, r23, r31, r32, r33, </a:t>
            </a:r>
            <a:r>
              <a:rPr lang="en-US" altLang="ko-KR" sz="1600" dirty="0" err="1" smtClean="0"/>
              <a:t>tx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tz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공식과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공식 각각 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개씩 총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식이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위는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 사이에서 구한 공식이므로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대해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포지션 사이에서도 저 식을 유도 </a:t>
            </a:r>
            <a:r>
              <a:rPr lang="ko-KR" altLang="en-US" sz="1600" dirty="0" err="1" smtClean="0"/>
              <a:t>한후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식을 구한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방정식을 푼다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2636912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645024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266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vt:lpstr>
      <vt:lpstr>슬라이드 2</vt:lpstr>
      <vt:lpstr>슬라이드 3</vt:lpstr>
      <vt:lpstr>슬라이드 4</vt:lpstr>
      <vt:lpstr>hand-eye 칼리브레이션 문제를 해결하기 위한 이전의 접근 방식은 두 방정식으로 분리하는 방식이었다.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dc:title>
  <dc:creator>user</dc:creator>
  <cp:lastModifiedBy>user</cp:lastModifiedBy>
  <cp:revision>27</cp:revision>
  <dcterms:created xsi:type="dcterms:W3CDTF">2020-09-24T07:32:41Z</dcterms:created>
  <dcterms:modified xsi:type="dcterms:W3CDTF">2020-10-04T07:33:12Z</dcterms:modified>
</cp:coreProperties>
</file>