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7" r:id="rId2"/>
    <p:sldId id="258" r:id="rId3"/>
    <p:sldId id="292" r:id="rId4"/>
    <p:sldId id="335" r:id="rId5"/>
    <p:sldId id="359" r:id="rId6"/>
    <p:sldId id="351" r:id="rId7"/>
    <p:sldId id="357" r:id="rId8"/>
    <p:sldId id="352" r:id="rId9"/>
    <p:sldId id="353" r:id="rId10"/>
    <p:sldId id="350" r:id="rId11"/>
    <p:sldId id="354" r:id="rId12"/>
    <p:sldId id="355" r:id="rId13"/>
    <p:sldId id="360" r:id="rId14"/>
    <p:sldId id="356" r:id="rId15"/>
    <p:sldId id="361" r:id="rId16"/>
    <p:sldId id="358" r:id="rId17"/>
    <p:sldId id="369" r:id="rId18"/>
    <p:sldId id="362" r:id="rId19"/>
    <p:sldId id="366" r:id="rId20"/>
    <p:sldId id="364" r:id="rId21"/>
    <p:sldId id="363" r:id="rId22"/>
    <p:sldId id="365" r:id="rId23"/>
    <p:sldId id="370" r:id="rId24"/>
    <p:sldId id="371" r:id="rId25"/>
    <p:sldId id="372" r:id="rId26"/>
    <p:sldId id="374" r:id="rId27"/>
    <p:sldId id="375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</p:sldIdLst>
  <p:sldSz cx="9144000" cy="6858000" type="screen4x3"/>
  <p:notesSz cx="6805613" cy="9939338"/>
  <p:embeddedFontLst>
    <p:embeddedFont>
      <p:font typeface="나눔고딕" charset="-127"/>
      <p:regular r:id="rId47"/>
      <p:bold r:id="rId48"/>
    </p:embeddedFont>
    <p:embeddedFont>
      <p:font typeface="맑은 고딕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11" autoAdjust="0"/>
    <p:restoredTop sz="86364" autoAdjust="0"/>
  </p:normalViewPr>
  <p:slideViewPr>
    <p:cSldViewPr snapToGrid="0">
      <p:cViewPr>
        <p:scale>
          <a:sx n="75" d="100"/>
          <a:sy n="75" d="100"/>
        </p:scale>
        <p:origin x="-1464" y="14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2021-06-26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2021-06-26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7045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7045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7045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7045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7045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7045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7045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7045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7045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7045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41939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7045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70458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7045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70458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70458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7045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70458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41939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390044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82899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70458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169690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아래는 각각 </a:t>
            </a:r>
            <a:r>
              <a:rPr lang="en-US" altLang="ko-KR" dirty="0"/>
              <a:t>FCN</a:t>
            </a:r>
            <a:r>
              <a:rPr lang="ko-KR" altLang="en-US" dirty="0"/>
              <a:t>을 적용하여 변경한 </a:t>
            </a:r>
            <a:r>
              <a:rPr lang="en-US" altLang="ko-KR" dirty="0" err="1"/>
              <a:t>AlexNet</a:t>
            </a:r>
            <a:r>
              <a:rPr lang="en-US" altLang="ko-KR" dirty="0"/>
              <a:t>, </a:t>
            </a:r>
            <a:r>
              <a:rPr lang="en-US" altLang="ko-KR" dirty="0" err="1"/>
              <a:t>GoogLeNet</a:t>
            </a:r>
            <a:r>
              <a:rPr lang="en-US" altLang="ko-KR" dirty="0"/>
              <a:t>, VGG16</a:t>
            </a:r>
            <a:r>
              <a:rPr lang="ko-KR" altLang="en-US" dirty="0"/>
              <a:t>의 비교 사진입니다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이전에 </a:t>
            </a:r>
            <a:r>
              <a:rPr lang="en-US" altLang="ko-KR" dirty="0"/>
              <a:t>52.6</a:t>
            </a:r>
            <a:r>
              <a:rPr lang="ko-KR" altLang="en-US" dirty="0"/>
              <a:t>의 </a:t>
            </a:r>
            <a:r>
              <a:rPr lang="en-US" altLang="ko-KR" dirty="0"/>
              <a:t>Mean IU</a:t>
            </a:r>
            <a:r>
              <a:rPr lang="ko-KR" altLang="en-US" dirty="0"/>
              <a:t>값을 가졌던 </a:t>
            </a:r>
            <a:r>
              <a:rPr lang="en-US" altLang="ko-KR" dirty="0"/>
              <a:t>VGG16</a:t>
            </a:r>
            <a:r>
              <a:rPr lang="ko-KR" altLang="en-US" dirty="0"/>
              <a:t>은 </a:t>
            </a:r>
            <a:r>
              <a:rPr lang="en-US" altLang="ko-KR" dirty="0"/>
              <a:t>FCN</a:t>
            </a:r>
            <a:r>
              <a:rPr lang="ko-KR" altLang="en-US" dirty="0"/>
              <a:t>으로 바꾸면서 </a:t>
            </a:r>
            <a:r>
              <a:rPr lang="en-US" altLang="ko-KR" dirty="0"/>
              <a:t>56.0</a:t>
            </a:r>
            <a:r>
              <a:rPr lang="ko-KR" altLang="en-US" dirty="0"/>
              <a:t>으로 향상된 결과를 보여주었습니다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653358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</a:t>
            </a:r>
            <a:r>
              <a:rPr lang="en-US" altLang="ko-KR" dirty="0"/>
              <a:t>FCN</a:t>
            </a:r>
            <a:r>
              <a:rPr lang="ko-KR" altLang="en-US" dirty="0"/>
              <a:t>으로 바꾸는 것에서 </a:t>
            </a:r>
            <a:r>
              <a:rPr lang="en-US" altLang="ko-KR" dirty="0"/>
              <a:t>VGG16</a:t>
            </a:r>
            <a:r>
              <a:rPr lang="ko-KR" altLang="en-US" dirty="0"/>
              <a:t>은 좋은 결과를 보여주었지만</a:t>
            </a:r>
            <a:r>
              <a:rPr lang="en-US" altLang="ko-KR" dirty="0"/>
              <a:t>, </a:t>
            </a:r>
            <a:r>
              <a:rPr lang="en-US" altLang="ko-KR" dirty="0" err="1"/>
              <a:t>GoogLeNet</a:t>
            </a:r>
            <a:r>
              <a:rPr lang="ko-KR" altLang="en-US" dirty="0"/>
              <a:t>은 그렇지 않았습니다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결과자체는 좋아 보이나 실제 </a:t>
            </a:r>
            <a:r>
              <a:rPr lang="en-US" altLang="ko-KR" dirty="0"/>
              <a:t>Output</a:t>
            </a:r>
            <a:r>
              <a:rPr lang="ko-KR" altLang="en-US" dirty="0"/>
              <a:t>이 만족스럽지 않았던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이후 사진 비교를 통해 보여드리도록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논문에서는 이러한 문제를 보완하기 위해 </a:t>
            </a:r>
            <a:r>
              <a:rPr lang="en-US" altLang="ko-KR" dirty="0"/>
              <a:t>Skip Connection</a:t>
            </a:r>
            <a:r>
              <a:rPr lang="ko-KR" altLang="en-US" dirty="0"/>
              <a:t>을 적용한 </a:t>
            </a:r>
            <a:r>
              <a:rPr lang="en-US" altLang="ko-KR" dirty="0"/>
              <a:t>Skip Architecture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</a:t>
            </a:r>
            <a:r>
              <a:rPr lang="en-US" altLang="ko-KR" dirty="0"/>
              <a:t>, FCN-32s</a:t>
            </a:r>
            <a:r>
              <a:rPr lang="ko-KR" altLang="en-US" dirty="0"/>
              <a:t>의 그림을 보시면</a:t>
            </a:r>
            <a:r>
              <a:rPr lang="en-US" altLang="ko-KR" dirty="0"/>
              <a:t>, conv</a:t>
            </a:r>
            <a:r>
              <a:rPr lang="ko-KR" altLang="en-US" dirty="0"/>
              <a:t>단계가 진행됨에 따라서 내용이 간략화 되는 것을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결과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en-US" altLang="ko-KR" dirty="0"/>
              <a:t>data</a:t>
            </a:r>
            <a:r>
              <a:rPr lang="ko-KR" altLang="en-US" dirty="0"/>
              <a:t>의 위치와 같은 정보들이 정확하게 전달되지 못하는 현상이 발생합니다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문제를 해결하고자 </a:t>
            </a:r>
            <a:r>
              <a:rPr lang="en-US" altLang="ko-KR" dirty="0"/>
              <a:t>conv</a:t>
            </a:r>
            <a:r>
              <a:rPr lang="ko-KR" altLang="en-US" dirty="0"/>
              <a:t>이 진행된 </a:t>
            </a:r>
            <a:r>
              <a:rPr lang="en-US" altLang="ko-KR" dirty="0"/>
              <a:t>FCN</a:t>
            </a:r>
            <a:r>
              <a:rPr lang="ko-KR" altLang="en-US" dirty="0"/>
              <a:t>에 </a:t>
            </a:r>
            <a:r>
              <a:rPr lang="en-US" altLang="ko-KR" dirty="0"/>
              <a:t>conv</a:t>
            </a:r>
            <a:r>
              <a:rPr lang="ko-KR" altLang="en-US" dirty="0"/>
              <a:t>이 진행되기 이전의 위치 정보를 가져와 </a:t>
            </a:r>
            <a:r>
              <a:rPr lang="en-US" altLang="ko-KR" dirty="0" err="1"/>
              <a:t>upsampling</a:t>
            </a:r>
            <a:r>
              <a:rPr lang="ko-KR" altLang="en-US" dirty="0"/>
              <a:t>하여</a:t>
            </a:r>
            <a:endParaRPr lang="en-US" altLang="ko-KR" dirty="0"/>
          </a:p>
          <a:p>
            <a:r>
              <a:rPr lang="ko-KR" altLang="en-US" dirty="0"/>
              <a:t>합치면서 위치 정보는 개선하고 학습은 진행시키는 방식을 이용하게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3659716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결과는 아래 그림에서 보실 수 있듯이 매우 성공적이었습니다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다소 뭉개진 </a:t>
            </a:r>
            <a:r>
              <a:rPr lang="en-US" altLang="ko-KR" dirty="0"/>
              <a:t>output</a:t>
            </a:r>
            <a:r>
              <a:rPr lang="ko-KR" altLang="en-US" dirty="0"/>
              <a:t>을 보여주는 </a:t>
            </a:r>
            <a:r>
              <a:rPr lang="en-US" altLang="ko-KR" dirty="0"/>
              <a:t>32s</a:t>
            </a:r>
            <a:r>
              <a:rPr lang="ko-KR" altLang="en-US" dirty="0"/>
              <a:t>와 다르게</a:t>
            </a:r>
            <a:endParaRPr lang="en-US" altLang="ko-KR" dirty="0"/>
          </a:p>
          <a:p>
            <a:r>
              <a:rPr lang="en-US" altLang="ko-KR" dirty="0"/>
              <a:t>8s</a:t>
            </a:r>
            <a:r>
              <a:rPr lang="ko-KR" altLang="en-US" dirty="0"/>
              <a:t>는 원본 크기로 유지되면서도 비교적 깔끔한 </a:t>
            </a:r>
            <a:r>
              <a:rPr lang="en-US" altLang="ko-KR" dirty="0"/>
              <a:t>output</a:t>
            </a:r>
            <a:r>
              <a:rPr lang="ko-KR" altLang="en-US" dirty="0"/>
              <a:t>을 보여주었습니다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X32</a:t>
            </a:r>
            <a:r>
              <a:rPr lang="ko-KR" altLang="en-US" dirty="0"/>
              <a:t>의 </a:t>
            </a:r>
            <a:r>
              <a:rPr lang="en-US" altLang="ko-KR" dirty="0" err="1"/>
              <a:t>upsampling</a:t>
            </a:r>
            <a:r>
              <a:rPr lang="ko-KR" altLang="en-US" dirty="0"/>
              <a:t>을 한번에 진행할 시에 많은 정보가 손실될 수 있기에</a:t>
            </a:r>
            <a:endParaRPr lang="en-US" altLang="ko-KR" dirty="0"/>
          </a:p>
          <a:p>
            <a:r>
              <a:rPr lang="ko-KR" altLang="en-US" dirty="0"/>
              <a:t>이 손실을 막고자 </a:t>
            </a:r>
            <a:r>
              <a:rPr lang="en-US" altLang="ko-KR" dirty="0"/>
              <a:t>fine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에서 </a:t>
            </a:r>
            <a:r>
              <a:rPr lang="en-US" altLang="ko-KR" dirty="0"/>
              <a:t>coarse layer</a:t>
            </a:r>
            <a:r>
              <a:rPr lang="ko-KR" altLang="en-US" dirty="0"/>
              <a:t>로의 </a:t>
            </a:r>
            <a:r>
              <a:rPr lang="en-US" altLang="ko-KR" dirty="0"/>
              <a:t>skip connections</a:t>
            </a:r>
            <a:r>
              <a:rPr lang="ko-KR" altLang="en-US" dirty="0"/>
              <a:t>을 진행한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7511303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44572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066729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FCN-8s</a:t>
            </a:r>
            <a:r>
              <a:rPr lang="ko-KR" altLang="en-US" dirty="0"/>
              <a:t>와 비교되는 것으로 나온 </a:t>
            </a:r>
            <a:r>
              <a:rPr lang="en-US" altLang="ko-KR" dirty="0"/>
              <a:t>SDS</a:t>
            </a:r>
            <a:r>
              <a:rPr lang="ko-KR" altLang="en-US" dirty="0"/>
              <a:t>는 </a:t>
            </a:r>
            <a:endParaRPr lang="en-US" altLang="ko-KR" dirty="0"/>
          </a:p>
          <a:p>
            <a:r>
              <a:rPr lang="en-US" altLang="ko-KR" dirty="0"/>
              <a:t>R-CNN</a:t>
            </a:r>
            <a:r>
              <a:rPr lang="ko-KR" altLang="en-US" dirty="0"/>
              <a:t>기반으로 전체 그림에서 세분화된 영역에서 추출하고자 하는 이미지만을 따로 학습하는 </a:t>
            </a:r>
            <a:r>
              <a:rPr lang="en-US" altLang="ko-KR" dirty="0"/>
              <a:t>Layer</a:t>
            </a:r>
            <a:r>
              <a:rPr lang="ko-KR" altLang="en-US" dirty="0"/>
              <a:t>와 </a:t>
            </a:r>
            <a:endParaRPr lang="en-US" altLang="ko-KR" dirty="0"/>
          </a:p>
          <a:p>
            <a:r>
              <a:rPr lang="ko-KR" altLang="en-US" dirty="0"/>
              <a:t>전체 위치 정보를 학습하는 </a:t>
            </a:r>
            <a:r>
              <a:rPr lang="en-US" altLang="ko-KR" dirty="0"/>
              <a:t>Layer</a:t>
            </a:r>
            <a:r>
              <a:rPr lang="ko-KR" altLang="en-US" dirty="0"/>
              <a:t>를 합쳐서 </a:t>
            </a:r>
            <a:r>
              <a:rPr lang="en-US" altLang="ko-KR" dirty="0"/>
              <a:t>Output</a:t>
            </a:r>
            <a:r>
              <a:rPr lang="ko-KR" altLang="en-US" dirty="0"/>
              <a:t>을 보이는 방식입니다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방식이기에 특정 객체들을 인식하고 그 위치를 잡는 것에 비교적 좋은 편이나</a:t>
            </a:r>
            <a:endParaRPr lang="en-US" altLang="ko-KR" dirty="0"/>
          </a:p>
          <a:p>
            <a:r>
              <a:rPr lang="ko-KR" altLang="en-US" dirty="0"/>
              <a:t>객체 자체의 인식에 있어서는 </a:t>
            </a:r>
            <a:r>
              <a:rPr lang="en-US" altLang="ko-KR" dirty="0"/>
              <a:t>FCN-8s</a:t>
            </a:r>
            <a:r>
              <a:rPr lang="ko-KR" altLang="en-US" dirty="0"/>
              <a:t>에 비해 미흡한 모습을 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번의 이미지에서는 보트의 구명조끼들을 사람으로 인식하여 발생한 문제로 생각되기에</a:t>
            </a:r>
            <a:endParaRPr lang="en-US" altLang="ko-KR" dirty="0"/>
          </a:p>
          <a:p>
            <a:r>
              <a:rPr lang="en-US" altLang="ko-KR" dirty="0"/>
              <a:t>FCN-8s</a:t>
            </a:r>
            <a:r>
              <a:rPr lang="ko-KR" altLang="en-US" dirty="0"/>
              <a:t>보다 더 높은 </a:t>
            </a:r>
            <a:r>
              <a:rPr lang="en-US" altLang="ko-KR" dirty="0"/>
              <a:t>pixel</a:t>
            </a:r>
            <a:r>
              <a:rPr lang="ko-KR" altLang="en-US" dirty="0"/>
              <a:t>의 이미지를 사용하거나 더 많은 </a:t>
            </a:r>
            <a:r>
              <a:rPr lang="en-US" altLang="ko-KR" dirty="0"/>
              <a:t>skip connection</a:t>
            </a:r>
            <a:r>
              <a:rPr lang="ko-KR" altLang="en-US" dirty="0"/>
              <a:t>을 진행한다면</a:t>
            </a:r>
            <a:endParaRPr lang="en-US" altLang="ko-KR" dirty="0"/>
          </a:p>
          <a:p>
            <a:r>
              <a:rPr lang="ko-KR" altLang="en-US" dirty="0"/>
              <a:t>완화된 결과가 나올 수 있을 것이라 생각됩니다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086517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670460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193300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70458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602351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036111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61923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7045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7045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7045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7045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4193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2021-06-26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2021-06-26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2021-06-26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2021-06-26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2021-06-26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2021-06-26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-learning-study.tistory.com/402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ykimos.github.io/2017/05/22/Evaluation_Talk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slide" Target="slide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mac-user-guide.tistory.com/entry/&#47672;&#49888;&#47084;&#45789;AI&#50640;&#49436;-&#49324;&#50857;&#46104;&#45716;-Ground-Truth-&#46907;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2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Fully Convolution Network for Semantic Segmentation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180275"/>
            <a:chOff x="2362014" y="1484405"/>
            <a:chExt cx="7225457" cy="1573701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673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Fully Convolution Network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=""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=""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36368125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Fully Convolution Network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593467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*Layer type : convolution or average pooling, a spatial, max for max pooling, an  </a:t>
            </a:r>
          </a:p>
          <a:p>
            <a:r>
              <a:rPr lang="en-US" altLang="ko-KR" dirty="0" smtClean="0"/>
              <a:t>                 </a:t>
            </a:r>
            <a:r>
              <a:rPr lang="en-US" altLang="ko-KR" dirty="0" err="1" smtClean="0"/>
              <a:t>elementwise</a:t>
            </a:r>
            <a:r>
              <a:rPr lang="en-US" altLang="ko-KR" dirty="0" smtClean="0"/>
              <a:t> nonlinearity for an activation function etc….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8194" name="Picture 2" descr="C:\Users\user\Desktop\yry.JPG"/>
          <p:cNvPicPr>
            <a:picLocks noChangeAspect="1" noChangeArrowheads="1"/>
          </p:cNvPicPr>
          <p:nvPr/>
        </p:nvPicPr>
        <p:blipFill>
          <a:blip r:embed="rId3" cstate="print"/>
          <a:srcRect t="13027"/>
          <a:stretch>
            <a:fillRect/>
          </a:stretch>
        </p:blipFill>
        <p:spPr bwMode="auto">
          <a:xfrm>
            <a:off x="0" y="1219200"/>
            <a:ext cx="8783782" cy="883914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 flipH="1">
            <a:off x="775855" y="2092036"/>
            <a:ext cx="83127" cy="3325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61637" y="2466310"/>
            <a:ext cx="1163782" cy="36933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382983" y="2133599"/>
            <a:ext cx="13853" cy="3186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579418" y="2468617"/>
            <a:ext cx="1537854" cy="36933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Layer type</a:t>
            </a:r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616036" y="2022763"/>
            <a:ext cx="443345" cy="4017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255817" y="2468617"/>
            <a:ext cx="1579419" cy="36933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Input Vector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257309" y="1967344"/>
            <a:ext cx="0" cy="3740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370617" y="2468617"/>
            <a:ext cx="1579419" cy="36933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Kernel Size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224976" y="3320468"/>
            <a:ext cx="2715488" cy="2466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510150" y="3634558"/>
            <a:ext cx="1292398" cy="11737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892803" y="3850409"/>
            <a:ext cx="1357742" cy="1233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>
            <a:off x="1510145" y="3699164"/>
            <a:ext cx="4627419" cy="3879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109859" y="4084389"/>
            <a:ext cx="231803" cy="2105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 flipV="1">
            <a:off x="1510145" y="4322619"/>
            <a:ext cx="4572000" cy="4710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812473" y="3657600"/>
            <a:ext cx="3537527" cy="406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2576945" y="4305300"/>
            <a:ext cx="3785755" cy="5160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원호 68"/>
          <p:cNvSpPr/>
          <p:nvPr/>
        </p:nvSpPr>
        <p:spPr>
          <a:xfrm rot="8123484">
            <a:off x="1273598" y="3308546"/>
            <a:ext cx="1768439" cy="180270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413164" y="5114835"/>
            <a:ext cx="1537854" cy="369332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K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914400" y="3309125"/>
            <a:ext cx="1246909" cy="276999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si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sj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1094509" y="4200433"/>
            <a:ext cx="2119745" cy="369332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X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si</a:t>
            </a:r>
            <a:r>
              <a:rPr lang="en-US" altLang="ko-KR" sz="1200" dirty="0" smtClean="0"/>
              <a:t> + </a:t>
            </a:r>
            <a:r>
              <a:rPr lang="el-GR" altLang="ko-KR" sz="1200" dirty="0" smtClean="0"/>
              <a:t>δ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si</a:t>
            </a:r>
            <a:r>
              <a:rPr lang="en-US" altLang="ko-KR" sz="1200" dirty="0" smtClean="0"/>
              <a:t> +</a:t>
            </a:r>
            <a:r>
              <a:rPr lang="el-GR" altLang="ko-KR" sz="1200" dirty="0" smtClean="0"/>
              <a:t>δ</a:t>
            </a:r>
            <a:r>
              <a:rPr lang="en-US" altLang="ko-KR" sz="1200" dirty="0" smtClean="0"/>
              <a:t>j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1536700" y="3632200"/>
            <a:ext cx="228600" cy="228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019300" y="4089400"/>
            <a:ext cx="228600" cy="228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>
            <a:off x="6230938" y="4225925"/>
            <a:ext cx="0" cy="295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5791200" y="4477524"/>
            <a:ext cx="977900" cy="553998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 smtClean="0"/>
              <a:t>y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j</a:t>
            </a:r>
          </a:p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2284996203"/>
      </p:ext>
    </p:extLst>
  </p:cSld>
  <p:clrMapOvr>
    <a:masterClrMapping/>
  </p:clrMapOvr>
  <p:transition advTm="16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Fully Convolution Network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9218" name="Picture 2" descr="C:\Users\user\Desktop\f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0274" y="1333500"/>
            <a:ext cx="6934200" cy="825500"/>
          </a:xfrm>
          <a:prstGeom prst="rect">
            <a:avLst/>
          </a:prstGeom>
          <a:noFill/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320544" y="3494126"/>
            <a:ext cx="365756" cy="557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000" b="1" spc="-150" noProof="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?</a:t>
            </a:r>
            <a:endParaRPr kumimoji="0" lang="ko-KR" altLang="en-US" sz="2000" b="1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593467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*Layer type : convolution or average pooling, a spatial, max for max pooling, an  </a:t>
            </a:r>
          </a:p>
          <a:p>
            <a:r>
              <a:rPr lang="en-US" altLang="ko-KR" dirty="0" smtClean="0"/>
              <a:t>                 </a:t>
            </a:r>
            <a:r>
              <a:rPr lang="en-US" altLang="ko-KR" dirty="0" err="1" smtClean="0"/>
              <a:t>elementwise</a:t>
            </a:r>
            <a:r>
              <a:rPr lang="en-US" altLang="ko-KR" dirty="0" smtClean="0"/>
              <a:t> nonlinearity for an activation function etc….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84996203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Loss Function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42" name="Picture 2" descr="C:\Users\user\Desktop\sef.JPG"/>
          <p:cNvPicPr>
            <a:picLocks noChangeAspect="1" noChangeArrowheads="1"/>
          </p:cNvPicPr>
          <p:nvPr/>
        </p:nvPicPr>
        <p:blipFill>
          <a:blip r:embed="rId3" cstate="print"/>
          <a:srcRect t="6977"/>
          <a:stretch>
            <a:fillRect/>
          </a:stretch>
        </p:blipFill>
        <p:spPr bwMode="auto">
          <a:xfrm>
            <a:off x="165100" y="2682332"/>
            <a:ext cx="3110489" cy="402890"/>
          </a:xfrm>
          <a:prstGeom prst="rect">
            <a:avLst/>
          </a:prstGeom>
          <a:noFill/>
        </p:spPr>
      </p:pic>
      <p:pic>
        <p:nvPicPr>
          <p:cNvPr id="66" name="Picture 2" descr="C:\Users\user\Desktop\yry.JPG"/>
          <p:cNvPicPr>
            <a:picLocks noChangeAspect="1" noChangeArrowheads="1"/>
          </p:cNvPicPr>
          <p:nvPr/>
        </p:nvPicPr>
        <p:blipFill>
          <a:blip r:embed="rId4" cstate="print"/>
          <a:srcRect t="13027"/>
          <a:stretch>
            <a:fillRect/>
          </a:stretch>
        </p:blipFill>
        <p:spPr bwMode="auto">
          <a:xfrm>
            <a:off x="0" y="3568700"/>
            <a:ext cx="3659934" cy="368300"/>
          </a:xfrm>
          <a:prstGeom prst="rect">
            <a:avLst/>
          </a:prstGeom>
          <a:noFill/>
        </p:spPr>
      </p:pic>
      <p:sp>
        <p:nvSpPr>
          <p:cNvPr id="68" name="직사각형 67"/>
          <p:cNvSpPr/>
          <p:nvPr/>
        </p:nvSpPr>
        <p:spPr>
          <a:xfrm>
            <a:off x="584203" y="4155209"/>
            <a:ext cx="1357742" cy="1233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448959" y="4401889"/>
            <a:ext cx="231803" cy="2105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1570038" y="4543425"/>
            <a:ext cx="0" cy="295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1282700" y="4820424"/>
            <a:ext cx="812799" cy="369332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 smtClean="0"/>
              <a:t>y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j </a:t>
            </a:r>
            <a:endParaRPr lang="ko-KR" altLang="en-US" sz="1200" dirty="0"/>
          </a:p>
        </p:txBody>
      </p:sp>
      <p:sp>
        <p:nvSpPr>
          <p:cNvPr id="74" name="직사각형 73"/>
          <p:cNvSpPr/>
          <p:nvPr/>
        </p:nvSpPr>
        <p:spPr>
          <a:xfrm>
            <a:off x="3911603" y="4117109"/>
            <a:ext cx="1357742" cy="1233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4763659" y="4351089"/>
            <a:ext cx="231803" cy="2105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4884738" y="4492625"/>
            <a:ext cx="0" cy="295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4597400" y="4769624"/>
            <a:ext cx="812799" cy="369332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T</a:t>
            </a:r>
            <a:r>
              <a:rPr lang="en-US" altLang="ko-KR" sz="1000" dirty="0" smtClean="0"/>
              <a:t>i j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3776517" y="3548117"/>
            <a:ext cx="1579419" cy="369332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Truth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152400" y="1439917"/>
            <a:ext cx="1579419" cy="369332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In Final Layer</a:t>
            </a:r>
            <a:endParaRPr lang="ko-KR" altLang="en-US" dirty="0"/>
          </a:p>
        </p:txBody>
      </p:sp>
      <p:sp>
        <p:nvSpPr>
          <p:cNvPr id="22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217C8-C1B9-4E84-BCEB-D9195FCD889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13314" name="Picture 2" descr="C:\Users\user\Desktop\gdgd.JPG"/>
          <p:cNvPicPr>
            <a:picLocks noChangeAspect="1" noChangeArrowheads="1"/>
          </p:cNvPicPr>
          <p:nvPr/>
        </p:nvPicPr>
        <p:blipFill>
          <a:blip r:embed="rId5" cstate="print"/>
          <a:srcRect b="24922"/>
          <a:stretch>
            <a:fillRect/>
          </a:stretch>
        </p:blipFill>
        <p:spPr bwMode="auto">
          <a:xfrm>
            <a:off x="685800" y="1895474"/>
            <a:ext cx="2133600" cy="517526"/>
          </a:xfrm>
          <a:prstGeom prst="rect">
            <a:avLst/>
          </a:prstGeom>
          <a:noFill/>
        </p:spPr>
      </p:pic>
      <p:sp>
        <p:nvSpPr>
          <p:cNvPr id="23" name="직사각형 22"/>
          <p:cNvSpPr/>
          <p:nvPr/>
        </p:nvSpPr>
        <p:spPr>
          <a:xfrm>
            <a:off x="266700" y="5808717"/>
            <a:ext cx="8877300" cy="338554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전체를 한번에 계산하나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 부분을 따로 계산해서 합치나</a:t>
            </a:r>
            <a:r>
              <a:rPr lang="en-US" altLang="ko-KR" sz="1600" dirty="0" smtClean="0"/>
              <a:t>, Loss function, gradient, SGD</a:t>
            </a:r>
            <a:r>
              <a:rPr lang="ko-KR" altLang="en-US" sz="1600" dirty="0" smtClean="0"/>
              <a:t>가 같다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0" y="2036816"/>
            <a:ext cx="825499" cy="338554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atin typeface="+mn-ea"/>
              </a:rPr>
              <a:t>L</a:t>
            </a:r>
            <a:r>
              <a:rPr lang="en-US" altLang="ko-KR" sz="1600" dirty="0" smtClean="0"/>
              <a:t> = </a:t>
            </a:r>
            <a:endParaRPr lang="ko-KR" altLang="en-US" sz="1600" dirty="0"/>
          </a:p>
        </p:txBody>
      </p:sp>
      <p:pic>
        <p:nvPicPr>
          <p:cNvPr id="21" name="Picture 3" descr="C:\Users\user\Desktop\pidf.JPG"/>
          <p:cNvPicPr>
            <a:picLocks noChangeAspect="1" noChangeArrowheads="1"/>
          </p:cNvPicPr>
          <p:nvPr/>
        </p:nvPicPr>
        <p:blipFill>
          <a:blip r:embed="rId6" cstate="print"/>
          <a:srcRect r="18178"/>
          <a:stretch>
            <a:fillRect/>
          </a:stretch>
        </p:blipFill>
        <p:spPr bwMode="auto">
          <a:xfrm>
            <a:off x="5365372" y="3556000"/>
            <a:ext cx="3626228" cy="218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84996203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Loss Function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95500" y="6739982"/>
            <a:ext cx="1504122" cy="118018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5567217" y="1935217"/>
            <a:ext cx="1579419" cy="369332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Truth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152400" y="1439917"/>
            <a:ext cx="1579419" cy="369332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In Final Layer</a:t>
            </a:r>
            <a:endParaRPr lang="ko-KR" altLang="en-US" dirty="0"/>
          </a:p>
        </p:txBody>
      </p:sp>
      <p:pic>
        <p:nvPicPr>
          <p:cNvPr id="10243" name="Picture 3" descr="C:\Users\user\Desktop\pidf.JPG"/>
          <p:cNvPicPr>
            <a:picLocks noChangeAspect="1" noChangeArrowheads="1"/>
          </p:cNvPicPr>
          <p:nvPr/>
        </p:nvPicPr>
        <p:blipFill>
          <a:blip r:embed="rId3" cstate="print"/>
          <a:srcRect r="18178"/>
          <a:stretch>
            <a:fillRect/>
          </a:stretch>
        </p:blipFill>
        <p:spPr bwMode="auto">
          <a:xfrm>
            <a:off x="647700" y="2374900"/>
            <a:ext cx="7442200" cy="4483100"/>
          </a:xfrm>
          <a:prstGeom prst="rect">
            <a:avLst/>
          </a:prstGeom>
          <a:noFill/>
        </p:spPr>
      </p:pic>
      <p:sp>
        <p:nvSpPr>
          <p:cNvPr id="84" name="직사각형 83"/>
          <p:cNvSpPr/>
          <p:nvPr/>
        </p:nvSpPr>
        <p:spPr>
          <a:xfrm>
            <a:off x="2227117" y="1973317"/>
            <a:ext cx="1579419" cy="369332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Predict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84996203"/>
      </p:ext>
    </p:extLst>
  </p:cSld>
  <p:clrMapOvr>
    <a:masterClrMapping/>
  </p:clrMapOvr>
  <p:transition advTm="2433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Adapting classifier for dense prediction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95500" y="6739982"/>
            <a:ext cx="1504122" cy="118018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14338" name="Picture 2" descr="C:\Users\user\Desktop\sgf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588" y="1595438"/>
            <a:ext cx="7210425" cy="3895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849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Adapting classifier for dense prediction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1026" name="Picture 2" descr="C:\Users\user\Desktop\aeff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7150" y="1527509"/>
            <a:ext cx="6407150" cy="47812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849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35405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en-US" altLang="ko-KR" sz="2800" dirty="0" err="1" smtClean="0"/>
              <a:t>Upsampling</a:t>
            </a:r>
            <a:r>
              <a:rPr lang="en-US" altLang="ko-KR" sz="2800" dirty="0" smtClean="0"/>
              <a:t> is backwards </a:t>
            </a:r>
            <a:r>
              <a:rPr lang="en-US" altLang="ko-KR" sz="2800" dirty="0" err="1" smtClean="0"/>
              <a:t>strided</a:t>
            </a:r>
            <a:r>
              <a:rPr lang="en-US" altLang="ko-KR" sz="2800" dirty="0" smtClean="0"/>
              <a:t> convolution</a:t>
            </a:r>
            <a:endParaRPr lang="en-US" altLang="ko-KR" sz="2800" spc="-150" dirty="0" smtClean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18434" name="Picture 2" descr="C:\Users\user\Desktop\upsa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51063"/>
            <a:ext cx="9144000" cy="3297237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0" y="136953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낮은 해상도의 이미지를 높은 해상도의 이미지로 만들기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채택한 방법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849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Shift-and-stitch is filter rarefaction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1383437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입력값이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convolution layer</a:t>
            </a:r>
            <a:r>
              <a:rPr lang="ko-KR" altLang="en-US" dirty="0" smtClean="0"/>
              <a:t>나</a:t>
            </a:r>
            <a:r>
              <a:rPr lang="en-US" altLang="ko-KR" dirty="0" smtClean="0"/>
              <a:t> pooling layer</a:t>
            </a:r>
            <a:r>
              <a:rPr lang="ko-KR" altLang="en-US" dirty="0" smtClean="0"/>
              <a:t>를 통과하면 크기가 감소한다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Semantic Segmentation</a:t>
            </a:r>
            <a:r>
              <a:rPr lang="ko-KR" altLang="en-US" dirty="0" smtClean="0"/>
              <a:t>을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인풋과 아웃풋을 동일하게 </a:t>
            </a:r>
            <a:r>
              <a:rPr lang="ko-KR" altLang="en-US" dirty="0" err="1" smtClean="0"/>
              <a:t>해줘야한다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이를 복원하는 방법으로 </a:t>
            </a:r>
            <a:r>
              <a:rPr lang="en-US" altLang="ko-KR" dirty="0" smtClean="0"/>
              <a:t>shift-and-</a:t>
            </a:r>
            <a:r>
              <a:rPr lang="en-US" altLang="ko-KR" dirty="0" err="1" smtClean="0"/>
              <a:t>stich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방법을 검토해 보았다고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15364" name="Picture 4" descr="C:\Users\user\Desktop\fafed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463" y="2540000"/>
            <a:ext cx="7210874" cy="4051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849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Shift-and-stitch is filter rarefaction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05583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입력 이미지를 조금씩 이동시켜서</a:t>
            </a:r>
            <a:r>
              <a:rPr lang="en-US" altLang="ko-KR" dirty="0" smtClean="0"/>
              <a:t>(shifting) </a:t>
            </a:r>
            <a:r>
              <a:rPr lang="ko-KR" altLang="en-US" dirty="0" smtClean="0"/>
              <a:t>얻은 출력 영상들을 겹치는</a:t>
            </a:r>
            <a:r>
              <a:rPr lang="en-US" altLang="ko-KR" dirty="0" smtClean="0"/>
              <a:t>(stitch) </a:t>
            </a:r>
            <a:r>
              <a:rPr lang="ko-KR" altLang="en-US" dirty="0" smtClean="0"/>
              <a:t>기법</a:t>
            </a:r>
            <a:endParaRPr lang="ko-KR" altLang="en-US" dirty="0"/>
          </a:p>
        </p:txBody>
      </p:sp>
      <p:pic>
        <p:nvPicPr>
          <p:cNvPr id="15362" name="Picture 2" descr="C:\Users\user\Desktop\13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039" y="1390650"/>
            <a:ext cx="7827962" cy="4047743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556053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2×2</a:t>
            </a:r>
            <a:r>
              <a:rPr lang="ko-KR" altLang="en-US" dirty="0" smtClean="0"/>
              <a:t> </a:t>
            </a:r>
            <a:r>
              <a:rPr lang="en-US" altLang="ko-KR" dirty="0" smtClean="0"/>
              <a:t>max pooling filter,</a:t>
            </a:r>
            <a:r>
              <a:rPr lang="ko-KR" altLang="en-US" dirty="0" smtClean="0"/>
              <a:t> </a:t>
            </a:r>
            <a:r>
              <a:rPr lang="en-US" altLang="ko-KR" dirty="0" smtClean="0"/>
              <a:t>stride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849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Introduction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Fully Convolution Network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Segmentation Architecture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Result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Conclusion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목차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517914D3-CB5E-4C68-8EB4-A506F910E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5666C08D-42EF-4B68-9411-371F1792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Shift-and-stitch is filter rarefaction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05583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왼쪽으로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픽셀 움직여서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똑같이 계산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556053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2×2</a:t>
            </a:r>
            <a:r>
              <a:rPr lang="ko-KR" altLang="en-US" dirty="0" smtClean="0"/>
              <a:t> </a:t>
            </a:r>
            <a:r>
              <a:rPr lang="en-US" altLang="ko-KR" dirty="0" smtClean="0"/>
              <a:t>max pooling filter,</a:t>
            </a:r>
            <a:r>
              <a:rPr lang="ko-KR" altLang="en-US" dirty="0" smtClean="0"/>
              <a:t> </a:t>
            </a:r>
            <a:r>
              <a:rPr lang="en-US" altLang="ko-KR" dirty="0" smtClean="0"/>
              <a:t>stride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16386" name="Picture 2" descr="C:\Users\user\Desktop\3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24" y="1274763"/>
            <a:ext cx="7963577" cy="41227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849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Shift-and-stitch is filter rarefaction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05583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Input</a:t>
            </a:r>
            <a:r>
              <a:rPr lang="ko-KR" altLang="en-US" dirty="0" smtClean="0"/>
              <a:t>을 다른방향으로도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픽셀 움직여서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똑같이 계산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556053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2×2</a:t>
            </a:r>
            <a:r>
              <a:rPr lang="ko-KR" altLang="en-US" dirty="0" smtClean="0"/>
              <a:t> </a:t>
            </a:r>
            <a:r>
              <a:rPr lang="en-US" altLang="ko-KR" dirty="0" smtClean="0"/>
              <a:t>max pooling filter,</a:t>
            </a:r>
            <a:r>
              <a:rPr lang="ko-KR" altLang="en-US" dirty="0" smtClean="0"/>
              <a:t> </a:t>
            </a:r>
            <a:r>
              <a:rPr lang="en-US" altLang="ko-KR" dirty="0" smtClean="0"/>
              <a:t>stride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16387" name="Picture 3" descr="C:\Users\user\Desktop\14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58950"/>
            <a:ext cx="8814174" cy="2278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849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Shift-and-stitch is filter rarefaction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5268436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 </a:t>
            </a:r>
            <a:r>
              <a:rPr lang="en-US" altLang="ko-KR" dirty="0" smtClean="0"/>
              <a:t>max pooling </a:t>
            </a:r>
            <a:r>
              <a:rPr lang="ko-KR" altLang="en-US" dirty="0" smtClean="0"/>
              <a:t>연산이 </a:t>
            </a:r>
            <a:r>
              <a:rPr lang="ko-KR" altLang="en-US" dirty="0" err="1" smtClean="0"/>
              <a:t>적용되었는</a:t>
            </a:r>
            <a:r>
              <a:rPr lang="ko-KR" altLang="en-US" dirty="0" smtClean="0"/>
              <a:t> 지에 대한 위치 정보만 저장한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하나로 합침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계산비용이 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 descr="C:\Users\user\Desktop\sf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4725" y="1298161"/>
            <a:ext cx="7026275" cy="39699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849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35405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en-US" altLang="ko-KR" sz="2800" dirty="0" smtClean="0"/>
              <a:t> Bilinear interpolation</a:t>
            </a:r>
            <a:endParaRPr lang="en-US" altLang="ko-KR" sz="2800" spc="-150" dirty="0" smtClean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129093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Interpolation(</a:t>
            </a:r>
            <a:r>
              <a:rPr lang="ko-KR" altLang="en-US" dirty="0" smtClean="0"/>
              <a:t>보간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이란 알려진 지점의 값 사이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위치한 값을 알려진 값으로부터 추정하는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9458" name="Picture 2" descr="C:\Users\user\Desktop\qhrksqj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374" y="2190749"/>
            <a:ext cx="4251325" cy="3382775"/>
          </a:xfrm>
          <a:prstGeom prst="rect">
            <a:avLst/>
          </a:prstGeom>
          <a:noFill/>
        </p:spPr>
      </p:pic>
      <p:pic>
        <p:nvPicPr>
          <p:cNvPr id="1026" name="Picture 2" descr="C:\Users\user\Desktop\yd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8137" y="2544763"/>
            <a:ext cx="4208463" cy="24255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849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user\Desktop\fe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982663"/>
            <a:ext cx="8801100" cy="5072349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35405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en-US" altLang="ko-KR" sz="2800" dirty="0" smtClean="0"/>
              <a:t> </a:t>
            </a:r>
            <a:r>
              <a:rPr lang="en-US" altLang="ko-KR" sz="2800" dirty="0" err="1" smtClean="0"/>
              <a:t>Deconvolution</a:t>
            </a:r>
            <a:endParaRPr lang="en-US" altLang="ko-KR" sz="2800" spc="-150" dirty="0" smtClean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1026" name="Picture 2" descr="C:\Users\user\Desktop\fesf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4675" y="4559095"/>
            <a:ext cx="5788025" cy="186710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2849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35405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en-US" altLang="ko-KR" sz="2800" dirty="0" smtClean="0"/>
              <a:t> </a:t>
            </a:r>
            <a:r>
              <a:rPr lang="en-US" altLang="ko-KR" sz="2800" dirty="0" err="1" smtClean="0"/>
              <a:t>Deconvolution</a:t>
            </a:r>
            <a:endParaRPr lang="en-US" altLang="ko-KR" sz="2800" spc="-150" dirty="0" smtClean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129093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Deconvolution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이라는것은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Convolution</a:t>
            </a:r>
            <a:r>
              <a:rPr lang="ko-KR" altLang="en-US" dirty="0" smtClean="0"/>
              <a:t>의 역연산이다</a:t>
            </a:r>
            <a:r>
              <a:rPr lang="en-US" altLang="ko-KR" dirty="0" smtClean="0"/>
              <a:t>. </a:t>
            </a:r>
          </a:p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 descr="C:\Users\user\Desktop\dev.JPG"/>
          <p:cNvPicPr>
            <a:picLocks noChangeAspect="1" noChangeArrowheads="1"/>
          </p:cNvPicPr>
          <p:nvPr/>
        </p:nvPicPr>
        <p:blipFill>
          <a:blip r:embed="rId3" cstate="print"/>
          <a:srcRect r="39583" b="10882"/>
          <a:stretch>
            <a:fillRect/>
          </a:stretch>
        </p:blipFill>
        <p:spPr bwMode="auto">
          <a:xfrm>
            <a:off x="406400" y="1758950"/>
            <a:ext cx="4508500" cy="3422650"/>
          </a:xfrm>
          <a:prstGeom prst="rect">
            <a:avLst/>
          </a:prstGeom>
          <a:noFill/>
        </p:spPr>
      </p:pic>
      <p:pic>
        <p:nvPicPr>
          <p:cNvPr id="8" name="Picture 2" descr="C:\Users\user\Desktop\upsaf.JPG"/>
          <p:cNvPicPr>
            <a:picLocks noChangeAspect="1" noChangeArrowheads="1"/>
          </p:cNvPicPr>
          <p:nvPr/>
        </p:nvPicPr>
        <p:blipFill>
          <a:blip r:embed="rId4" cstate="print"/>
          <a:srcRect r="21250" b="57005"/>
          <a:stretch>
            <a:fillRect/>
          </a:stretch>
        </p:blipFill>
        <p:spPr bwMode="auto">
          <a:xfrm>
            <a:off x="596900" y="5287963"/>
            <a:ext cx="7200900" cy="1417637"/>
          </a:xfrm>
          <a:prstGeom prst="rect">
            <a:avLst/>
          </a:prstGeom>
          <a:noFill/>
        </p:spPr>
      </p:pic>
      <p:pic>
        <p:nvPicPr>
          <p:cNvPr id="2" name="Picture 2" descr="C:\Users\user\Desktop\fsf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6475" y="1778000"/>
            <a:ext cx="950454" cy="33766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849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35405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en-US" altLang="ko-KR" sz="2800" dirty="0" smtClean="0"/>
              <a:t> </a:t>
            </a:r>
            <a:r>
              <a:rPr lang="en-US" altLang="ko-KR" sz="2800" dirty="0" err="1" smtClean="0"/>
              <a:t>Patchwise</a:t>
            </a:r>
            <a:r>
              <a:rPr lang="en-US" altLang="ko-KR" sz="2800" dirty="0" smtClean="0"/>
              <a:t> training is loss sampling</a:t>
            </a:r>
            <a:endParaRPr lang="en-US" altLang="ko-KR" sz="2800" spc="-150" dirty="0" smtClean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2050" name="Picture 2" descr="C:\Users\user\Desktop\fae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8550" y="1527174"/>
            <a:ext cx="4457914" cy="336232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0" y="5380672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Patchwise</a:t>
            </a:r>
            <a:r>
              <a:rPr lang="en-US" altLang="ko-KR" dirty="0" smtClean="0"/>
              <a:t> training</a:t>
            </a:r>
            <a:r>
              <a:rPr lang="ko-KR" altLang="en-US" dirty="0" smtClean="0"/>
              <a:t>란 하나의 이미지에서 객체가 존재하는 위치 또는 주변 위치를 </a:t>
            </a:r>
            <a:r>
              <a:rPr lang="en-US" altLang="ko-KR" dirty="0" smtClean="0"/>
              <a:t>crop</a:t>
            </a:r>
            <a:r>
              <a:rPr lang="ko-KR" altLang="en-US" dirty="0" smtClean="0"/>
              <a:t>하여 하나의 </a:t>
            </a:r>
            <a:r>
              <a:rPr lang="en-US" altLang="ko-KR" dirty="0" smtClean="0"/>
              <a:t>patch</a:t>
            </a:r>
            <a:r>
              <a:rPr lang="ko-KR" altLang="en-US" dirty="0" smtClean="0"/>
              <a:t>로 만든 뒤 모델에 입력하는 </a:t>
            </a:r>
            <a:r>
              <a:rPr lang="en-US" altLang="ko-KR" dirty="0" smtClean="0"/>
              <a:t>training </a:t>
            </a:r>
            <a:r>
              <a:rPr lang="ko-KR" altLang="en-US" dirty="0" smtClean="0"/>
              <a:t>방식이다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22849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35405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en-US" altLang="ko-KR" sz="2800" dirty="0" smtClean="0"/>
              <a:t> </a:t>
            </a:r>
            <a:r>
              <a:rPr lang="en-US" altLang="ko-KR" sz="2800" dirty="0" err="1" smtClean="0"/>
              <a:t>Patchwise</a:t>
            </a:r>
            <a:r>
              <a:rPr lang="en-US" altLang="ko-KR" sz="2800" dirty="0" smtClean="0"/>
              <a:t> training is loss sampling</a:t>
            </a:r>
            <a:endParaRPr lang="en-US" altLang="ko-KR" sz="2800" spc="-150" dirty="0" smtClean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2050" name="Picture 2" descr="C:\Users\user\Desktop\fae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2850" y="1323974"/>
            <a:ext cx="4457914" cy="336232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0" y="4851400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전체 이미지를 </a:t>
            </a:r>
            <a:r>
              <a:rPr lang="en-US" altLang="ko-KR" dirty="0" smtClean="0"/>
              <a:t>patch</a:t>
            </a:r>
            <a:r>
              <a:rPr lang="ko-KR" altLang="en-US" dirty="0" smtClean="0"/>
              <a:t>로 분할해 각 </a:t>
            </a:r>
            <a:r>
              <a:rPr lang="en-US" altLang="ko-KR" dirty="0" smtClean="0"/>
              <a:t>patch</a:t>
            </a:r>
            <a:r>
              <a:rPr lang="ko-KR" altLang="en-US" dirty="0" smtClean="0"/>
              <a:t>마다의 </a:t>
            </a:r>
            <a:r>
              <a:rPr lang="en-US" altLang="ko-KR" dirty="0" smtClean="0"/>
              <a:t>loss </a:t>
            </a:r>
            <a:r>
              <a:rPr lang="ko-KR" altLang="en-US" dirty="0" smtClean="0"/>
              <a:t>값을 구하게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를 사용하는 것이 아니라 중요한 </a:t>
            </a:r>
            <a:r>
              <a:rPr lang="en-US" altLang="ko-KR" dirty="0" smtClean="0"/>
              <a:t>patch</a:t>
            </a:r>
            <a:r>
              <a:rPr lang="ko-KR" altLang="en-US" dirty="0" smtClean="0"/>
              <a:t>들의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만 사용하거나 가중치를 주어 </a:t>
            </a:r>
            <a:r>
              <a:rPr lang="en-US" altLang="ko-KR" dirty="0" smtClean="0"/>
              <a:t>loss 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샘플링해</a:t>
            </a:r>
            <a:r>
              <a:rPr lang="ko-KR" altLang="en-US" dirty="0" smtClean="0"/>
              <a:t> 사용할 수 있다고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Class imbalance </a:t>
            </a:r>
            <a:r>
              <a:rPr lang="ko-KR" altLang="en-US" dirty="0" smtClean="0"/>
              <a:t>문제를 완화할 수 있지만 공간적 상관 관계가 부족해진다는 단점이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2849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2351C590-70A9-43FE-A658-3A321D17E94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446501"/>
            <a:chOff x="2362014" y="1484405"/>
            <a:chExt cx="7225457" cy="1928669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1027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3600" b="1" spc="-150" dirty="0">
                  <a:solidFill>
                    <a:schemeClr val="accent4">
                      <a:lumMod val="50000"/>
                    </a:schemeClr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3. Segmentation Architecture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</a:t>
              </a:r>
              <a:r>
                <a:rPr lang="ko-KR" altLang="en-US" sz="1050" dirty="0" err="1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논문스터디</a:t>
              </a:r>
              <a:endPara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grpSp>
          <p:nvGrpSpPr>
            <p:cNvPr id="6" name="그룹 24">
              <a:extLst>
                <a:ext uri="{FF2B5EF4-FFF2-40B4-BE49-F238E27FC236}">
                  <a16:creationId xmlns=""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=""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36368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Segmentation Architecture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3-0.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문단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Intro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7307770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ILSVRC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대회에서 사용된 모델들의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classifier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FCN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으로 변경하고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Upsampling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수행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Skip Connection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layer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사이에 추가하는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Skip Architecture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구조를 채용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PASCAL VOC 2011 challenge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에서 사용한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Dataset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이용하여 성능을 입증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모델의 검증에는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Mean IU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기법을 사용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4092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34932"/>
            <a:chOff x="2362014" y="1484405"/>
            <a:chExt cx="7225457" cy="1779910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879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33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Introduction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=""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36368125"/>
      </p:ext>
    </p:extLst>
  </p:cSld>
  <p:clrMapOvr>
    <a:masterClrMapping/>
  </p:clrMapOvr>
  <p:transition advTm="343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#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IoU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(IU)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란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?</a:t>
            </a:r>
          </a:p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672652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Intersection over Union(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IoU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약자로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Ground-truth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경계 상자와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Model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예측한 경계 상자 간의 교집합을 합집합으로 나눈 값입니다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예측 값과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Ground Truth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 간의 일치하는 정도를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0B3AC7C-C3EB-4FFB-85BF-272516321536}"/>
              </a:ext>
            </a:extLst>
          </p:cNvPr>
          <p:cNvSpPr txBox="1"/>
          <p:nvPr/>
        </p:nvSpPr>
        <p:spPr>
          <a:xfrm>
            <a:off x="364803" y="6423496"/>
            <a:ext cx="31277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#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출처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https://deep-learning-study.tistory.com/402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grpSp>
        <p:nvGrpSpPr>
          <p:cNvPr id="2" name="그룹 6">
            <a:extLst>
              <a:ext uri="{FF2B5EF4-FFF2-40B4-BE49-F238E27FC236}">
                <a16:creationId xmlns="" xmlns:a16="http://schemas.microsoft.com/office/drawing/2014/main" id="{CEF2F258-5C5B-4FFA-AC0B-A5ED6EDAD9F1}"/>
              </a:ext>
            </a:extLst>
          </p:cNvPr>
          <p:cNvGrpSpPr/>
          <p:nvPr/>
        </p:nvGrpSpPr>
        <p:grpSpPr>
          <a:xfrm>
            <a:off x="364803" y="3443811"/>
            <a:ext cx="7851764" cy="2579606"/>
            <a:chOff x="364803" y="3082143"/>
            <a:chExt cx="7851764" cy="2579606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9A1122DF-3DA6-44C5-832C-75464EC0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803" y="3082143"/>
              <a:ext cx="2960395" cy="227182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872BC6EF-8238-410F-BCA4-084F804EA387}"/>
                </a:ext>
              </a:extLst>
            </p:cNvPr>
            <p:cNvSpPr txBox="1"/>
            <p:nvPr/>
          </p:nvSpPr>
          <p:spPr>
            <a:xfrm>
              <a:off x="440334" y="5353972"/>
              <a:ext cx="2809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[</a:t>
              </a:r>
              <a:r>
                <a:rPr lang="en-US" altLang="ko-KR" sz="1400" b="1" dirty="0" err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IoU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개념 그림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]</a:t>
              </a:r>
              <a:endPara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="" xmlns:a16="http://schemas.microsoft.com/office/drawing/2014/main" id="{16DA27F1-383C-4249-89B9-CD2504093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4104" y="3429000"/>
              <a:ext cx="4462463" cy="190462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0B0A3E0E-403F-4F7F-B7D6-14364D87A3C9}"/>
                </a:ext>
              </a:extLst>
            </p:cNvPr>
            <p:cNvSpPr txBox="1"/>
            <p:nvPr/>
          </p:nvSpPr>
          <p:spPr>
            <a:xfrm>
              <a:off x="4580669" y="5350466"/>
              <a:ext cx="2809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[</a:t>
              </a:r>
              <a:r>
                <a:rPr lang="en-US" altLang="ko-KR" sz="1400" b="1" dirty="0" err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IoU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결과 그림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]</a:t>
              </a:r>
              <a:endPara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14" name="제목 1">
            <a:extLst>
              <a:ext uri="{FF2B5EF4-FFF2-40B4-BE49-F238E27FC236}">
                <a16:creationId xmlns="" xmlns:a16="http://schemas.microsoft.com/office/drawing/2014/main" id="{FFEF696A-6285-4264-92D3-8867AE3496C6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Segmentation Architecture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3243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# Mean IU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란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?</a:t>
            </a:r>
          </a:p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376737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각 조건별로 구한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IU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평균값입니다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endParaRPr lang="en-US" altLang="ko-KR" sz="1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오른쪽은 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Mean IU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예시로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맨 왼쪽위가 </a:t>
            </a:r>
            <a:endParaRPr lang="en-US" altLang="ko-KR" sz="1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정답으로 지정한 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Ground Truth,</a:t>
            </a:r>
          </a:p>
          <a:p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다른 곳들은 그에 대한 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Mean IU 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값을</a:t>
            </a:r>
            <a:endParaRPr lang="en-US" altLang="ko-KR" sz="1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계산한 것을 기록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endParaRPr lang="en-US" altLang="ko-KR" sz="1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오른쪽 예시에서 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Mean IU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구하는 공식은 </a:t>
            </a:r>
            <a:endParaRPr lang="en-US" altLang="ko-KR" sz="1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Mean IU = (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녹색 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IU + 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노란색 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IU) / 2</a:t>
            </a:r>
          </a:p>
          <a:p>
            <a:endParaRPr lang="en-US" altLang="ko-KR" sz="1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ex D) </a:t>
            </a:r>
          </a:p>
          <a:p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{2(GT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 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교집합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녹색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)/6(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합집합 녹색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+ 18(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교집합 노란색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)/22(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합집합 노란색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)}/2</a:t>
            </a:r>
          </a:p>
          <a:p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= 0.575 = 57.5%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0B3AC7C-C3EB-4FFB-85BF-272516321536}"/>
              </a:ext>
            </a:extLst>
          </p:cNvPr>
          <p:cNvSpPr txBox="1"/>
          <p:nvPr/>
        </p:nvSpPr>
        <p:spPr>
          <a:xfrm>
            <a:off x="364803" y="6423496"/>
            <a:ext cx="37144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#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출처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https://tykimos.github.io/2017/05/22/Evaluation_Talk/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72BC6EF-8238-410F-BCA4-084F804EA387}"/>
              </a:ext>
            </a:extLst>
          </p:cNvPr>
          <p:cNvSpPr txBox="1"/>
          <p:nvPr/>
        </p:nvSpPr>
        <p:spPr>
          <a:xfrm>
            <a:off x="4948648" y="4378919"/>
            <a:ext cx="280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[Mean IU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예시 사진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  <a:endParaRPr lang="ko-KR" altLang="en-US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4" name="그림 13" descr="텍스트, 계산기이(가) 표시된 사진&#10;&#10;자동 생성된 설명">
            <a:extLst>
              <a:ext uri="{FF2B5EF4-FFF2-40B4-BE49-F238E27FC236}">
                <a16:creationId xmlns="" xmlns:a16="http://schemas.microsoft.com/office/drawing/2014/main" id="{20240819-EA49-4269-8582-D3360AD74D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825" y="1503654"/>
            <a:ext cx="4834978" cy="272525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0A29B243-5835-4D50-A826-259599A70A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667" y="4668476"/>
            <a:ext cx="5727530" cy="12483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FD92B51-E165-42CD-BC5D-A23E0E003873}"/>
              </a:ext>
            </a:extLst>
          </p:cNvPr>
          <p:cNvSpPr txBox="1"/>
          <p:nvPr/>
        </p:nvSpPr>
        <p:spPr>
          <a:xfrm>
            <a:off x="4948647" y="5762895"/>
            <a:ext cx="280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[Mean IU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예시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녹색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풀이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  <a:endParaRPr lang="ko-KR" altLang="en-US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="" xmlns:a16="http://schemas.microsoft.com/office/drawing/2014/main" id="{B2672E2E-B4B6-4A0E-8083-83498500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Segmentation Architecture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8698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Segmentation Architecture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3-1. From classifier to dense FCN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675537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ILSVRC12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ILSVRC14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에서 좋은 성과를 보여주었던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AlexNet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GoogLeNet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그리고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VGG16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사용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   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Fully Connected Layer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부분을 모두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1x1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Convolutional Layer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변경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1DE28C1C-5EEF-43E3-B26E-7275787FA32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4803" y="3429000"/>
            <a:ext cx="4993309" cy="23509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1C721A5-2E49-437B-9F3E-72249ECA215E}"/>
              </a:ext>
            </a:extLst>
          </p:cNvPr>
          <p:cNvSpPr txBox="1"/>
          <p:nvPr/>
        </p:nvSpPr>
        <p:spPr>
          <a:xfrm>
            <a:off x="1456791" y="5779968"/>
            <a:ext cx="280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[Fig. Result of FCNs]</a:t>
            </a:r>
            <a:endParaRPr lang="ko-KR" altLang="en-US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581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Segmentation Architecture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3-2. Combining what and where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12756"/>
            <a:ext cx="69268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만족스럽지 않은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Output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개선하기 위해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Skip Connection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방식을 사용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33</a:t>
            </a:fld>
            <a:endParaRPr lang="ko-KR" altLang="en-US"/>
          </a:p>
        </p:txBody>
      </p:sp>
      <p:grpSp>
        <p:nvGrpSpPr>
          <p:cNvPr id="2" name="그룹 4">
            <a:extLst>
              <a:ext uri="{FF2B5EF4-FFF2-40B4-BE49-F238E27FC236}">
                <a16:creationId xmlns="" xmlns:a16="http://schemas.microsoft.com/office/drawing/2014/main" id="{1B0AECBE-0304-4792-AE95-1C519BC7C0F0}"/>
              </a:ext>
            </a:extLst>
          </p:cNvPr>
          <p:cNvGrpSpPr/>
          <p:nvPr/>
        </p:nvGrpSpPr>
        <p:grpSpPr>
          <a:xfrm>
            <a:off x="256544" y="2406953"/>
            <a:ext cx="7968343" cy="1475459"/>
            <a:chOff x="256544" y="4430339"/>
            <a:chExt cx="7968343" cy="1475459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AF2307D8-9C8F-4442-8F9B-E960D7E18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544" y="4430339"/>
              <a:ext cx="7968343" cy="109728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5D0F1BED-B3EE-45F6-97D4-B4604D1658CE}"/>
                </a:ext>
              </a:extLst>
            </p:cNvPr>
            <p:cNvSpPr txBox="1"/>
            <p:nvPr/>
          </p:nvSpPr>
          <p:spPr>
            <a:xfrm>
              <a:off x="2836049" y="5598021"/>
              <a:ext cx="2809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[Fig. FCN-32s]</a:t>
              </a:r>
              <a:endPara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952BBE32-BCE3-44C1-83ED-86BEF17568C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544" y="4127322"/>
            <a:ext cx="7968343" cy="22290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F9E7D48-A3AE-4EB3-9D3F-C642DAC0FC9A}"/>
              </a:ext>
            </a:extLst>
          </p:cNvPr>
          <p:cNvSpPr txBox="1"/>
          <p:nvPr/>
        </p:nvSpPr>
        <p:spPr>
          <a:xfrm>
            <a:off x="2836049" y="6423972"/>
            <a:ext cx="280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[Fig. Skip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Architecture]</a:t>
            </a:r>
            <a:endParaRPr lang="ko-KR" altLang="en-US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8577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Segmentation Architecture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3-2. Combining what and where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3491" y="6413698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34</a:t>
            </a:fld>
            <a:endParaRPr lang="ko-KR" altLang="en-US"/>
          </a:p>
        </p:txBody>
      </p:sp>
      <p:grpSp>
        <p:nvGrpSpPr>
          <p:cNvPr id="2" name="그룹 15">
            <a:extLst>
              <a:ext uri="{FF2B5EF4-FFF2-40B4-BE49-F238E27FC236}">
                <a16:creationId xmlns="" xmlns:a16="http://schemas.microsoft.com/office/drawing/2014/main" id="{EB06F559-3017-4247-8E97-E82CBFBDE502}"/>
              </a:ext>
            </a:extLst>
          </p:cNvPr>
          <p:cNvGrpSpPr/>
          <p:nvPr/>
        </p:nvGrpSpPr>
        <p:grpSpPr>
          <a:xfrm>
            <a:off x="79618" y="3641042"/>
            <a:ext cx="8855864" cy="2669099"/>
            <a:chOff x="79618" y="3641042"/>
            <a:chExt cx="8855864" cy="2669099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9F9E7D48-A3AE-4EB3-9D3F-C642DAC0FC9A}"/>
                </a:ext>
              </a:extLst>
            </p:cNvPr>
            <p:cNvSpPr txBox="1"/>
            <p:nvPr/>
          </p:nvSpPr>
          <p:spPr>
            <a:xfrm>
              <a:off x="1987244" y="6002364"/>
              <a:ext cx="46062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[Fig. FCN-32,16,8s 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및 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Ground Truth 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결과 비교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]</a:t>
              </a:r>
              <a:endPara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33A9A383-4255-48D5-B456-B15BA442A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18" y="3641042"/>
              <a:ext cx="4680813" cy="225776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="" xmlns:a16="http://schemas.microsoft.com/office/drawing/2014/main" id="{0691285E-74CA-4111-97A7-6D876D199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0431" y="3843951"/>
              <a:ext cx="4175051" cy="196142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6F28029-57EC-41F5-A13F-E6BD22C17C6E}"/>
              </a:ext>
            </a:extLst>
          </p:cNvPr>
          <p:cNvSpPr txBox="1"/>
          <p:nvPr/>
        </p:nvSpPr>
        <p:spPr>
          <a:xfrm>
            <a:off x="364803" y="1812756"/>
            <a:ext cx="670888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Skip Connections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진행함에 따라서 나은 결과를 보임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왼쪽이 시각화 비교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오른쪽이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Skip Connection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위치에 따른 성능 비교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6724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2351C590-70A9-43FE-A658-3A321D17E94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446501"/>
            <a:chOff x="2362014" y="1484405"/>
            <a:chExt cx="7225457" cy="1928669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1027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3600" b="1" spc="-150" dirty="0">
                  <a:solidFill>
                    <a:schemeClr val="accent4">
                      <a:lumMod val="50000"/>
                    </a:schemeClr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4. Result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</a:t>
              </a:r>
              <a:r>
                <a:rPr lang="ko-KR" altLang="en-US" sz="1050" dirty="0" err="1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논문스터디</a:t>
              </a:r>
              <a:endPara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grpSp>
          <p:nvGrpSpPr>
            <p:cNvPr id="6" name="그룹 24">
              <a:extLst>
                <a:ext uri="{FF2B5EF4-FFF2-40B4-BE49-F238E27FC236}">
                  <a16:creationId xmlns=""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=""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25966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Result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="" xmlns:a16="http://schemas.microsoft.com/office/drawing/2014/main" id="{4E31F5BF-1864-4411-9003-8A61466D6924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4-1. Dataset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따른 성능 비교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pSp>
        <p:nvGrpSpPr>
          <p:cNvPr id="2" name="그룹 4">
            <a:extLst>
              <a:ext uri="{FF2B5EF4-FFF2-40B4-BE49-F238E27FC236}">
                <a16:creationId xmlns="" xmlns:a16="http://schemas.microsoft.com/office/drawing/2014/main" id="{64AFDEED-1A8B-4325-8A50-2DAF96F2F089}"/>
              </a:ext>
            </a:extLst>
          </p:cNvPr>
          <p:cNvGrpSpPr/>
          <p:nvPr/>
        </p:nvGrpSpPr>
        <p:grpSpPr>
          <a:xfrm>
            <a:off x="5164184" y="1353645"/>
            <a:ext cx="3606619" cy="2172820"/>
            <a:chOff x="3289005" y="2237587"/>
            <a:chExt cx="5481798" cy="2949753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0E291363-060D-4559-88A8-74A98CD92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9005" y="2237587"/>
              <a:ext cx="5481798" cy="256258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A621B62C-6B7F-4F5B-A337-FC45151EF063}"/>
                </a:ext>
              </a:extLst>
            </p:cNvPr>
            <p:cNvSpPr txBox="1"/>
            <p:nvPr/>
          </p:nvSpPr>
          <p:spPr>
            <a:xfrm>
              <a:off x="3725751" y="4879563"/>
              <a:ext cx="46062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[Fig. PASCAL VOC 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비교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]</a:t>
              </a:r>
              <a:endPara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D9367CC5-8B9A-425D-A504-A403DACFC42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544" y="3670541"/>
            <a:ext cx="4786074" cy="20812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04D5B5C-5E22-429E-A9B8-E09BCA03DA08}"/>
              </a:ext>
            </a:extLst>
          </p:cNvPr>
          <p:cNvSpPr txBox="1"/>
          <p:nvPr/>
        </p:nvSpPr>
        <p:spPr>
          <a:xfrm>
            <a:off x="1134295" y="5751769"/>
            <a:ext cx="3030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[Fig. NYUDv2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비교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  <a:endParaRPr lang="ko-KR" altLang="en-US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100C486A-7F76-44EE-9C05-D03D8354EF47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86091" y="3655114"/>
            <a:ext cx="3684712" cy="180385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9A38D3C-4F70-439A-91F2-DF5E19650052}"/>
              </a:ext>
            </a:extLst>
          </p:cNvPr>
          <p:cNvSpPr txBox="1"/>
          <p:nvPr/>
        </p:nvSpPr>
        <p:spPr>
          <a:xfrm>
            <a:off x="5451531" y="5587622"/>
            <a:ext cx="3030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[Fig. SIFT Flow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비교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  <a:endParaRPr lang="ko-KR" altLang="en-US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18F461F-C540-493B-BE17-D3A6867C5629}"/>
              </a:ext>
            </a:extLst>
          </p:cNvPr>
          <p:cNvSpPr txBox="1"/>
          <p:nvPr/>
        </p:nvSpPr>
        <p:spPr>
          <a:xfrm>
            <a:off x="364803" y="1812756"/>
            <a:ext cx="458330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PASCAL VOC, NYUDv2, SIFT Flow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3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Dataset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으로 다른 방식들과 비교하였고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3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 모두에서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FCN-8,16s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우수한 결과를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보였습니다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C19F8D2-43B3-4954-9083-58AC3FF71746}"/>
              </a:ext>
            </a:extLst>
          </p:cNvPr>
          <p:cNvSpPr txBox="1"/>
          <p:nvPr/>
        </p:nvSpPr>
        <p:spPr>
          <a:xfrm>
            <a:off x="59911" y="4582446"/>
            <a:ext cx="324128" cy="879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sz="11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1)</a:t>
            </a:r>
          </a:p>
          <a:p>
            <a:pPr>
              <a:lnSpc>
                <a:spcPct val="160000"/>
              </a:lnSpc>
            </a:pPr>
            <a:r>
              <a:rPr lang="en-US" altLang="ko-KR" sz="11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2)</a:t>
            </a:r>
          </a:p>
          <a:p>
            <a:pPr>
              <a:lnSpc>
                <a:spcPct val="160000"/>
              </a:lnSpc>
            </a:pPr>
            <a:endParaRPr lang="en-US" altLang="ko-KR" sz="11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F02501E-2716-4641-A9D6-4A5A0C74CF71}"/>
              </a:ext>
            </a:extLst>
          </p:cNvPr>
          <p:cNvSpPr txBox="1"/>
          <p:nvPr/>
        </p:nvSpPr>
        <p:spPr>
          <a:xfrm>
            <a:off x="457200" y="6157874"/>
            <a:ext cx="4400564" cy="325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# 1) RGBD:</a:t>
            </a:r>
            <a:r>
              <a:rPr lang="ko-KR" altLang="en-US" sz="11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1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RGB + Depth</a:t>
            </a:r>
            <a:r>
              <a:rPr lang="ko-KR" altLang="en-US" sz="11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1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2)</a:t>
            </a:r>
            <a:r>
              <a:rPr lang="ko-KR" altLang="en-US" sz="11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1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HHA: </a:t>
            </a:r>
            <a:r>
              <a:rPr lang="ko-KR" altLang="en-US" sz="11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수평 및</a:t>
            </a:r>
            <a:r>
              <a:rPr lang="en-US" altLang="ko-KR" sz="11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1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기울기 를 시각화 한 것</a:t>
            </a:r>
            <a:r>
              <a:rPr lang="en-US" altLang="ko-KR" sz="11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958356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Result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="" xmlns:a16="http://schemas.microsoft.com/office/drawing/2014/main" id="{4E31F5BF-1864-4411-9003-8A61466D6924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4-2. Example Results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184BE49-6730-40CE-AE78-761F72879107}"/>
              </a:ext>
            </a:extLst>
          </p:cNvPr>
          <p:cNvSpPr txBox="1"/>
          <p:nvPr/>
        </p:nvSpPr>
        <p:spPr>
          <a:xfrm>
            <a:off x="364803" y="1806700"/>
            <a:ext cx="3215945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FCN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4" action="ppaction://hlinksldjump"/>
              </a:rPr>
              <a:t>SDS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비교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적용 사례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각각의 이미지에서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1)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말과 사람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2)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오토바이와 사람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3)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양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이미지들을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구분해낸 것을 확인할 수 있으나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4)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이미지에서는 구명조끼를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사람으로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오인식하는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결과를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보였습니다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D132E16-2CD5-4E42-8372-2C7C9017F85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85401" y="729673"/>
            <a:ext cx="4701399" cy="42678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880E97B-0417-478E-A48B-AA8A74CEC7EC}"/>
              </a:ext>
            </a:extLst>
          </p:cNvPr>
          <p:cNvSpPr txBox="1"/>
          <p:nvPr/>
        </p:nvSpPr>
        <p:spPr>
          <a:xfrm>
            <a:off x="4820814" y="4997514"/>
            <a:ext cx="3030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[Fig. FCN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적용 사진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  <a:endParaRPr lang="ko-KR" altLang="en-US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FB60D30-44BC-46CF-98F9-89DD3EF661F2}"/>
              </a:ext>
            </a:extLst>
          </p:cNvPr>
          <p:cNvSpPr txBox="1"/>
          <p:nvPr/>
        </p:nvSpPr>
        <p:spPr>
          <a:xfrm>
            <a:off x="3465492" y="1065608"/>
            <a:ext cx="449162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1)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2)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3)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4)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306514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2351C590-70A9-43FE-A658-3A321D17E94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446501"/>
            <a:chOff x="2362014" y="1484405"/>
            <a:chExt cx="7225457" cy="1928669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1027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3600" b="1" spc="-150" dirty="0">
                  <a:solidFill>
                    <a:schemeClr val="accent4">
                      <a:lumMod val="50000"/>
                    </a:schemeClr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5. Conclusion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</a:t>
              </a:r>
              <a:r>
                <a:rPr lang="ko-KR" altLang="en-US" sz="1050" dirty="0" err="1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논문스터디</a:t>
              </a:r>
              <a:endPara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grpSp>
          <p:nvGrpSpPr>
            <p:cNvPr id="6" name="그룹 24">
              <a:extLst>
                <a:ext uri="{FF2B5EF4-FFF2-40B4-BE49-F238E27FC236}">
                  <a16:creationId xmlns=""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=""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9505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5. Conclusion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7944804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본 논문에서는 기존에 존재하는 분류 모델들의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Fully Connected Layer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모두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Convolutional Layer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바꾸어 적용하는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Fully Convolutional Network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방식을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제안합니다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Segmentation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에서 입력 이미지와 출력 이미지의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shape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동일하게 만들기 위해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upsampling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수행하였으나 마지막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layer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에서 한번에 많은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upsampling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과정을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진행함에 따라 많은 데이터 손실이 발생하였고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만족스럽지 않은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Output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나왔습니다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이를 보완하고자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Conv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Layer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Conv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Layer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정보를 합치는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Skip Connection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방식을 이용하여 좋은 결과를 보여줍니다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4615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Semantic Segmentation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25935" y="5277757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>
              <a:buNone/>
            </a:pPr>
            <a:r>
              <a:rPr lang="en-US" altLang="ko-KR" sz="2000" dirty="0" smtClean="0">
                <a:latin typeface="+mn-ea"/>
              </a:rPr>
              <a:t>    Semantic Segmentation</a:t>
            </a:r>
            <a:r>
              <a:rPr lang="ko-KR" altLang="en-US" sz="2000" dirty="0" smtClean="0">
                <a:latin typeface="+mn-ea"/>
              </a:rPr>
              <a:t>은 이미지에서 픽셀단위로 해당 픽셀이 어떤 </a:t>
            </a:r>
            <a:r>
              <a:rPr lang="en-US" altLang="ko-KR" sz="2000" dirty="0" smtClean="0">
                <a:latin typeface="+mn-ea"/>
              </a:rPr>
              <a:t>Class</a:t>
            </a:r>
            <a:r>
              <a:rPr lang="ko-KR" altLang="en-US" sz="2000" dirty="0" smtClean="0">
                <a:latin typeface="+mn-ea"/>
              </a:rPr>
              <a:t>에 속하는지를 예측하는 </a:t>
            </a:r>
            <a:r>
              <a:rPr lang="en-US" altLang="ko-KR" sz="2000" dirty="0" smtClean="0">
                <a:latin typeface="+mn-ea"/>
              </a:rPr>
              <a:t>Task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027" name="Picture 3" descr="C:\Users\user\Desktop\sbsb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143" y="1501774"/>
            <a:ext cx="8445638" cy="3375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84996203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72F4400-072C-4B3D-9BAD-9DA70D8AB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FABADD19-C0F6-4381-8CB8-B7CBCD7E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A1. Ground Truth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# Ground Truth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란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?</a:t>
            </a:r>
          </a:p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8223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Ideal Expected Result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모델 작성자가 설정한 모델이 예측해 주기를 바라는 답입니다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명확하게 답안지로 정해져 있는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Label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과는 매우 유사하나 조금 다릅니다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209BA0F-81F1-473C-83FB-A551662DB029}"/>
              </a:ext>
            </a:extLst>
          </p:cNvPr>
          <p:cNvSpPr txBox="1"/>
          <p:nvPr/>
        </p:nvSpPr>
        <p:spPr>
          <a:xfrm>
            <a:off x="364803" y="4950596"/>
            <a:ext cx="73372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Ex)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위의 그림에서 고양이 인지 아닌지 를 분류하라고 하면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Label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입장에서는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어느 쪽이 정답이라고 명확히 말하기 어렵습니다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하지만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Model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작성자가 해당 그림을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고양이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’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인식시키기를 원한다면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</a:p>
          <a:p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이 그림의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Ground Truth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는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고양이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’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되는 것입니다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0B3AC7C-C3EB-4FFB-85BF-272516321536}"/>
              </a:ext>
            </a:extLst>
          </p:cNvPr>
          <p:cNvSpPr txBox="1"/>
          <p:nvPr/>
        </p:nvSpPr>
        <p:spPr>
          <a:xfrm>
            <a:off x="364803" y="6423496"/>
            <a:ext cx="4908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#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출처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mac-user-guide.tistory.com/entry/</a:t>
            </a:r>
            <a:r>
              <a:rPr lang="ko-KR" altLang="en-US" sz="900" dirty="0" err="1">
                <a:solidFill>
                  <a:schemeClr val="bg1">
                    <a:lumMod val="8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머신러닝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AI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에서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-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사용되는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-Ground-Truth-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뜻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 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154DC2-263D-4746-8C33-4FC5721A26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810" y="2432447"/>
            <a:ext cx="3833985" cy="23402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83862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A2. SDS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# SDS(Simultaneous Detection and Segmentation)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란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?</a:t>
            </a:r>
          </a:p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799129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R-CNN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기반의 방식으로 이미지 분석을 진행할 때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위치 정보와 객체 정보를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따로 학습시킨 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이를 마지막에 합치는 방식을 말합니다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Region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Segmentation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결과는 찾고자 하는 객체가 해당 배경에 속해 있을 확률을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예측하는 것으로 나오게 됩니다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978A751-5634-4D95-9450-4359EB26E4E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6133" y="3310880"/>
            <a:ext cx="5057203" cy="19380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830F2D4F-2D7B-400C-AA61-FE34AF51332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6044" y="5078771"/>
            <a:ext cx="4521044" cy="14848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01F3304-023A-42C3-9AE5-B1D5B78A245F}"/>
              </a:ext>
            </a:extLst>
          </p:cNvPr>
          <p:cNvSpPr/>
          <p:nvPr/>
        </p:nvSpPr>
        <p:spPr>
          <a:xfrm>
            <a:off x="7251664" y="6007605"/>
            <a:ext cx="850189" cy="348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5" action="ppaction://hlinksldjump"/>
              </a:rPr>
              <a:t>back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1414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5"/>
            <a:ext cx="8514259" cy="1909849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#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질문 받은 내용들 중 답을 하지 못했던 사항들을 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/>
            </a:r>
            <a:b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</a:b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기록해 두고 다음 논문 발표 이전에 답하면서 시작하기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8042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5885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Classification Model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25935" y="4127501"/>
            <a:ext cx="8470547" cy="2425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>
              <a:buNone/>
            </a:pPr>
            <a:endParaRPr lang="en-US" altLang="ko-KR" sz="2000" b="1" dirty="0" smtClean="0"/>
          </a:p>
          <a:p>
            <a:pPr fontAlgn="t">
              <a:buNone/>
            </a:pPr>
            <a:endParaRPr lang="en-US" altLang="ko-KR" sz="2000" dirty="0" smtClean="0"/>
          </a:p>
          <a:p>
            <a:pPr fontAlgn="t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입력 이미지의 크기가 고정되어야 한다</a:t>
            </a:r>
            <a:r>
              <a:rPr lang="en-US" altLang="ko-KR" sz="2000" dirty="0" smtClean="0"/>
              <a:t>.</a:t>
            </a:r>
          </a:p>
          <a:p>
            <a:pPr fontAlgn="t">
              <a:buNone/>
            </a:pPr>
            <a:endParaRPr lang="en-US" altLang="ko-KR" sz="2000" dirty="0" smtClean="0"/>
          </a:p>
          <a:p>
            <a:pPr fontAlgn="t"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물체의 위치 정보가 사라진다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2290" name="Picture 2" descr="C:\Users\user\Desktop\추ㅜ.JPG"/>
          <p:cNvPicPr>
            <a:picLocks noChangeAspect="1" noChangeArrowheads="1"/>
          </p:cNvPicPr>
          <p:nvPr/>
        </p:nvPicPr>
        <p:blipFill>
          <a:blip r:embed="rId3" cstate="print"/>
          <a:srcRect t="6977"/>
          <a:stretch>
            <a:fillRect/>
          </a:stretch>
        </p:blipFill>
        <p:spPr bwMode="auto">
          <a:xfrm>
            <a:off x="0" y="1485900"/>
            <a:ext cx="9043517" cy="2666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84996203"/>
      </p:ext>
    </p:extLst>
  </p:cSld>
  <p:clrMapOvr>
    <a:masterClrMapping/>
  </p:clrMapOvr>
  <p:transition advTm="3884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Abstract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124" name="Picture 4" descr="C:\Users\user\Desktop\asef.JPG"/>
          <p:cNvPicPr>
            <a:picLocks noChangeAspect="1" noChangeArrowheads="1"/>
          </p:cNvPicPr>
          <p:nvPr/>
        </p:nvPicPr>
        <p:blipFill>
          <a:blip r:embed="rId3" cstate="print"/>
          <a:srcRect r="52295"/>
          <a:stretch>
            <a:fillRect/>
          </a:stretch>
        </p:blipFill>
        <p:spPr bwMode="auto">
          <a:xfrm>
            <a:off x="1828799" y="1241423"/>
            <a:ext cx="5003801" cy="3140141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0" y="4437777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err="1" smtClean="0"/>
              <a:t>AlexNet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VGGNet</a:t>
            </a:r>
            <a:r>
              <a:rPr lang="en-US" altLang="ko-KR" b="1" dirty="0" smtClean="0"/>
              <a:t>, Google Net</a:t>
            </a:r>
            <a:r>
              <a:rPr lang="ko-KR" altLang="en-US" b="1" dirty="0" smtClean="0"/>
              <a:t>과 같은 </a:t>
            </a:r>
            <a:r>
              <a:rPr lang="en-US" altLang="ko-KR" b="1" dirty="0" smtClean="0"/>
              <a:t>Classification </a:t>
            </a:r>
            <a:r>
              <a:rPr lang="ko-KR" altLang="en-US" b="1" dirty="0" smtClean="0"/>
              <a:t>모델들이 </a:t>
            </a:r>
            <a:r>
              <a:rPr lang="en-US" altLang="ko-KR" b="1" dirty="0" smtClean="0"/>
              <a:t>Semantic Segmentation</a:t>
            </a:r>
            <a:r>
              <a:rPr lang="ko-KR" altLang="en-US" b="1" dirty="0" smtClean="0"/>
              <a:t>을 할 수 있도록 적용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endParaRPr lang="ko-KR" altLang="en-US" b="1" dirty="0" smtClean="0"/>
          </a:p>
          <a:p>
            <a:pPr marL="342900" indent="-342900">
              <a:buAutoNum type="arabicPeriod" startAt="2"/>
            </a:pPr>
            <a:r>
              <a:rPr lang="en-US" altLang="ko-KR" b="1" dirty="0" smtClean="0"/>
              <a:t>Fully </a:t>
            </a:r>
            <a:r>
              <a:rPr lang="en-US" altLang="ko-KR" b="1" dirty="0" err="1" smtClean="0"/>
              <a:t>Convolutional</a:t>
            </a:r>
            <a:r>
              <a:rPr lang="en-US" altLang="ko-KR" b="1" dirty="0" smtClean="0"/>
              <a:t> Network</a:t>
            </a:r>
            <a:r>
              <a:rPr lang="ko-KR" altLang="en-US" b="1" dirty="0" smtClean="0"/>
              <a:t>와 </a:t>
            </a:r>
            <a:r>
              <a:rPr lang="en-US" altLang="ko-KR" b="1" dirty="0" smtClean="0"/>
              <a:t>Skip Architecture</a:t>
            </a:r>
            <a:r>
              <a:rPr lang="ko-KR" altLang="en-US" b="1" dirty="0" smtClean="0"/>
              <a:t>라는 두가지 방법론을 도입</a:t>
            </a:r>
            <a:endParaRPr lang="en-US" altLang="ko-KR" b="1" dirty="0" smtClean="0"/>
          </a:p>
          <a:p>
            <a:pPr marL="342900" indent="-342900">
              <a:buAutoNum type="arabicPeriod" startAt="2"/>
            </a:pPr>
            <a:endParaRPr lang="ko-KR" altLang="en-US" b="1" dirty="0" smtClean="0"/>
          </a:p>
          <a:p>
            <a:pPr marL="342900" indent="-342900">
              <a:buAutoNum type="arabicPeriod" startAt="3"/>
            </a:pPr>
            <a:r>
              <a:rPr lang="ko-KR" altLang="en-US" b="1" dirty="0" smtClean="0"/>
              <a:t>깊은 </a:t>
            </a:r>
            <a:r>
              <a:rPr lang="en-US" altLang="ko-KR" b="1" dirty="0" smtClean="0"/>
              <a:t>layer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semantic information</a:t>
            </a:r>
            <a:r>
              <a:rPr lang="ko-KR" altLang="en-US" b="1" dirty="0" smtClean="0"/>
              <a:t>과 얕은 </a:t>
            </a:r>
            <a:r>
              <a:rPr lang="en-US" altLang="ko-KR" b="1" dirty="0" smtClean="0"/>
              <a:t>layer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appearance information</a:t>
            </a:r>
            <a:r>
              <a:rPr lang="ko-KR" altLang="en-US" b="1" dirty="0" smtClean="0"/>
              <a:t>을 결     합하여 정확하고 정밀한 </a:t>
            </a:r>
            <a:r>
              <a:rPr lang="en-US" altLang="ko-KR" b="1" dirty="0" smtClean="0"/>
              <a:t>segmentation</a:t>
            </a:r>
            <a:r>
              <a:rPr lang="ko-KR" altLang="en-US" b="1" dirty="0" smtClean="0"/>
              <a:t>을 수행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284996203"/>
      </p:ext>
    </p:extLst>
  </p:cSld>
  <p:clrMapOvr>
    <a:masterClrMapping/>
  </p:clrMapOvr>
  <p:transition advTm="484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Abstract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123" name="Picture 3" descr="C:\Users\user\Desktop\sfs.JPG"/>
          <p:cNvPicPr>
            <a:picLocks noChangeAspect="1" noChangeArrowheads="1"/>
          </p:cNvPicPr>
          <p:nvPr/>
        </p:nvPicPr>
        <p:blipFill>
          <a:blip r:embed="rId3" cstate="print"/>
          <a:srcRect t="65829" r="25205"/>
          <a:stretch>
            <a:fillRect/>
          </a:stretch>
        </p:blipFill>
        <p:spPr bwMode="auto">
          <a:xfrm>
            <a:off x="554182" y="3890179"/>
            <a:ext cx="7200000" cy="2537184"/>
          </a:xfrm>
          <a:prstGeom prst="rect">
            <a:avLst/>
          </a:prstGeom>
          <a:noFill/>
        </p:spPr>
      </p:pic>
      <p:pic>
        <p:nvPicPr>
          <p:cNvPr id="10" name="Picture 3" descr="C:\Users\user\Desktop\sfs.JPG"/>
          <p:cNvPicPr>
            <a:picLocks noChangeAspect="1" noChangeArrowheads="1"/>
          </p:cNvPicPr>
          <p:nvPr/>
        </p:nvPicPr>
        <p:blipFill>
          <a:blip r:embed="rId3" cstate="print"/>
          <a:srcRect r="24454" b="66621"/>
          <a:stretch>
            <a:fillRect/>
          </a:stretch>
        </p:blipFill>
        <p:spPr bwMode="auto">
          <a:xfrm>
            <a:off x="526472" y="1163782"/>
            <a:ext cx="7846120" cy="26739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84996203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Abstract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147" name="Picture 3" descr="C:\Users\user\Desktop\jdh.JPG"/>
          <p:cNvPicPr>
            <a:picLocks noChangeAspect="1" noChangeArrowheads="1"/>
          </p:cNvPicPr>
          <p:nvPr/>
        </p:nvPicPr>
        <p:blipFill>
          <a:blip r:embed="rId3" cstate="print"/>
          <a:srcRect l="3676" t="2538" r="27529" b="65756"/>
          <a:stretch>
            <a:fillRect/>
          </a:stretch>
        </p:blipFill>
        <p:spPr bwMode="auto">
          <a:xfrm>
            <a:off x="609600" y="1219200"/>
            <a:ext cx="7899489" cy="2521526"/>
          </a:xfrm>
          <a:prstGeom prst="rect">
            <a:avLst/>
          </a:prstGeom>
          <a:noFill/>
        </p:spPr>
      </p:pic>
      <p:pic>
        <p:nvPicPr>
          <p:cNvPr id="9" name="Picture 3" descr="C:\Users\user\Desktop\jdh.JPG"/>
          <p:cNvPicPr>
            <a:picLocks noChangeAspect="1" noChangeArrowheads="1"/>
          </p:cNvPicPr>
          <p:nvPr/>
        </p:nvPicPr>
        <p:blipFill>
          <a:blip r:embed="rId3" cstate="print"/>
          <a:srcRect l="3492" t="55836" r="26340" b="6870"/>
          <a:stretch>
            <a:fillRect/>
          </a:stretch>
        </p:blipFill>
        <p:spPr bwMode="auto">
          <a:xfrm>
            <a:off x="665017" y="3757559"/>
            <a:ext cx="7980219" cy="29375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84996203"/>
      </p:ext>
    </p:extLst>
  </p:cSld>
  <p:clrMapOvr>
    <a:masterClrMapping/>
  </p:clrMapOvr>
  <p:transition advTm="166952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Abstract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5943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FCN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End to End, Pixel to Pixel</a:t>
            </a:r>
            <a:r>
              <a:rPr lang="ko-KR" altLang="en-US" dirty="0" smtClean="0"/>
              <a:t>로 학습이 되는 </a:t>
            </a:r>
            <a:r>
              <a:rPr lang="en-US" altLang="ko-KR" dirty="0" err="1" smtClean="0"/>
              <a:t>Convolutional</a:t>
            </a:r>
            <a:r>
              <a:rPr lang="en-US" altLang="ko-KR" dirty="0" smtClean="0"/>
              <a:t> Network</a:t>
            </a:r>
          </a:p>
        </p:txBody>
      </p:sp>
      <p:pic>
        <p:nvPicPr>
          <p:cNvPr id="7171" name="Picture 3" descr="C:\Users\user\Desktop\fsefe.JPG"/>
          <p:cNvPicPr>
            <a:picLocks noChangeAspect="1" noChangeArrowheads="1"/>
          </p:cNvPicPr>
          <p:nvPr/>
        </p:nvPicPr>
        <p:blipFill>
          <a:blip r:embed="rId3" cstate="print"/>
          <a:srcRect t="8132" b="6116"/>
          <a:stretch>
            <a:fillRect/>
          </a:stretch>
        </p:blipFill>
        <p:spPr bwMode="auto">
          <a:xfrm>
            <a:off x="796924" y="1168400"/>
            <a:ext cx="7140575" cy="4051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84996203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5408</TotalTime>
  <Words>1619</Words>
  <Application>Microsoft Office PowerPoint</Application>
  <PresentationFormat>화면 슬라이드 쇼(4:3)</PresentationFormat>
  <Paragraphs>288</Paragraphs>
  <Slides>43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굴림</vt:lpstr>
      <vt:lpstr>Arial</vt:lpstr>
      <vt:lpstr>210 옴니고딕 030</vt:lpstr>
      <vt:lpstr>나눔고딕</vt:lpstr>
      <vt:lpstr>맑은 고딕</vt:lpstr>
      <vt:lpstr>Wingdings</vt:lpstr>
      <vt:lpstr>Office 테마</vt:lpstr>
      <vt:lpstr>Fully Convolution Network for Semantic Segmentation</vt:lpstr>
      <vt:lpstr>목차</vt:lpstr>
      <vt:lpstr>슬라이드 3</vt:lpstr>
      <vt:lpstr>1.  Semantic Segmentation</vt:lpstr>
      <vt:lpstr>1.  Classification Model</vt:lpstr>
      <vt:lpstr>1.  Abstract</vt:lpstr>
      <vt:lpstr>1.  Abstract</vt:lpstr>
      <vt:lpstr>1.  Abstract</vt:lpstr>
      <vt:lpstr>1.  Abstract</vt:lpstr>
      <vt:lpstr>슬라이드 10</vt:lpstr>
      <vt:lpstr>2. Fully Convolution Network</vt:lpstr>
      <vt:lpstr>2. Fully Convolution Network</vt:lpstr>
      <vt:lpstr>2. Loss Function</vt:lpstr>
      <vt:lpstr>2. Loss Function</vt:lpstr>
      <vt:lpstr>2. Adapting classifier for dense prediction</vt:lpstr>
      <vt:lpstr>2. Adapting classifier for dense prediction</vt:lpstr>
      <vt:lpstr>2. Upsampling is backwards strided convolution</vt:lpstr>
      <vt:lpstr>2. Shift-and-stitch is filter rarefaction</vt:lpstr>
      <vt:lpstr>2. Shift-and-stitch is filter rarefaction</vt:lpstr>
      <vt:lpstr>2. Shift-and-stitch is filter rarefaction</vt:lpstr>
      <vt:lpstr>2. Shift-and-stitch is filter rarefaction</vt:lpstr>
      <vt:lpstr>2. Shift-and-stitch is filter rarefaction</vt:lpstr>
      <vt:lpstr>2.  Bilinear interpolation</vt:lpstr>
      <vt:lpstr>2.  Deconvolution</vt:lpstr>
      <vt:lpstr>2.  Deconvolution</vt:lpstr>
      <vt:lpstr>2.  Patchwise training is loss sampling</vt:lpstr>
      <vt:lpstr>2.  Patchwise training is loss sampling</vt:lpstr>
      <vt:lpstr>슬라이드 28</vt:lpstr>
      <vt:lpstr>3. Segmentation Architecture</vt:lpstr>
      <vt:lpstr>슬라이드 30</vt:lpstr>
      <vt:lpstr>3. Segmentation Architecture</vt:lpstr>
      <vt:lpstr>3. Segmentation Architecture</vt:lpstr>
      <vt:lpstr>3. Segmentation Architecture</vt:lpstr>
      <vt:lpstr>3. Segmentation Architecture</vt:lpstr>
      <vt:lpstr>슬라이드 35</vt:lpstr>
      <vt:lpstr>4. Result</vt:lpstr>
      <vt:lpstr>4. Result</vt:lpstr>
      <vt:lpstr>슬라이드 38</vt:lpstr>
      <vt:lpstr>5. Conclusion</vt:lpstr>
      <vt:lpstr>감사합니다</vt:lpstr>
      <vt:lpstr>A1. Ground Truth</vt:lpstr>
      <vt:lpstr>A2. SDS</vt:lpstr>
      <vt:lpstr># 질문 받은 내용들 중 답을 하지 못했던 사항들을     기록해 두고 다음 논문 발표 이전에 답하면서 시작하기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user</cp:lastModifiedBy>
  <cp:revision>445</cp:revision>
  <cp:lastPrinted>2011-08-28T13:13:29Z</cp:lastPrinted>
  <dcterms:created xsi:type="dcterms:W3CDTF">2011-08-24T01:05:33Z</dcterms:created>
  <dcterms:modified xsi:type="dcterms:W3CDTF">2021-06-25T23:59:22Z</dcterms:modified>
</cp:coreProperties>
</file>