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C719F54B-DDB0-4CDD-9912-E12C4A8BEE04}" type="datetimeFigureOut">
              <a:rPr lang="ko-KR" altLang="en-US" smtClean="0"/>
              <a:t>2020-12-22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F487E3C6-D47C-48F1-9625-E411CC9744E5}"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19F54B-DDB0-4CDD-9912-E12C4A8BEE04}" type="datetimeFigureOut">
              <a:rPr lang="ko-KR" altLang="en-US" smtClean="0"/>
              <a:t>2020-12-22</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7E3C6-D47C-48F1-9625-E411CC9744E5}"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p:cNvSpPr/>
          <p:nvPr/>
        </p:nvSpPr>
        <p:spPr>
          <a:xfrm>
            <a:off x="755576" y="476672"/>
            <a:ext cx="646331" cy="369332"/>
          </a:xfrm>
          <a:prstGeom prst="rect">
            <a:avLst/>
          </a:prstGeom>
        </p:spPr>
        <p:txBody>
          <a:bodyPr wrap="none">
            <a:spAutoFit/>
          </a:bodyPr>
          <a:lstStyle/>
          <a:p>
            <a:r>
              <a:rPr lang="en-US" altLang="ko-KR" dirty="0" smtClean="0"/>
              <a:t>PLC </a:t>
            </a:r>
            <a:endParaRPr lang="ko-KR" altLang="en-US" dirty="0"/>
          </a:p>
        </p:txBody>
      </p:sp>
      <p:sp>
        <p:nvSpPr>
          <p:cNvPr id="5" name="직사각형 4"/>
          <p:cNvSpPr/>
          <p:nvPr/>
        </p:nvSpPr>
        <p:spPr>
          <a:xfrm>
            <a:off x="827584" y="980728"/>
            <a:ext cx="7200800" cy="1200329"/>
          </a:xfrm>
          <a:prstGeom prst="rect">
            <a:avLst/>
          </a:prstGeom>
        </p:spPr>
        <p:txBody>
          <a:bodyPr wrap="square">
            <a:spAutoFit/>
          </a:bodyPr>
          <a:lstStyle/>
          <a:p>
            <a:r>
              <a:rPr lang="en-US" altLang="ko-KR" dirty="0" smtClean="0"/>
              <a:t>1967</a:t>
            </a:r>
            <a:r>
              <a:rPr lang="ko-KR" altLang="en-US" dirty="0" smtClean="0"/>
              <a:t>년 미국의 자동차 업체인 </a:t>
            </a:r>
            <a:r>
              <a:rPr lang="en-US" altLang="ko-KR" dirty="0" smtClean="0"/>
              <a:t>GM</a:t>
            </a:r>
            <a:r>
              <a:rPr lang="ko-KR" altLang="en-US" dirty="0" smtClean="0"/>
              <a:t>에서 생산기종이 변경될시</a:t>
            </a:r>
            <a:r>
              <a:rPr lang="en-US" altLang="ko-KR" dirty="0" smtClean="0"/>
              <a:t>, </a:t>
            </a:r>
            <a:r>
              <a:rPr lang="ko-KR" altLang="en-US" dirty="0" smtClean="0"/>
              <a:t>자동차 제조 라인의 배선교체 작업을 간단히 하고</a:t>
            </a:r>
            <a:r>
              <a:rPr lang="en-US" altLang="ko-KR" dirty="0" smtClean="0"/>
              <a:t>, </a:t>
            </a:r>
            <a:r>
              <a:rPr lang="ko-KR" altLang="en-US" dirty="0" smtClean="0"/>
              <a:t>교체 비용과 </a:t>
            </a:r>
            <a:r>
              <a:rPr lang="ko-KR" altLang="en-US" dirty="0" err="1" smtClean="0"/>
              <a:t>시간등을</a:t>
            </a:r>
            <a:r>
              <a:rPr lang="ko-KR" altLang="en-US" dirty="0" smtClean="0"/>
              <a:t> 절약하기 위해</a:t>
            </a:r>
            <a:r>
              <a:rPr lang="en-US" altLang="ko-KR" dirty="0" smtClean="0"/>
              <a:t>, </a:t>
            </a:r>
            <a:r>
              <a:rPr lang="ko-KR" altLang="en-US" dirty="0" smtClean="0"/>
              <a:t>새로운 제어기기의 조건을 제시하여</a:t>
            </a:r>
            <a:r>
              <a:rPr lang="en-US" altLang="ko-KR" dirty="0" smtClean="0"/>
              <a:t>, Medford</a:t>
            </a:r>
            <a:r>
              <a:rPr lang="ko-KR" altLang="en-US" dirty="0" smtClean="0"/>
              <a:t>사에 의뢰를 하여</a:t>
            </a:r>
            <a:r>
              <a:rPr lang="en-US" altLang="ko-KR" dirty="0" smtClean="0"/>
              <a:t>, </a:t>
            </a:r>
            <a:r>
              <a:rPr lang="ko-KR" altLang="en-US" dirty="0" smtClean="0"/>
              <a:t>탄생한 기기가 </a:t>
            </a:r>
            <a:r>
              <a:rPr lang="en-US" altLang="ko-KR" dirty="0" smtClean="0"/>
              <a:t>PLC</a:t>
            </a:r>
            <a:r>
              <a:rPr lang="ko-KR" altLang="en-US" dirty="0" smtClean="0"/>
              <a:t>이다</a:t>
            </a:r>
            <a:r>
              <a:rPr lang="en-US" altLang="ko-KR" dirty="0" smtClean="0"/>
              <a:t>. </a:t>
            </a:r>
            <a:endParaRPr lang="ko-KR" altLang="en-US" dirty="0"/>
          </a:p>
        </p:txBody>
      </p:sp>
      <p:sp>
        <p:nvSpPr>
          <p:cNvPr id="6" name="직사각형 5"/>
          <p:cNvSpPr/>
          <p:nvPr/>
        </p:nvSpPr>
        <p:spPr>
          <a:xfrm>
            <a:off x="827584" y="2420888"/>
            <a:ext cx="7200800" cy="3416320"/>
          </a:xfrm>
          <a:prstGeom prst="rect">
            <a:avLst/>
          </a:prstGeom>
        </p:spPr>
        <p:txBody>
          <a:bodyPr wrap="square">
            <a:spAutoFit/>
          </a:bodyPr>
          <a:lstStyle/>
          <a:p>
            <a:r>
              <a:rPr lang="ko-KR" altLang="en-US" dirty="0" smtClean="0"/>
              <a:t>특징</a:t>
            </a:r>
            <a:endParaRPr lang="en-US" altLang="ko-KR" dirty="0" smtClean="0"/>
          </a:p>
          <a:p>
            <a:endParaRPr lang="en-US" altLang="ko-KR" dirty="0"/>
          </a:p>
          <a:p>
            <a:pPr marL="342900" indent="-342900">
              <a:buAutoNum type="arabicPeriod"/>
            </a:pPr>
            <a:r>
              <a:rPr lang="ko-KR" altLang="en-US" dirty="0" smtClean="0"/>
              <a:t>프로그램이 가능하고</a:t>
            </a:r>
            <a:r>
              <a:rPr lang="en-US" altLang="ko-KR" dirty="0" smtClean="0"/>
              <a:t>, </a:t>
            </a:r>
            <a:r>
              <a:rPr lang="ko-KR" altLang="en-US" dirty="0" smtClean="0"/>
              <a:t>프로그램의 작성과 변경이 용이</a:t>
            </a:r>
            <a:endParaRPr lang="en-US" altLang="ko-KR" dirty="0" smtClean="0"/>
          </a:p>
          <a:p>
            <a:pPr marL="342900" indent="-342900">
              <a:buAutoNum type="arabicPeriod"/>
            </a:pPr>
            <a:r>
              <a:rPr lang="ko-KR" altLang="en-US" dirty="0" smtClean="0"/>
              <a:t>열악한 산업 환경에서도 구동 가능</a:t>
            </a:r>
            <a:endParaRPr lang="en-US" altLang="ko-KR" dirty="0" smtClean="0"/>
          </a:p>
          <a:p>
            <a:pPr marL="342900" indent="-342900">
              <a:buAutoNum type="arabicPeriod"/>
            </a:pPr>
            <a:r>
              <a:rPr lang="ko-KR" altLang="en-US" dirty="0" smtClean="0"/>
              <a:t>입력은 </a:t>
            </a:r>
            <a:r>
              <a:rPr lang="en-US" altLang="ko-KR" dirty="0" smtClean="0"/>
              <a:t>AC 120V </a:t>
            </a:r>
            <a:r>
              <a:rPr lang="ko-KR" altLang="en-US" dirty="0" smtClean="0"/>
              <a:t>신호 입력이 가능</a:t>
            </a:r>
            <a:endParaRPr lang="en-US" altLang="ko-KR" dirty="0" smtClean="0"/>
          </a:p>
          <a:p>
            <a:pPr marL="342900" indent="-342900">
              <a:buAutoNum type="arabicPeriod"/>
            </a:pPr>
            <a:r>
              <a:rPr lang="ko-KR" altLang="en-US" dirty="0"/>
              <a:t>출</a:t>
            </a:r>
            <a:r>
              <a:rPr lang="ko-KR" altLang="en-US" dirty="0" smtClean="0"/>
              <a:t>력은 </a:t>
            </a:r>
            <a:r>
              <a:rPr lang="ko-KR" altLang="en-US" dirty="0" err="1" smtClean="0"/>
              <a:t>엑츄에이터를</a:t>
            </a:r>
            <a:r>
              <a:rPr lang="ko-KR" altLang="en-US" dirty="0" smtClean="0"/>
              <a:t> 직접 구동가능</a:t>
            </a:r>
            <a:endParaRPr lang="en-US" altLang="ko-KR" dirty="0" smtClean="0"/>
          </a:p>
          <a:p>
            <a:pPr marL="342900" indent="-342900">
              <a:buAutoNum type="arabicPeriod"/>
            </a:pPr>
            <a:r>
              <a:rPr lang="ko-KR" altLang="en-US" dirty="0" smtClean="0"/>
              <a:t>경제성</a:t>
            </a:r>
            <a:endParaRPr lang="en-US" altLang="ko-KR" dirty="0" smtClean="0"/>
          </a:p>
          <a:p>
            <a:pPr marL="342900" indent="-342900">
              <a:buAutoNum type="arabicPeriod"/>
            </a:pPr>
            <a:r>
              <a:rPr lang="ko-KR" altLang="en-US" dirty="0" err="1" smtClean="0"/>
              <a:t>확장성</a:t>
            </a:r>
            <a:endParaRPr lang="en-US" altLang="ko-KR" dirty="0" smtClean="0"/>
          </a:p>
          <a:p>
            <a:pPr marL="342900" indent="-342900">
              <a:buAutoNum type="arabicPeriod"/>
            </a:pPr>
            <a:r>
              <a:rPr lang="ko-KR" altLang="en-US" dirty="0" smtClean="0"/>
              <a:t>소형화 가능</a:t>
            </a:r>
            <a:endParaRPr lang="en-US" altLang="ko-KR" dirty="0" smtClean="0"/>
          </a:p>
          <a:p>
            <a:pPr marL="342900" indent="-342900">
              <a:buAutoNum type="arabicPeriod"/>
            </a:pPr>
            <a:r>
              <a:rPr lang="ko-KR" altLang="en-US" dirty="0" smtClean="0"/>
              <a:t>신뢰성 및 유지 보수가 용이</a:t>
            </a:r>
            <a:endParaRPr lang="en-US" altLang="ko-KR" dirty="0" smtClean="0"/>
          </a:p>
          <a:p>
            <a:pPr marL="342900" indent="-342900">
              <a:buAutoNum type="arabicPeriod"/>
            </a:pPr>
            <a:r>
              <a:rPr lang="ko-KR" altLang="en-US" dirty="0" smtClean="0"/>
              <a:t>통신 가능</a:t>
            </a:r>
            <a:endParaRPr lang="en-US" altLang="ko-KR" dirty="0" smtClean="0"/>
          </a:p>
          <a:p>
            <a:pPr marL="342900" indent="-342900">
              <a:buAutoNum type="arabicPeriod"/>
            </a:pPr>
            <a:r>
              <a:rPr lang="en-US" altLang="ko-KR" dirty="0" smtClean="0"/>
              <a:t>4K </a:t>
            </a:r>
            <a:r>
              <a:rPr lang="ko-KR" altLang="en-US" dirty="0" smtClean="0"/>
              <a:t>스텝 이상의 프로그램이 가능한 메모리를 가짐</a:t>
            </a:r>
            <a:endParaRPr lang="ko-KR"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user\Desktop\xray.JPG"/>
          <p:cNvPicPr>
            <a:picLocks noChangeAspect="1" noChangeArrowheads="1"/>
          </p:cNvPicPr>
          <p:nvPr/>
        </p:nvPicPr>
        <p:blipFill>
          <a:blip r:embed="rId2" cstate="print"/>
          <a:srcRect/>
          <a:stretch>
            <a:fillRect/>
          </a:stretch>
        </p:blipFill>
        <p:spPr bwMode="auto">
          <a:xfrm>
            <a:off x="323528" y="692696"/>
            <a:ext cx="3705225" cy="2520280"/>
          </a:xfrm>
          <a:prstGeom prst="rect">
            <a:avLst/>
          </a:prstGeom>
          <a:noFill/>
        </p:spPr>
      </p:pic>
      <p:pic>
        <p:nvPicPr>
          <p:cNvPr id="7171" name="Picture 3" descr="C:\Users\user\Desktop\공작기계.JPG"/>
          <p:cNvPicPr>
            <a:picLocks noChangeAspect="1" noChangeArrowheads="1"/>
          </p:cNvPicPr>
          <p:nvPr/>
        </p:nvPicPr>
        <p:blipFill>
          <a:blip r:embed="rId3" cstate="print"/>
          <a:srcRect/>
          <a:stretch>
            <a:fillRect/>
          </a:stretch>
        </p:blipFill>
        <p:spPr bwMode="auto">
          <a:xfrm>
            <a:off x="4572000" y="332656"/>
            <a:ext cx="3960440" cy="3047370"/>
          </a:xfrm>
          <a:prstGeom prst="rect">
            <a:avLst/>
          </a:prstGeom>
          <a:noFill/>
        </p:spPr>
      </p:pic>
      <p:sp>
        <p:nvSpPr>
          <p:cNvPr id="7" name="제목 1"/>
          <p:cNvSpPr>
            <a:spLocks noGrp="1"/>
          </p:cNvSpPr>
          <p:nvPr>
            <p:ph type="title"/>
          </p:nvPr>
        </p:nvSpPr>
        <p:spPr>
          <a:xfrm>
            <a:off x="0" y="3212976"/>
            <a:ext cx="4032448" cy="432048"/>
          </a:xfrm>
        </p:spPr>
        <p:txBody>
          <a:bodyPr>
            <a:normAutofit/>
          </a:bodyPr>
          <a:lstStyle/>
          <a:p>
            <a:r>
              <a:rPr lang="en-US" altLang="ko-KR" sz="1800" dirty="0" smtClean="0"/>
              <a:t>X – ray </a:t>
            </a:r>
            <a:r>
              <a:rPr lang="ko-KR" altLang="en-US" sz="1800" dirty="0" smtClean="0"/>
              <a:t>검열 </a:t>
            </a:r>
            <a:r>
              <a:rPr lang="en-US" altLang="ko-KR" sz="1800" dirty="0" smtClean="0"/>
              <a:t>– </a:t>
            </a:r>
            <a:r>
              <a:rPr lang="ko-KR" altLang="en-US" sz="1800" dirty="0" smtClean="0"/>
              <a:t>운반</a:t>
            </a:r>
            <a:r>
              <a:rPr lang="en-US" altLang="ko-KR" sz="1800" dirty="0" smtClean="0"/>
              <a:t>, </a:t>
            </a:r>
            <a:r>
              <a:rPr lang="ko-KR" altLang="en-US" sz="1800" dirty="0" smtClean="0"/>
              <a:t>검</a:t>
            </a:r>
            <a:r>
              <a:rPr lang="ko-KR" altLang="en-US" sz="1800" dirty="0"/>
              <a:t>사</a:t>
            </a:r>
          </a:p>
        </p:txBody>
      </p:sp>
      <p:sp>
        <p:nvSpPr>
          <p:cNvPr id="8" name="제목 1"/>
          <p:cNvSpPr txBox="1">
            <a:spLocks/>
          </p:cNvSpPr>
          <p:nvPr/>
        </p:nvSpPr>
        <p:spPr>
          <a:xfrm>
            <a:off x="4427984" y="3284984"/>
            <a:ext cx="4248472" cy="432048"/>
          </a:xfrm>
          <a:prstGeom prst="rect">
            <a:avLst/>
          </a:prstGeom>
        </p:spPr>
        <p:txBody>
          <a:bodyPr vert="horz" lIns="91440" tIns="45720" rIns="91440" bIns="45720" rtlCol="0" anchor="ctr">
            <a:normAutofit fontScale="850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공작기계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절삭</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가공</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밀링</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선반</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레이저커팅</a:t>
            </a:r>
          </a:p>
        </p:txBody>
      </p:sp>
      <p:sp>
        <p:nvSpPr>
          <p:cNvPr id="9" name="제목 1"/>
          <p:cNvSpPr txBox="1">
            <a:spLocks/>
          </p:cNvSpPr>
          <p:nvPr/>
        </p:nvSpPr>
        <p:spPr>
          <a:xfrm>
            <a:off x="0" y="6309320"/>
            <a:ext cx="4932040" cy="548680"/>
          </a:xfrm>
          <a:prstGeom prst="rect">
            <a:avLst/>
          </a:prstGeom>
        </p:spPr>
        <p:txBody>
          <a:bodyPr vert="horz" lIns="91440" tIns="45720" rIns="91440" bIns="45720" rtlCol="0" anchor="ctr">
            <a:normAutofit fontScale="925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비전검사기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컨베이어벨트</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턴테이블</a:t>
            </a:r>
            <a:r>
              <a:rPr lang="en-US" altLang="ko-KR" dirty="0" smtClean="0">
                <a:latin typeface="+mj-lt"/>
                <a:ea typeface="+mj-ea"/>
                <a:cs typeface="+mj-cs"/>
              </a:rPr>
              <a:t>, </a:t>
            </a:r>
            <a:r>
              <a:rPr lang="ko-KR" altLang="en-US" dirty="0" smtClean="0">
                <a:latin typeface="+mj-lt"/>
                <a:ea typeface="+mj-ea"/>
                <a:cs typeface="+mj-cs"/>
              </a:rPr>
              <a:t>광원제어</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218" name="Picture 2" descr="C:\Users\user\Desktop\비전검사.JPG"/>
          <p:cNvPicPr>
            <a:picLocks noChangeAspect="1" noChangeArrowheads="1"/>
          </p:cNvPicPr>
          <p:nvPr/>
        </p:nvPicPr>
        <p:blipFill>
          <a:blip r:embed="rId4" cstate="print"/>
          <a:srcRect/>
          <a:stretch>
            <a:fillRect/>
          </a:stretch>
        </p:blipFill>
        <p:spPr bwMode="auto">
          <a:xfrm>
            <a:off x="323528" y="3645024"/>
            <a:ext cx="3600400" cy="2695652"/>
          </a:xfrm>
          <a:prstGeom prst="rect">
            <a:avLst/>
          </a:prstGeom>
          <a:noFill/>
        </p:spPr>
      </p:pic>
      <p:sp>
        <p:nvSpPr>
          <p:cNvPr id="10" name="직사각형 9"/>
          <p:cNvSpPr/>
          <p:nvPr/>
        </p:nvSpPr>
        <p:spPr>
          <a:xfrm>
            <a:off x="323528" y="260648"/>
            <a:ext cx="728084" cy="369332"/>
          </a:xfrm>
          <a:prstGeom prst="rect">
            <a:avLst/>
          </a:prstGeom>
        </p:spPr>
        <p:txBody>
          <a:bodyPr wrap="none">
            <a:spAutoFit/>
          </a:bodyPr>
          <a:lstStyle/>
          <a:p>
            <a:r>
              <a:rPr lang="ko-KR" altLang="en-US" dirty="0" smtClean="0"/>
              <a:t>기타 </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1498178"/>
          </a:xfrm>
        </p:spPr>
        <p:txBody>
          <a:bodyPr>
            <a:normAutofit fontScale="90000"/>
          </a:bodyPr>
          <a:lstStyle/>
          <a:p>
            <a:pPr algn="l"/>
            <a:r>
              <a:rPr lang="ko-KR" altLang="en-US" sz="1800" dirty="0" smtClean="0"/>
              <a:t>공장 자동화와 </a:t>
            </a:r>
            <a:r>
              <a:rPr lang="en-US" altLang="ko-KR" sz="1800" dirty="0" smtClean="0"/>
              <a:t>FMS(Flexible Manufacturing System)</a:t>
            </a:r>
            <a:r>
              <a:rPr lang="ko-KR" altLang="en-US" sz="1800" dirty="0" smtClean="0"/>
              <a:t>에 따른 </a:t>
            </a:r>
            <a:r>
              <a:rPr lang="en-US" altLang="ko-KR" sz="1800" dirty="0" smtClean="0"/>
              <a:t>PLC</a:t>
            </a:r>
            <a:r>
              <a:rPr lang="ko-KR" altLang="en-US" sz="1800" dirty="0" smtClean="0"/>
              <a:t>의 요구는 과거 중규모 이상의 릴레이 </a:t>
            </a:r>
            <a:r>
              <a:rPr lang="ko-KR" altLang="en-US" sz="1800" dirty="0" err="1" smtClean="0"/>
              <a:t>제어반</a:t>
            </a:r>
            <a:r>
              <a:rPr lang="ko-KR" altLang="en-US" sz="1800" dirty="0" smtClean="0"/>
              <a:t> 대체 효과에서 현재 고기능화</a:t>
            </a:r>
            <a:r>
              <a:rPr lang="en-US" altLang="ko-KR" sz="1800" dirty="0" smtClean="0"/>
              <a:t>, </a:t>
            </a:r>
            <a:r>
              <a:rPr lang="ko-KR" altLang="en-US" sz="1800" dirty="0" smtClean="0"/>
              <a:t>고속화의 추세로 소규모 공작기계에서 대규모 시스템 설비에 이르기까지 적용되고 있다</a:t>
            </a:r>
            <a:r>
              <a:rPr lang="en-US" altLang="ko-KR" sz="1800" dirty="0" smtClean="0"/>
              <a:t>.</a:t>
            </a:r>
            <a:br>
              <a:rPr lang="en-US" altLang="ko-KR" sz="1800" dirty="0" smtClean="0"/>
            </a:br>
            <a:r>
              <a:rPr lang="en-US" altLang="ko-KR" sz="1800" dirty="0"/>
              <a:t/>
            </a:r>
            <a:br>
              <a:rPr lang="en-US" altLang="ko-KR" sz="1800" dirty="0"/>
            </a:br>
            <a:r>
              <a:rPr lang="en-US" altLang="ko-KR" sz="1800" dirty="0" smtClean="0"/>
              <a:t>PLC </a:t>
            </a:r>
            <a:r>
              <a:rPr lang="ko-KR" altLang="en-US" sz="1800" dirty="0" smtClean="0"/>
              <a:t>말고도</a:t>
            </a:r>
            <a:r>
              <a:rPr lang="en-US" altLang="ko-KR" sz="1800" dirty="0" smtClean="0"/>
              <a:t>, </a:t>
            </a:r>
            <a:r>
              <a:rPr lang="ko-KR" altLang="en-US" sz="1800" dirty="0" smtClean="0"/>
              <a:t>산업용에는 </a:t>
            </a:r>
            <a:r>
              <a:rPr lang="en-US" altLang="ko-KR" sz="1800" dirty="0" smtClean="0"/>
              <a:t>PCNC, HMI/SCADA </a:t>
            </a:r>
            <a:r>
              <a:rPr lang="ko-KR" altLang="en-US" sz="1800" dirty="0" smtClean="0"/>
              <a:t>등의 제어 시스템이 사용되고 있는데</a:t>
            </a:r>
            <a:r>
              <a:rPr lang="en-US" altLang="ko-KR" sz="1800" dirty="0" smtClean="0"/>
              <a:t>, </a:t>
            </a:r>
            <a:r>
              <a:rPr lang="ko-KR" altLang="en-US" sz="1800" dirty="0" smtClean="0"/>
              <a:t>대규모의 플랜트에서는 개발</a:t>
            </a:r>
            <a:r>
              <a:rPr lang="en-US" altLang="ko-KR" sz="1800" dirty="0" smtClean="0"/>
              <a:t>, </a:t>
            </a:r>
            <a:r>
              <a:rPr lang="ko-KR" altLang="en-US" sz="1800" dirty="0" smtClean="0"/>
              <a:t>유지보수</a:t>
            </a:r>
            <a:r>
              <a:rPr lang="en-US" altLang="ko-KR" sz="1800" dirty="0" smtClean="0"/>
              <a:t>, </a:t>
            </a:r>
            <a:r>
              <a:rPr lang="ko-KR" altLang="en-US" sz="1800" dirty="0" err="1" smtClean="0"/>
              <a:t>확장성이</a:t>
            </a:r>
            <a:r>
              <a:rPr lang="ko-KR" altLang="en-US" sz="1800" dirty="0" smtClean="0"/>
              <a:t> 용이해 </a:t>
            </a:r>
            <a:r>
              <a:rPr lang="ko-KR" altLang="en-US" sz="1800" dirty="0" err="1" smtClean="0"/>
              <a:t>고려할만</a:t>
            </a:r>
            <a:r>
              <a:rPr lang="ko-KR" altLang="en-US" sz="1800" dirty="0" smtClean="0"/>
              <a:t> 하지만</a:t>
            </a:r>
            <a:r>
              <a:rPr lang="en-US" altLang="ko-KR" sz="1800" dirty="0" smtClean="0"/>
              <a:t>, </a:t>
            </a:r>
            <a:r>
              <a:rPr lang="ko-KR" altLang="en-US" sz="1800" dirty="0" smtClean="0"/>
              <a:t>중소규모 산업 현장에서는 수지가 맞지 않아</a:t>
            </a:r>
            <a:r>
              <a:rPr lang="en-US" altLang="ko-KR" sz="1800" dirty="0" smtClean="0"/>
              <a:t>, PLC</a:t>
            </a:r>
            <a:r>
              <a:rPr lang="ko-KR" altLang="en-US" sz="1800" dirty="0" smtClean="0"/>
              <a:t>를 주로 사용하는 편이다</a:t>
            </a:r>
            <a:r>
              <a:rPr lang="en-US" altLang="ko-KR" sz="1800" dirty="0" smtClean="0"/>
              <a:t>.</a:t>
            </a:r>
            <a:endParaRPr lang="ko-KR" altLang="en-US" sz="1800" dirty="0"/>
          </a:p>
        </p:txBody>
      </p:sp>
      <p:pic>
        <p:nvPicPr>
          <p:cNvPr id="1026" name="Picture 2" descr="C:\Users\user\Desktop\plc작용.JPG"/>
          <p:cNvPicPr>
            <a:picLocks noChangeAspect="1" noChangeArrowheads="1"/>
          </p:cNvPicPr>
          <p:nvPr/>
        </p:nvPicPr>
        <p:blipFill>
          <a:blip r:embed="rId2" cstate="print"/>
          <a:srcRect/>
          <a:stretch>
            <a:fillRect/>
          </a:stretch>
        </p:blipFill>
        <p:spPr bwMode="auto">
          <a:xfrm>
            <a:off x="611560" y="2276872"/>
            <a:ext cx="7048500" cy="36290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user\Desktop\de.JPG"/>
          <p:cNvPicPr>
            <a:picLocks noChangeAspect="1" noChangeArrowheads="1"/>
          </p:cNvPicPr>
          <p:nvPr/>
        </p:nvPicPr>
        <p:blipFill>
          <a:blip r:embed="rId2" cstate="print"/>
          <a:srcRect/>
          <a:stretch>
            <a:fillRect/>
          </a:stretch>
        </p:blipFill>
        <p:spPr bwMode="auto">
          <a:xfrm>
            <a:off x="323528" y="908720"/>
            <a:ext cx="4032447" cy="2304256"/>
          </a:xfrm>
          <a:prstGeom prst="rect">
            <a:avLst/>
          </a:prstGeom>
          <a:noFill/>
        </p:spPr>
      </p:pic>
      <p:pic>
        <p:nvPicPr>
          <p:cNvPr id="2051" name="Picture 3" descr="C:\Users\user\Desktop\dsd.JPG"/>
          <p:cNvPicPr>
            <a:picLocks noChangeAspect="1" noChangeArrowheads="1"/>
          </p:cNvPicPr>
          <p:nvPr/>
        </p:nvPicPr>
        <p:blipFill>
          <a:blip r:embed="rId3" cstate="print"/>
          <a:srcRect/>
          <a:stretch>
            <a:fillRect/>
          </a:stretch>
        </p:blipFill>
        <p:spPr bwMode="auto">
          <a:xfrm>
            <a:off x="4716016" y="980728"/>
            <a:ext cx="3975442" cy="2278062"/>
          </a:xfrm>
          <a:prstGeom prst="rect">
            <a:avLst/>
          </a:prstGeom>
          <a:noFill/>
        </p:spPr>
      </p:pic>
      <p:pic>
        <p:nvPicPr>
          <p:cNvPr id="2052" name="Picture 4" descr="C:\Users\user\Desktop\asdf.JPG"/>
          <p:cNvPicPr>
            <a:picLocks noChangeAspect="1" noChangeArrowheads="1"/>
          </p:cNvPicPr>
          <p:nvPr/>
        </p:nvPicPr>
        <p:blipFill>
          <a:blip r:embed="rId4" cstate="print"/>
          <a:srcRect/>
          <a:stretch>
            <a:fillRect/>
          </a:stretch>
        </p:blipFill>
        <p:spPr bwMode="auto">
          <a:xfrm>
            <a:off x="323528" y="3573016"/>
            <a:ext cx="4032448" cy="2280523"/>
          </a:xfrm>
          <a:prstGeom prst="rect">
            <a:avLst/>
          </a:prstGeom>
          <a:noFill/>
        </p:spPr>
      </p:pic>
      <p:pic>
        <p:nvPicPr>
          <p:cNvPr id="2053" name="Picture 5" descr="C:\Users\user\Desktop\fa d.JPG"/>
          <p:cNvPicPr>
            <a:picLocks noChangeAspect="1" noChangeArrowheads="1"/>
          </p:cNvPicPr>
          <p:nvPr/>
        </p:nvPicPr>
        <p:blipFill>
          <a:blip r:embed="rId5" cstate="print"/>
          <a:srcRect/>
          <a:stretch>
            <a:fillRect/>
          </a:stretch>
        </p:blipFill>
        <p:spPr bwMode="auto">
          <a:xfrm>
            <a:off x="4716016" y="3573016"/>
            <a:ext cx="3948795" cy="2304256"/>
          </a:xfrm>
          <a:prstGeom prst="rect">
            <a:avLst/>
          </a:prstGeom>
          <a:noFill/>
        </p:spPr>
      </p:pic>
      <p:sp>
        <p:nvSpPr>
          <p:cNvPr id="8" name="제목 1"/>
          <p:cNvSpPr>
            <a:spLocks noGrp="1"/>
          </p:cNvSpPr>
          <p:nvPr>
            <p:ph type="title"/>
          </p:nvPr>
        </p:nvSpPr>
        <p:spPr>
          <a:xfrm>
            <a:off x="323528" y="3284984"/>
            <a:ext cx="4032448" cy="216024"/>
          </a:xfrm>
        </p:spPr>
        <p:txBody>
          <a:bodyPr>
            <a:normAutofit fontScale="90000"/>
          </a:bodyPr>
          <a:lstStyle/>
          <a:p>
            <a:r>
              <a:rPr lang="ko-KR" altLang="en-US" sz="1800" dirty="0" smtClean="0"/>
              <a:t>육류 및 가금류 </a:t>
            </a:r>
            <a:r>
              <a:rPr lang="en-US" altLang="ko-KR" sz="1800" dirty="0" smtClean="0"/>
              <a:t>– </a:t>
            </a:r>
            <a:r>
              <a:rPr lang="ko-KR" altLang="en-US" sz="1800" dirty="0" smtClean="0"/>
              <a:t>절단</a:t>
            </a:r>
            <a:r>
              <a:rPr lang="en-US" altLang="ko-KR" sz="1800" dirty="0" smtClean="0"/>
              <a:t>, </a:t>
            </a:r>
            <a:r>
              <a:rPr lang="ko-KR" altLang="en-US" sz="1800" dirty="0" smtClean="0"/>
              <a:t>제빙</a:t>
            </a:r>
            <a:r>
              <a:rPr lang="en-US" altLang="ko-KR" sz="1800" dirty="0" smtClean="0"/>
              <a:t>, </a:t>
            </a:r>
            <a:r>
              <a:rPr lang="ko-KR" altLang="en-US" sz="1800" dirty="0" smtClean="0"/>
              <a:t>분쇄</a:t>
            </a:r>
            <a:endParaRPr lang="ko-KR" altLang="en-US" sz="1800" dirty="0"/>
          </a:p>
        </p:txBody>
      </p:sp>
      <p:sp>
        <p:nvSpPr>
          <p:cNvPr id="9" name="제목 1"/>
          <p:cNvSpPr txBox="1">
            <a:spLocks/>
          </p:cNvSpPr>
          <p:nvPr/>
        </p:nvSpPr>
        <p:spPr>
          <a:xfrm>
            <a:off x="4716016" y="3212976"/>
            <a:ext cx="3960440" cy="288032"/>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유제품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증발기</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냉동기</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균질장치</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살균제</a:t>
            </a:r>
          </a:p>
        </p:txBody>
      </p:sp>
      <p:sp>
        <p:nvSpPr>
          <p:cNvPr id="10" name="제목 1"/>
          <p:cNvSpPr txBox="1">
            <a:spLocks/>
          </p:cNvSpPr>
          <p:nvPr/>
        </p:nvSpPr>
        <p:spPr>
          <a:xfrm>
            <a:off x="323528" y="5949280"/>
            <a:ext cx="4032448" cy="360040"/>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제과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압출기</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데코레이션</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제목 1"/>
          <p:cNvSpPr txBox="1">
            <a:spLocks/>
          </p:cNvSpPr>
          <p:nvPr/>
        </p:nvSpPr>
        <p:spPr>
          <a:xfrm>
            <a:off x="4572000" y="5949280"/>
            <a:ext cx="4248472" cy="360040"/>
          </a:xfrm>
          <a:prstGeom prst="rect">
            <a:avLst/>
          </a:prstGeom>
        </p:spPr>
        <p:txBody>
          <a:bodyPr vert="horz" lIns="91440" tIns="45720" rIns="91440" bIns="45720" rtlCol="0" anchor="ctr">
            <a:normAutofit fontScale="750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음료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압출기</a:t>
            </a:r>
            <a:r>
              <a:rPr lang="en-US" altLang="ko-KR" dirty="0" smtClean="0">
                <a:latin typeface="+mj-lt"/>
                <a:ea typeface="+mj-ea"/>
                <a:cs typeface="+mj-cs"/>
              </a:rPr>
              <a:t>, </a:t>
            </a:r>
            <a:r>
              <a:rPr lang="ko-KR" altLang="en-US" dirty="0" smtClean="0">
                <a:latin typeface="+mj-lt"/>
                <a:ea typeface="+mj-ea"/>
                <a:cs typeface="+mj-cs"/>
              </a:rPr>
              <a:t>열 교환기</a:t>
            </a:r>
            <a:r>
              <a:rPr lang="en-US" altLang="ko-KR" dirty="0" smtClean="0">
                <a:latin typeface="+mj-lt"/>
                <a:ea typeface="+mj-ea"/>
                <a:cs typeface="+mj-cs"/>
              </a:rPr>
              <a:t>, </a:t>
            </a:r>
            <a:r>
              <a:rPr lang="ko-KR" altLang="en-US" dirty="0" err="1" smtClean="0">
                <a:latin typeface="+mj-lt"/>
                <a:ea typeface="+mj-ea"/>
                <a:cs typeface="+mj-cs"/>
              </a:rPr>
              <a:t>프레서</a:t>
            </a:r>
            <a:r>
              <a:rPr lang="en-US" altLang="ko-KR" dirty="0" smtClean="0">
                <a:latin typeface="+mj-lt"/>
                <a:ea typeface="+mj-ea"/>
                <a:cs typeface="+mj-cs"/>
              </a:rPr>
              <a:t>, </a:t>
            </a:r>
            <a:r>
              <a:rPr lang="ko-KR" altLang="en-US" dirty="0" smtClean="0">
                <a:latin typeface="+mj-lt"/>
                <a:ea typeface="+mj-ea"/>
                <a:cs typeface="+mj-cs"/>
              </a:rPr>
              <a:t>분리기</a:t>
            </a:r>
            <a:r>
              <a:rPr lang="en-US" altLang="ko-KR" dirty="0" smtClean="0">
                <a:latin typeface="+mj-lt"/>
                <a:ea typeface="+mj-ea"/>
                <a:cs typeface="+mj-cs"/>
              </a:rPr>
              <a:t>, </a:t>
            </a:r>
            <a:r>
              <a:rPr lang="ko-KR" altLang="en-US" dirty="0" err="1" smtClean="0">
                <a:latin typeface="+mj-lt"/>
                <a:ea typeface="+mj-ea"/>
                <a:cs typeface="+mj-cs"/>
              </a:rPr>
              <a:t>혼합기</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직사각형 11"/>
          <p:cNvSpPr/>
          <p:nvPr/>
        </p:nvSpPr>
        <p:spPr>
          <a:xfrm>
            <a:off x="395536" y="404664"/>
            <a:ext cx="1189749" cy="369332"/>
          </a:xfrm>
          <a:prstGeom prst="rect">
            <a:avLst/>
          </a:prstGeom>
        </p:spPr>
        <p:txBody>
          <a:bodyPr wrap="none">
            <a:spAutoFit/>
          </a:bodyPr>
          <a:lstStyle/>
          <a:p>
            <a:r>
              <a:rPr lang="ko-KR" altLang="en-US" smtClean="0"/>
              <a:t>식료산업</a:t>
            </a:r>
            <a:r>
              <a:rPr lang="en-US" altLang="ko-KR" dirty="0" smtClean="0"/>
              <a:t> </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esktop\bae.JPG"/>
          <p:cNvPicPr>
            <a:picLocks noChangeAspect="1" noChangeArrowheads="1"/>
          </p:cNvPicPr>
          <p:nvPr/>
        </p:nvPicPr>
        <p:blipFill>
          <a:blip r:embed="rId2" cstate="print"/>
          <a:srcRect/>
          <a:stretch>
            <a:fillRect/>
          </a:stretch>
        </p:blipFill>
        <p:spPr bwMode="auto">
          <a:xfrm>
            <a:off x="467544" y="836712"/>
            <a:ext cx="3816424" cy="2148081"/>
          </a:xfrm>
          <a:prstGeom prst="rect">
            <a:avLst/>
          </a:prstGeom>
          <a:noFill/>
        </p:spPr>
      </p:pic>
      <p:pic>
        <p:nvPicPr>
          <p:cNvPr id="3075" name="Picture 3" descr="C:\Users\user\Desktop\vfafd.JPG"/>
          <p:cNvPicPr>
            <a:picLocks noChangeAspect="1" noChangeArrowheads="1"/>
          </p:cNvPicPr>
          <p:nvPr/>
        </p:nvPicPr>
        <p:blipFill>
          <a:blip r:embed="rId3" cstate="print"/>
          <a:srcRect/>
          <a:stretch>
            <a:fillRect/>
          </a:stretch>
        </p:blipFill>
        <p:spPr bwMode="auto">
          <a:xfrm>
            <a:off x="4644008" y="836712"/>
            <a:ext cx="3832452" cy="2160240"/>
          </a:xfrm>
          <a:prstGeom prst="rect">
            <a:avLst/>
          </a:prstGeom>
          <a:noFill/>
        </p:spPr>
      </p:pic>
      <p:pic>
        <p:nvPicPr>
          <p:cNvPr id="3076" name="Picture 4" descr="C:\Users\user\Desktop\seafe.JPG"/>
          <p:cNvPicPr>
            <a:picLocks noChangeAspect="1" noChangeArrowheads="1"/>
          </p:cNvPicPr>
          <p:nvPr/>
        </p:nvPicPr>
        <p:blipFill>
          <a:blip r:embed="rId4" cstate="print"/>
          <a:srcRect/>
          <a:stretch>
            <a:fillRect/>
          </a:stretch>
        </p:blipFill>
        <p:spPr bwMode="auto">
          <a:xfrm>
            <a:off x="467544" y="3573016"/>
            <a:ext cx="3857671" cy="2232248"/>
          </a:xfrm>
          <a:prstGeom prst="rect">
            <a:avLst/>
          </a:prstGeom>
          <a:noFill/>
        </p:spPr>
      </p:pic>
      <p:pic>
        <p:nvPicPr>
          <p:cNvPr id="3077" name="Picture 5" descr="C:\Users\user\Desktop\deea.JPG"/>
          <p:cNvPicPr>
            <a:picLocks noChangeAspect="1" noChangeArrowheads="1"/>
          </p:cNvPicPr>
          <p:nvPr/>
        </p:nvPicPr>
        <p:blipFill>
          <a:blip r:embed="rId5" cstate="print"/>
          <a:srcRect/>
          <a:stretch>
            <a:fillRect/>
          </a:stretch>
        </p:blipFill>
        <p:spPr bwMode="auto">
          <a:xfrm>
            <a:off x="4644008" y="3573016"/>
            <a:ext cx="3888432" cy="2233318"/>
          </a:xfrm>
          <a:prstGeom prst="rect">
            <a:avLst/>
          </a:prstGeom>
          <a:noFill/>
        </p:spPr>
      </p:pic>
      <p:sp>
        <p:nvSpPr>
          <p:cNvPr id="8" name="제목 1"/>
          <p:cNvSpPr txBox="1">
            <a:spLocks/>
          </p:cNvSpPr>
          <p:nvPr/>
        </p:nvSpPr>
        <p:spPr>
          <a:xfrm>
            <a:off x="467544" y="5877272"/>
            <a:ext cx="3816424" cy="288032"/>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해산물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배팅</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파일팅</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스키닝</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lang="ko-KR" altLang="en-US" dirty="0" smtClean="0">
                <a:latin typeface="+mj-lt"/>
                <a:ea typeface="+mj-ea"/>
                <a:cs typeface="+mj-cs"/>
              </a:rPr>
              <a:t>튀김</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제목 1"/>
          <p:cNvSpPr txBox="1">
            <a:spLocks/>
          </p:cNvSpPr>
          <p:nvPr/>
        </p:nvSpPr>
        <p:spPr>
          <a:xfrm>
            <a:off x="467544" y="3068960"/>
            <a:ext cx="3816424" cy="360040"/>
          </a:xfrm>
          <a:prstGeom prst="rect">
            <a:avLst/>
          </a:prstGeom>
        </p:spPr>
        <p:txBody>
          <a:bodyPr vert="horz" lIns="91440" tIns="45720" rIns="91440" bIns="45720" rtlCol="0" anchor="ctr">
            <a:normAutofit fontScale="9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lang="ko-KR" altLang="en-US" dirty="0" smtClean="0">
                <a:latin typeface="+mj-lt"/>
                <a:ea typeface="+mj-ea"/>
                <a:cs typeface="+mj-cs"/>
              </a:rPr>
              <a:t>빵 </a:t>
            </a:r>
            <a:r>
              <a:rPr lang="en-US" altLang="ko-KR" dirty="0" smtClean="0">
                <a:latin typeface="+mj-lt"/>
                <a:ea typeface="+mj-ea"/>
                <a:cs typeface="+mj-cs"/>
              </a:rPr>
              <a:t>– </a:t>
            </a:r>
            <a:r>
              <a:rPr lang="ko-KR" altLang="en-US" dirty="0" smtClean="0">
                <a:latin typeface="+mj-lt"/>
                <a:ea typeface="+mj-ea"/>
                <a:cs typeface="+mj-cs"/>
              </a:rPr>
              <a:t>커터</a:t>
            </a:r>
            <a:r>
              <a:rPr lang="en-US" altLang="ko-KR" dirty="0" smtClean="0">
                <a:latin typeface="+mj-lt"/>
                <a:ea typeface="+mj-ea"/>
                <a:cs typeface="+mj-cs"/>
              </a:rPr>
              <a:t>, </a:t>
            </a:r>
            <a:r>
              <a:rPr lang="ko-KR" altLang="en-US" dirty="0" smtClean="0">
                <a:latin typeface="+mj-lt"/>
                <a:ea typeface="+mj-ea"/>
                <a:cs typeface="+mj-cs"/>
              </a:rPr>
              <a:t>디바이더</a:t>
            </a:r>
            <a:r>
              <a:rPr lang="en-US" altLang="ko-KR" dirty="0" smtClean="0">
                <a:latin typeface="+mj-lt"/>
                <a:ea typeface="+mj-ea"/>
                <a:cs typeface="+mj-cs"/>
              </a:rPr>
              <a:t>, </a:t>
            </a:r>
            <a:r>
              <a:rPr lang="ko-KR" altLang="en-US" dirty="0" smtClean="0">
                <a:latin typeface="+mj-lt"/>
                <a:ea typeface="+mj-ea"/>
                <a:cs typeface="+mj-cs"/>
              </a:rPr>
              <a:t>반죽제조</a:t>
            </a:r>
            <a:r>
              <a:rPr lang="en-US" altLang="ko-KR" dirty="0" smtClean="0">
                <a:latin typeface="+mj-lt"/>
                <a:ea typeface="+mj-ea"/>
                <a:cs typeface="+mj-cs"/>
              </a:rPr>
              <a:t>, </a:t>
            </a:r>
            <a:r>
              <a:rPr lang="ko-KR" altLang="en-US" dirty="0" smtClean="0">
                <a:latin typeface="+mj-lt"/>
                <a:ea typeface="+mj-ea"/>
                <a:cs typeface="+mj-cs"/>
              </a:rPr>
              <a:t>오븐</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제목 1"/>
          <p:cNvSpPr txBox="1">
            <a:spLocks/>
          </p:cNvSpPr>
          <p:nvPr/>
        </p:nvSpPr>
        <p:spPr>
          <a:xfrm>
            <a:off x="4644008" y="3068960"/>
            <a:ext cx="3816424" cy="360040"/>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과일</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채소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파쇄</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분할</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절단</a:t>
            </a:r>
          </a:p>
        </p:txBody>
      </p:sp>
      <p:sp>
        <p:nvSpPr>
          <p:cNvPr id="11" name="제목 1"/>
          <p:cNvSpPr txBox="1">
            <a:spLocks/>
          </p:cNvSpPr>
          <p:nvPr/>
        </p:nvSpPr>
        <p:spPr>
          <a:xfrm>
            <a:off x="4644008" y="5877272"/>
            <a:ext cx="3888432" cy="288032"/>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견과류 및 조미료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lang="ko-KR" altLang="en-US" dirty="0" smtClean="0">
                <a:latin typeface="+mj-lt"/>
                <a:ea typeface="+mj-ea"/>
                <a:cs typeface="+mj-cs"/>
              </a:rPr>
              <a:t>혼합</a:t>
            </a:r>
            <a:r>
              <a:rPr lang="en-US" altLang="ko-KR" dirty="0" smtClean="0">
                <a:latin typeface="+mj-lt"/>
                <a:ea typeface="+mj-ea"/>
                <a:cs typeface="+mj-cs"/>
              </a:rPr>
              <a:t>, </a:t>
            </a:r>
            <a:r>
              <a:rPr lang="ko-KR" altLang="en-US" dirty="0" smtClean="0">
                <a:latin typeface="+mj-lt"/>
                <a:ea typeface="+mj-ea"/>
                <a:cs typeface="+mj-cs"/>
              </a:rPr>
              <a:t>분리</a:t>
            </a:r>
            <a:r>
              <a:rPr lang="en-US" altLang="ko-KR" dirty="0" smtClean="0">
                <a:latin typeface="+mj-lt"/>
                <a:ea typeface="+mj-ea"/>
                <a:cs typeface="+mj-cs"/>
              </a:rPr>
              <a:t>, </a:t>
            </a:r>
            <a:r>
              <a:rPr lang="ko-KR" altLang="en-US" dirty="0" smtClean="0">
                <a:latin typeface="+mj-lt"/>
                <a:ea typeface="+mj-ea"/>
                <a:cs typeface="+mj-cs"/>
              </a:rPr>
              <a:t>파쇄</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직사각형 11"/>
          <p:cNvSpPr/>
          <p:nvPr/>
        </p:nvSpPr>
        <p:spPr>
          <a:xfrm>
            <a:off x="395536" y="404664"/>
            <a:ext cx="1189749" cy="369332"/>
          </a:xfrm>
          <a:prstGeom prst="rect">
            <a:avLst/>
          </a:prstGeom>
        </p:spPr>
        <p:txBody>
          <a:bodyPr wrap="none">
            <a:spAutoFit/>
          </a:bodyPr>
          <a:lstStyle/>
          <a:p>
            <a:r>
              <a:rPr lang="ko-KR" altLang="en-US" smtClean="0"/>
              <a:t>식료산업</a:t>
            </a:r>
            <a:r>
              <a:rPr lang="en-US" altLang="ko-KR" dirty="0" smtClean="0"/>
              <a:t> </a:t>
            </a:r>
            <a:endParaRPr lang="ko-K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압연.JPG"/>
          <p:cNvPicPr>
            <a:picLocks noChangeAspect="1" noChangeArrowheads="1"/>
          </p:cNvPicPr>
          <p:nvPr/>
        </p:nvPicPr>
        <p:blipFill>
          <a:blip r:embed="rId2" cstate="print"/>
          <a:srcRect/>
          <a:stretch>
            <a:fillRect/>
          </a:stretch>
        </p:blipFill>
        <p:spPr bwMode="auto">
          <a:xfrm>
            <a:off x="4716017" y="3861048"/>
            <a:ext cx="3752320" cy="2232248"/>
          </a:xfrm>
          <a:prstGeom prst="rect">
            <a:avLst/>
          </a:prstGeom>
          <a:noFill/>
        </p:spPr>
      </p:pic>
      <p:pic>
        <p:nvPicPr>
          <p:cNvPr id="4099" name="Picture 3" descr="C:\Users\user\Desktop\wr.JPG"/>
          <p:cNvPicPr>
            <a:picLocks noChangeAspect="1" noChangeArrowheads="1"/>
          </p:cNvPicPr>
          <p:nvPr/>
        </p:nvPicPr>
        <p:blipFill>
          <a:blip r:embed="rId3" cstate="print"/>
          <a:srcRect/>
          <a:stretch>
            <a:fillRect/>
          </a:stretch>
        </p:blipFill>
        <p:spPr bwMode="auto">
          <a:xfrm>
            <a:off x="4716016" y="908720"/>
            <a:ext cx="3744416" cy="2088231"/>
          </a:xfrm>
          <a:prstGeom prst="rect">
            <a:avLst/>
          </a:prstGeom>
          <a:noFill/>
        </p:spPr>
      </p:pic>
      <p:pic>
        <p:nvPicPr>
          <p:cNvPr id="4100" name="Picture 4" descr="C:\Users\user\Desktop\we.JPG"/>
          <p:cNvPicPr>
            <a:picLocks noChangeAspect="1" noChangeArrowheads="1"/>
          </p:cNvPicPr>
          <p:nvPr/>
        </p:nvPicPr>
        <p:blipFill>
          <a:blip r:embed="rId4" cstate="print"/>
          <a:srcRect/>
          <a:stretch>
            <a:fillRect/>
          </a:stretch>
        </p:blipFill>
        <p:spPr bwMode="auto">
          <a:xfrm>
            <a:off x="611560" y="3861048"/>
            <a:ext cx="3811098" cy="2232248"/>
          </a:xfrm>
          <a:prstGeom prst="rect">
            <a:avLst/>
          </a:prstGeom>
          <a:noFill/>
        </p:spPr>
      </p:pic>
      <p:pic>
        <p:nvPicPr>
          <p:cNvPr id="4101" name="Picture 5" descr="C:\Users\user\Desktop\wc.JPG"/>
          <p:cNvPicPr>
            <a:picLocks noChangeAspect="1" noChangeArrowheads="1"/>
          </p:cNvPicPr>
          <p:nvPr/>
        </p:nvPicPr>
        <p:blipFill>
          <a:blip r:embed="rId5" cstate="print"/>
          <a:srcRect/>
          <a:stretch>
            <a:fillRect/>
          </a:stretch>
        </p:blipFill>
        <p:spPr bwMode="auto">
          <a:xfrm>
            <a:off x="611560" y="908720"/>
            <a:ext cx="3816424" cy="2073590"/>
          </a:xfrm>
          <a:prstGeom prst="rect">
            <a:avLst/>
          </a:prstGeom>
          <a:noFill/>
        </p:spPr>
      </p:pic>
      <p:sp>
        <p:nvSpPr>
          <p:cNvPr id="8" name="제목 1"/>
          <p:cNvSpPr>
            <a:spLocks noGrp="1"/>
          </p:cNvSpPr>
          <p:nvPr>
            <p:ph type="title"/>
          </p:nvPr>
        </p:nvSpPr>
        <p:spPr>
          <a:xfrm>
            <a:off x="395536" y="3140968"/>
            <a:ext cx="4032448" cy="216024"/>
          </a:xfrm>
        </p:spPr>
        <p:txBody>
          <a:bodyPr>
            <a:normAutofit fontScale="90000"/>
          </a:bodyPr>
          <a:lstStyle/>
          <a:p>
            <a:r>
              <a:rPr lang="ko-KR" altLang="en-US" sz="1800" dirty="0" smtClean="0"/>
              <a:t>제철라인 </a:t>
            </a:r>
            <a:r>
              <a:rPr lang="en-US" altLang="ko-KR" sz="1800" dirty="0" smtClean="0"/>
              <a:t>– </a:t>
            </a:r>
            <a:r>
              <a:rPr lang="ko-KR" altLang="en-US" sz="1800" dirty="0" err="1" smtClean="0"/>
              <a:t>융철</a:t>
            </a:r>
            <a:r>
              <a:rPr lang="en-US" altLang="ko-KR" sz="1800" dirty="0" smtClean="0"/>
              <a:t>, </a:t>
            </a:r>
            <a:r>
              <a:rPr lang="ko-KR" altLang="en-US" sz="1800" dirty="0" err="1" smtClean="0"/>
              <a:t>열조정</a:t>
            </a:r>
            <a:r>
              <a:rPr lang="en-US" altLang="ko-KR" sz="1800" dirty="0" smtClean="0"/>
              <a:t>, </a:t>
            </a:r>
            <a:r>
              <a:rPr lang="ko-KR" altLang="en-US" sz="1800" dirty="0" smtClean="0"/>
              <a:t>원료수송</a:t>
            </a:r>
            <a:r>
              <a:rPr lang="en-US" altLang="ko-KR" sz="1800" dirty="0" smtClean="0"/>
              <a:t>, </a:t>
            </a:r>
            <a:r>
              <a:rPr lang="ko-KR" altLang="en-US" sz="1800" dirty="0" smtClean="0"/>
              <a:t>절단</a:t>
            </a:r>
            <a:r>
              <a:rPr lang="en-US" altLang="ko-KR" sz="1800" dirty="0" smtClean="0"/>
              <a:t> </a:t>
            </a:r>
            <a:endParaRPr lang="ko-KR" altLang="en-US" sz="1800" dirty="0"/>
          </a:p>
        </p:txBody>
      </p:sp>
      <p:sp>
        <p:nvSpPr>
          <p:cNvPr id="9" name="제목 1"/>
          <p:cNvSpPr txBox="1">
            <a:spLocks/>
          </p:cNvSpPr>
          <p:nvPr/>
        </p:nvSpPr>
        <p:spPr>
          <a:xfrm>
            <a:off x="4572000" y="3140968"/>
            <a:ext cx="4032448" cy="288032"/>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제강라인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lang="ko-KR" altLang="en-US" dirty="0" err="1" smtClean="0">
                <a:latin typeface="+mj-lt"/>
                <a:ea typeface="+mj-ea"/>
                <a:cs typeface="+mj-cs"/>
              </a:rPr>
              <a:t>융강</a:t>
            </a:r>
            <a:r>
              <a:rPr lang="en-US" altLang="ko-KR" dirty="0" smtClean="0">
                <a:latin typeface="+mj-lt"/>
                <a:ea typeface="+mj-ea"/>
                <a:cs typeface="+mj-cs"/>
              </a:rPr>
              <a:t>, </a:t>
            </a:r>
            <a:r>
              <a:rPr lang="ko-KR" altLang="en-US" dirty="0" err="1" smtClean="0">
                <a:latin typeface="+mj-lt"/>
                <a:ea typeface="+mj-ea"/>
                <a:cs typeface="+mj-cs"/>
              </a:rPr>
              <a:t>열조정</a:t>
            </a:r>
            <a:r>
              <a:rPr lang="en-US" altLang="ko-KR" dirty="0" smtClean="0">
                <a:latin typeface="+mj-lt"/>
                <a:ea typeface="+mj-ea"/>
                <a:cs typeface="+mj-cs"/>
              </a:rPr>
              <a:t>, </a:t>
            </a:r>
            <a:r>
              <a:rPr lang="ko-KR" altLang="en-US" dirty="0" smtClean="0">
                <a:latin typeface="+mj-lt"/>
                <a:ea typeface="+mj-ea"/>
                <a:cs typeface="+mj-cs"/>
              </a:rPr>
              <a:t>원료수송</a:t>
            </a:r>
            <a:r>
              <a:rPr lang="en-US" altLang="ko-KR" dirty="0" smtClean="0">
                <a:latin typeface="+mj-lt"/>
                <a:ea typeface="+mj-ea"/>
                <a:cs typeface="+mj-cs"/>
              </a:rPr>
              <a:t>, </a:t>
            </a:r>
            <a:r>
              <a:rPr lang="ko-KR" altLang="en-US" dirty="0" smtClean="0">
                <a:latin typeface="+mj-lt"/>
                <a:ea typeface="+mj-ea"/>
                <a:cs typeface="+mj-cs"/>
              </a:rPr>
              <a:t>절단</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제목 1"/>
          <p:cNvSpPr txBox="1">
            <a:spLocks/>
          </p:cNvSpPr>
          <p:nvPr/>
        </p:nvSpPr>
        <p:spPr>
          <a:xfrm>
            <a:off x="395536" y="6165304"/>
            <a:ext cx="4032448" cy="360040"/>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절단기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절단</a:t>
            </a:r>
          </a:p>
        </p:txBody>
      </p:sp>
      <p:sp>
        <p:nvSpPr>
          <p:cNvPr id="11" name="제목 1"/>
          <p:cNvSpPr txBox="1">
            <a:spLocks/>
          </p:cNvSpPr>
          <p:nvPr/>
        </p:nvSpPr>
        <p:spPr>
          <a:xfrm>
            <a:off x="4644008" y="6165304"/>
            <a:ext cx="4032448" cy="360040"/>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압연기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프레서</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직사각형 11"/>
          <p:cNvSpPr/>
          <p:nvPr/>
        </p:nvSpPr>
        <p:spPr>
          <a:xfrm>
            <a:off x="395536" y="404664"/>
            <a:ext cx="1784463" cy="369332"/>
          </a:xfrm>
          <a:prstGeom prst="rect">
            <a:avLst/>
          </a:prstGeom>
        </p:spPr>
        <p:txBody>
          <a:bodyPr wrap="none">
            <a:spAutoFit/>
          </a:bodyPr>
          <a:lstStyle/>
          <a:p>
            <a:r>
              <a:rPr lang="ko-KR" altLang="en-US" dirty="0" smtClean="0"/>
              <a:t>제철</a:t>
            </a:r>
            <a:r>
              <a:rPr lang="en-US" altLang="ko-KR" dirty="0" smtClean="0"/>
              <a:t>, </a:t>
            </a:r>
            <a:r>
              <a:rPr lang="ko-KR" altLang="en-US" dirty="0" smtClean="0"/>
              <a:t>제강산업</a:t>
            </a:r>
            <a:r>
              <a:rPr lang="en-US" altLang="ko-KR" dirty="0" smtClean="0"/>
              <a:t> </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user\Desktop\원료.JPG"/>
          <p:cNvPicPr>
            <a:picLocks noChangeAspect="1" noChangeArrowheads="1"/>
          </p:cNvPicPr>
          <p:nvPr/>
        </p:nvPicPr>
        <p:blipFill>
          <a:blip r:embed="rId2" cstate="print"/>
          <a:srcRect/>
          <a:stretch>
            <a:fillRect/>
          </a:stretch>
        </p:blipFill>
        <p:spPr bwMode="auto">
          <a:xfrm>
            <a:off x="395536" y="1772816"/>
            <a:ext cx="4248472" cy="2852876"/>
          </a:xfrm>
          <a:prstGeom prst="rect">
            <a:avLst/>
          </a:prstGeom>
          <a:noFill/>
        </p:spPr>
      </p:pic>
      <p:pic>
        <p:nvPicPr>
          <p:cNvPr id="5124" name="Picture 4" descr="C:\Users\user\Desktop\염색ㅇㄹ.JPG"/>
          <p:cNvPicPr>
            <a:picLocks noChangeAspect="1" noChangeArrowheads="1"/>
          </p:cNvPicPr>
          <p:nvPr/>
        </p:nvPicPr>
        <p:blipFill>
          <a:blip r:embed="rId3" cstate="print"/>
          <a:srcRect/>
          <a:stretch>
            <a:fillRect/>
          </a:stretch>
        </p:blipFill>
        <p:spPr bwMode="auto">
          <a:xfrm>
            <a:off x="4788024" y="1772816"/>
            <a:ext cx="4104456" cy="2880320"/>
          </a:xfrm>
          <a:prstGeom prst="rect">
            <a:avLst/>
          </a:prstGeom>
          <a:noFill/>
        </p:spPr>
      </p:pic>
      <p:sp>
        <p:nvSpPr>
          <p:cNvPr id="7" name="제목 1"/>
          <p:cNvSpPr>
            <a:spLocks noGrp="1"/>
          </p:cNvSpPr>
          <p:nvPr>
            <p:ph type="title"/>
          </p:nvPr>
        </p:nvSpPr>
        <p:spPr>
          <a:xfrm>
            <a:off x="467544" y="4869160"/>
            <a:ext cx="4032448" cy="216024"/>
          </a:xfrm>
        </p:spPr>
        <p:txBody>
          <a:bodyPr>
            <a:normAutofit fontScale="90000"/>
          </a:bodyPr>
          <a:lstStyle/>
          <a:p>
            <a:r>
              <a:rPr lang="ko-KR" altLang="en-US" sz="1800" dirty="0" smtClean="0"/>
              <a:t>원료 수입 출하 </a:t>
            </a:r>
            <a:r>
              <a:rPr lang="en-US" altLang="ko-KR" sz="1800" dirty="0" smtClean="0"/>
              <a:t>– </a:t>
            </a:r>
            <a:r>
              <a:rPr lang="ko-KR" altLang="en-US" sz="1800" dirty="0" smtClean="0"/>
              <a:t>원료 운송</a:t>
            </a:r>
            <a:r>
              <a:rPr lang="en-US" altLang="ko-KR" sz="1800" dirty="0" smtClean="0"/>
              <a:t>, </a:t>
            </a:r>
            <a:r>
              <a:rPr lang="ko-KR" altLang="en-US" sz="1800" dirty="0" smtClean="0"/>
              <a:t>품질검사</a:t>
            </a:r>
            <a:endParaRPr lang="ko-KR" altLang="en-US" sz="1800" dirty="0"/>
          </a:p>
        </p:txBody>
      </p:sp>
      <p:sp>
        <p:nvSpPr>
          <p:cNvPr id="8" name="제목 1"/>
          <p:cNvSpPr txBox="1">
            <a:spLocks/>
          </p:cNvSpPr>
          <p:nvPr/>
        </p:nvSpPr>
        <p:spPr>
          <a:xfrm>
            <a:off x="4788024" y="4869160"/>
            <a:ext cx="4032448" cy="288032"/>
          </a:xfrm>
          <a:prstGeom prst="rect">
            <a:avLst/>
          </a:prstGeom>
        </p:spPr>
        <p:txBody>
          <a:bodyPr vert="horz" lIns="91440" tIns="45720" rIns="91440" bIns="45720" rtlCol="0" anchor="ctr">
            <a:normAutofit fontScale="82500" lnSpcReduction="2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염색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혼합기</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농도제어</a:t>
            </a:r>
          </a:p>
        </p:txBody>
      </p:sp>
      <p:sp>
        <p:nvSpPr>
          <p:cNvPr id="9" name="직사각형 8"/>
          <p:cNvSpPr/>
          <p:nvPr/>
        </p:nvSpPr>
        <p:spPr>
          <a:xfrm>
            <a:off x="395536" y="404664"/>
            <a:ext cx="1733167" cy="369332"/>
          </a:xfrm>
          <a:prstGeom prst="rect">
            <a:avLst/>
          </a:prstGeom>
        </p:spPr>
        <p:txBody>
          <a:bodyPr wrap="none">
            <a:spAutoFit/>
          </a:bodyPr>
          <a:lstStyle/>
          <a:p>
            <a:r>
              <a:rPr lang="ko-KR" altLang="en-US" dirty="0" smtClean="0"/>
              <a:t>섬유화학 산업</a:t>
            </a:r>
            <a:r>
              <a:rPr lang="en-US" altLang="ko-KR" dirty="0" smtClean="0"/>
              <a:t> </a:t>
            </a:r>
            <a:endParaRPr lang="ko-KR"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user\Desktop\전송라인.JPG"/>
          <p:cNvPicPr>
            <a:picLocks noChangeAspect="1" noChangeArrowheads="1"/>
          </p:cNvPicPr>
          <p:nvPr/>
        </p:nvPicPr>
        <p:blipFill>
          <a:blip r:embed="rId2" cstate="print"/>
          <a:srcRect/>
          <a:stretch>
            <a:fillRect/>
          </a:stretch>
        </p:blipFill>
        <p:spPr bwMode="auto">
          <a:xfrm>
            <a:off x="467544" y="692696"/>
            <a:ext cx="4142313" cy="2304256"/>
          </a:xfrm>
          <a:prstGeom prst="rect">
            <a:avLst/>
          </a:prstGeom>
          <a:noFill/>
        </p:spPr>
      </p:pic>
      <p:sp>
        <p:nvSpPr>
          <p:cNvPr id="5" name="제목 1"/>
          <p:cNvSpPr>
            <a:spLocks noGrp="1"/>
          </p:cNvSpPr>
          <p:nvPr>
            <p:ph type="title"/>
          </p:nvPr>
        </p:nvSpPr>
        <p:spPr>
          <a:xfrm>
            <a:off x="539552" y="3068960"/>
            <a:ext cx="4032448" cy="432048"/>
          </a:xfrm>
        </p:spPr>
        <p:txBody>
          <a:bodyPr>
            <a:normAutofit/>
          </a:bodyPr>
          <a:lstStyle/>
          <a:p>
            <a:r>
              <a:rPr lang="ko-KR" altLang="en-US" sz="1800" dirty="0" smtClean="0"/>
              <a:t>전송라인 제어 </a:t>
            </a:r>
            <a:r>
              <a:rPr lang="en-US" altLang="ko-KR" sz="1800" dirty="0" smtClean="0"/>
              <a:t>– </a:t>
            </a:r>
            <a:r>
              <a:rPr lang="ko-KR" altLang="en-US" sz="1800" dirty="0" smtClean="0"/>
              <a:t>제품 운반</a:t>
            </a:r>
            <a:endParaRPr lang="ko-KR" altLang="en-US" sz="1800" dirty="0"/>
          </a:p>
        </p:txBody>
      </p:sp>
      <p:pic>
        <p:nvPicPr>
          <p:cNvPr id="6147" name="Picture 3" descr="C:\Users\user\Desktop\ㄴㅇㄻ.JPG"/>
          <p:cNvPicPr>
            <a:picLocks noChangeAspect="1" noChangeArrowheads="1"/>
          </p:cNvPicPr>
          <p:nvPr/>
        </p:nvPicPr>
        <p:blipFill>
          <a:blip r:embed="rId3" cstate="print"/>
          <a:srcRect/>
          <a:stretch>
            <a:fillRect/>
          </a:stretch>
        </p:blipFill>
        <p:spPr bwMode="auto">
          <a:xfrm>
            <a:off x="4788024" y="692697"/>
            <a:ext cx="3888432" cy="2304255"/>
          </a:xfrm>
          <a:prstGeom prst="rect">
            <a:avLst/>
          </a:prstGeom>
          <a:noFill/>
        </p:spPr>
      </p:pic>
      <p:sp>
        <p:nvSpPr>
          <p:cNvPr id="7" name="제목 1"/>
          <p:cNvSpPr txBox="1">
            <a:spLocks/>
          </p:cNvSpPr>
          <p:nvPr/>
        </p:nvSpPr>
        <p:spPr>
          <a:xfrm>
            <a:off x="4572000" y="3068960"/>
            <a:ext cx="4032448" cy="360040"/>
          </a:xfrm>
          <a:prstGeom prst="rect">
            <a:avLst/>
          </a:prstGeom>
        </p:spPr>
        <p:txBody>
          <a:bodyPr vert="horz" lIns="91440" tIns="45720" rIns="91440" bIns="45720" rtlCol="0" anchor="ctr">
            <a:normAutofit fontScale="97500"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자동조립라인 제어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부품 적재</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조립</a:t>
            </a:r>
          </a:p>
        </p:txBody>
      </p:sp>
      <p:pic>
        <p:nvPicPr>
          <p:cNvPr id="6148" name="Picture 4" descr="C:\Users\user\Desktop\도장.JPG"/>
          <p:cNvPicPr>
            <a:picLocks noChangeAspect="1" noChangeArrowheads="1"/>
          </p:cNvPicPr>
          <p:nvPr/>
        </p:nvPicPr>
        <p:blipFill>
          <a:blip r:embed="rId4" cstate="print"/>
          <a:srcRect/>
          <a:stretch>
            <a:fillRect/>
          </a:stretch>
        </p:blipFill>
        <p:spPr bwMode="auto">
          <a:xfrm>
            <a:off x="467544" y="3501008"/>
            <a:ext cx="4176464" cy="2522547"/>
          </a:xfrm>
          <a:prstGeom prst="rect">
            <a:avLst/>
          </a:prstGeom>
          <a:noFill/>
        </p:spPr>
      </p:pic>
      <p:sp>
        <p:nvSpPr>
          <p:cNvPr id="9" name="제목 1"/>
          <p:cNvSpPr txBox="1">
            <a:spLocks/>
          </p:cNvSpPr>
          <p:nvPr/>
        </p:nvSpPr>
        <p:spPr>
          <a:xfrm>
            <a:off x="539552" y="6165304"/>
            <a:ext cx="4032448" cy="432048"/>
          </a:xfrm>
          <a:prstGeom prst="rect">
            <a:avLst/>
          </a:prstGeom>
        </p:spPr>
        <p:txBody>
          <a:bodyPr vert="horz" lIns="91440" tIns="45720" rIns="91440" bIns="45720" rtlCol="0" anchor="ctr">
            <a:norm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도장라인 제어 </a:t>
            </a:r>
            <a:r>
              <a:rPr lang="en-US" altLang="ko-KR" dirty="0" smtClean="0">
                <a:latin typeface="+mj-lt"/>
                <a:ea typeface="+mj-ea"/>
                <a:cs typeface="+mj-cs"/>
              </a:rPr>
              <a:t>– </a:t>
            </a:r>
            <a:r>
              <a:rPr lang="ko-KR" altLang="en-US" dirty="0" smtClean="0">
                <a:latin typeface="+mj-lt"/>
                <a:ea typeface="+mj-ea"/>
                <a:cs typeface="+mj-cs"/>
              </a:rPr>
              <a:t>적재</a:t>
            </a:r>
            <a:r>
              <a:rPr lang="en-US" altLang="ko-KR" dirty="0" smtClean="0">
                <a:latin typeface="+mj-lt"/>
                <a:ea typeface="+mj-ea"/>
                <a:cs typeface="+mj-cs"/>
              </a:rPr>
              <a:t>, </a:t>
            </a:r>
            <a:r>
              <a:rPr lang="ko-KR" altLang="en-US" dirty="0" smtClean="0">
                <a:latin typeface="+mj-lt"/>
                <a:ea typeface="+mj-ea"/>
                <a:cs typeface="+mj-cs"/>
              </a:rPr>
              <a:t>균질장치</a:t>
            </a:r>
            <a:r>
              <a:rPr lang="en-US" altLang="ko-KR" dirty="0" smtClean="0">
                <a:latin typeface="+mj-lt"/>
                <a:ea typeface="+mj-ea"/>
                <a:cs typeface="+mj-cs"/>
              </a:rPr>
              <a:t>  </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 name="직사각형 9"/>
          <p:cNvSpPr/>
          <p:nvPr/>
        </p:nvSpPr>
        <p:spPr>
          <a:xfrm>
            <a:off x="395536" y="188640"/>
            <a:ext cx="1502334" cy="369332"/>
          </a:xfrm>
          <a:prstGeom prst="rect">
            <a:avLst/>
          </a:prstGeom>
        </p:spPr>
        <p:txBody>
          <a:bodyPr wrap="none">
            <a:spAutoFit/>
          </a:bodyPr>
          <a:lstStyle/>
          <a:p>
            <a:r>
              <a:rPr lang="ko-KR" altLang="en-US" dirty="0" smtClean="0"/>
              <a:t>자동차 공정</a:t>
            </a:r>
            <a:r>
              <a:rPr lang="en-US" altLang="ko-KR" dirty="0" smtClean="0"/>
              <a:t> </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user\Desktop\송배수.JPG"/>
          <p:cNvPicPr>
            <a:picLocks noChangeAspect="1" noChangeArrowheads="1"/>
          </p:cNvPicPr>
          <p:nvPr/>
        </p:nvPicPr>
        <p:blipFill>
          <a:blip r:embed="rId2" cstate="print"/>
          <a:srcRect/>
          <a:stretch>
            <a:fillRect/>
          </a:stretch>
        </p:blipFill>
        <p:spPr bwMode="auto">
          <a:xfrm>
            <a:off x="971600" y="3429000"/>
            <a:ext cx="5057177" cy="2376264"/>
          </a:xfrm>
          <a:prstGeom prst="rect">
            <a:avLst/>
          </a:prstGeom>
          <a:noFill/>
        </p:spPr>
      </p:pic>
      <p:sp>
        <p:nvSpPr>
          <p:cNvPr id="9" name="제목 1"/>
          <p:cNvSpPr txBox="1">
            <a:spLocks/>
          </p:cNvSpPr>
          <p:nvPr/>
        </p:nvSpPr>
        <p:spPr>
          <a:xfrm>
            <a:off x="899592" y="5877272"/>
            <a:ext cx="5112568" cy="548680"/>
          </a:xfrm>
          <a:prstGeom prst="rect">
            <a:avLst/>
          </a:prstGeom>
        </p:spPr>
        <p:txBody>
          <a:bodyPr vert="horz" lIns="91440" tIns="45720" rIns="91440" bIns="45720" rtlCol="0" anchor="ctr">
            <a:norm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err="1" smtClean="0">
                <a:ln>
                  <a:noFill/>
                </a:ln>
                <a:solidFill>
                  <a:schemeClr val="tx1"/>
                </a:solidFill>
                <a:effectLst/>
                <a:uLnTx/>
                <a:uFillTx/>
                <a:latin typeface="+mj-lt"/>
                <a:ea typeface="+mj-ea"/>
                <a:cs typeface="+mj-cs"/>
              </a:rPr>
              <a:t>송배수펌프제어</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개폐장치 제어</a:t>
            </a:r>
          </a:p>
        </p:txBody>
      </p:sp>
      <p:pic>
        <p:nvPicPr>
          <p:cNvPr id="7173" name="Picture 5" descr="C:\Users\user\Desktop\하수처리.JPG"/>
          <p:cNvPicPr>
            <a:picLocks noChangeAspect="1" noChangeArrowheads="1"/>
          </p:cNvPicPr>
          <p:nvPr/>
        </p:nvPicPr>
        <p:blipFill>
          <a:blip r:embed="rId3" cstate="print"/>
          <a:srcRect/>
          <a:stretch>
            <a:fillRect/>
          </a:stretch>
        </p:blipFill>
        <p:spPr bwMode="auto">
          <a:xfrm>
            <a:off x="683568" y="404664"/>
            <a:ext cx="7784612" cy="2088232"/>
          </a:xfrm>
          <a:prstGeom prst="rect">
            <a:avLst/>
          </a:prstGeom>
          <a:noFill/>
        </p:spPr>
      </p:pic>
      <p:sp>
        <p:nvSpPr>
          <p:cNvPr id="12" name="제목 1"/>
          <p:cNvSpPr txBox="1">
            <a:spLocks/>
          </p:cNvSpPr>
          <p:nvPr/>
        </p:nvSpPr>
        <p:spPr>
          <a:xfrm>
            <a:off x="971600" y="2564904"/>
            <a:ext cx="5256584" cy="548680"/>
          </a:xfrm>
          <a:prstGeom prst="rect">
            <a:avLst/>
          </a:prstGeom>
        </p:spPr>
        <p:txBody>
          <a:bodyPr vert="horz" lIns="91440" tIns="45720" rIns="91440" bIns="45720" rtlCol="0" anchor="ctr">
            <a:normAutofit fontScale="925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하수처리제어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lang="ko-KR" altLang="en-US" dirty="0" smtClean="0">
                <a:latin typeface="+mj-lt"/>
                <a:ea typeface="+mj-ea"/>
                <a:cs typeface="+mj-cs"/>
              </a:rPr>
              <a:t>개폐장치제어</a:t>
            </a:r>
            <a:r>
              <a:rPr lang="en-US" altLang="ko-KR" dirty="0" smtClean="0">
                <a:latin typeface="+mj-lt"/>
                <a:ea typeface="+mj-ea"/>
                <a:cs typeface="+mj-cs"/>
              </a:rPr>
              <a:t>, </a:t>
            </a:r>
            <a:r>
              <a:rPr lang="ko-KR" altLang="en-US" dirty="0" smtClean="0">
                <a:latin typeface="+mj-lt"/>
                <a:ea typeface="+mj-ea"/>
                <a:cs typeface="+mj-cs"/>
              </a:rPr>
              <a:t>온도제어</a:t>
            </a:r>
            <a:r>
              <a:rPr lang="en-US" altLang="ko-KR" dirty="0" smtClean="0">
                <a:latin typeface="+mj-lt"/>
                <a:ea typeface="+mj-ea"/>
                <a:cs typeface="+mj-cs"/>
              </a:rPr>
              <a:t>, </a:t>
            </a:r>
            <a:r>
              <a:rPr lang="ko-KR" altLang="en-US" dirty="0" smtClean="0">
                <a:latin typeface="+mj-lt"/>
                <a:ea typeface="+mj-ea"/>
                <a:cs typeface="+mj-cs"/>
              </a:rPr>
              <a:t>순환제</a:t>
            </a:r>
            <a:r>
              <a:rPr lang="ko-KR" altLang="en-US" dirty="0">
                <a:latin typeface="+mj-lt"/>
                <a:ea typeface="+mj-ea"/>
                <a:cs typeface="+mj-cs"/>
              </a:rPr>
              <a:t>어</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직사각형 12"/>
          <p:cNvSpPr/>
          <p:nvPr/>
        </p:nvSpPr>
        <p:spPr>
          <a:xfrm>
            <a:off x="323528" y="260648"/>
            <a:ext cx="1107996" cy="369332"/>
          </a:xfrm>
          <a:prstGeom prst="rect">
            <a:avLst/>
          </a:prstGeom>
        </p:spPr>
        <p:txBody>
          <a:bodyPr wrap="none">
            <a:spAutoFit/>
          </a:bodyPr>
          <a:lstStyle/>
          <a:p>
            <a:r>
              <a:rPr lang="ko-KR" altLang="en-US" dirty="0" smtClean="0"/>
              <a:t>상하수도</a:t>
            </a:r>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user\Desktop\자동창고제어.JPG"/>
          <p:cNvPicPr>
            <a:picLocks noChangeAspect="1" noChangeArrowheads="1"/>
          </p:cNvPicPr>
          <p:nvPr/>
        </p:nvPicPr>
        <p:blipFill>
          <a:blip r:embed="rId2" cstate="print"/>
          <a:srcRect/>
          <a:stretch>
            <a:fillRect/>
          </a:stretch>
        </p:blipFill>
        <p:spPr bwMode="auto">
          <a:xfrm>
            <a:off x="251520" y="548680"/>
            <a:ext cx="4104456" cy="2834637"/>
          </a:xfrm>
          <a:prstGeom prst="rect">
            <a:avLst/>
          </a:prstGeom>
          <a:noFill/>
        </p:spPr>
      </p:pic>
      <p:pic>
        <p:nvPicPr>
          <p:cNvPr id="8195" name="Picture 3" descr="C:\Users\user\Desktop\gkdur.JPG"/>
          <p:cNvPicPr>
            <a:picLocks noChangeAspect="1" noChangeArrowheads="1"/>
          </p:cNvPicPr>
          <p:nvPr/>
        </p:nvPicPr>
        <p:blipFill>
          <a:blip r:embed="rId3" cstate="print"/>
          <a:srcRect/>
          <a:stretch>
            <a:fillRect/>
          </a:stretch>
        </p:blipFill>
        <p:spPr bwMode="auto">
          <a:xfrm>
            <a:off x="4499992" y="548680"/>
            <a:ext cx="4320480" cy="2881111"/>
          </a:xfrm>
          <a:prstGeom prst="rect">
            <a:avLst/>
          </a:prstGeom>
          <a:noFill/>
        </p:spPr>
      </p:pic>
      <p:pic>
        <p:nvPicPr>
          <p:cNvPr id="8196" name="Picture 4" descr="C:\Users\user\Desktop\qksthd.JPG"/>
          <p:cNvPicPr>
            <a:picLocks noChangeAspect="1" noChangeArrowheads="1"/>
          </p:cNvPicPr>
          <p:nvPr/>
        </p:nvPicPr>
        <p:blipFill>
          <a:blip r:embed="rId4" cstate="print"/>
          <a:srcRect/>
          <a:stretch>
            <a:fillRect/>
          </a:stretch>
        </p:blipFill>
        <p:spPr bwMode="auto">
          <a:xfrm>
            <a:off x="251520" y="3789040"/>
            <a:ext cx="3744416" cy="2525304"/>
          </a:xfrm>
          <a:prstGeom prst="rect">
            <a:avLst/>
          </a:prstGeom>
          <a:noFill/>
        </p:spPr>
      </p:pic>
      <p:sp>
        <p:nvSpPr>
          <p:cNvPr id="7" name="제목 1"/>
          <p:cNvSpPr>
            <a:spLocks noGrp="1"/>
          </p:cNvSpPr>
          <p:nvPr>
            <p:ph type="title"/>
          </p:nvPr>
        </p:nvSpPr>
        <p:spPr>
          <a:xfrm>
            <a:off x="323528" y="3356992"/>
            <a:ext cx="4032448" cy="432048"/>
          </a:xfrm>
        </p:spPr>
        <p:txBody>
          <a:bodyPr>
            <a:normAutofit/>
          </a:bodyPr>
          <a:lstStyle/>
          <a:p>
            <a:r>
              <a:rPr lang="ko-KR" altLang="en-US" sz="1800" dirty="0" smtClean="0"/>
              <a:t>자동창고정리 </a:t>
            </a:r>
            <a:r>
              <a:rPr lang="en-US" altLang="ko-KR" sz="1800" dirty="0" smtClean="0"/>
              <a:t>– </a:t>
            </a:r>
            <a:r>
              <a:rPr lang="ko-KR" altLang="en-US" sz="1800" dirty="0" err="1" smtClean="0"/>
              <a:t>운반기</a:t>
            </a:r>
            <a:r>
              <a:rPr lang="en-US" altLang="ko-KR" sz="1800" dirty="0" smtClean="0"/>
              <a:t>, </a:t>
            </a:r>
            <a:r>
              <a:rPr lang="ko-KR" altLang="en-US" sz="1800" dirty="0" smtClean="0"/>
              <a:t>신호처리기</a:t>
            </a:r>
            <a:r>
              <a:rPr lang="en-US" altLang="ko-KR" sz="1800" dirty="0" smtClean="0"/>
              <a:t> </a:t>
            </a:r>
            <a:endParaRPr lang="ko-KR" altLang="en-US" sz="1800" dirty="0"/>
          </a:p>
        </p:txBody>
      </p:sp>
      <p:sp>
        <p:nvSpPr>
          <p:cNvPr id="8" name="제목 1"/>
          <p:cNvSpPr txBox="1">
            <a:spLocks/>
          </p:cNvSpPr>
          <p:nvPr/>
        </p:nvSpPr>
        <p:spPr>
          <a:xfrm>
            <a:off x="4644008" y="3429000"/>
            <a:ext cx="4032448" cy="360040"/>
          </a:xfrm>
          <a:prstGeom prst="rect">
            <a:avLst/>
          </a:prstGeom>
        </p:spPr>
        <p:txBody>
          <a:bodyPr vert="horz" lIns="91440" tIns="45720" rIns="91440" bIns="45720" rtlCol="0" anchor="ctr">
            <a:normAutofit lnSpcReduction="10000"/>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smtClean="0">
                <a:ln>
                  <a:noFill/>
                </a:ln>
                <a:solidFill>
                  <a:schemeClr val="tx1"/>
                </a:solidFill>
                <a:effectLst/>
                <a:uLnTx/>
                <a:uFillTx/>
                <a:latin typeface="+mj-lt"/>
                <a:ea typeface="+mj-ea"/>
                <a:cs typeface="+mj-cs"/>
              </a:rPr>
              <a:t>하역설비장치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유압펌프제어</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endParaRPr kumimoji="0" lang="ko-KR" alt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제목 1"/>
          <p:cNvSpPr txBox="1">
            <a:spLocks/>
          </p:cNvSpPr>
          <p:nvPr/>
        </p:nvSpPr>
        <p:spPr>
          <a:xfrm>
            <a:off x="179512" y="6237312"/>
            <a:ext cx="4032448" cy="432048"/>
          </a:xfrm>
          <a:prstGeom prst="rect">
            <a:avLst/>
          </a:prstGeom>
        </p:spPr>
        <p:txBody>
          <a:bodyPr vert="horz" lIns="91440" tIns="45720" rIns="91440" bIns="45720" rtlCol="0" anchor="ctr">
            <a:normAutofit/>
          </a:bodyPr>
          <a:lstStyle/>
          <a:p>
            <a:pPr marL="0" marR="0" lvl="0" indent="0" algn="ctr" defTabSz="914400" rtl="0" eaLnBrk="1" fontAlgn="auto" latinLnBrk="1" hangingPunct="1">
              <a:lnSpc>
                <a:spcPct val="100000"/>
              </a:lnSpc>
              <a:spcBef>
                <a:spcPct val="0"/>
              </a:spcBef>
              <a:spcAft>
                <a:spcPts val="0"/>
              </a:spcAft>
              <a:buClrTx/>
              <a:buSzTx/>
              <a:buFontTx/>
              <a:buNone/>
              <a:tabLst/>
              <a:defRPr/>
            </a:pP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운송 및 반송 </a:t>
            </a:r>
            <a:r>
              <a:rPr kumimoji="0" lang="en-US" altLang="ko-KR" sz="1800" b="0" i="0" u="none" strike="noStrike" kern="1200" cap="none" spc="0" normalizeH="0" baseline="0" noProof="0" dirty="0" smtClean="0">
                <a:ln>
                  <a:noFill/>
                </a:ln>
                <a:solidFill>
                  <a:schemeClr val="tx1"/>
                </a:solidFill>
                <a:effectLst/>
                <a:uLnTx/>
                <a:uFillTx/>
                <a:latin typeface="+mj-lt"/>
                <a:ea typeface="+mj-ea"/>
                <a:cs typeface="+mj-cs"/>
              </a:rPr>
              <a:t>- </a:t>
            </a:r>
            <a:r>
              <a:rPr kumimoji="0" lang="ko-KR" altLang="en-US" sz="1800" b="0" i="0" u="none" strike="noStrike" kern="1200" cap="none" spc="0" normalizeH="0" baseline="0" noProof="0" dirty="0" smtClean="0">
                <a:ln>
                  <a:noFill/>
                </a:ln>
                <a:solidFill>
                  <a:schemeClr val="tx1"/>
                </a:solidFill>
                <a:effectLst/>
                <a:uLnTx/>
                <a:uFillTx/>
                <a:latin typeface="+mj-lt"/>
                <a:ea typeface="+mj-ea"/>
                <a:cs typeface="+mj-cs"/>
              </a:rPr>
              <a:t>컨베이어벨트</a:t>
            </a:r>
          </a:p>
        </p:txBody>
      </p:sp>
      <p:sp>
        <p:nvSpPr>
          <p:cNvPr id="10" name="직사각형 9"/>
          <p:cNvSpPr/>
          <p:nvPr/>
        </p:nvSpPr>
        <p:spPr>
          <a:xfrm>
            <a:off x="251520" y="0"/>
            <a:ext cx="1189749" cy="369332"/>
          </a:xfrm>
          <a:prstGeom prst="rect">
            <a:avLst/>
          </a:prstGeom>
        </p:spPr>
        <p:txBody>
          <a:bodyPr wrap="none">
            <a:spAutoFit/>
          </a:bodyPr>
          <a:lstStyle/>
          <a:p>
            <a:r>
              <a:rPr lang="ko-KR" altLang="en-US" dirty="0" smtClean="0"/>
              <a:t>물류산업</a:t>
            </a:r>
            <a:r>
              <a:rPr lang="en-US" altLang="ko-KR" dirty="0" smtClean="0"/>
              <a:t> </a:t>
            </a:r>
            <a:endParaRPr lang="ko-KR" altLang="en-US" dirty="0"/>
          </a:p>
        </p:txBody>
      </p:sp>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301</Words>
  <Application>Microsoft Office PowerPoint</Application>
  <PresentationFormat>화면 슬라이드 쇼(4:3)</PresentationFormat>
  <Paragraphs>48</Paragraphs>
  <Slides>10</Slides>
  <Notes>0</Notes>
  <HiddenSlides>0</HiddenSlides>
  <MMClips>0</MMClips>
  <ScaleCrop>false</ScaleCrop>
  <HeadingPairs>
    <vt:vector size="4" baseType="variant">
      <vt:variant>
        <vt:lpstr>테마</vt:lpstr>
      </vt:variant>
      <vt:variant>
        <vt:i4>1</vt:i4>
      </vt:variant>
      <vt:variant>
        <vt:lpstr>슬라이드 제목</vt:lpstr>
      </vt:variant>
      <vt:variant>
        <vt:i4>10</vt:i4>
      </vt:variant>
    </vt:vector>
  </HeadingPairs>
  <TitlesOfParts>
    <vt:vector size="11" baseType="lpstr">
      <vt:lpstr>Office 테마</vt:lpstr>
      <vt:lpstr>슬라이드 1</vt:lpstr>
      <vt:lpstr>공장 자동화와 FMS(Flexible Manufacturing System)에 따른 PLC의 요구는 과거 중규모 이상의 릴레이 제어반 대체 효과에서 현재 고기능화, 고속화의 추세로 소규모 공작기계에서 대규모 시스템 설비에 이르기까지 적용되고 있다.  PLC 말고도, 산업용에는 PCNC, HMI/SCADA 등의 제어 시스템이 사용되고 있는데, 대규모의 플랜트에서는 개발, 유지보수, 확장성이 용이해 고려할만 하지만, 중소규모 산업 현장에서는 수지가 맞지 않아, PLC를 주로 사용하는 편이다.</vt:lpstr>
      <vt:lpstr>육류 및 가금류 – 절단, 제빙, 분쇄</vt:lpstr>
      <vt:lpstr>슬라이드 4</vt:lpstr>
      <vt:lpstr>제철라인 – 융철, 열조정, 원료수송, 절단 </vt:lpstr>
      <vt:lpstr>원료 수입 출하 – 원료 운송, 품질검사</vt:lpstr>
      <vt:lpstr>전송라인 제어 – 제품 운반</vt:lpstr>
      <vt:lpstr>슬라이드 8</vt:lpstr>
      <vt:lpstr>자동창고정리 – 운반기, 신호처리기 </vt:lpstr>
      <vt:lpstr>X – ray 검열 – 운반, 검사</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user</cp:lastModifiedBy>
  <cp:revision>12</cp:revision>
  <dcterms:created xsi:type="dcterms:W3CDTF">2020-12-22T07:19:07Z</dcterms:created>
  <dcterms:modified xsi:type="dcterms:W3CDTF">2020-12-22T08:38:11Z</dcterms:modified>
</cp:coreProperties>
</file>