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7" r:id="rId2"/>
    <p:sldId id="276" r:id="rId3"/>
    <p:sldId id="258" r:id="rId4"/>
    <p:sldId id="259" r:id="rId5"/>
    <p:sldId id="260" r:id="rId6"/>
    <p:sldId id="277" r:id="rId7"/>
    <p:sldId id="261" r:id="rId8"/>
    <p:sldId id="278" r:id="rId9"/>
    <p:sldId id="279" r:id="rId10"/>
    <p:sldId id="280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81" r:id="rId26"/>
    <p:sldId id="282" r:id="rId27"/>
    <p:sldId id="283" r:id="rId28"/>
    <p:sldId id="286" r:id="rId29"/>
    <p:sldId id="287" r:id="rId30"/>
    <p:sldId id="288" r:id="rId31"/>
    <p:sldId id="289" r:id="rId32"/>
    <p:sldId id="290" r:id="rId33"/>
    <p:sldId id="291" r:id="rId34"/>
    <p:sldId id="284" r:id="rId35"/>
    <p:sldId id="285" r:id="rId36"/>
    <p:sldId id="292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9" autoAdjust="0"/>
    <p:restoredTop sz="59788" autoAdjust="0"/>
  </p:normalViewPr>
  <p:slideViewPr>
    <p:cSldViewPr snapToGrid="0">
      <p:cViewPr varScale="1">
        <p:scale>
          <a:sx n="57" d="100"/>
          <a:sy n="57" d="100"/>
        </p:scale>
        <p:origin x="7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638060-3421-4466-BADB-BACE55A12C3A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229C39-1123-43F1-9D8B-AC7698938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024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ko-KR" b="1" i="1" dirty="0">
                <a:solidFill>
                  <a:srgbClr val="666666"/>
                </a:solidFill>
                <a:effectLst/>
                <a:latin typeface="Noto Sans KR"/>
              </a:rPr>
              <a:t>backbone: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 ImageNet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을 이용하여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pre-trained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됨</a:t>
            </a:r>
            <a:endParaRPr lang="en-US" altLang="ko-KR" b="0" i="0" dirty="0">
              <a:solidFill>
                <a:srgbClr val="666666"/>
              </a:solidFill>
              <a:effectLst/>
              <a:latin typeface="Noto Sans KR"/>
            </a:endParaRPr>
          </a:p>
          <a:p>
            <a:pPr marL="228600" indent="-228600">
              <a:buAutoNum type="arabicPeriod"/>
            </a:pPr>
            <a:r>
              <a:rPr lang="en-US" altLang="ko-KR" b="1" i="1" dirty="0">
                <a:solidFill>
                  <a:srgbClr val="666666"/>
                </a:solidFill>
                <a:effectLst/>
                <a:latin typeface="Noto Sans KR"/>
              </a:rPr>
              <a:t>head:</a:t>
            </a:r>
            <a:r>
              <a:rPr lang="en-US" altLang="ko-KR" b="0" i="1" dirty="0">
                <a:solidFill>
                  <a:srgbClr val="666666"/>
                </a:solidFill>
                <a:effectLst/>
                <a:latin typeface="Noto Sans KR"/>
              </a:rPr>
              <a:t> 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object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에 대한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class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와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bounding boxes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를 예측하는데 사용</a:t>
            </a:r>
            <a:endParaRPr lang="en-US" altLang="ko-KR" b="0" i="0" dirty="0">
              <a:solidFill>
                <a:srgbClr val="666666"/>
              </a:solidFill>
              <a:effectLst/>
              <a:latin typeface="Noto Sans KR"/>
            </a:endParaRPr>
          </a:p>
          <a:p>
            <a:pPr marL="228600" indent="-228600">
              <a:buAutoNum type="arabicPeriod"/>
            </a:pPr>
            <a:r>
              <a:rPr lang="en-US" altLang="ko-KR" b="1" i="1" dirty="0">
                <a:solidFill>
                  <a:srgbClr val="666666"/>
                </a:solidFill>
                <a:effectLst/>
                <a:latin typeface="Noto Sans KR"/>
              </a:rPr>
              <a:t>neck:</a:t>
            </a:r>
            <a:r>
              <a:rPr lang="ko-KR" altLang="en-US" b="0" i="1" dirty="0">
                <a:solidFill>
                  <a:srgbClr val="666666"/>
                </a:solidFill>
                <a:effectLst/>
                <a:latin typeface="Noto Sans KR"/>
              </a:rPr>
              <a:t> 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최근에 개발된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detector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들은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backbone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과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head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사이에 약간의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layers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들을 삽입하였으며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이러한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layers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들은 보통 서로 다른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stages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들로부터 온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feature maps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들을 모으는데 사용</a:t>
            </a:r>
            <a:endParaRPr lang="en-US" altLang="ko-KR" b="0" i="0" dirty="0">
              <a:solidFill>
                <a:srgbClr val="666666"/>
              </a:solidFill>
              <a:effectLst/>
              <a:latin typeface="Noto Sans KR"/>
            </a:endParaRPr>
          </a:p>
          <a:p>
            <a:pPr marL="0" indent="0">
              <a:buNone/>
            </a:pPr>
            <a:endParaRPr lang="en-US" altLang="ko-KR" b="0" i="0" dirty="0">
              <a:solidFill>
                <a:srgbClr val="666666"/>
              </a:solidFill>
              <a:effectLst/>
              <a:latin typeface="Noto Sans KR"/>
            </a:endParaRPr>
          </a:p>
          <a:p>
            <a:pPr marL="0" indent="0">
              <a:buNone/>
            </a:pPr>
            <a:endParaRPr lang="en-US" altLang="ko-KR" b="0" i="0" dirty="0">
              <a:solidFill>
                <a:srgbClr val="666666"/>
              </a:solidFill>
              <a:effectLst/>
              <a:latin typeface="Noto Sans K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29C39-1123-43F1-9D8B-AC769893808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8389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 err="1">
                <a:solidFill>
                  <a:srgbClr val="666666"/>
                </a:solidFill>
                <a:effectLst/>
                <a:latin typeface="Noto Sans KR"/>
              </a:rPr>
              <a:t>CutMix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 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및 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Mosaic data augmentation / Class label smoothing / Mish activation 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등의 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features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들을 적용하였을 때 정확도가 개선됨</a:t>
            </a:r>
            <a:endParaRPr lang="en-US" altLang="ko-KR" b="0" i="0" dirty="0">
              <a:solidFill>
                <a:srgbClr val="666666"/>
              </a:solidFill>
              <a:effectLst/>
              <a:latin typeface="Noto Sans KR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666666"/>
              </a:solidFill>
              <a:effectLst/>
              <a:latin typeface="Noto Sans KR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추가적으로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Mish activation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을 상호 보완을 위한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option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으로 사용함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29C39-1123-43F1-9D8B-AC7698938083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9350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29C39-1123-43F1-9D8B-AC7698938083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7194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S M IT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등을 함께 적용하고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loss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를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Noto Sans KR"/>
              </a:rPr>
              <a:t>CIoU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를 사용하는 것이 성능 향상에 도움이 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29C39-1123-43F1-9D8B-AC7698938083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4007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S M IT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등을 함께 적용하고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loss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를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Noto Sans KR"/>
              </a:rPr>
              <a:t>CIoU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를 사용하는 것이 성능 향상에 도움이 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29C39-1123-43F1-9D8B-AC7698938083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8871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S M IT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등을 함께 적용하고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loss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를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Noto Sans KR"/>
              </a:rPr>
              <a:t>CIoU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를 사용하는 것이 성능 향상에 도움이 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29C39-1123-43F1-9D8B-AC7698938083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9011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S M IT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등을 함께 적용하고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loss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를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Noto Sans KR"/>
              </a:rPr>
              <a:t>CIoU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를 사용하는 것이 성능 향상에 도움이 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29C39-1123-43F1-9D8B-AC7698938083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6709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가장 우수한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classification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정확도를 보이는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model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이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detector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의 정확도 관점에서도 가장 우수한 것은 아님을 발견</a:t>
            </a:r>
            <a:endParaRPr lang="en-US" altLang="ko-KR" b="0" i="0" dirty="0">
              <a:solidFill>
                <a:srgbClr val="666666"/>
              </a:solidFill>
              <a:effectLst/>
              <a:latin typeface="Noto Sans KR"/>
            </a:endParaRPr>
          </a:p>
          <a:p>
            <a:endParaRPr lang="en-US" altLang="ko-KR" b="0" i="0" dirty="0">
              <a:solidFill>
                <a:srgbClr val="666666"/>
              </a:solidFill>
              <a:effectLst/>
              <a:latin typeface="Noto Sans KR"/>
            </a:endParaRPr>
          </a:p>
          <a:p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서로 다른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features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들을 이용하여 훈련된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CSPResNeXt50 model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이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CSPDarknet53 model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보다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classification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정확도가 높지만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, object detection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정확도는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CSPDarknet53 model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이 더 높음</a:t>
            </a:r>
            <a:endParaRPr lang="en-US" altLang="ko-KR" b="0" i="0" dirty="0">
              <a:solidFill>
                <a:srgbClr val="666666"/>
              </a:solidFill>
              <a:effectLst/>
              <a:latin typeface="Noto Sans KR"/>
            </a:endParaRPr>
          </a:p>
          <a:p>
            <a:endParaRPr lang="en-US" altLang="ko-KR" b="0" i="0" dirty="0">
              <a:solidFill>
                <a:srgbClr val="666666"/>
              </a:solidFill>
              <a:effectLst/>
              <a:latin typeface="Noto Sans KR"/>
            </a:endParaRPr>
          </a:p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이전 실험을 통해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CSPResNeXt-50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의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classifier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훈련에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Noto Sans KR"/>
              </a:rPr>
              <a:t>BoF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와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Mish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를 사용하면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classification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정확도가 향상되는 것을 확인했지만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, 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이렇게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pre-trained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된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weight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를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detector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에 적용하면 정확도가 떨어짐</a:t>
            </a:r>
            <a:endParaRPr lang="en-US" altLang="ko-KR" b="0" i="0" dirty="0">
              <a:solidFill>
                <a:srgbClr val="333333"/>
              </a:solidFill>
              <a:effectLst/>
              <a:latin typeface="Noto Sans KR"/>
            </a:endParaRPr>
          </a:p>
          <a:p>
            <a:endParaRPr lang="en-US" altLang="ko-KR" b="0" i="0" dirty="0">
              <a:solidFill>
                <a:srgbClr val="666666"/>
              </a:solidFill>
              <a:effectLst/>
              <a:latin typeface="Noto Sans KR"/>
            </a:endParaRPr>
          </a:p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그러나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CSPDarknet53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의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classifier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훈련에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Noto Sans KR"/>
              </a:rPr>
              <a:t>BoF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와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Mish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를 사용한 경우는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classification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과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pre-trained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된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weight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를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detector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에 적용한 경우 모두에서 정확도가 향상되므로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, CSPDarknet53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이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CSPResNeXt50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보다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detector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에 적합한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backbone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이라고 할 수 있음</a:t>
            </a:r>
            <a:endParaRPr lang="en-US" altLang="ko-KR" b="0" i="0" dirty="0">
              <a:solidFill>
                <a:srgbClr val="333333"/>
              </a:solidFill>
              <a:effectLst/>
              <a:latin typeface="Noto Sans KR"/>
            </a:endParaRPr>
          </a:p>
          <a:p>
            <a:endParaRPr lang="en-US" altLang="ko-KR" b="0" i="0" dirty="0">
              <a:solidFill>
                <a:srgbClr val="333333"/>
              </a:solidFill>
              <a:effectLst/>
              <a:latin typeface="Noto Sans KR"/>
            </a:endParaRPr>
          </a:p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다양한 개선으로 인해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CSPDarknet53 model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이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detector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의 정확도를 향상시킬 수 있는 더 많은 능력이 있음을 확인함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29C39-1123-43F1-9D8B-AC7698938083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4955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BOF/BOS</a:t>
            </a:r>
            <a:r>
              <a:rPr lang="ko-KR" altLang="en-US" dirty="0"/>
              <a:t>를 추가할 경우 배치사이즈에 영향을 거의 받지 않음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이는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Noto Sans KR"/>
              </a:rPr>
              <a:t>BoF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와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Noto Sans KR"/>
              </a:rPr>
              <a:t>BoS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를 도입한 후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training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에 더 이상 값비싼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GPU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가 필요하지 않다는 것이며 즉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누구나 기존의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GPU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를 가지고 성능이 우수한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detector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를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training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할 수 있게 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29C39-1123-43F1-9D8B-AC7698938083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7967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자기들이 잘났다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YOLOv4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는 파레토 최적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(Pareto optimality)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곡선에 위치하며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속도 및 정확성 측면에서 가장 빠르고 정확한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detector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임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29C39-1123-43F1-9D8B-AC7698938083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8947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29C39-1123-43F1-9D8B-AC7698938083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179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보통의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object detector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는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offline(?)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으로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training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되므로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연구자들은 이러한 이점을 활용하여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inference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비용을 늘리지 않고도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object detector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의 정확도를 높일 수 있는 보다 나은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training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방법을 개발하는 것을 선호함</a:t>
            </a:r>
            <a:endParaRPr lang="en-US" altLang="ko-KR" b="0" i="0" dirty="0">
              <a:solidFill>
                <a:srgbClr val="666666"/>
              </a:solidFill>
              <a:effectLst/>
              <a:latin typeface="Noto Sans KR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666666"/>
              </a:solidFill>
              <a:effectLst/>
              <a:latin typeface="Noto Sans KR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training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전략만 바꾸거나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training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에 소요되는 비용만 증가시키는 방법을 말함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666666"/>
              </a:solidFill>
              <a:effectLst/>
              <a:latin typeface="Noto Sans KR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292929"/>
                </a:solidFill>
                <a:effectLst/>
                <a:latin typeface="charter"/>
              </a:rPr>
              <a:t>Inference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 :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모델학습이 끝난 후 해당 모델을 대상으로 쿼리를 날리는 과정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29C39-1123-43F1-9D8B-AC769893808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66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29C39-1123-43F1-9D8B-AC769893808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412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inference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비용을 약간만 증가시키면서도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, object detection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의 정확도를 크게 향상시키는 것을 말함 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plugin modules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과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post-processing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으로 구성 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plugin modules: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하나의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model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내 특정한 속성을 향상시키는 것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(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예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: receptive field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의 확장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, attention mechanism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도입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, feature integration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capability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강화 등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)</a:t>
            </a:r>
            <a:endParaRPr lang="ko-KR" altLang="en-US" b="0" i="0" dirty="0">
              <a:solidFill>
                <a:srgbClr val="666666"/>
              </a:solidFill>
              <a:effectLst/>
              <a:latin typeface="Noto Sans KR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post-processing: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모델의 예측 결과를 선별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(screening)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하는 방법 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29C39-1123-43F1-9D8B-AC769893808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073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29C39-1123-43F1-9D8B-AC769893808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8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/>
              <a:t>receptive field </a:t>
            </a:r>
            <a:r>
              <a:rPr lang="ko-KR" altLang="en-US" sz="1200" dirty="0"/>
              <a:t>크기가 더 크며  </a:t>
            </a:r>
            <a:r>
              <a:rPr lang="en-US" altLang="ko-KR" sz="1200" dirty="0"/>
              <a:t>: (</a:t>
            </a:r>
            <a:r>
              <a:rPr lang="ko-KR" altLang="en-US" sz="1200" dirty="0"/>
              <a:t>보다 많은 개수의 </a:t>
            </a:r>
            <a:r>
              <a:rPr lang="en-US" altLang="ko-KR" sz="1200" dirty="0"/>
              <a:t>3 x 3 convolutional layers</a:t>
            </a:r>
            <a:r>
              <a:rPr lang="ko-KR" altLang="en-US" sz="1200" dirty="0"/>
              <a:t>를 가진</a:t>
            </a:r>
            <a:r>
              <a:rPr lang="en-US" altLang="ko-KR" sz="1200" dirty="0"/>
              <a:t>)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29C39-1123-43F1-9D8B-AC769893808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466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29C39-1123-43F1-9D8B-AC769893808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6754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29C39-1123-43F1-9D8B-AC769893808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617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classifier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를 훈련 시 서로 다른 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features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들이 주는 영향에 대해서 실험하였으며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, 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특히 아래의 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features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들을 고려함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666666"/>
              </a:solidFill>
              <a:effectLst/>
              <a:latin typeface="Noto Sans KR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1 Class label smoothing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666666"/>
              </a:solidFill>
              <a:effectLst/>
              <a:latin typeface="Noto Sans KR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2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그림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7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과 같은 서로 다른 종류의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data augmentation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기법</a:t>
            </a:r>
            <a:endParaRPr lang="en-US" altLang="ko-KR" b="0" i="0" dirty="0">
              <a:solidFill>
                <a:srgbClr val="666666"/>
              </a:solidFill>
              <a:effectLst/>
              <a:latin typeface="Noto Sans KR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(bilateral blurring, </a:t>
            </a:r>
            <a:r>
              <a:rPr lang="en-US" altLang="ko-KR" b="0" i="0" dirty="0" err="1">
                <a:solidFill>
                  <a:srgbClr val="666666"/>
                </a:solidFill>
                <a:effectLst/>
                <a:latin typeface="Noto Sans KR"/>
              </a:rPr>
              <a:t>MixUp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, </a:t>
            </a:r>
            <a:r>
              <a:rPr lang="en-US" altLang="ko-KR" b="0" i="0" dirty="0" err="1">
                <a:solidFill>
                  <a:srgbClr val="666666"/>
                </a:solidFill>
                <a:effectLst/>
                <a:latin typeface="Noto Sans KR"/>
              </a:rPr>
              <a:t>CutMix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, Mosaic)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666666"/>
              </a:solidFill>
              <a:effectLst/>
              <a:latin typeface="Noto Sans KR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3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서로 다른 종류의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activation function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들</a:t>
            </a:r>
            <a:endParaRPr lang="en-US" altLang="ko-KR" b="0" i="0" dirty="0">
              <a:solidFill>
                <a:srgbClr val="666666"/>
              </a:solidFill>
              <a:effectLst/>
              <a:latin typeface="Noto Sans KR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(Leaky-</a:t>
            </a:r>
            <a:r>
              <a:rPr lang="en-US" altLang="ko-KR" b="0" i="0" dirty="0" err="1">
                <a:solidFill>
                  <a:srgbClr val="666666"/>
                </a:solidFill>
                <a:effectLst/>
                <a:latin typeface="Noto Sans KR"/>
              </a:rPr>
              <a:t>ReLU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(by default), Swish, Mish)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29C39-1123-43F1-9D8B-AC7698938083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259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D67A2-74C8-40FC-99E7-B1FCA92FBF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6B2514-29EB-461A-B22B-A7CA653FF8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6D77E7-F9FD-45E2-AE76-700AFB04D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6782-9694-4CDF-B828-0F836F50080A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97057F-6A93-4583-B9E8-9689D50EF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7EE792-9C89-4AFB-875F-EB8E1C485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BE31E-7F69-4C17-B588-8B5A93102A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241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EFAEC-648F-4664-8DED-5FAFEE401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A2F3AF-9B5D-4306-8460-66DAD7B3E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167C9A-B104-486C-B761-A7C05BC3A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6782-9694-4CDF-B828-0F836F50080A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A675B-749D-41E0-9156-7C92F70E7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B73DF6-9043-4365-885C-E1E566322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BE31E-7F69-4C17-B588-8B5A93102A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417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B34862F-13A5-48D5-97BA-6E4D6237DA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7BA2BB-01D4-40CA-BA82-317FC0A996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427E71-E7BA-4337-93D3-152FC97C6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6782-9694-4CDF-B828-0F836F50080A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0FFC52-902D-475A-A28B-F8D1B1758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C39556-0165-4C27-8369-E3CEA4B32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BE31E-7F69-4C17-B588-8B5A93102A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263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E182A7-9FF8-4E70-8463-DEA1E4A19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8AE77F-08EA-4BF4-951A-942442C2A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0B93D6-EFF8-4DC9-B8B8-88722F3B4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6782-9694-4CDF-B828-0F836F50080A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A0F958-B323-45F1-8565-70B1E17DB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62F3D9-E35D-4057-87B6-EF7C8E845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BE31E-7F69-4C17-B588-8B5A93102A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607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6623B-823B-47B0-99FD-401A32DD2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61041F-CCA9-4638-AF84-9E4714A4D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6045E9-4E30-481B-8126-539FB877E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6782-9694-4CDF-B828-0F836F50080A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895D0E-CFC5-4FF0-87E1-2BBAB7034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397682-7E14-41F6-B110-1C740B541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BE31E-7F69-4C17-B588-8B5A93102A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548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ADFBCB-EFCE-4CA7-9990-85C201576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DE2464-97D3-429B-BD3B-E12D482A92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7510B4-59A7-437E-95D6-F10C43230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803497-EFAE-4087-8663-C34EC9401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6782-9694-4CDF-B828-0F836F50080A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F41882-BE3D-4FD1-873F-CFB138C78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2EF2EB-7499-4196-9A37-6F9C92344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BE31E-7F69-4C17-B588-8B5A93102A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519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E40127-EECB-4D07-8165-AD27674DB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90FB00-6955-4D79-AD76-6D7182BE6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2BF4BF-9491-460B-8AA9-6DBF49D24B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A3EF326-45EE-44BC-8D00-C5826C77BF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21AEAFC-2D5E-48AC-91BC-8D6B5B6CD3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6478C02-4A7D-4316-9051-97532AF68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6782-9694-4CDF-B828-0F836F50080A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5D217F5-367D-43FA-8F3F-FAB2B93D3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E94473-EBDB-4E73-A6D0-6853BF0C5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BE31E-7F69-4C17-B588-8B5A93102A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04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3E52B5-E4EA-4908-BE2D-CDCDB10EF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FC6946B-A784-4827-9EDB-5662F08B9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6782-9694-4CDF-B828-0F836F50080A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36F42E-F4A0-49BA-B1EC-0F5AE0D1C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B6D643-0DDA-478A-8E4D-5B330C621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BE31E-7F69-4C17-B588-8B5A93102A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497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52E6A9-906B-40CA-B1A1-65B28517D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6782-9694-4CDF-B828-0F836F50080A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F049AF6-BDCB-4C9A-8B04-3A766001E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9E27B9-13B1-4CA0-9338-974E29B87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BE31E-7F69-4C17-B588-8B5A93102A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382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F06BC9-C455-4EDD-88A0-C5563F735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E357C3-4CA5-40E3-8EFF-627C8F483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5A9A06-FDE7-494C-850B-740C7F191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4897B3-6F4D-46E7-82D1-82B69DADF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6782-9694-4CDF-B828-0F836F50080A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D94DC4-BCE8-4EC4-9507-77D4BA5B6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9CF1FD-E3A1-4E7A-B2F5-AC52A069F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BE31E-7F69-4C17-B588-8B5A93102A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910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ED6F6D-4B4C-4E75-9A34-543307B30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983BA31-24FC-4DCC-942E-A7C63579CB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2AC6E2-3F82-45C5-A81A-F2CF02117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CEB694-2365-476E-B6C5-ED7CF7DFF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6782-9694-4CDF-B828-0F836F50080A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4D737A-CC69-427A-B7F3-BB849745F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9FB4BA-E48F-428F-8729-E85331D82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BE31E-7F69-4C17-B588-8B5A93102A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901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604E82F-9579-4A7D-AA77-404A984FD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CCB615-7515-48BA-A77B-184890713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88E9CF-BB1C-484F-9E33-71FF1779DF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56782-9694-4CDF-B828-0F836F50080A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41ABC5-05A9-4C93-BCF2-BDC59FAC9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84CA7D-ADA2-4486-9531-D9AAC1D813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BE31E-7F69-4C17-B588-8B5A93102A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248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A4DDA8-BA98-4B39-B0C8-F672D5616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1.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KR"/>
              </a:rPr>
              <a:t>Intoduction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724765-7939-4CA8-9227-3CE80919C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대부분의 </a:t>
            </a:r>
            <a:r>
              <a:rPr lang="en-US" altLang="ko-KR" sz="1800" dirty="0"/>
              <a:t>CNN </a:t>
            </a:r>
            <a:r>
              <a:rPr lang="ko-KR" altLang="en-US" sz="1800" dirty="0"/>
              <a:t>기반 </a:t>
            </a:r>
            <a:r>
              <a:rPr lang="en-US" altLang="ko-KR" sz="1800" dirty="0"/>
              <a:t>object detector</a:t>
            </a:r>
            <a:r>
              <a:rPr lang="ko-KR" altLang="en-US" sz="1800" dirty="0"/>
              <a:t>들은 </a:t>
            </a:r>
            <a:r>
              <a:rPr lang="en-US" altLang="ko-KR" sz="1800" dirty="0"/>
              <a:t>recommendation systems</a:t>
            </a:r>
            <a:r>
              <a:rPr lang="ko-KR" altLang="en-US" sz="1800" dirty="0"/>
              <a:t>에 대해서만 주로 적용 가능</a:t>
            </a:r>
          </a:p>
          <a:p>
            <a:pPr marL="0" indent="0">
              <a:buNone/>
            </a:pPr>
            <a:r>
              <a:rPr lang="en-US" altLang="ko-KR" sz="1800" dirty="0"/>
              <a:t>-</a:t>
            </a:r>
            <a:r>
              <a:rPr lang="ko-KR" altLang="en-US" sz="1800" dirty="0"/>
              <a:t>도심지 내 비디오 카메라를 이용한 주차 가능 공간 탐색</a:t>
            </a:r>
            <a:r>
              <a:rPr lang="en-US" altLang="ko-KR" sz="1800" dirty="0"/>
              <a:t>: </a:t>
            </a:r>
            <a:r>
              <a:rPr lang="ko-KR" altLang="en-US" sz="1800" dirty="0"/>
              <a:t>느리지만 정확한 </a:t>
            </a:r>
            <a:r>
              <a:rPr lang="en-US" altLang="ko-KR" sz="1800" dirty="0"/>
              <a:t>model</a:t>
            </a:r>
            <a:r>
              <a:rPr lang="ko-KR" altLang="en-US" sz="1800" dirty="0"/>
              <a:t>들이 적용</a:t>
            </a:r>
          </a:p>
          <a:p>
            <a:pPr marL="0" indent="0">
              <a:buNone/>
            </a:pPr>
            <a:r>
              <a:rPr lang="en-US" altLang="ko-KR" sz="1800" dirty="0"/>
              <a:t>-</a:t>
            </a:r>
            <a:r>
              <a:rPr lang="ko-KR" altLang="en-US" sz="1800" dirty="0"/>
              <a:t>차량 충돌 경고</a:t>
            </a:r>
            <a:r>
              <a:rPr lang="en-US" altLang="ko-KR" sz="1800" dirty="0"/>
              <a:t>: </a:t>
            </a:r>
            <a:r>
              <a:rPr lang="ko-KR" altLang="en-US" sz="1800" dirty="0"/>
              <a:t>빠르지만 부정확한 </a:t>
            </a:r>
            <a:r>
              <a:rPr lang="en-US" altLang="ko-KR" sz="1800" dirty="0"/>
              <a:t>model</a:t>
            </a:r>
            <a:r>
              <a:rPr lang="ko-KR" altLang="en-US" sz="1800" dirty="0"/>
              <a:t>들이 적용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-</a:t>
            </a:r>
            <a:r>
              <a:rPr lang="ko-KR" altLang="en-US" sz="1800" dirty="0"/>
              <a:t>최신의 </a:t>
            </a:r>
            <a:r>
              <a:rPr lang="en-US" altLang="ko-KR" sz="1800" dirty="0"/>
              <a:t>neural network</a:t>
            </a:r>
            <a:r>
              <a:rPr lang="ko-KR" altLang="en-US" sz="1800" dirty="0"/>
              <a:t>들은 실시간으로 동작하지 않고</a:t>
            </a:r>
            <a:r>
              <a:rPr lang="en-US" altLang="ko-KR" sz="1800" dirty="0"/>
              <a:t>, </a:t>
            </a:r>
            <a:r>
              <a:rPr lang="ko-KR" altLang="en-US" sz="1800" dirty="0"/>
              <a:t>큰 </a:t>
            </a:r>
            <a:r>
              <a:rPr lang="en-US" altLang="ko-KR" sz="1800" dirty="0"/>
              <a:t>mini-batch-size</a:t>
            </a:r>
            <a:r>
              <a:rPr lang="ko-KR" altLang="en-US" sz="1800" dirty="0"/>
              <a:t>로 </a:t>
            </a:r>
            <a:r>
              <a:rPr lang="ko-KR" altLang="en-US" sz="1800" dirty="0" err="1"/>
              <a:t>여러개의</a:t>
            </a:r>
            <a:r>
              <a:rPr lang="ko-KR" altLang="en-US" sz="1800" dirty="0"/>
              <a:t> </a:t>
            </a:r>
            <a:r>
              <a:rPr lang="en-US" altLang="ko-KR" sz="1800" dirty="0"/>
              <a:t>GPU</a:t>
            </a:r>
            <a:r>
              <a:rPr lang="ko-KR" altLang="en-US" sz="1800" dirty="0"/>
              <a:t>를 이용한 </a:t>
            </a:r>
            <a:r>
              <a:rPr lang="en-US" altLang="ko-KR" sz="1800" dirty="0"/>
              <a:t>training</a:t>
            </a:r>
            <a:r>
              <a:rPr lang="ko-KR" altLang="en-US" sz="1800" dirty="0"/>
              <a:t>이 필요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★정확도와 실시간 속도 모두를 만족하는 </a:t>
            </a:r>
            <a:r>
              <a:rPr lang="en-US" altLang="ko-KR" sz="1800" dirty="0"/>
              <a:t>object detector</a:t>
            </a:r>
            <a:r>
              <a:rPr lang="ko-KR" altLang="en-US" sz="1800" dirty="0"/>
              <a:t>가 필요 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-</a:t>
            </a:r>
            <a:r>
              <a:rPr lang="ko-KR" altLang="en-US" sz="1800" dirty="0"/>
              <a:t>기존 </a:t>
            </a:r>
            <a:r>
              <a:rPr lang="en-US" altLang="ko-KR" sz="1800" dirty="0"/>
              <a:t>GPU</a:t>
            </a:r>
            <a:r>
              <a:rPr lang="ko-KR" altLang="en-US" sz="1800" dirty="0"/>
              <a:t>에서 실시간으로 동작하며</a:t>
            </a:r>
            <a:r>
              <a:rPr lang="en-US" altLang="ko-KR" sz="1800" dirty="0"/>
              <a:t>, training</a:t>
            </a:r>
            <a:r>
              <a:rPr lang="ko-KR" altLang="en-US" sz="1800" dirty="0"/>
              <a:t>에 한개의 기존 </a:t>
            </a:r>
            <a:r>
              <a:rPr lang="en-US" altLang="ko-KR" sz="1800" dirty="0"/>
              <a:t>GPU</a:t>
            </a:r>
            <a:r>
              <a:rPr lang="ko-KR" altLang="en-US" sz="1800" dirty="0"/>
              <a:t>만 필요한 </a:t>
            </a:r>
            <a:r>
              <a:rPr lang="en-US" altLang="ko-KR" sz="1800" dirty="0"/>
              <a:t>CNN</a:t>
            </a:r>
            <a:r>
              <a:rPr lang="ko-KR" altLang="en-US" sz="1800" dirty="0"/>
              <a:t>을 만들어서 위와 같은 문제를 해결하고자 함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969994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C7EB56-D528-4440-B7A3-5C305D74D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Preview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26A9426-DB4E-4A97-8D4C-310174E07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83" y="2126721"/>
            <a:ext cx="5529246" cy="386768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C055659-02EB-4EC4-BE02-516AFFDA0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828" y="2305579"/>
            <a:ext cx="5454561" cy="368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382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D316C-2B2B-481F-959D-8DD64E3EB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3. Methodology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C69332-E65F-49A2-ADBC-B12BE141C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b="0" i="0" dirty="0">
                <a:solidFill>
                  <a:srgbClr val="333333"/>
                </a:solidFill>
                <a:effectLst/>
                <a:latin typeface="Noto Sans KR"/>
              </a:rPr>
              <a:t>실시간 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Noto Sans KR"/>
              </a:rPr>
              <a:t>neural network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Noto Sans KR"/>
              </a:rPr>
              <a:t>을 위한 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Noto Sans KR"/>
              </a:rPr>
              <a:t>2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Noto Sans KR"/>
              </a:rPr>
              <a:t>개의 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Noto Sans KR"/>
              </a:rPr>
              <a:t>options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Noto Sans KR"/>
              </a:rPr>
              <a:t>을 제시</a:t>
            </a:r>
            <a:endParaRPr lang="en-US" altLang="ko-KR" sz="2000" b="0" i="0" dirty="0">
              <a:solidFill>
                <a:srgbClr val="333333"/>
              </a:solidFill>
              <a:effectLst/>
              <a:latin typeface="Noto Sans KR"/>
            </a:endParaRP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GPU</a:t>
            </a:r>
            <a:r>
              <a:rPr lang="ko-KR" altLang="en-US" sz="2000" dirty="0"/>
              <a:t> </a:t>
            </a:r>
            <a:r>
              <a:rPr lang="en-US" altLang="ko-KR" sz="2000" dirty="0"/>
              <a:t>:</a:t>
            </a:r>
            <a:r>
              <a:rPr lang="ko-KR" altLang="en-US" sz="2000" dirty="0"/>
              <a:t> </a:t>
            </a:r>
            <a:r>
              <a:rPr lang="en-US" altLang="ko-KR" sz="2000" dirty="0"/>
              <a:t>convolutional layers </a:t>
            </a:r>
            <a:r>
              <a:rPr lang="ko-KR" altLang="en-US" sz="2000" dirty="0"/>
              <a:t>내 </a:t>
            </a:r>
            <a:r>
              <a:rPr lang="en-US" altLang="ko-KR" sz="2000" dirty="0"/>
              <a:t>group</a:t>
            </a:r>
            <a:r>
              <a:rPr lang="ko-KR" altLang="en-US" sz="2000" dirty="0"/>
              <a:t>의 수가 작은</a:t>
            </a:r>
            <a:r>
              <a:rPr lang="en-US" altLang="ko-KR" sz="2000" dirty="0"/>
              <a:t> CSPResNeXt50 / CSPDarknet53 </a:t>
            </a:r>
            <a:r>
              <a:rPr lang="ko-KR" altLang="en-US" sz="2000" dirty="0"/>
              <a:t>등을 이용</a:t>
            </a: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  <a:p>
            <a:pPr marL="0" indent="0">
              <a:buNone/>
            </a:pPr>
            <a:r>
              <a:rPr lang="en-US" altLang="ko-KR" sz="2000" dirty="0"/>
              <a:t>VPU</a:t>
            </a:r>
            <a:r>
              <a:rPr lang="ko-KR" altLang="en-US" sz="2000" dirty="0"/>
              <a:t> </a:t>
            </a:r>
            <a:r>
              <a:rPr lang="en-US" altLang="ko-KR" sz="2000" dirty="0"/>
              <a:t>:</a:t>
            </a:r>
            <a:r>
              <a:rPr lang="ko-KR" altLang="en-US" sz="2000" dirty="0"/>
              <a:t> </a:t>
            </a:r>
            <a:r>
              <a:rPr lang="en-US" altLang="ko-KR" sz="2000" dirty="0"/>
              <a:t>grouped-convolution</a:t>
            </a:r>
            <a:r>
              <a:rPr lang="ko-KR" altLang="en-US" sz="2000" dirty="0"/>
              <a:t>은 사용하지만</a:t>
            </a:r>
            <a:r>
              <a:rPr lang="en-US" altLang="ko-KR" sz="2000" dirty="0"/>
              <a:t>, Squeeze-and-excitement (SE) blocks</a:t>
            </a:r>
            <a:r>
              <a:rPr lang="ko-KR" altLang="en-US" sz="2000" dirty="0"/>
              <a:t>은 사용하지 않음</a:t>
            </a:r>
            <a:r>
              <a:rPr lang="en-US" altLang="ko-KR" sz="2000" dirty="0"/>
              <a:t>. </a:t>
            </a:r>
            <a:r>
              <a:rPr lang="ko-KR" altLang="en-US" sz="2000" dirty="0"/>
              <a:t>특히 </a:t>
            </a:r>
            <a:r>
              <a:rPr lang="en-US" altLang="ko-KR" sz="2000" dirty="0" err="1"/>
              <a:t>EfficientNet</a:t>
            </a:r>
            <a:r>
              <a:rPr lang="en-US" altLang="ko-KR" sz="2000" dirty="0"/>
              <a:t>-lite / </a:t>
            </a:r>
            <a:r>
              <a:rPr lang="en-US" altLang="ko-KR" sz="2000" dirty="0" err="1"/>
              <a:t>MixNet</a:t>
            </a:r>
            <a:r>
              <a:rPr lang="en-US" altLang="ko-KR" sz="2000" dirty="0"/>
              <a:t> / </a:t>
            </a:r>
            <a:r>
              <a:rPr lang="en-US" altLang="ko-KR" sz="2000" dirty="0" err="1"/>
              <a:t>GhostNet</a:t>
            </a:r>
            <a:r>
              <a:rPr lang="en-US" altLang="ko-KR" sz="2000" dirty="0"/>
              <a:t>  / MobileNetV3 </a:t>
            </a:r>
            <a:r>
              <a:rPr lang="ko-KR" altLang="en-US" sz="2000" dirty="0"/>
              <a:t>등의 모델들을 포함함 </a:t>
            </a:r>
          </a:p>
        </p:txBody>
      </p:sp>
    </p:spTree>
    <p:extLst>
      <p:ext uri="{BB962C8B-B14F-4D97-AF65-F5344CB8AC3E}">
        <p14:creationId xmlns:p14="http://schemas.microsoft.com/office/powerpoint/2010/main" val="3165474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D316C-2B2B-481F-959D-8DD64E3EB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3.1. Selection of architecture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C69332-E65F-49A2-ADBC-B12BE141C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73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목적</a:t>
            </a:r>
            <a:r>
              <a:rPr lang="en-US" altLang="ko-KR" sz="2400" dirty="0"/>
              <a:t>1 :  </a:t>
            </a:r>
            <a:r>
              <a:rPr lang="ko-KR" altLang="en-US" sz="2400" dirty="0"/>
              <a:t>입력해상도</a:t>
            </a:r>
            <a:r>
              <a:rPr lang="en-US" altLang="ko-KR" sz="2400" dirty="0"/>
              <a:t>, conv</a:t>
            </a:r>
            <a:r>
              <a:rPr lang="ko-KR" altLang="en-US" sz="2400" dirty="0"/>
              <a:t>레이어의 수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paramete</a:t>
            </a:r>
            <a:r>
              <a:rPr lang="ko-KR" altLang="en-US" sz="2400" dirty="0"/>
              <a:t>개수</a:t>
            </a:r>
            <a:r>
              <a:rPr lang="en-US" altLang="ko-KR" sz="2400" dirty="0"/>
              <a:t>, layer</a:t>
            </a:r>
            <a:r>
              <a:rPr lang="ko-KR" altLang="en-US" sz="2400" dirty="0"/>
              <a:t>출력개수</a:t>
            </a:r>
            <a:r>
              <a:rPr lang="en-US" altLang="ko-KR" sz="2400" dirty="0"/>
              <a:t>(filter)</a:t>
            </a:r>
            <a:r>
              <a:rPr lang="ko-KR" altLang="en-US" sz="2400" dirty="0"/>
              <a:t>가운데서 최적의 </a:t>
            </a:r>
            <a:r>
              <a:rPr lang="en-US" altLang="ko-KR" sz="2400" dirty="0"/>
              <a:t>balance</a:t>
            </a:r>
            <a:r>
              <a:rPr lang="ko-KR" altLang="en-US" sz="2400" dirty="0"/>
              <a:t>를 발견하는 것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목적 </a:t>
            </a:r>
            <a:r>
              <a:rPr lang="en-US" altLang="ko-KR" sz="2400" dirty="0"/>
              <a:t>2 : receptive field</a:t>
            </a:r>
            <a:r>
              <a:rPr lang="ko-KR" altLang="en-US" sz="2400" dirty="0"/>
              <a:t>를 늘릴 수 있는 </a:t>
            </a:r>
            <a:r>
              <a:rPr lang="en-US" altLang="ko-KR" sz="2400" dirty="0"/>
              <a:t>additional blocks, backbone levels</a:t>
            </a:r>
            <a:r>
              <a:rPr lang="ko-KR" altLang="en-US" sz="2400" dirty="0"/>
              <a:t>로부터 </a:t>
            </a:r>
            <a:r>
              <a:rPr lang="en-US" altLang="ko-KR" sz="2400" dirty="0"/>
              <a:t>parameter </a:t>
            </a:r>
            <a:r>
              <a:rPr lang="en-US" altLang="ko-KR" sz="2400" dirty="0" err="1"/>
              <a:t>aggragation</a:t>
            </a:r>
            <a:r>
              <a:rPr lang="ko-KR" altLang="en-US" sz="2400" dirty="0"/>
              <a:t>을 위한 최상의 기법을 선택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>
              <a:solidFill>
                <a:srgbClr val="333333"/>
              </a:solidFill>
              <a:latin typeface="Noto Sans KR"/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rgbClr val="333333"/>
                </a:solidFill>
                <a:latin typeface="Noto Sans KR"/>
              </a:rPr>
              <a:t>Detector </a:t>
            </a:r>
            <a:r>
              <a:rPr lang="ko-KR" altLang="en-US" sz="2400" dirty="0">
                <a:solidFill>
                  <a:srgbClr val="333333"/>
                </a:solidFill>
                <a:latin typeface="Noto Sans KR"/>
              </a:rPr>
              <a:t>요구사항</a:t>
            </a:r>
            <a:endParaRPr lang="en-US" altLang="ko-KR" sz="2400" dirty="0">
              <a:solidFill>
                <a:srgbClr val="333333"/>
              </a:solidFill>
              <a:latin typeface="Noto Sans KR"/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rgbClr val="333333"/>
                </a:solidFill>
                <a:latin typeface="Noto Sans KR"/>
              </a:rPr>
              <a:t>- </a:t>
            </a:r>
            <a:r>
              <a:rPr lang="ko-KR" altLang="en-US" sz="2400" dirty="0">
                <a:solidFill>
                  <a:srgbClr val="333333"/>
                </a:solidFill>
                <a:latin typeface="Noto Sans KR"/>
              </a:rPr>
              <a:t>더 큰 입력 </a:t>
            </a:r>
            <a:r>
              <a:rPr lang="en-US" altLang="ko-KR" dirty="0">
                <a:solidFill>
                  <a:srgbClr val="333333"/>
                </a:solidFill>
                <a:latin typeface="Noto Sans KR"/>
              </a:rPr>
              <a:t>network</a:t>
            </a:r>
            <a:r>
              <a:rPr lang="ko-KR" altLang="en-US" sz="2400" dirty="0">
                <a:solidFill>
                  <a:srgbClr val="333333"/>
                </a:solidFill>
                <a:latin typeface="Noto Sans KR"/>
              </a:rPr>
              <a:t>크기 </a:t>
            </a:r>
            <a:r>
              <a:rPr lang="en-US" altLang="ko-KR" sz="2400" dirty="0">
                <a:solidFill>
                  <a:srgbClr val="333333"/>
                </a:solidFill>
                <a:latin typeface="Noto Sans KR"/>
              </a:rPr>
              <a:t>: </a:t>
            </a:r>
            <a:r>
              <a:rPr lang="ko-KR" altLang="en-US" sz="2400" dirty="0">
                <a:solidFill>
                  <a:srgbClr val="333333"/>
                </a:solidFill>
                <a:latin typeface="Noto Sans KR"/>
              </a:rPr>
              <a:t>작고 다수의 </a:t>
            </a:r>
            <a:r>
              <a:rPr lang="ko-KR" altLang="en-US" sz="2400" dirty="0" err="1">
                <a:solidFill>
                  <a:srgbClr val="333333"/>
                </a:solidFill>
                <a:latin typeface="Noto Sans KR"/>
              </a:rPr>
              <a:t>객체검출</a:t>
            </a:r>
            <a:endParaRPr lang="en-US" altLang="ko-KR" sz="2400" dirty="0">
              <a:solidFill>
                <a:srgbClr val="333333"/>
              </a:solidFill>
              <a:latin typeface="Noto Sans KR"/>
            </a:endParaRPr>
          </a:p>
          <a:p>
            <a:pPr>
              <a:buFontTx/>
              <a:buChar char="-"/>
            </a:pPr>
            <a:r>
              <a:rPr lang="ko-KR" altLang="en-US" sz="2400" dirty="0">
                <a:solidFill>
                  <a:srgbClr val="333333"/>
                </a:solidFill>
                <a:latin typeface="Noto Sans KR"/>
              </a:rPr>
              <a:t>더 많은 </a:t>
            </a:r>
            <a:r>
              <a:rPr lang="en-US" altLang="ko-KR" sz="2400" dirty="0">
                <a:solidFill>
                  <a:srgbClr val="333333"/>
                </a:solidFill>
                <a:latin typeface="Noto Sans KR"/>
              </a:rPr>
              <a:t>Layers </a:t>
            </a:r>
            <a:r>
              <a:rPr lang="ko-KR" altLang="en-US" sz="2400" dirty="0">
                <a:solidFill>
                  <a:srgbClr val="333333"/>
                </a:solidFill>
                <a:latin typeface="Noto Sans KR"/>
              </a:rPr>
              <a:t>수 </a:t>
            </a:r>
            <a:r>
              <a:rPr lang="en-US" altLang="ko-KR" sz="2400" dirty="0">
                <a:solidFill>
                  <a:srgbClr val="333333"/>
                </a:solidFill>
                <a:latin typeface="Noto Sans KR"/>
              </a:rPr>
              <a:t>: </a:t>
            </a:r>
            <a:r>
              <a:rPr lang="ko-KR" altLang="en-US" sz="2400" dirty="0">
                <a:solidFill>
                  <a:srgbClr val="333333"/>
                </a:solidFill>
                <a:latin typeface="Noto Sans KR"/>
              </a:rPr>
              <a:t>커진 </a:t>
            </a:r>
            <a:r>
              <a:rPr lang="en-US" altLang="ko-KR" sz="2400" dirty="0">
                <a:solidFill>
                  <a:srgbClr val="333333"/>
                </a:solidFill>
                <a:latin typeface="Noto Sans KR"/>
              </a:rPr>
              <a:t>network</a:t>
            </a:r>
            <a:r>
              <a:rPr lang="ko-KR" altLang="en-US" sz="2400" dirty="0">
                <a:solidFill>
                  <a:srgbClr val="333333"/>
                </a:solidFill>
                <a:latin typeface="Noto Sans KR"/>
              </a:rPr>
              <a:t>의 크기를 커버하는 </a:t>
            </a:r>
            <a:r>
              <a:rPr lang="en-US" altLang="ko-KR" sz="2400" dirty="0">
                <a:solidFill>
                  <a:srgbClr val="333333"/>
                </a:solidFill>
                <a:latin typeface="Noto Sans KR"/>
              </a:rPr>
              <a:t>receptive field</a:t>
            </a:r>
            <a:r>
              <a:rPr lang="ko-KR" altLang="en-US" sz="2400" dirty="0">
                <a:solidFill>
                  <a:srgbClr val="333333"/>
                </a:solidFill>
                <a:latin typeface="Noto Sans KR"/>
              </a:rPr>
              <a:t>필요</a:t>
            </a:r>
            <a:endParaRPr lang="en-US" altLang="ko-KR" sz="2400" dirty="0">
              <a:solidFill>
                <a:srgbClr val="333333"/>
              </a:solidFill>
              <a:latin typeface="Noto Sans KR"/>
            </a:endParaRPr>
          </a:p>
          <a:p>
            <a:pPr>
              <a:buFontTx/>
              <a:buChar char="-"/>
            </a:pPr>
            <a:r>
              <a:rPr lang="ko-KR" altLang="en-US" sz="2400" dirty="0">
                <a:solidFill>
                  <a:srgbClr val="333333"/>
                </a:solidFill>
                <a:latin typeface="Noto Sans KR"/>
              </a:rPr>
              <a:t>더 많은 </a:t>
            </a:r>
            <a:r>
              <a:rPr lang="en-US" altLang="ko-KR" sz="2400" dirty="0">
                <a:solidFill>
                  <a:srgbClr val="333333"/>
                </a:solidFill>
                <a:latin typeface="Noto Sans KR"/>
              </a:rPr>
              <a:t>parameter : </a:t>
            </a:r>
            <a:r>
              <a:rPr lang="ko-KR" altLang="en-US" sz="2400" dirty="0">
                <a:solidFill>
                  <a:srgbClr val="333333"/>
                </a:solidFill>
                <a:latin typeface="Noto Sans KR"/>
              </a:rPr>
              <a:t>서로 다른 크기의 다수의 </a:t>
            </a:r>
            <a:r>
              <a:rPr lang="ko-KR" altLang="en-US" sz="2400" dirty="0" err="1">
                <a:solidFill>
                  <a:srgbClr val="333333"/>
                </a:solidFill>
                <a:latin typeface="Noto Sans KR"/>
              </a:rPr>
              <a:t>객체검출</a:t>
            </a:r>
            <a:endParaRPr lang="en-US" altLang="ko-KR" sz="2400" dirty="0">
              <a:solidFill>
                <a:srgbClr val="333333"/>
              </a:solidFill>
              <a:latin typeface="Noto Sans KR"/>
            </a:endParaRPr>
          </a:p>
          <a:p>
            <a:pPr>
              <a:buFontTx/>
              <a:buChar char="-"/>
            </a:pPr>
            <a:endParaRPr lang="en-US" altLang="ko-KR" sz="2400" dirty="0">
              <a:solidFill>
                <a:srgbClr val="333333"/>
              </a:solidFill>
              <a:latin typeface="Noto Sans KR"/>
            </a:endParaRPr>
          </a:p>
          <a:p>
            <a:pPr marL="0" indent="0">
              <a:buNone/>
            </a:pPr>
            <a:endParaRPr lang="en-US" altLang="ko-KR" sz="2400" b="0" i="0" dirty="0">
              <a:solidFill>
                <a:srgbClr val="FF0000"/>
              </a:solidFill>
              <a:effectLst/>
              <a:latin typeface="Noto Sans KR"/>
            </a:endParaRPr>
          </a:p>
          <a:p>
            <a:pPr marL="0" indent="0">
              <a:buNone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93144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D316C-2B2B-481F-959D-8DD64E3EB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3.1. Selection of architecture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C69332-E65F-49A2-ADBC-B12BE141C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0" i="0" dirty="0">
                <a:solidFill>
                  <a:srgbClr val="333333"/>
                </a:solidFill>
                <a:effectLst/>
                <a:latin typeface="Noto Sans KR"/>
              </a:rPr>
              <a:t>ILSVRC2012 (ImageNet) 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Noto Sans KR"/>
              </a:rPr>
              <a:t>데이터셋을 이용한 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Noto Sans KR"/>
              </a:rPr>
              <a:t>object classification</a:t>
            </a:r>
          </a:p>
          <a:p>
            <a:pPr>
              <a:buFontTx/>
              <a:buChar char="-"/>
            </a:pPr>
            <a:r>
              <a:rPr lang="en-US" altLang="ko-KR" sz="2000" b="0" i="0" dirty="0">
                <a:solidFill>
                  <a:srgbClr val="333333"/>
                </a:solidFill>
                <a:effectLst/>
                <a:latin typeface="Noto Sans KR"/>
              </a:rPr>
              <a:t>CSPResNext50</a:t>
            </a:r>
            <a:r>
              <a:rPr lang="en-US" altLang="ko-KR" sz="2000" dirty="0">
                <a:solidFill>
                  <a:srgbClr val="333333"/>
                </a:solidFill>
                <a:latin typeface="Noto Sans KR"/>
              </a:rPr>
              <a:t> &gt; 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Noto Sans KR"/>
              </a:rPr>
              <a:t>CSPDarknet53</a:t>
            </a:r>
            <a:endParaRPr lang="en-US" altLang="ko-KR" sz="2000" dirty="0">
              <a:solidFill>
                <a:srgbClr val="333333"/>
              </a:solidFill>
              <a:latin typeface="Noto Sans KR"/>
            </a:endParaRPr>
          </a:p>
          <a:p>
            <a:pPr marL="0" indent="0">
              <a:buNone/>
            </a:pPr>
            <a:r>
              <a:rPr lang="en-US" altLang="ko-KR" sz="2000" b="0" i="0" dirty="0">
                <a:solidFill>
                  <a:srgbClr val="333333"/>
                </a:solidFill>
                <a:effectLst/>
                <a:latin typeface="Noto Sans KR"/>
              </a:rPr>
              <a:t>MS COCO 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Noto Sans KR"/>
              </a:rPr>
              <a:t>데이터셋을 이용한 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Noto Sans KR"/>
              </a:rPr>
              <a:t>object detection</a:t>
            </a:r>
          </a:p>
          <a:p>
            <a:pPr>
              <a:buFontTx/>
              <a:buChar char="-"/>
            </a:pPr>
            <a:r>
              <a:rPr lang="en-US" altLang="ko-KR" sz="2000" b="0" i="0" dirty="0">
                <a:solidFill>
                  <a:srgbClr val="333333"/>
                </a:solidFill>
                <a:effectLst/>
                <a:latin typeface="Noto Sans KR"/>
              </a:rPr>
              <a:t>CSPResNext50</a:t>
            </a:r>
            <a:r>
              <a:rPr lang="en-US" altLang="ko-KR" sz="2000" dirty="0">
                <a:solidFill>
                  <a:srgbClr val="333333"/>
                </a:solidFill>
                <a:latin typeface="Noto Sans KR"/>
              </a:rPr>
              <a:t> &lt; </a:t>
            </a:r>
            <a:r>
              <a:rPr lang="en-US" altLang="ko-KR" sz="2000" b="0" i="0" dirty="0">
                <a:solidFill>
                  <a:srgbClr val="FF0000"/>
                </a:solidFill>
                <a:effectLst/>
                <a:latin typeface="Noto Sans KR"/>
              </a:rPr>
              <a:t>CSPDarknet53 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receptive field </a:t>
            </a:r>
            <a:r>
              <a:rPr lang="ko-KR" altLang="en-US" sz="2000" dirty="0"/>
              <a:t>크기가 더 크며 </a:t>
            </a:r>
            <a:r>
              <a:rPr lang="en-US" altLang="ko-KR" sz="2000" dirty="0"/>
              <a:t>parameters </a:t>
            </a:r>
            <a:r>
              <a:rPr lang="ko-KR" altLang="en-US" sz="2000" dirty="0"/>
              <a:t>개수가 더 많은 </a:t>
            </a:r>
            <a:r>
              <a:rPr lang="en-US" altLang="ko-KR" sz="2000" dirty="0"/>
              <a:t>model</a:t>
            </a:r>
            <a:r>
              <a:rPr lang="ko-KR" altLang="en-US" sz="2000" dirty="0"/>
              <a:t>을 </a:t>
            </a:r>
            <a:r>
              <a:rPr lang="en-US" altLang="ko-KR" sz="2000" dirty="0"/>
              <a:t>backbone</a:t>
            </a:r>
            <a:r>
              <a:rPr lang="ko-KR" altLang="en-US" sz="2000" dirty="0"/>
              <a:t>으로 선택해야 한다</a:t>
            </a: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4E4C078-6A2C-4552-9948-79804C00A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24363"/>
            <a:ext cx="9769222" cy="206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390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D316C-2B2B-481F-959D-8DD64E3EB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3.1. Selection of architecture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C69332-E65F-49A2-ADBC-B12BE141C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sz="2000" dirty="0"/>
              <a:t>크기가 다른 </a:t>
            </a:r>
            <a:r>
              <a:rPr lang="en-US" altLang="ko-KR" sz="2000" dirty="0"/>
              <a:t>receptive field</a:t>
            </a:r>
            <a:r>
              <a:rPr lang="ko-KR" altLang="en-US" sz="2000" dirty="0"/>
              <a:t>의 영향</a:t>
            </a:r>
          </a:p>
          <a:p>
            <a:pPr marL="0" indent="0">
              <a:buNone/>
            </a:pPr>
            <a:r>
              <a:rPr lang="en-US" altLang="ko-KR" sz="2000" dirty="0"/>
              <a:t>-object</a:t>
            </a:r>
            <a:r>
              <a:rPr lang="ko-KR" altLang="en-US" sz="2000" dirty="0"/>
              <a:t>의 크기증가 </a:t>
            </a:r>
            <a:r>
              <a:rPr lang="en-US" altLang="ko-KR" sz="2000" dirty="0"/>
              <a:t>:  </a:t>
            </a:r>
            <a:r>
              <a:rPr lang="ko-KR" altLang="en-US" sz="2000" dirty="0"/>
              <a:t>전체 </a:t>
            </a:r>
            <a:r>
              <a:rPr lang="en-US" altLang="ko-KR" sz="2000" dirty="0" err="1"/>
              <a:t>objec</a:t>
            </a:r>
            <a:r>
              <a:rPr lang="ko-KR" altLang="en-US" sz="2000" dirty="0"/>
              <a:t>를 보다 많이 볼 수 있음</a:t>
            </a:r>
          </a:p>
          <a:p>
            <a:pPr marL="0" indent="0">
              <a:buNone/>
            </a:pPr>
            <a:r>
              <a:rPr lang="en-US" altLang="ko-KR" sz="2000" dirty="0"/>
              <a:t>-Network</a:t>
            </a:r>
            <a:r>
              <a:rPr lang="ko-KR" altLang="en-US" sz="2000" dirty="0"/>
              <a:t>의 크기증가 </a:t>
            </a:r>
            <a:r>
              <a:rPr lang="en-US" altLang="ko-KR" sz="2000" dirty="0"/>
              <a:t>: object </a:t>
            </a:r>
            <a:r>
              <a:rPr lang="ko-KR" altLang="en-US" sz="2000" dirty="0"/>
              <a:t>주변의 </a:t>
            </a:r>
            <a:r>
              <a:rPr lang="en-US" altLang="ko-KR" sz="2000" dirty="0" err="1"/>
              <a:t>contex</a:t>
            </a:r>
            <a:r>
              <a:rPr lang="ko-KR" altLang="en-US" sz="2000" dirty="0"/>
              <a:t>를 보다 많이 볼 수 있음</a:t>
            </a:r>
          </a:p>
          <a:p>
            <a:pPr marL="0" indent="0">
              <a:buNone/>
            </a:pPr>
            <a:r>
              <a:rPr lang="en-US" altLang="ko-KR" sz="2000" dirty="0"/>
              <a:t>-Network</a:t>
            </a:r>
            <a:r>
              <a:rPr lang="ko-KR" altLang="en-US" sz="2000" dirty="0"/>
              <a:t>의 크기 초과 </a:t>
            </a:r>
            <a:r>
              <a:rPr lang="en-US" altLang="ko-KR" sz="2000" dirty="0"/>
              <a:t>: image point</a:t>
            </a:r>
            <a:r>
              <a:rPr lang="ko-KR" altLang="en-US" sz="2000" dirty="0"/>
              <a:t>와 최종 </a:t>
            </a:r>
            <a:r>
              <a:rPr lang="en-US" altLang="ko-KR" sz="2000" dirty="0"/>
              <a:t>activation </a:t>
            </a:r>
            <a:r>
              <a:rPr lang="ko-KR" altLang="en-US" sz="2000" dirty="0"/>
              <a:t>사이의 연결 개수가 증가함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본 연구에서는 </a:t>
            </a:r>
            <a:r>
              <a:rPr lang="en-US" altLang="ko-KR" sz="2000" dirty="0"/>
              <a:t>CSPDarknet53</a:t>
            </a:r>
            <a:r>
              <a:rPr lang="ko-KR" altLang="en-US" sz="2000" dirty="0"/>
              <a:t>에 </a:t>
            </a:r>
            <a:r>
              <a:rPr lang="en-US" altLang="ko-KR" sz="2000" dirty="0"/>
              <a:t>SPP block</a:t>
            </a:r>
            <a:r>
              <a:rPr lang="ko-KR" altLang="en-US" sz="2000" dirty="0"/>
              <a:t>을 추가</a:t>
            </a:r>
          </a:p>
          <a:p>
            <a:pPr marL="0" indent="0">
              <a:buNone/>
            </a:pPr>
            <a:r>
              <a:rPr lang="en-US" altLang="ko-KR" sz="2000" dirty="0"/>
              <a:t>-receptive field</a:t>
            </a:r>
            <a:r>
              <a:rPr lang="ko-KR" altLang="en-US" sz="2000" dirty="0"/>
              <a:t>를 상당히 늘릴 수 있음</a:t>
            </a:r>
          </a:p>
          <a:p>
            <a:pPr marL="0" indent="0">
              <a:buNone/>
            </a:pPr>
            <a:r>
              <a:rPr lang="en-US" altLang="ko-KR" sz="2000" dirty="0"/>
              <a:t>-</a:t>
            </a:r>
            <a:r>
              <a:rPr lang="ko-KR" altLang="en-US" sz="2000" dirty="0"/>
              <a:t>가장 중요한 </a:t>
            </a:r>
            <a:r>
              <a:rPr lang="en-US" altLang="ko-KR" sz="2000" dirty="0"/>
              <a:t>context features</a:t>
            </a:r>
            <a:r>
              <a:rPr lang="ko-KR" altLang="en-US" sz="2000" dirty="0"/>
              <a:t>를 분리할 수 있음</a:t>
            </a:r>
          </a:p>
          <a:p>
            <a:pPr marL="0" indent="0">
              <a:buNone/>
            </a:pPr>
            <a:r>
              <a:rPr lang="en-US" altLang="ko-KR" sz="2000" dirty="0"/>
              <a:t>-network</a:t>
            </a:r>
            <a:r>
              <a:rPr lang="ko-KR" altLang="en-US" sz="2000" dirty="0"/>
              <a:t>의 동작 속도를 거의 줄이지 않음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aggregation</a:t>
            </a:r>
            <a:r>
              <a:rPr lang="ko-KR" altLang="en-US" sz="2000" dirty="0"/>
              <a:t> 기법 </a:t>
            </a:r>
            <a:r>
              <a:rPr lang="en-US" altLang="ko-KR" sz="2000" dirty="0"/>
              <a:t>: </a:t>
            </a:r>
            <a:r>
              <a:rPr lang="en-US" altLang="ko-KR" sz="2000" dirty="0" err="1"/>
              <a:t>PANet</a:t>
            </a:r>
            <a:r>
              <a:rPr lang="ko-KR" altLang="en-US" sz="2000" dirty="0"/>
              <a:t>을 이용 </a:t>
            </a:r>
            <a:r>
              <a:rPr lang="en-US" altLang="ko-KR" sz="2000" dirty="0"/>
              <a:t>(yolo v3</a:t>
            </a:r>
            <a:r>
              <a:rPr lang="ko-KR" altLang="en-US" sz="2000" dirty="0"/>
              <a:t>는 </a:t>
            </a:r>
            <a:r>
              <a:rPr lang="en-US" altLang="ko-KR" sz="2000" dirty="0"/>
              <a:t>FPN)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38752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D316C-2B2B-481F-959D-8DD64E3EB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3.1. Selection of architecture</a:t>
            </a:r>
            <a:endParaRPr lang="ko-KR" altLang="en-US" dirty="0"/>
          </a:p>
        </p:txBody>
      </p:sp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50DAC1CC-13D2-4214-B36A-EAF3F5A225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3633" y="1641052"/>
            <a:ext cx="9084734" cy="4851823"/>
          </a:xfrm>
        </p:spPr>
      </p:pic>
    </p:spTree>
    <p:extLst>
      <p:ext uri="{BB962C8B-B14F-4D97-AF65-F5344CB8AC3E}">
        <p14:creationId xmlns:p14="http://schemas.microsoft.com/office/powerpoint/2010/main" val="3793837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D316C-2B2B-481F-959D-8DD64E3EB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3.2. Selection of 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KR"/>
              </a:rPr>
              <a:t>BoF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 and 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KR"/>
              </a:rPr>
              <a:t>BoS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C69332-E65F-49A2-ADBC-B12BE141C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9175"/>
          </a:xfrm>
        </p:spPr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en-US" altLang="ko-KR" sz="2400" i="0" dirty="0">
                <a:effectLst/>
                <a:latin typeface="Noto Sans KR"/>
              </a:rPr>
              <a:t>Selected </a:t>
            </a:r>
            <a:r>
              <a:rPr lang="en-US" altLang="ko-KR" sz="2400" i="0" dirty="0" err="1">
                <a:effectLst/>
                <a:latin typeface="Noto Sans KR"/>
              </a:rPr>
              <a:t>BoF</a:t>
            </a:r>
            <a:r>
              <a:rPr lang="en-US" altLang="ko-KR" sz="2400" i="0" dirty="0">
                <a:effectLst/>
                <a:latin typeface="Noto Sans KR"/>
              </a:rPr>
              <a:t> Candidates</a:t>
            </a:r>
          </a:p>
          <a:p>
            <a:pPr marL="0" indent="0">
              <a:buNone/>
            </a:pPr>
            <a:r>
              <a:rPr lang="en-US" altLang="ko-KR" sz="2400" i="0" dirty="0">
                <a:effectLst/>
                <a:latin typeface="Noto Sans KR"/>
              </a:rPr>
              <a:t>Bounding box regression loss: MSE, </a:t>
            </a:r>
            <a:r>
              <a:rPr lang="en-US" altLang="ko-KR" sz="2400" i="0" dirty="0" err="1">
                <a:effectLst/>
                <a:latin typeface="Noto Sans KR"/>
              </a:rPr>
              <a:t>IoU</a:t>
            </a:r>
            <a:r>
              <a:rPr lang="en-US" altLang="ko-KR" sz="2400" i="0" dirty="0">
                <a:effectLst/>
                <a:latin typeface="Noto Sans KR"/>
              </a:rPr>
              <a:t>, </a:t>
            </a:r>
            <a:r>
              <a:rPr lang="en-US" altLang="ko-KR" sz="2400" i="0" dirty="0" err="1">
                <a:effectLst/>
                <a:latin typeface="Noto Sans KR"/>
              </a:rPr>
              <a:t>GIoU</a:t>
            </a:r>
            <a:r>
              <a:rPr lang="en-US" altLang="ko-KR" sz="2400" i="0" dirty="0">
                <a:effectLst/>
                <a:latin typeface="Noto Sans KR"/>
              </a:rPr>
              <a:t>, </a:t>
            </a:r>
            <a:r>
              <a:rPr lang="en-US" altLang="ko-KR" sz="2400" i="0" dirty="0" err="1">
                <a:effectLst/>
                <a:latin typeface="Noto Sans KR"/>
              </a:rPr>
              <a:t>CIoU</a:t>
            </a:r>
            <a:r>
              <a:rPr lang="en-US" altLang="ko-KR" sz="2400" i="0" dirty="0">
                <a:effectLst/>
                <a:latin typeface="Noto Sans KR"/>
              </a:rPr>
              <a:t>, </a:t>
            </a:r>
            <a:r>
              <a:rPr lang="en-US" altLang="ko-KR" sz="2400" i="0" dirty="0" err="1">
                <a:effectLst/>
                <a:latin typeface="Noto Sans KR"/>
              </a:rPr>
              <a:t>DIoU</a:t>
            </a:r>
            <a:endParaRPr lang="en-US" altLang="ko-KR" sz="2400" i="0" dirty="0">
              <a:effectLst/>
              <a:latin typeface="Noto Sans KR"/>
            </a:endParaRPr>
          </a:p>
          <a:p>
            <a:pPr marL="0" indent="0">
              <a:buNone/>
            </a:pPr>
            <a:r>
              <a:rPr lang="en-US" altLang="ko-KR" sz="2400" i="0" dirty="0">
                <a:effectLst/>
                <a:latin typeface="Noto Sans KR"/>
              </a:rPr>
              <a:t>Data augmentation: </a:t>
            </a:r>
            <a:r>
              <a:rPr lang="en-US" altLang="ko-KR" sz="2400" i="0" dirty="0" err="1">
                <a:effectLst/>
                <a:latin typeface="Noto Sans KR"/>
              </a:rPr>
              <a:t>CutOut</a:t>
            </a:r>
            <a:r>
              <a:rPr lang="en-US" altLang="ko-KR" sz="2400" i="0" dirty="0">
                <a:effectLst/>
                <a:latin typeface="Noto Sans KR"/>
              </a:rPr>
              <a:t>, </a:t>
            </a:r>
            <a:r>
              <a:rPr lang="en-US" altLang="ko-KR" sz="2400" i="0" dirty="0" err="1">
                <a:effectLst/>
                <a:latin typeface="Noto Sans KR"/>
              </a:rPr>
              <a:t>MixUp</a:t>
            </a:r>
            <a:r>
              <a:rPr lang="en-US" altLang="ko-KR" sz="2400" i="0" dirty="0">
                <a:effectLst/>
                <a:latin typeface="Noto Sans KR"/>
              </a:rPr>
              <a:t>, </a:t>
            </a:r>
            <a:r>
              <a:rPr lang="en-US" altLang="ko-KR" sz="2400" i="0" dirty="0" err="1">
                <a:effectLst/>
                <a:latin typeface="Noto Sans KR"/>
              </a:rPr>
              <a:t>CutMix</a:t>
            </a:r>
            <a:endParaRPr lang="en-US" altLang="ko-KR" sz="2400" i="0" dirty="0">
              <a:effectLst/>
              <a:latin typeface="Noto Sans KR"/>
            </a:endParaRPr>
          </a:p>
          <a:p>
            <a:pPr marL="0" indent="0">
              <a:buNone/>
            </a:pPr>
            <a:r>
              <a:rPr lang="en-US" altLang="ko-KR" sz="2400" i="0" dirty="0">
                <a:effectLst/>
                <a:latin typeface="Noto Sans KR"/>
              </a:rPr>
              <a:t>Regularization method: </a:t>
            </a:r>
            <a:r>
              <a:rPr lang="en-US" altLang="ko-KR" sz="2400" i="0" dirty="0" err="1">
                <a:effectLst/>
                <a:latin typeface="Noto Sans KR"/>
              </a:rPr>
              <a:t>DropBlock</a:t>
            </a:r>
            <a:endParaRPr lang="en-US" altLang="ko-KR" sz="2400" i="0" dirty="0">
              <a:effectLst/>
              <a:latin typeface="Noto Sans KR"/>
            </a:endParaRPr>
          </a:p>
          <a:p>
            <a:pPr marL="0" indent="0">
              <a:buNone/>
            </a:pPr>
            <a:endParaRPr lang="en-US" altLang="ko-KR" sz="2400" dirty="0">
              <a:latin typeface="Noto Sans KR"/>
            </a:endParaRPr>
          </a:p>
          <a:p>
            <a:pPr marL="0" indent="0">
              <a:buNone/>
            </a:pPr>
            <a:r>
              <a:rPr lang="en-US" altLang="ko-KR" sz="2400" i="0" dirty="0">
                <a:effectLst/>
                <a:latin typeface="Noto Sans KR"/>
              </a:rPr>
              <a:t>2) Selected </a:t>
            </a:r>
            <a:r>
              <a:rPr lang="en-US" altLang="ko-KR" sz="2400" i="0" dirty="0" err="1">
                <a:effectLst/>
                <a:latin typeface="Noto Sans KR"/>
              </a:rPr>
              <a:t>BoS</a:t>
            </a:r>
            <a:r>
              <a:rPr lang="en-US" altLang="ko-KR" sz="2400" i="0" dirty="0">
                <a:effectLst/>
                <a:latin typeface="Noto Sans KR"/>
              </a:rPr>
              <a:t> Candidates</a:t>
            </a:r>
          </a:p>
          <a:p>
            <a:pPr marL="0" indent="0">
              <a:buNone/>
            </a:pPr>
            <a:r>
              <a:rPr lang="en-US" altLang="ko-KR" sz="2400" i="0" dirty="0">
                <a:effectLst/>
                <a:latin typeface="Noto Sans KR"/>
              </a:rPr>
              <a:t>Activations: </a:t>
            </a:r>
            <a:r>
              <a:rPr lang="en-US" altLang="ko-KR" sz="2400" i="0" dirty="0" err="1">
                <a:effectLst/>
                <a:latin typeface="Noto Sans KR"/>
              </a:rPr>
              <a:t>ReLU</a:t>
            </a:r>
            <a:r>
              <a:rPr lang="en-US" altLang="ko-KR" sz="2400" i="0" dirty="0">
                <a:effectLst/>
                <a:latin typeface="Noto Sans KR"/>
              </a:rPr>
              <a:t>, leaky-</a:t>
            </a:r>
            <a:r>
              <a:rPr lang="en-US" altLang="ko-KR" sz="2400" i="0" dirty="0" err="1">
                <a:effectLst/>
                <a:latin typeface="Noto Sans KR"/>
              </a:rPr>
              <a:t>ReLU</a:t>
            </a:r>
            <a:r>
              <a:rPr lang="en-US" altLang="ko-KR" sz="2400" i="0" dirty="0">
                <a:effectLst/>
                <a:latin typeface="Noto Sans KR"/>
              </a:rPr>
              <a:t>, parametric-</a:t>
            </a:r>
            <a:r>
              <a:rPr lang="en-US" altLang="ko-KR" sz="2400" i="0" dirty="0" err="1">
                <a:effectLst/>
                <a:latin typeface="Noto Sans KR"/>
              </a:rPr>
              <a:t>ReLU</a:t>
            </a:r>
            <a:r>
              <a:rPr lang="en-US" altLang="ko-KR" sz="2400" i="0" dirty="0">
                <a:effectLst/>
                <a:latin typeface="Noto Sans KR"/>
              </a:rPr>
              <a:t>, ReLU6, SELU, Swish, Mish</a:t>
            </a:r>
          </a:p>
          <a:p>
            <a:pPr marL="0" indent="0">
              <a:buNone/>
            </a:pPr>
            <a:r>
              <a:rPr lang="en-US" altLang="ko-KR" sz="2400" i="0" dirty="0">
                <a:effectLst/>
                <a:latin typeface="Noto Sans KR"/>
              </a:rPr>
              <a:t>Normalization : Batch Normalization (BN) , Filter Response Normalization (FRN), Cross-Iteration Batch Normalization (CBN) </a:t>
            </a:r>
          </a:p>
          <a:p>
            <a:pPr marL="0" indent="0">
              <a:buNone/>
            </a:pPr>
            <a:r>
              <a:rPr lang="en-US" altLang="ko-KR" sz="2400" i="0" dirty="0">
                <a:effectLst/>
                <a:latin typeface="Noto Sans KR"/>
              </a:rPr>
              <a:t>Skip-connections : Residual connections, Weighted residual connections, Multi-input weighted residual connections, Cross stage partial connections (CSP)</a:t>
            </a:r>
          </a:p>
        </p:txBody>
      </p:sp>
    </p:spTree>
    <p:extLst>
      <p:ext uri="{BB962C8B-B14F-4D97-AF65-F5344CB8AC3E}">
        <p14:creationId xmlns:p14="http://schemas.microsoft.com/office/powerpoint/2010/main" val="3191011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D316C-2B2B-481F-959D-8DD64E3EB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3.3. Additional improvements</a:t>
            </a:r>
            <a:endParaRPr lang="en-US" altLang="ko-KR" b="0" i="0" dirty="0">
              <a:solidFill>
                <a:srgbClr val="000000"/>
              </a:solidFill>
              <a:effectLst/>
              <a:latin typeface="Noto Sans KR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C69332-E65F-49A2-ADBC-B12BE141C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제안한 </a:t>
            </a:r>
            <a:r>
              <a:rPr lang="en-US" altLang="ko-KR" sz="2000" dirty="0"/>
              <a:t>detector</a:t>
            </a:r>
            <a:r>
              <a:rPr lang="ko-KR" altLang="en-US" sz="2000" dirty="0"/>
              <a:t>를 하나의 </a:t>
            </a:r>
            <a:r>
              <a:rPr lang="en-US" altLang="ko-KR" sz="2000" dirty="0"/>
              <a:t>GPU</a:t>
            </a:r>
            <a:r>
              <a:rPr lang="ko-KR" altLang="en-US" sz="2000" dirty="0"/>
              <a:t>를 이용한 </a:t>
            </a:r>
            <a:r>
              <a:rPr lang="en-US" altLang="ko-KR" sz="2000" dirty="0"/>
              <a:t>training </a:t>
            </a:r>
            <a:r>
              <a:rPr lang="ko-KR" altLang="en-US" sz="2000" dirty="0"/>
              <a:t>시 보다 적합하게 만들기 위해</a:t>
            </a:r>
            <a:r>
              <a:rPr lang="en-US" altLang="ko-KR" sz="2000" dirty="0"/>
              <a:t>, </a:t>
            </a:r>
            <a:r>
              <a:rPr lang="ko-KR" altLang="en-US" sz="2000" dirty="0"/>
              <a:t>추가적인 설계 및 개선을 수행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1)</a:t>
            </a:r>
            <a:r>
              <a:rPr lang="en-US" altLang="ko-KR" sz="2000" dirty="0" err="1"/>
              <a:t>BoF</a:t>
            </a:r>
            <a:r>
              <a:rPr lang="en-US" altLang="ko-KR" sz="2000" dirty="0"/>
              <a:t> : </a:t>
            </a:r>
            <a:r>
              <a:rPr lang="ko-KR" altLang="en-US" sz="2000" dirty="0"/>
              <a:t> 새롭게 도입한 </a:t>
            </a:r>
            <a:r>
              <a:rPr lang="en-US" altLang="ko-KR" sz="2000" dirty="0"/>
              <a:t>data augmentation </a:t>
            </a:r>
            <a:r>
              <a:rPr lang="ko-KR" altLang="en-US" sz="2000" dirty="0"/>
              <a:t>기법들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-Mosaic</a:t>
            </a:r>
          </a:p>
          <a:p>
            <a:pPr marL="0" indent="0">
              <a:buNone/>
            </a:pPr>
            <a:r>
              <a:rPr lang="en-US" altLang="ko-KR" sz="2000" dirty="0"/>
              <a:t>-SAT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2)</a:t>
            </a:r>
            <a:r>
              <a:rPr lang="en-US" altLang="ko-KR" sz="2000" dirty="0" err="1"/>
              <a:t>BoS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/>
              <a:t>Cross mini-Batch Normalization (</a:t>
            </a:r>
            <a:r>
              <a:rPr lang="en-US" altLang="ko-KR" sz="2000" dirty="0" err="1"/>
              <a:t>CmBN</a:t>
            </a:r>
            <a:r>
              <a:rPr lang="en-US" altLang="ko-KR" sz="2000" dirty="0"/>
              <a:t>)</a:t>
            </a:r>
          </a:p>
          <a:p>
            <a:pPr>
              <a:buFontTx/>
              <a:buChar char="-"/>
            </a:pPr>
            <a:r>
              <a:rPr lang="en-US" altLang="ko-KR" sz="2000" dirty="0"/>
              <a:t>modified SAM, modified PAN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49184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D316C-2B2B-481F-959D-8DD64E3EB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3.3. Additional improvements</a:t>
            </a:r>
            <a:b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</a:br>
            <a:r>
              <a:rPr lang="en-US" altLang="ko-KR" sz="3600" b="0" i="0" dirty="0">
                <a:solidFill>
                  <a:srgbClr val="333333"/>
                </a:solidFill>
                <a:effectLst/>
                <a:latin typeface="Noto Sans KR"/>
              </a:rPr>
              <a:t>1)</a:t>
            </a:r>
            <a:r>
              <a:rPr lang="en-US" altLang="ko-KR" sz="3600" b="0" i="0" dirty="0" err="1">
                <a:solidFill>
                  <a:srgbClr val="333333"/>
                </a:solidFill>
                <a:effectLst/>
                <a:latin typeface="Noto Sans KR"/>
              </a:rPr>
              <a:t>BoF</a:t>
            </a:r>
            <a:r>
              <a:rPr lang="en-US" altLang="ko-KR" sz="3600" b="0" i="0" dirty="0">
                <a:solidFill>
                  <a:srgbClr val="333333"/>
                </a:solidFill>
                <a:effectLst/>
                <a:latin typeface="Noto Sans KR"/>
              </a:rPr>
              <a:t> - </a:t>
            </a:r>
            <a:r>
              <a:rPr lang="en-US" altLang="ko-KR" sz="3600" dirty="0"/>
              <a:t>Mosaic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C69332-E65F-49A2-ADBC-B12BE141C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-</a:t>
            </a:r>
            <a:r>
              <a:rPr lang="ko-KR" altLang="en-US" sz="2000" dirty="0"/>
              <a:t>기존 </a:t>
            </a:r>
            <a:r>
              <a:rPr lang="en-US" altLang="ko-KR" sz="2000" dirty="0" err="1"/>
              <a:t>CutMix</a:t>
            </a:r>
            <a:r>
              <a:rPr lang="en-US" altLang="ko-KR" sz="2000" dirty="0"/>
              <a:t> : </a:t>
            </a:r>
            <a:r>
              <a:rPr lang="ko-KR" altLang="en-US" sz="2000" dirty="0"/>
              <a:t>단지 </a:t>
            </a:r>
            <a:r>
              <a:rPr lang="en-US" altLang="ko-KR" sz="2000" dirty="0"/>
              <a:t>2</a:t>
            </a:r>
            <a:r>
              <a:rPr lang="ko-KR" altLang="en-US" sz="2000" dirty="0"/>
              <a:t>개의 </a:t>
            </a:r>
            <a:r>
              <a:rPr lang="ko-KR" altLang="en-US" sz="2000" dirty="0" err="1"/>
              <a:t>입력이미지</a:t>
            </a:r>
            <a:r>
              <a:rPr lang="ko-KR" altLang="en-US" sz="2000" dirty="0"/>
              <a:t> </a:t>
            </a:r>
            <a:r>
              <a:rPr lang="en-US" altLang="ko-KR" sz="2000" dirty="0"/>
              <a:t>Mix</a:t>
            </a:r>
          </a:p>
          <a:p>
            <a:pPr marL="0" indent="0">
              <a:buNone/>
            </a:pPr>
            <a:r>
              <a:rPr lang="en-US" altLang="ko-KR" sz="2000" dirty="0"/>
              <a:t>-Mosaic</a:t>
            </a:r>
            <a:r>
              <a:rPr lang="ko-KR" altLang="en-US" sz="2000" dirty="0"/>
              <a:t>은 </a:t>
            </a:r>
            <a:r>
              <a:rPr lang="en-US" altLang="ko-KR" sz="2000" dirty="0"/>
              <a:t>4</a:t>
            </a:r>
            <a:r>
              <a:rPr lang="ko-KR" altLang="en-US" sz="2000" dirty="0"/>
              <a:t>개의 </a:t>
            </a:r>
            <a:r>
              <a:rPr lang="en-US" altLang="ko-KR" sz="2000" dirty="0"/>
              <a:t>training </a:t>
            </a:r>
            <a:r>
              <a:rPr lang="ko-KR" altLang="en-US" sz="2000" dirty="0"/>
              <a:t>이미지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&gt;&gt;1</a:t>
            </a:r>
            <a:r>
              <a:rPr lang="ko-KR" altLang="en-US" sz="2000" dirty="0"/>
              <a:t>개로 </a:t>
            </a:r>
            <a:r>
              <a:rPr lang="en-US" altLang="ko-KR" sz="2000" dirty="0"/>
              <a:t>mix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효과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b="0" i="0" dirty="0">
                <a:effectLst/>
                <a:latin typeface="Noto Sans KR"/>
              </a:rPr>
              <a:t>- normal</a:t>
            </a:r>
            <a:r>
              <a:rPr lang="ko-KR" altLang="en-US" sz="2000" b="0" i="0" dirty="0">
                <a:effectLst/>
                <a:latin typeface="Noto Sans KR"/>
              </a:rPr>
              <a:t>한 </a:t>
            </a:r>
            <a:r>
              <a:rPr lang="en-US" altLang="ko-KR" sz="2000" b="0" i="0" dirty="0">
                <a:effectLst/>
                <a:latin typeface="Noto Sans KR"/>
              </a:rPr>
              <a:t>context </a:t>
            </a:r>
            <a:r>
              <a:rPr lang="ko-KR" altLang="en-US" sz="2000" b="0" i="0" dirty="0">
                <a:effectLst/>
                <a:latin typeface="Noto Sans KR"/>
              </a:rPr>
              <a:t>외부의 </a:t>
            </a:r>
            <a:r>
              <a:rPr lang="en-US" altLang="ko-KR" sz="2000" b="0" i="0" dirty="0">
                <a:effectLst/>
                <a:latin typeface="Noto Sans KR"/>
              </a:rPr>
              <a:t>object</a:t>
            </a:r>
            <a:r>
              <a:rPr lang="ko-KR" altLang="en-US" sz="2000" b="0" i="0" dirty="0">
                <a:effectLst/>
                <a:latin typeface="Noto Sans KR"/>
              </a:rPr>
              <a:t>들도 </a:t>
            </a:r>
            <a:r>
              <a:rPr lang="en-US" altLang="ko-KR" sz="2000" b="0" i="0" dirty="0">
                <a:effectLst/>
                <a:latin typeface="Noto Sans KR"/>
              </a:rPr>
              <a:t>detection </a:t>
            </a:r>
            <a:r>
              <a:rPr lang="ko-KR" altLang="en-US" sz="2000" b="0" i="0" dirty="0">
                <a:effectLst/>
                <a:latin typeface="Noto Sans KR"/>
              </a:rPr>
              <a:t>가능</a:t>
            </a:r>
            <a:endParaRPr lang="en-US" altLang="ko-KR" sz="2000" b="0" i="0" dirty="0">
              <a:effectLst/>
              <a:latin typeface="Noto Sans KR"/>
            </a:endParaRPr>
          </a:p>
          <a:p>
            <a:pPr marL="0" indent="0">
              <a:buNone/>
            </a:pPr>
            <a:r>
              <a:rPr lang="en-US" altLang="ko-KR" sz="2000" dirty="0"/>
              <a:t>- batch normalization</a:t>
            </a:r>
            <a:r>
              <a:rPr lang="ko-KR" altLang="en-US" sz="2000" dirty="0"/>
              <a:t>은 각 </a:t>
            </a:r>
            <a:r>
              <a:rPr lang="en-US" altLang="ko-KR" sz="2000" dirty="0"/>
              <a:t>layer </a:t>
            </a:r>
            <a:r>
              <a:rPr lang="ko-KR" altLang="en-US" sz="2000" dirty="0"/>
              <a:t>상에서 서로 다른 </a:t>
            </a:r>
            <a:r>
              <a:rPr lang="en-US" altLang="ko-KR" sz="2000" dirty="0"/>
              <a:t>4</a:t>
            </a:r>
            <a:r>
              <a:rPr lang="ko-KR" altLang="en-US" sz="2000" dirty="0"/>
              <a:t>개의 이미지들에 대한 </a:t>
            </a:r>
            <a:r>
              <a:rPr lang="en-US" altLang="ko-KR" sz="2000" dirty="0"/>
              <a:t>activation </a:t>
            </a:r>
            <a:r>
              <a:rPr lang="ko-KR" altLang="en-US" sz="2000" dirty="0"/>
              <a:t>통계</a:t>
            </a:r>
            <a:r>
              <a:rPr lang="en-US" altLang="ko-KR" sz="2000" dirty="0"/>
              <a:t>(statistic)</a:t>
            </a:r>
            <a:r>
              <a:rPr lang="ko-KR" altLang="en-US" sz="2000" dirty="0"/>
              <a:t>를 계산 가능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- </a:t>
            </a:r>
            <a:r>
              <a:rPr lang="ko-KR" altLang="en-US" sz="2000" dirty="0"/>
              <a:t>큰 크기의 </a:t>
            </a:r>
            <a:r>
              <a:rPr lang="en-US" altLang="ko-KR" sz="2000" dirty="0"/>
              <a:t>mini-batch</a:t>
            </a:r>
            <a:r>
              <a:rPr lang="ko-KR" altLang="en-US" sz="2000" dirty="0"/>
              <a:t>에 대한 필요성을 상당히 줄일 수 있음</a:t>
            </a: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8ACB8A-A2A6-4F5E-BD30-718BBC1F1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87" y="2312117"/>
            <a:ext cx="5586413" cy="399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510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D316C-2B2B-481F-959D-8DD64E3EB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3.3. Additional improvements</a:t>
            </a:r>
            <a:b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</a:br>
            <a:r>
              <a:rPr lang="en-US" altLang="ko-KR" sz="3600" b="0" i="0" dirty="0">
                <a:solidFill>
                  <a:srgbClr val="333333"/>
                </a:solidFill>
                <a:effectLst/>
                <a:latin typeface="Noto Sans KR"/>
              </a:rPr>
              <a:t>1)</a:t>
            </a:r>
            <a:r>
              <a:rPr lang="en-US" altLang="ko-KR" sz="3600" b="0" i="0" dirty="0" err="1">
                <a:solidFill>
                  <a:srgbClr val="333333"/>
                </a:solidFill>
                <a:effectLst/>
                <a:latin typeface="Noto Sans KR"/>
              </a:rPr>
              <a:t>BoF</a:t>
            </a:r>
            <a:r>
              <a:rPr lang="en-US" altLang="ko-KR" sz="3600" b="0" i="0" dirty="0">
                <a:solidFill>
                  <a:srgbClr val="333333"/>
                </a:solidFill>
                <a:effectLst/>
                <a:latin typeface="Noto Sans KR"/>
              </a:rPr>
              <a:t> - </a:t>
            </a:r>
            <a:r>
              <a:rPr lang="en-US" altLang="ko-KR" sz="2800" dirty="0"/>
              <a:t>Self-Adversarial Training (SAT)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C69332-E65F-49A2-ADBC-B12BE141C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1</a:t>
            </a:r>
            <a:r>
              <a:rPr lang="ko-KR" altLang="en-US" sz="2000" dirty="0"/>
              <a:t>단계 </a:t>
            </a:r>
            <a:r>
              <a:rPr lang="en-US" altLang="ko-KR" sz="2000" dirty="0"/>
              <a:t>: neural network</a:t>
            </a:r>
            <a:r>
              <a:rPr lang="ko-KR" altLang="en-US" sz="2000" dirty="0"/>
              <a:t>는 </a:t>
            </a:r>
            <a:r>
              <a:rPr lang="en-US" altLang="ko-KR" sz="2000" dirty="0"/>
              <a:t>network</a:t>
            </a:r>
            <a:r>
              <a:rPr lang="ko-KR" altLang="en-US" sz="2000" dirty="0"/>
              <a:t>의 </a:t>
            </a:r>
            <a:r>
              <a:rPr lang="en-US" altLang="ko-KR" sz="2000" dirty="0"/>
              <a:t>weight </a:t>
            </a:r>
            <a:r>
              <a:rPr lang="ko-KR" altLang="en-US" sz="2000" dirty="0"/>
              <a:t>대신에 원본 이미지를 변경</a:t>
            </a:r>
          </a:p>
          <a:p>
            <a:pPr marL="0" indent="0">
              <a:buNone/>
            </a:pPr>
            <a:r>
              <a:rPr lang="en-US" altLang="ko-KR" sz="2000" dirty="0"/>
              <a:t>(neural network</a:t>
            </a:r>
            <a:r>
              <a:rPr lang="ko-KR" altLang="en-US" sz="2000" dirty="0"/>
              <a:t>는 자체적으로 </a:t>
            </a:r>
            <a:r>
              <a:rPr lang="en-US" altLang="ko-KR" sz="2000" dirty="0"/>
              <a:t>adversarial attack</a:t>
            </a:r>
            <a:r>
              <a:rPr lang="ko-KR" altLang="en-US" sz="2000" dirty="0"/>
              <a:t>을 수행하여</a:t>
            </a:r>
            <a:r>
              <a:rPr lang="en-US" altLang="ko-KR" sz="2000" dirty="0"/>
              <a:t>, </a:t>
            </a:r>
            <a:r>
              <a:rPr lang="ko-KR" altLang="en-US" sz="2000" dirty="0"/>
              <a:t>이미지에 원하는 </a:t>
            </a:r>
            <a:r>
              <a:rPr lang="en-US" altLang="ko-KR" sz="2000" dirty="0"/>
              <a:t>object</a:t>
            </a:r>
            <a:r>
              <a:rPr lang="ko-KR" altLang="en-US" sz="2000" dirty="0"/>
              <a:t>가 없다는 속임수를 만들도록 원본 이미지를 변경함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2</a:t>
            </a:r>
            <a:r>
              <a:rPr lang="ko-KR" altLang="en-US" sz="2000" dirty="0"/>
              <a:t>단계 </a:t>
            </a:r>
            <a:r>
              <a:rPr lang="en-US" altLang="ko-KR" sz="2000" dirty="0"/>
              <a:t>: neural network</a:t>
            </a:r>
            <a:r>
              <a:rPr lang="ko-KR" altLang="en-US" sz="2000" dirty="0"/>
              <a:t>은 변경된 이미지에서 정상적인 방식으로 </a:t>
            </a:r>
            <a:r>
              <a:rPr lang="en-US" altLang="ko-KR" sz="2000" dirty="0"/>
              <a:t>object</a:t>
            </a:r>
            <a:r>
              <a:rPr lang="ko-KR" altLang="en-US" sz="2000" dirty="0"/>
              <a:t>를 </a:t>
            </a:r>
            <a:r>
              <a:rPr lang="en-US" altLang="ko-KR" sz="2000" dirty="0"/>
              <a:t>detection</a:t>
            </a:r>
            <a:r>
              <a:rPr lang="ko-KR" altLang="en-US" sz="2000" dirty="0"/>
              <a:t>하도록 훈련됨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8319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2DE73C-EA3A-4C2E-A3A2-F38613A1D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1.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KR"/>
              </a:rPr>
              <a:t>Intoduction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925789F-4152-4735-8169-5524D17C8E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7267" y="1811337"/>
            <a:ext cx="6070600" cy="468536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BE244F-F41B-453E-AE9D-9960B3124FD3}"/>
              </a:ext>
            </a:extLst>
          </p:cNvPr>
          <p:cNvSpPr txBox="1"/>
          <p:nvPr/>
        </p:nvSpPr>
        <p:spPr>
          <a:xfrm>
            <a:off x="6637867" y="1998133"/>
            <a:ext cx="45889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최신기법들과 비교해도 </a:t>
            </a:r>
            <a:endParaRPr lang="en-US" altLang="ko-KR" sz="2800" dirty="0"/>
          </a:p>
          <a:p>
            <a:r>
              <a:rPr lang="ko-KR" altLang="en-US" sz="2800" dirty="0"/>
              <a:t>준수한 </a:t>
            </a:r>
            <a:r>
              <a:rPr lang="en-US" altLang="ko-KR" sz="2800" dirty="0"/>
              <a:t>AP</a:t>
            </a:r>
            <a:r>
              <a:rPr lang="ko-KR" altLang="en-US" sz="2800" dirty="0"/>
              <a:t>와 </a:t>
            </a:r>
            <a:endParaRPr lang="en-US" altLang="ko-KR" sz="2800" dirty="0"/>
          </a:p>
          <a:p>
            <a:r>
              <a:rPr lang="ko-KR" altLang="en-US" sz="2800" dirty="0"/>
              <a:t>상당히 빠른 </a:t>
            </a:r>
            <a:r>
              <a:rPr lang="en-US" altLang="ko-KR" sz="2800" dirty="0"/>
              <a:t>FPS</a:t>
            </a:r>
            <a:r>
              <a:rPr lang="ko-KR" altLang="en-US" sz="2800" dirty="0"/>
              <a:t>임을 강조</a:t>
            </a:r>
          </a:p>
        </p:txBody>
      </p:sp>
    </p:spTree>
    <p:extLst>
      <p:ext uri="{BB962C8B-B14F-4D97-AF65-F5344CB8AC3E}">
        <p14:creationId xmlns:p14="http://schemas.microsoft.com/office/powerpoint/2010/main" val="42616777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D316C-2B2B-481F-959D-8DD64E3EB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Noto Sans KR"/>
                <a:ea typeface="맑은 고딕" panose="020B0503020000020004" pitchFamily="50" charset="-127"/>
                <a:cs typeface="+mj-cs"/>
              </a:rPr>
              <a:t>3.3. Additional improvements</a:t>
            </a:r>
            <a:b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Noto Sans KR"/>
                <a:ea typeface="맑은 고딕" panose="020B0503020000020004" pitchFamily="50" charset="-127"/>
                <a:cs typeface="+mj-cs"/>
              </a:rPr>
            </a:b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Noto Sans KR"/>
                <a:ea typeface="맑은 고딕" panose="020B0503020000020004" pitchFamily="50" charset="-127"/>
                <a:cs typeface="+mj-cs"/>
              </a:rPr>
              <a:t>1) </a:t>
            </a:r>
            <a:r>
              <a:rPr kumimoji="0" lang="en-US" altLang="ko-KR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Noto Sans KR"/>
                <a:ea typeface="맑은 고딕" panose="020B0503020000020004" pitchFamily="50" charset="-127"/>
                <a:cs typeface="+mj-cs"/>
              </a:rPr>
              <a:t>BoS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Noto Sans KR"/>
                <a:ea typeface="맑은 고딕" panose="020B0503020000020004" pitchFamily="50" charset="-127"/>
                <a:cs typeface="+mj-cs"/>
              </a:rPr>
              <a:t>: Cross mini-Batch Normalization (</a:t>
            </a:r>
            <a:r>
              <a:rPr kumimoji="0" lang="en-US" altLang="ko-KR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Noto Sans KR"/>
                <a:ea typeface="맑은 고딕" panose="020B0503020000020004" pitchFamily="50" charset="-127"/>
                <a:cs typeface="+mj-cs"/>
              </a:rPr>
              <a:t>CmBN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Noto Sans KR"/>
                <a:ea typeface="맑은 고딕" panose="020B0503020000020004" pitchFamily="50" charset="-127"/>
                <a:cs typeface="+mj-cs"/>
              </a:rPr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C69332-E65F-49A2-ADBC-B12BE141C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4586" y="3183467"/>
            <a:ext cx="4509213" cy="2993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CBN</a:t>
            </a:r>
            <a:r>
              <a:rPr lang="ko-KR" altLang="en-US" sz="2000" dirty="0"/>
              <a:t>의 변경된 </a:t>
            </a:r>
            <a:r>
              <a:rPr lang="en-US" altLang="ko-KR" sz="2000" dirty="0"/>
              <a:t>version </a:t>
            </a:r>
          </a:p>
          <a:p>
            <a:pPr marL="0" indent="0">
              <a:buNone/>
            </a:pPr>
            <a:r>
              <a:rPr lang="ko-KR" altLang="en-US" sz="2000" dirty="0"/>
              <a:t>단일 </a:t>
            </a:r>
            <a:r>
              <a:rPr lang="en-US" altLang="ko-KR" sz="2000" dirty="0"/>
              <a:t>batch </a:t>
            </a:r>
            <a:r>
              <a:rPr lang="ko-KR" altLang="en-US" sz="2000" dirty="0"/>
              <a:t>내에서 </a:t>
            </a:r>
            <a:r>
              <a:rPr lang="en-US" altLang="ko-KR" sz="2000" dirty="0"/>
              <a:t>mini-batches </a:t>
            </a:r>
            <a:r>
              <a:rPr lang="ko-KR" altLang="en-US" sz="2000" dirty="0"/>
              <a:t>사이에 대한 통계를 수집함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9F273F4-3729-41FE-9565-FE5D49D3F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629" y="1825625"/>
            <a:ext cx="6424958" cy="489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2917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D316C-2B2B-481F-959D-8DD64E3EB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0" lang="en-US" altLang="ko-KR" sz="5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Noto Sans KR"/>
                <a:ea typeface="맑은 고딕" panose="020B0503020000020004" pitchFamily="50" charset="-127"/>
                <a:cs typeface="+mj-cs"/>
              </a:rPr>
              <a:t>3.3. Additional improvements</a:t>
            </a:r>
            <a:br>
              <a:rPr kumimoji="0" lang="en-US" altLang="ko-KR" sz="5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Noto Sans KR"/>
                <a:ea typeface="맑은 고딕" panose="020B0503020000020004" pitchFamily="50" charset="-127"/>
                <a:cs typeface="+mj-cs"/>
              </a:rPr>
            </a:b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Noto Sans KR"/>
                <a:ea typeface="맑은 고딕" panose="020B0503020000020004" pitchFamily="50" charset="-127"/>
                <a:cs typeface="+mj-cs"/>
              </a:rPr>
              <a:t>1) </a:t>
            </a:r>
            <a:r>
              <a:rPr kumimoji="0" lang="en-US" altLang="ko-KR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Noto Sans KR"/>
                <a:ea typeface="맑은 고딕" panose="020B0503020000020004" pitchFamily="50" charset="-127"/>
                <a:cs typeface="+mj-cs"/>
              </a:rPr>
              <a:t>BoS</a:t>
            </a: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Noto Sans KR"/>
                <a:ea typeface="맑은 고딕" panose="020B0503020000020004" pitchFamily="50" charset="-127"/>
                <a:cs typeface="+mj-cs"/>
              </a:rPr>
              <a:t>: modified SAM, modified PAN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C69332-E65F-49A2-ADBC-B12BE141C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4934" y="1825625"/>
            <a:ext cx="5748866" cy="4812242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err="1"/>
              <a:t>변경점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SAM : spatial-wise attention</a:t>
            </a:r>
            <a:r>
              <a:rPr lang="ko-KR" altLang="en-US" dirty="0"/>
              <a:t>에서 </a:t>
            </a:r>
            <a:r>
              <a:rPr lang="en-US" altLang="ko-KR" dirty="0"/>
              <a:t>point-wise attention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PAN : shortcut connection</a:t>
            </a:r>
            <a:r>
              <a:rPr lang="ko-KR" altLang="en-US" dirty="0"/>
              <a:t>을 </a:t>
            </a:r>
            <a:r>
              <a:rPr lang="en-US" altLang="ko-KR" dirty="0"/>
              <a:t>concatenation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DA6D08B-2E76-4780-BF33-B6102699A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4056591" cy="494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4766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D316C-2B2B-481F-959D-8DD64E3EB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Noto Sans KR"/>
                <a:ea typeface="맑은 고딕" panose="020B0503020000020004" pitchFamily="50" charset="-127"/>
                <a:cs typeface="+mj-cs"/>
              </a:rPr>
              <a:t>3.4 Yolo v4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04D8C52-287E-42C5-99D5-476731FDCE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60241" y="1526949"/>
            <a:ext cx="8871518" cy="5331051"/>
          </a:xfrm>
        </p:spPr>
      </p:pic>
    </p:spTree>
    <p:extLst>
      <p:ext uri="{BB962C8B-B14F-4D97-AF65-F5344CB8AC3E}">
        <p14:creationId xmlns:p14="http://schemas.microsoft.com/office/powerpoint/2010/main" val="2351900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D316C-2B2B-481F-959D-8DD64E3EB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4. Experiments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C69332-E65F-49A2-ADBC-B12BE141C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UcPeriod"/>
            </a:pPr>
            <a:r>
              <a:rPr lang="en-US" altLang="ko-KR" dirty="0"/>
              <a:t>image classification</a:t>
            </a:r>
          </a:p>
          <a:p>
            <a:pPr marL="0" indent="0">
              <a:buNone/>
            </a:pPr>
            <a:r>
              <a:rPr lang="en-US" altLang="ko-KR" dirty="0"/>
              <a:t>-ImageNet(ILSVRC 2012 </a:t>
            </a:r>
            <a:r>
              <a:rPr lang="en-US" altLang="ko-KR" dirty="0" err="1"/>
              <a:t>val</a:t>
            </a:r>
            <a:r>
              <a:rPr lang="en-US" altLang="ko-KR" dirty="0"/>
              <a:t>) </a:t>
            </a:r>
            <a:r>
              <a:rPr lang="ko-KR" altLang="en-US" dirty="0"/>
              <a:t>데이터셋을 이용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sz="2000" dirty="0"/>
              <a:t>&gt;&gt;</a:t>
            </a:r>
            <a:r>
              <a:rPr lang="ko-KR" altLang="en-US" sz="2000" dirty="0"/>
              <a:t>서로 다른 </a:t>
            </a:r>
            <a:r>
              <a:rPr lang="en-US" altLang="ko-KR" sz="2000" dirty="0"/>
              <a:t>training </a:t>
            </a:r>
            <a:r>
              <a:rPr lang="ko-KR" altLang="en-US" sz="2000" dirty="0"/>
              <a:t>개선 기법들이 </a:t>
            </a:r>
            <a:r>
              <a:rPr lang="en-US" altLang="ko-KR" sz="2000" dirty="0"/>
              <a:t>classifier</a:t>
            </a:r>
            <a:r>
              <a:rPr lang="ko-KR" altLang="en-US" sz="2000" dirty="0"/>
              <a:t>의 정확도에 주는 영향에 대해 테스트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dirty="0"/>
              <a:t>B. object detection</a:t>
            </a:r>
          </a:p>
          <a:p>
            <a:pPr marL="0" indent="0">
              <a:buNone/>
            </a:pPr>
            <a:r>
              <a:rPr lang="en-US" altLang="ko-KR" dirty="0"/>
              <a:t>-MS COCO (test-dev 2017) </a:t>
            </a:r>
            <a:r>
              <a:rPr lang="ko-KR" altLang="en-US" dirty="0"/>
              <a:t>데이터셋을 이용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&gt;&gt;</a:t>
            </a:r>
            <a:r>
              <a:rPr lang="ko-KR" altLang="en-US" sz="2000" dirty="0"/>
              <a:t>서로 다른 </a:t>
            </a:r>
            <a:r>
              <a:rPr lang="en-US" altLang="ko-KR" sz="2000" dirty="0"/>
              <a:t>training </a:t>
            </a:r>
            <a:r>
              <a:rPr lang="ko-KR" altLang="en-US" sz="2000" dirty="0"/>
              <a:t>개선 기법들이 </a:t>
            </a:r>
            <a:r>
              <a:rPr lang="en-US" altLang="ko-KR" sz="2000" dirty="0"/>
              <a:t>detector</a:t>
            </a:r>
            <a:r>
              <a:rPr lang="ko-KR" altLang="en-US" sz="2000" dirty="0"/>
              <a:t>의 정확도에 주는 영향에 대해 테스트</a:t>
            </a:r>
          </a:p>
        </p:txBody>
      </p:sp>
    </p:spTree>
    <p:extLst>
      <p:ext uri="{BB962C8B-B14F-4D97-AF65-F5344CB8AC3E}">
        <p14:creationId xmlns:p14="http://schemas.microsoft.com/office/powerpoint/2010/main" val="42402329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D316C-2B2B-481F-959D-8DD64E3EB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4.2 Influence of different features on Classifier training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C69332-E65F-49A2-ADBC-B12BE141C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classifier</a:t>
            </a:r>
            <a:r>
              <a:rPr lang="ko-KR" altLang="en-US" sz="2400" dirty="0"/>
              <a:t>를 훈련 시 서로 다른 </a:t>
            </a:r>
            <a:r>
              <a:rPr lang="en-US" altLang="ko-KR" sz="2400" dirty="0"/>
              <a:t>features</a:t>
            </a:r>
            <a:r>
              <a:rPr lang="ko-KR" altLang="en-US" sz="2400" dirty="0"/>
              <a:t>들이 주는 영향에 대해서 실험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C3794B-44D3-443A-8928-3110280B3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5817" y="2405506"/>
            <a:ext cx="6072716" cy="4401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8158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D316C-2B2B-481F-959D-8DD64E3EB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4.2 Influence of different features on Classifier training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021B8ED-D3CB-4371-A17F-E6E8C27F6A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58334" y="1515699"/>
            <a:ext cx="6223000" cy="339630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1DEBCE-4EC8-4A4D-A36D-CA67109E16E1}"/>
              </a:ext>
            </a:extLst>
          </p:cNvPr>
          <p:cNvSpPr txBox="1"/>
          <p:nvPr/>
        </p:nvSpPr>
        <p:spPr>
          <a:xfrm>
            <a:off x="7815877" y="1905000"/>
            <a:ext cx="386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CutMix</a:t>
            </a:r>
            <a:endParaRPr lang="en-US" altLang="ko-KR" dirty="0"/>
          </a:p>
          <a:p>
            <a:r>
              <a:rPr lang="en-US" altLang="ko-KR" dirty="0"/>
              <a:t>Mosaic data augmentation</a:t>
            </a:r>
          </a:p>
          <a:p>
            <a:r>
              <a:rPr lang="en-US" altLang="ko-KR" dirty="0"/>
              <a:t>Class label smoothing </a:t>
            </a:r>
          </a:p>
          <a:p>
            <a:r>
              <a:rPr lang="en-US" altLang="ko-KR" dirty="0"/>
              <a:t>Mish activation </a:t>
            </a:r>
            <a:r>
              <a:rPr lang="ko-KR" altLang="en-US" dirty="0"/>
              <a:t>등의 </a:t>
            </a:r>
            <a:r>
              <a:rPr lang="en-US" altLang="ko-KR" dirty="0"/>
              <a:t>features</a:t>
            </a:r>
            <a:r>
              <a:rPr lang="ko-KR" altLang="en-US" dirty="0"/>
              <a:t>들을 적용하였을 때 정확도가 개선됨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80C1D2B-8760-45DB-A3A4-F91B510882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334" y="4912007"/>
            <a:ext cx="6223000" cy="194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7810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D316C-2B2B-481F-959D-8DD64E3EB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4.3. Influence of different features on Detector training</a:t>
            </a:r>
            <a:br>
              <a:rPr lang="en-US" altLang="ko-KR" sz="3200" dirty="0"/>
            </a:br>
            <a:r>
              <a:rPr lang="en-US" altLang="ko-KR" sz="2400" dirty="0"/>
              <a:t>A. </a:t>
            </a:r>
            <a:r>
              <a:rPr lang="en-US" altLang="ko-KR" sz="2400" dirty="0" err="1"/>
              <a:t>BoF</a:t>
            </a:r>
            <a:r>
              <a:rPr lang="ko-KR" altLang="en-US" sz="2400" dirty="0"/>
              <a:t>의 다양한 </a:t>
            </a:r>
            <a:r>
              <a:rPr lang="en-US" altLang="ko-KR" sz="2400" dirty="0"/>
              <a:t>feature</a:t>
            </a:r>
            <a:r>
              <a:rPr lang="ko-KR" altLang="en-US" sz="2400" dirty="0"/>
              <a:t>들이 </a:t>
            </a:r>
            <a:r>
              <a:rPr lang="en-US" altLang="ko-KR" sz="2400" dirty="0"/>
              <a:t>Detector</a:t>
            </a:r>
            <a:r>
              <a:rPr lang="ko-KR" altLang="en-US" sz="2400" dirty="0"/>
              <a:t>훈련에 주는 영향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C69332-E65F-49A2-ADBC-B12BE141C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b="0" i="0" dirty="0">
                <a:effectLst/>
                <a:latin typeface="Noto Sans KR"/>
              </a:rPr>
              <a:t>S: Eliminate grid sensitivity the equation</a:t>
            </a:r>
          </a:p>
          <a:p>
            <a:pPr marL="0" indent="0">
              <a:buNone/>
            </a:pPr>
            <a:r>
              <a:rPr lang="en-US" altLang="ko-KR" b="0" i="0" dirty="0">
                <a:effectLst/>
                <a:latin typeface="Noto Sans KR"/>
              </a:rPr>
              <a:t>M: Mosaic data augmentation</a:t>
            </a:r>
            <a:endParaRPr lang="en-US" altLang="ko-KR" dirty="0">
              <a:latin typeface="Noto Sans KR"/>
            </a:endParaRPr>
          </a:p>
          <a:p>
            <a:pPr marL="0" indent="0">
              <a:buNone/>
            </a:pPr>
            <a:r>
              <a:rPr lang="en-US" altLang="ko-KR" b="0" i="0" dirty="0">
                <a:effectLst/>
                <a:latin typeface="Noto Sans KR"/>
              </a:rPr>
              <a:t>IT: </a:t>
            </a:r>
            <a:r>
              <a:rPr lang="en-US" altLang="ko-KR" b="0" i="0" dirty="0" err="1">
                <a:effectLst/>
                <a:latin typeface="Noto Sans KR"/>
              </a:rPr>
              <a:t>IoU</a:t>
            </a:r>
            <a:r>
              <a:rPr lang="en-US" altLang="ko-KR" b="0" i="0" dirty="0">
                <a:effectLst/>
                <a:latin typeface="Noto Sans KR"/>
              </a:rPr>
              <a:t> threshold</a:t>
            </a:r>
          </a:p>
          <a:p>
            <a:pPr marL="0" indent="0">
              <a:buNone/>
            </a:pPr>
            <a:r>
              <a:rPr lang="en-US" altLang="ko-KR" b="0" i="0" dirty="0">
                <a:effectLst/>
                <a:latin typeface="Noto Sans KR"/>
              </a:rPr>
              <a:t>GA: Genetic algorithms</a:t>
            </a:r>
            <a:endParaRPr lang="en-US" altLang="ko-KR" dirty="0">
              <a:latin typeface="Noto Sans KR"/>
            </a:endParaRPr>
          </a:p>
          <a:p>
            <a:pPr marL="0" indent="0">
              <a:buNone/>
            </a:pPr>
            <a:r>
              <a:rPr lang="en-US" altLang="ko-KR" b="0" i="0" dirty="0">
                <a:effectLst/>
                <a:latin typeface="Noto Sans KR"/>
              </a:rPr>
              <a:t>LS: Class label smoothing</a:t>
            </a:r>
          </a:p>
          <a:p>
            <a:pPr marL="0" indent="0">
              <a:buNone/>
            </a:pPr>
            <a:r>
              <a:rPr lang="en-US" altLang="ko-KR" b="0" i="0" dirty="0">
                <a:effectLst/>
                <a:latin typeface="Noto Sans KR"/>
              </a:rPr>
              <a:t>CBN: </a:t>
            </a:r>
            <a:r>
              <a:rPr lang="en-US" altLang="ko-KR" b="0" i="0" dirty="0" err="1">
                <a:effectLst/>
                <a:latin typeface="Noto Sans KR"/>
              </a:rPr>
              <a:t>CmBN</a:t>
            </a:r>
            <a:endParaRPr lang="en-US" altLang="ko-KR" dirty="0">
              <a:latin typeface="Noto Sans KR"/>
            </a:endParaRPr>
          </a:p>
          <a:p>
            <a:pPr marL="0" indent="0">
              <a:buNone/>
            </a:pPr>
            <a:r>
              <a:rPr lang="en-US" altLang="ko-KR" b="0" i="0" dirty="0">
                <a:effectLst/>
                <a:latin typeface="Noto Sans KR"/>
              </a:rPr>
              <a:t>CA: Cosine annealing scheduler</a:t>
            </a:r>
          </a:p>
          <a:p>
            <a:pPr marL="0" indent="0">
              <a:buNone/>
            </a:pPr>
            <a:r>
              <a:rPr lang="en-US" altLang="ko-KR" b="0" i="0" dirty="0">
                <a:effectLst/>
                <a:latin typeface="Noto Sans KR"/>
              </a:rPr>
              <a:t>DM: Dynamic mini-batch size</a:t>
            </a:r>
            <a:endParaRPr lang="en-US" altLang="ko-KR" dirty="0">
              <a:latin typeface="Noto Sans KR"/>
            </a:endParaRPr>
          </a:p>
          <a:p>
            <a:pPr marL="0" indent="0">
              <a:buNone/>
            </a:pPr>
            <a:r>
              <a:rPr lang="en-US" altLang="ko-KR" b="0" i="0" dirty="0">
                <a:effectLst/>
                <a:latin typeface="Noto Sans KR"/>
              </a:rPr>
              <a:t>OA: Optimized Anchors</a:t>
            </a:r>
          </a:p>
          <a:p>
            <a:pPr marL="0" indent="0">
              <a:buNone/>
            </a:pPr>
            <a:r>
              <a:rPr lang="en-US" altLang="ko-KR" b="0" i="0" dirty="0" err="1">
                <a:effectLst/>
                <a:latin typeface="Noto Sans KR"/>
              </a:rPr>
              <a:t>GIoU</a:t>
            </a:r>
            <a:r>
              <a:rPr lang="en-US" altLang="ko-KR" b="0" i="0" dirty="0">
                <a:effectLst/>
                <a:latin typeface="Noto Sans KR"/>
              </a:rPr>
              <a:t>, </a:t>
            </a:r>
            <a:r>
              <a:rPr lang="en-US" altLang="ko-KR" b="0" i="0" dirty="0" err="1">
                <a:effectLst/>
                <a:latin typeface="Noto Sans KR"/>
              </a:rPr>
              <a:t>CIoU</a:t>
            </a:r>
            <a:r>
              <a:rPr lang="en-US" altLang="ko-KR" b="0" i="0" dirty="0">
                <a:effectLst/>
                <a:latin typeface="Noto Sans KR"/>
              </a:rPr>
              <a:t>, </a:t>
            </a:r>
            <a:r>
              <a:rPr lang="en-US" altLang="ko-KR" b="0" i="0" dirty="0" err="1">
                <a:effectLst/>
                <a:latin typeface="Noto Sans KR"/>
              </a:rPr>
              <a:t>DIoU</a:t>
            </a:r>
            <a:r>
              <a:rPr lang="en-US" altLang="ko-KR" b="0" i="0" dirty="0">
                <a:effectLst/>
                <a:latin typeface="Noto Sans KR"/>
              </a:rPr>
              <a:t>, MSE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98235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D316C-2B2B-481F-959D-8DD64E3EB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4.3. Influence of different features on Detector training</a:t>
            </a:r>
            <a:b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</a:b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A.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BoF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의 다양한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feature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들이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Detector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훈련에 주는 영향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C69332-E65F-49A2-ADBC-B12BE141C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1) loss</a:t>
            </a:r>
            <a:r>
              <a:rPr lang="ko-KR" altLang="en-US" sz="2000" dirty="0"/>
              <a:t>를 </a:t>
            </a:r>
            <a:r>
              <a:rPr lang="en-US" altLang="ko-KR" sz="2000" dirty="0"/>
              <a:t>MSE</a:t>
            </a:r>
            <a:r>
              <a:rPr lang="ko-KR" altLang="en-US" sz="2000" dirty="0"/>
              <a:t>로 고정시킨 후 다양한 </a:t>
            </a:r>
            <a:r>
              <a:rPr lang="en-US" altLang="ko-KR" sz="2000" dirty="0" err="1"/>
              <a:t>BoF</a:t>
            </a:r>
            <a:r>
              <a:rPr lang="ko-KR" altLang="en-US" sz="2000" dirty="0"/>
              <a:t>에 대한 실험 결과</a:t>
            </a:r>
            <a:r>
              <a:rPr lang="en-US" altLang="ko-KR" sz="2000" dirty="0"/>
              <a:t>(OA</a:t>
            </a:r>
            <a:r>
              <a:rPr lang="ko-KR" altLang="en-US" sz="2000" dirty="0"/>
              <a:t>는 후보군에서 제외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D05E1BF-C2B7-4E5D-A013-F374EF69B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778" y="2296279"/>
            <a:ext cx="7642755" cy="452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0561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D316C-2B2B-481F-959D-8DD64E3EB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4.3. Influence of different features on Detector training</a:t>
            </a:r>
            <a:b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</a:b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A.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BoF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의 다양한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feature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들이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Detector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훈련에 주는 영향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C69332-E65F-49A2-ADBC-B12BE141C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2) loss</a:t>
            </a:r>
            <a:r>
              <a:rPr lang="ko-KR" altLang="en-US" sz="2000" dirty="0"/>
              <a:t>를 </a:t>
            </a:r>
            <a:r>
              <a:rPr lang="en-US" altLang="ko-KR" sz="2000" dirty="0" err="1"/>
              <a:t>GIoU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DIoU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CIoU</a:t>
            </a:r>
            <a:r>
              <a:rPr lang="en-US" altLang="ko-KR" sz="2000" dirty="0"/>
              <a:t> </a:t>
            </a:r>
            <a:r>
              <a:rPr lang="ko-KR" altLang="en-US" sz="2000" dirty="0"/>
              <a:t>등으로 변화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E234AA-7A83-4608-BEF3-34D3FBA04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225" y="2221346"/>
            <a:ext cx="7833936" cy="448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2626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D316C-2B2B-481F-959D-8DD64E3EB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4.3. Influence of different features on Detector training</a:t>
            </a:r>
            <a:b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</a:b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A.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BoF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의 다양한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feature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들이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Detector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훈련에 주는 영향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C69332-E65F-49A2-ADBC-B12BE141C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3) OA</a:t>
            </a:r>
            <a:r>
              <a:rPr lang="ko-KR" altLang="en-US" sz="2000" dirty="0"/>
              <a:t>의 적용 유무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D66C54A-5444-433A-9EDE-BF6132FDB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775" y="2262900"/>
            <a:ext cx="7769225" cy="459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775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D316C-2B2B-481F-959D-8DD64E3EB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1.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KR"/>
              </a:rPr>
              <a:t>Intoduction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C69332-E65F-49A2-ADBC-B12BE141C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566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본 논문의 주요 목적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-BFLOP</a:t>
            </a:r>
            <a:r>
              <a:rPr lang="ko-KR" altLang="en-US" sz="2000" dirty="0"/>
              <a:t>가 아니라 생산 시스템에서 빠른 속도로 동작하는 </a:t>
            </a:r>
            <a:r>
              <a:rPr lang="en-US" altLang="ko-KR" sz="2000" dirty="0"/>
              <a:t>object detector</a:t>
            </a:r>
            <a:r>
              <a:rPr lang="ko-KR" altLang="en-US" sz="2000" dirty="0"/>
              <a:t>를 고안하고 병렬 계산을 최적화 하는 것 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본 논문의 기여</a:t>
            </a:r>
          </a:p>
          <a:p>
            <a:pPr marL="0" indent="0">
              <a:buNone/>
            </a:pPr>
            <a:r>
              <a:rPr lang="en-US" altLang="ko-KR" sz="2000" dirty="0"/>
              <a:t>1. 1080 </a:t>
            </a:r>
            <a:r>
              <a:rPr lang="en-US" altLang="ko-KR" sz="2000" dirty="0" err="1"/>
              <a:t>Ti</a:t>
            </a:r>
            <a:r>
              <a:rPr lang="en-US" altLang="ko-KR" sz="2000" dirty="0"/>
              <a:t> </a:t>
            </a:r>
            <a:r>
              <a:rPr lang="ko-KR" altLang="en-US" sz="2000" dirty="0"/>
              <a:t>또는 </a:t>
            </a:r>
            <a:r>
              <a:rPr lang="en-US" altLang="ko-KR" sz="2000" dirty="0"/>
              <a:t>2080 </a:t>
            </a:r>
            <a:r>
              <a:rPr lang="en-US" altLang="ko-KR" sz="2000" dirty="0" err="1"/>
              <a:t>Ti</a:t>
            </a:r>
            <a:r>
              <a:rPr lang="en-US" altLang="ko-KR" sz="2000" dirty="0"/>
              <a:t> GPU</a:t>
            </a:r>
            <a:r>
              <a:rPr lang="ko-KR" altLang="en-US" sz="2000" dirty="0"/>
              <a:t>를 사용하는 누구나 상당히 빠른 속도로 </a:t>
            </a:r>
            <a:r>
              <a:rPr lang="en-US" altLang="ko-KR" sz="2000" dirty="0"/>
              <a:t>training</a:t>
            </a:r>
            <a:r>
              <a:rPr lang="ko-KR" altLang="en-US" sz="2000" dirty="0"/>
              <a:t>이 가능하며</a:t>
            </a:r>
            <a:r>
              <a:rPr lang="en-US" altLang="ko-KR" sz="2000" dirty="0"/>
              <a:t>, </a:t>
            </a:r>
            <a:r>
              <a:rPr lang="ko-KR" altLang="en-US" sz="2000" dirty="0"/>
              <a:t>정확한 </a:t>
            </a:r>
            <a:r>
              <a:rPr lang="en-US" altLang="ko-KR" sz="2000" dirty="0"/>
              <a:t>object detector</a:t>
            </a:r>
            <a:r>
              <a:rPr lang="ko-KR" altLang="en-US" sz="2000" dirty="0"/>
              <a:t>를 사용 가능</a:t>
            </a:r>
          </a:p>
          <a:p>
            <a:pPr marL="0" indent="0">
              <a:buNone/>
            </a:pPr>
            <a:r>
              <a:rPr lang="en-US" altLang="ko-KR" sz="2000" dirty="0"/>
              <a:t>2. detector</a:t>
            </a:r>
            <a:r>
              <a:rPr lang="ko-KR" altLang="en-US" sz="2000" dirty="0"/>
              <a:t>를 </a:t>
            </a:r>
            <a:r>
              <a:rPr lang="en-US" altLang="ko-KR" sz="2000" dirty="0"/>
              <a:t>training</a:t>
            </a:r>
            <a:r>
              <a:rPr lang="ko-KR" altLang="en-US" sz="2000" dirty="0"/>
              <a:t>하는 동안 사용될 수 있는 최신의 </a:t>
            </a:r>
            <a:r>
              <a:rPr lang="en-US" altLang="ko-KR" sz="2000" dirty="0"/>
              <a:t>Bag-of-Freebies </a:t>
            </a:r>
            <a:r>
              <a:rPr lang="ko-KR" altLang="en-US" sz="2000" dirty="0"/>
              <a:t>및 </a:t>
            </a:r>
            <a:r>
              <a:rPr lang="en-US" altLang="ko-KR" sz="2000" dirty="0"/>
              <a:t>Bag-of-Specials </a:t>
            </a:r>
            <a:r>
              <a:rPr lang="ko-KR" altLang="en-US" sz="2000" dirty="0"/>
              <a:t>기법들이 주는 영향에 대해 검증</a:t>
            </a:r>
          </a:p>
          <a:p>
            <a:pPr marL="0" indent="0">
              <a:buNone/>
            </a:pPr>
            <a:r>
              <a:rPr lang="en-US" altLang="ko-KR" sz="2000" dirty="0"/>
              <a:t>3. </a:t>
            </a:r>
            <a:r>
              <a:rPr lang="ko-KR" altLang="en-US" sz="2000" dirty="0"/>
              <a:t>단일 </a:t>
            </a:r>
            <a:r>
              <a:rPr lang="en-US" altLang="ko-KR" sz="2000" dirty="0"/>
              <a:t>GPU training</a:t>
            </a:r>
            <a:r>
              <a:rPr lang="ko-KR" altLang="en-US" sz="2000" dirty="0"/>
              <a:t>에 보다 효율적이며 적합하도록</a:t>
            </a:r>
            <a:r>
              <a:rPr lang="en-US" altLang="ko-KR" sz="2000" dirty="0"/>
              <a:t>, CBN, PAN, SAM </a:t>
            </a:r>
            <a:r>
              <a:rPr lang="ko-KR" altLang="en-US" sz="2000" dirty="0"/>
              <a:t>등을 포함한 최신의 기법들을 수정</a:t>
            </a:r>
          </a:p>
          <a:p>
            <a:pPr marL="0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174390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D316C-2B2B-481F-959D-8DD64E3EB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4.3. Influence of different features on Detector training</a:t>
            </a:r>
            <a:b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</a:b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A.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BoF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의 다양한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feature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들이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Detector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훈련에 주는 영향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C69332-E65F-49A2-ADBC-B12BE141C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4) loss</a:t>
            </a:r>
            <a:r>
              <a:rPr lang="ko-KR" altLang="en-US" sz="2000" dirty="0"/>
              <a:t>를 </a:t>
            </a:r>
            <a:r>
              <a:rPr lang="en-US" altLang="ko-KR" sz="2000" dirty="0"/>
              <a:t>MSE, </a:t>
            </a:r>
            <a:r>
              <a:rPr lang="en-US" altLang="ko-KR" sz="2000" dirty="0" err="1"/>
              <a:t>GIoU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CIoU</a:t>
            </a:r>
            <a:r>
              <a:rPr lang="en-US" altLang="ko-KR" sz="2000" dirty="0"/>
              <a:t> </a:t>
            </a:r>
            <a:r>
              <a:rPr lang="ko-KR" altLang="en-US" sz="2000" dirty="0"/>
              <a:t>등으로 변화시킬 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19E4B6F-BFA3-4AD5-8C9D-3FC5BDD2A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417" y="2368178"/>
            <a:ext cx="7681383" cy="448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0927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D316C-2B2B-481F-959D-8DD64E3EB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4.3. Influence of different features on Detector training</a:t>
            </a:r>
            <a:b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</a:b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B.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BoS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의 다양한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features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들이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Detector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훈련에 주는 영향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C69332-E65F-49A2-ADBC-B12BE141C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loss</a:t>
            </a:r>
            <a:r>
              <a:rPr lang="ko-KR" altLang="en-US" sz="2000" dirty="0"/>
              <a:t>를 </a:t>
            </a:r>
            <a:r>
              <a:rPr lang="en-US" altLang="ko-KR" sz="2000" dirty="0"/>
              <a:t>MSE, </a:t>
            </a:r>
            <a:r>
              <a:rPr lang="en-US" altLang="ko-KR" sz="2000" dirty="0" err="1"/>
              <a:t>GIoU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CIoU</a:t>
            </a:r>
            <a:r>
              <a:rPr lang="en-US" altLang="ko-KR" sz="2000" dirty="0"/>
              <a:t> </a:t>
            </a:r>
            <a:r>
              <a:rPr lang="ko-KR" altLang="en-US" sz="2000" dirty="0"/>
              <a:t>등으로 변화시킬 때</a:t>
            </a: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009BFCB-6E98-4116-8D13-7FA49B72E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59037"/>
            <a:ext cx="8409457" cy="314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668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D316C-2B2B-481F-959D-8DD64E3EB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4.4. Influence of different backbones </a:t>
            </a:r>
            <a:br>
              <a:rPr lang="en-US" altLang="ko-KR" sz="3200" dirty="0"/>
            </a:br>
            <a:r>
              <a:rPr lang="en-US" altLang="ko-KR" sz="3200" dirty="0"/>
              <a:t>     and pretrained weightings on Detector training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C69332-E65F-49A2-ADBC-B12BE141C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 err="1"/>
              <a:t>서로다른</a:t>
            </a:r>
            <a:r>
              <a:rPr lang="ko-KR" altLang="en-US" sz="2000" dirty="0"/>
              <a:t> </a:t>
            </a:r>
            <a:r>
              <a:rPr lang="en-US" altLang="ko-KR" sz="2000" dirty="0"/>
              <a:t>backbone</a:t>
            </a:r>
            <a:r>
              <a:rPr lang="ko-KR" altLang="en-US" sz="2000" dirty="0"/>
              <a:t>이 </a:t>
            </a:r>
            <a:r>
              <a:rPr lang="en-US" altLang="ko-KR" sz="2000" dirty="0"/>
              <a:t>detector</a:t>
            </a:r>
            <a:r>
              <a:rPr lang="ko-KR" altLang="en-US" sz="2000" dirty="0"/>
              <a:t>의 정확도에 주는 영향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696761F-59F7-44F3-A5E3-2F5F47EFB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88116"/>
            <a:ext cx="70866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9368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D316C-2B2B-481F-959D-8DD64E3EB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4.5 Influence of different mini-batch size on Detector training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C69332-E65F-49A2-ADBC-B12BE141C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 err="1"/>
              <a:t>서로다른</a:t>
            </a:r>
            <a:r>
              <a:rPr lang="ko-KR" altLang="en-US" sz="2000" dirty="0"/>
              <a:t> </a:t>
            </a:r>
            <a:r>
              <a:rPr lang="en-US" altLang="ko-KR" sz="2000" dirty="0"/>
              <a:t>mini-batch size</a:t>
            </a:r>
            <a:r>
              <a:rPr lang="ko-KR" altLang="en-US" sz="2000" dirty="0"/>
              <a:t>를 이용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3F2E136-1F4C-4026-8B8F-99D9C4BE1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61684"/>
            <a:ext cx="7603095" cy="385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8470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D316C-2B2B-481F-959D-8DD64E3EB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5. Results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C15C9E6-F909-4951-A747-4CEA23D2B8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503890"/>
            <a:ext cx="5596467" cy="5152303"/>
          </a:xfrm>
        </p:spPr>
      </p:pic>
    </p:spTree>
    <p:extLst>
      <p:ext uri="{BB962C8B-B14F-4D97-AF65-F5344CB8AC3E}">
        <p14:creationId xmlns:p14="http://schemas.microsoft.com/office/powerpoint/2010/main" val="3945982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D316C-2B2B-481F-959D-8DD64E3EB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5. Results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7CE1761-6CA1-4142-8A50-46D0485052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7470" y="1690688"/>
            <a:ext cx="6334125" cy="1019175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04AEFA3-9B75-4E2F-B557-58A5FBF857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470" y="2943225"/>
            <a:ext cx="6315075" cy="9715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4A551B2-D0F4-4C4D-9AA5-981F8CF3D8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470" y="4376208"/>
            <a:ext cx="6315075" cy="10858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5E0F974-6E53-4519-872B-DD2875073495}"/>
              </a:ext>
            </a:extLst>
          </p:cNvPr>
          <p:cNvSpPr txBox="1"/>
          <p:nvPr/>
        </p:nvSpPr>
        <p:spPr>
          <a:xfrm>
            <a:off x="7111998" y="2015609"/>
            <a:ext cx="3505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>
                <a:solidFill>
                  <a:srgbClr val="666666"/>
                </a:solidFill>
                <a:effectLst/>
                <a:latin typeface="Noto Sans KR"/>
              </a:rPr>
              <a:t>Maxwell GPU(GTX Titan X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등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90A594-5829-4224-B709-88790510972F}"/>
              </a:ext>
            </a:extLst>
          </p:cNvPr>
          <p:cNvSpPr txBox="1"/>
          <p:nvPr/>
        </p:nvSpPr>
        <p:spPr>
          <a:xfrm>
            <a:off x="7145867" y="3244334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Pascal GPU(GTX 1080 </a:t>
            </a:r>
            <a:r>
              <a:rPr lang="en-US" altLang="ko-KR" b="0" i="0" dirty="0" err="1">
                <a:solidFill>
                  <a:srgbClr val="666666"/>
                </a:solidFill>
                <a:effectLst/>
                <a:latin typeface="Noto Sans KR"/>
              </a:rPr>
              <a:t>Ti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) 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등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6ECB65-9532-4EF0-84D2-9439B3E58140}"/>
              </a:ext>
            </a:extLst>
          </p:cNvPr>
          <p:cNvSpPr txBox="1"/>
          <p:nvPr/>
        </p:nvSpPr>
        <p:spPr>
          <a:xfrm>
            <a:off x="7145867" y="4734467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Volta GPU(Titan Volta)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63606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BB8E50-5BD2-487C-995A-E81AFC902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Conclusion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9BF3E6-3E86-4897-B436-DB8CCC295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상당히 많은 내용이 집약된 </a:t>
            </a:r>
            <a:r>
              <a:rPr lang="en-US" altLang="ko-KR" dirty="0"/>
              <a:t>Detector</a:t>
            </a:r>
          </a:p>
          <a:p>
            <a:r>
              <a:rPr lang="ko-KR" altLang="en-US" dirty="0"/>
              <a:t>값비싼 </a:t>
            </a:r>
            <a:r>
              <a:rPr lang="en-US" altLang="ko-KR" dirty="0"/>
              <a:t>GPU</a:t>
            </a:r>
            <a:r>
              <a:rPr lang="ko-KR" altLang="en-US" dirty="0"/>
              <a:t>를 </a:t>
            </a:r>
            <a:r>
              <a:rPr lang="ko-KR" altLang="en-US" dirty="0" err="1"/>
              <a:t>안써도</a:t>
            </a:r>
            <a:r>
              <a:rPr lang="ko-KR" altLang="en-US" dirty="0"/>
              <a:t> </a:t>
            </a:r>
            <a:r>
              <a:rPr lang="ko-KR" altLang="en-US" dirty="0" err="1"/>
              <a:t>된다는건</a:t>
            </a:r>
            <a:r>
              <a:rPr lang="ko-KR" altLang="en-US" dirty="0"/>
              <a:t> 개인적으로 마음에 든다</a:t>
            </a:r>
            <a:endParaRPr lang="en-US" altLang="ko-KR" dirty="0"/>
          </a:p>
          <a:p>
            <a:r>
              <a:rPr lang="en-US" altLang="ko-KR" dirty="0"/>
              <a:t>CSPResNeXt50</a:t>
            </a:r>
            <a:r>
              <a:rPr lang="ko-KR" altLang="en-US" dirty="0"/>
              <a:t>에서 </a:t>
            </a:r>
            <a:r>
              <a:rPr lang="ko-KR" altLang="en-US" dirty="0" err="1"/>
              <a:t>어떻게든</a:t>
            </a:r>
            <a:r>
              <a:rPr lang="ko-KR" altLang="en-US" dirty="0"/>
              <a:t> </a:t>
            </a:r>
            <a:r>
              <a:rPr lang="en-US" altLang="ko-KR" dirty="0"/>
              <a:t>CSPDarknet53</a:t>
            </a:r>
            <a:r>
              <a:rPr lang="ko-KR" altLang="en-US" dirty="0"/>
              <a:t>을 쓰겠다는 집념이 좀 </a:t>
            </a:r>
            <a:r>
              <a:rPr lang="ko-KR" altLang="en-US" dirty="0" err="1"/>
              <a:t>느껴짐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0156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D316C-2B2B-481F-959D-8DD64E3EB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2. Related Work</a:t>
            </a:r>
            <a:b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</a:br>
            <a:r>
              <a:rPr lang="en-US" altLang="ko-KR" sz="4000" b="0" i="0" dirty="0">
                <a:solidFill>
                  <a:srgbClr val="000000"/>
                </a:solidFill>
                <a:effectLst/>
                <a:latin typeface="Noto Sans KR"/>
              </a:rPr>
              <a:t>2.1. Object detection models</a:t>
            </a:r>
            <a:b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</a:br>
            <a:endParaRPr lang="en-US" altLang="ko-KR" b="0" i="0" dirty="0">
              <a:solidFill>
                <a:srgbClr val="000000"/>
              </a:solidFill>
              <a:effectLst/>
              <a:latin typeface="Noto Sans KR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C158584-B18B-4AD8-8088-2ACADB318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540" y="1423987"/>
            <a:ext cx="10583260" cy="506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328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D316C-2B2B-481F-959D-8DD64E3EB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BOF (Bag of freebies)</a:t>
            </a:r>
            <a:endParaRPr lang="ko-KR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94025DD-3218-46B9-B8CC-5F23F337BE7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7"/>
            <a:ext cx="9247041" cy="480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49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D316C-2B2B-481F-959D-8DD64E3EB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BOF (Bag of freebies)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896A933-621E-456F-8408-7E6F195709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60291" y="1825625"/>
            <a:ext cx="6071418" cy="4351338"/>
          </a:xfrm>
        </p:spPr>
      </p:pic>
    </p:spTree>
    <p:extLst>
      <p:ext uri="{BB962C8B-B14F-4D97-AF65-F5344CB8AC3E}">
        <p14:creationId xmlns:p14="http://schemas.microsoft.com/office/powerpoint/2010/main" val="2363056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D316C-2B2B-481F-959D-8DD64E3EB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BOS(Bag of Specials)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B91A15C-CC35-446A-B319-5039E6957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F93F2F7-46FE-4570-928C-8E4555EA3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439333"/>
            <a:ext cx="6096000" cy="473763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D62D09D-4321-4C30-943D-7A9545699C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978680"/>
            <a:ext cx="5990796" cy="351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58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E5F98F-A821-4886-80E7-5D5FC10C5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BOS(Bag of Specials)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11B3BD-0946-4098-9555-049900F87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inference </a:t>
            </a:r>
            <a:r>
              <a:rPr lang="ko-KR" altLang="en-US" sz="2000" dirty="0"/>
              <a:t>비용을 약간만 증가시키면서도</a:t>
            </a:r>
            <a:r>
              <a:rPr lang="en-US" altLang="ko-KR" sz="2000" dirty="0"/>
              <a:t>, object detection</a:t>
            </a:r>
            <a:r>
              <a:rPr lang="ko-KR" altLang="en-US" sz="2000" dirty="0"/>
              <a:t>의 정확도를 크게 향상시키는 것</a:t>
            </a: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  <a:p>
            <a:pPr marL="0" indent="0">
              <a:buNone/>
            </a:pPr>
            <a:r>
              <a:rPr lang="en-US" altLang="ko-KR" sz="2000" dirty="0"/>
              <a:t>plugin modules</a:t>
            </a:r>
            <a:r>
              <a:rPr lang="ko-KR" altLang="en-US" sz="2000" dirty="0"/>
              <a:t>과 </a:t>
            </a:r>
            <a:r>
              <a:rPr lang="en-US" altLang="ko-KR" sz="2000" dirty="0"/>
              <a:t>post-processing</a:t>
            </a:r>
            <a:r>
              <a:rPr lang="ko-KR" altLang="en-US" sz="2000" dirty="0"/>
              <a:t>으로 구성 </a:t>
            </a: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  <a:p>
            <a:pPr marL="0" indent="0">
              <a:buNone/>
            </a:pPr>
            <a:r>
              <a:rPr lang="en-US" altLang="ko-KR" sz="2000" dirty="0"/>
              <a:t>plugin modules: </a:t>
            </a:r>
            <a:r>
              <a:rPr lang="ko-KR" altLang="en-US" sz="2000" dirty="0"/>
              <a:t>하나의 </a:t>
            </a:r>
            <a:r>
              <a:rPr lang="en-US" altLang="ko-KR" sz="2000" dirty="0"/>
              <a:t>model </a:t>
            </a:r>
            <a:r>
              <a:rPr lang="ko-KR" altLang="en-US" sz="2000" dirty="0"/>
              <a:t>내 특정한 속성을 향상시키는 것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(</a:t>
            </a:r>
            <a:r>
              <a:rPr lang="ko-KR" altLang="en-US" sz="2000" dirty="0"/>
              <a:t>예</a:t>
            </a:r>
            <a:r>
              <a:rPr lang="en-US" altLang="ko-KR" sz="2000" dirty="0"/>
              <a:t>: receptive field</a:t>
            </a:r>
            <a:r>
              <a:rPr lang="ko-KR" altLang="en-US" sz="2000" dirty="0"/>
              <a:t>의 확장</a:t>
            </a:r>
            <a:r>
              <a:rPr lang="en-US" altLang="ko-KR" sz="2000" dirty="0"/>
              <a:t>, attention mechanism </a:t>
            </a:r>
            <a:r>
              <a:rPr lang="ko-KR" altLang="en-US" sz="2000" dirty="0"/>
              <a:t>도입</a:t>
            </a:r>
            <a:r>
              <a:rPr lang="en-US" altLang="ko-KR" sz="2000" dirty="0"/>
              <a:t>, feature integration capability </a:t>
            </a:r>
            <a:r>
              <a:rPr lang="ko-KR" altLang="en-US" sz="2000" dirty="0"/>
              <a:t>강화 등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post-processing: </a:t>
            </a:r>
            <a:r>
              <a:rPr lang="ko-KR" altLang="en-US" sz="2000" dirty="0"/>
              <a:t>모델의 예측 결과를 선별</a:t>
            </a:r>
            <a:r>
              <a:rPr lang="en-US" altLang="ko-KR" sz="2000" dirty="0"/>
              <a:t>(screening)</a:t>
            </a:r>
            <a:r>
              <a:rPr lang="ko-KR" altLang="en-US" sz="2000" dirty="0"/>
              <a:t>하는 방법 </a:t>
            </a:r>
          </a:p>
          <a:p>
            <a:endParaRPr lang="ko-KR" altLang="en-US" sz="20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64113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C7EB56-D528-4440-B7A3-5C305D74D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Preview</a:t>
            </a:r>
            <a:endParaRPr lang="ko-KR" altLang="en-US" dirty="0"/>
          </a:p>
        </p:txBody>
      </p:sp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FA87F382-F9B1-438B-96C6-89007F308E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3633" y="1641052"/>
            <a:ext cx="9084734" cy="4851823"/>
          </a:xfrm>
        </p:spPr>
      </p:pic>
    </p:spTree>
    <p:extLst>
      <p:ext uri="{BB962C8B-B14F-4D97-AF65-F5344CB8AC3E}">
        <p14:creationId xmlns:p14="http://schemas.microsoft.com/office/powerpoint/2010/main" val="755496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1871</Words>
  <Application>Microsoft Office PowerPoint</Application>
  <PresentationFormat>와이드스크린</PresentationFormat>
  <Paragraphs>225</Paragraphs>
  <Slides>36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1" baseType="lpstr">
      <vt:lpstr>charter</vt:lpstr>
      <vt:lpstr>Noto Sans KR</vt:lpstr>
      <vt:lpstr>맑은 고딕</vt:lpstr>
      <vt:lpstr>Arial</vt:lpstr>
      <vt:lpstr>Office 테마</vt:lpstr>
      <vt:lpstr>1. Intoduction</vt:lpstr>
      <vt:lpstr>1. Intoduction</vt:lpstr>
      <vt:lpstr>1. Intoduction</vt:lpstr>
      <vt:lpstr>2. Related Work 2.1. Object detection models </vt:lpstr>
      <vt:lpstr>BOF (Bag of freebies)</vt:lpstr>
      <vt:lpstr>BOF (Bag of freebies)</vt:lpstr>
      <vt:lpstr>BOS(Bag of Specials)</vt:lpstr>
      <vt:lpstr>BOS(Bag of Specials)</vt:lpstr>
      <vt:lpstr>Preview</vt:lpstr>
      <vt:lpstr>Preview</vt:lpstr>
      <vt:lpstr>3. Methodology</vt:lpstr>
      <vt:lpstr>3.1. Selection of architecture</vt:lpstr>
      <vt:lpstr>3.1. Selection of architecture</vt:lpstr>
      <vt:lpstr>3.1. Selection of architecture</vt:lpstr>
      <vt:lpstr>3.1. Selection of architecture</vt:lpstr>
      <vt:lpstr>3.2. Selection of BoF and BoS</vt:lpstr>
      <vt:lpstr>3.3. Additional improvements</vt:lpstr>
      <vt:lpstr>3.3. Additional improvements 1)BoF - Mosaic</vt:lpstr>
      <vt:lpstr>3.3. Additional improvements 1)BoF - Self-Adversarial Training (SAT)</vt:lpstr>
      <vt:lpstr>3.3. Additional improvements 1) BoS: Cross mini-Batch Normalization (CmBN)</vt:lpstr>
      <vt:lpstr>3.3. Additional improvements 1) BoS: modified SAM, modified PAN </vt:lpstr>
      <vt:lpstr>3.4 Yolo v4</vt:lpstr>
      <vt:lpstr>4. Experiments</vt:lpstr>
      <vt:lpstr>4.2 Influence of different features on Classifier training</vt:lpstr>
      <vt:lpstr>4.2 Influence of different features on Classifier training</vt:lpstr>
      <vt:lpstr>4.3. Influence of different features on Detector training A. BoF의 다양한 feature들이 Detector훈련에 주는 영향</vt:lpstr>
      <vt:lpstr>4.3. Influence of different features on Detector training A. BoF의 다양한 feature들이 Detector훈련에 주는 영향</vt:lpstr>
      <vt:lpstr>4.3. Influence of different features on Detector training A. BoF의 다양한 feature들이 Detector훈련에 주는 영향</vt:lpstr>
      <vt:lpstr>4.3. Influence of different features on Detector training A. BoF의 다양한 feature들이 Detector훈련에 주는 영향</vt:lpstr>
      <vt:lpstr>4.3. Influence of different features on Detector training A. BoF의 다양한 feature들이 Detector훈련에 주는 영향</vt:lpstr>
      <vt:lpstr>4.3. Influence of different features on Detector training B. BoS의 다양한 features들이 Detector 훈련에 주는 영향</vt:lpstr>
      <vt:lpstr>4.4. Influence of different backbones       and pretrained weightings on Detector training</vt:lpstr>
      <vt:lpstr>4.5 Influence of different mini-batch size on Detector training</vt:lpstr>
      <vt:lpstr>5. Results</vt:lpstr>
      <vt:lpstr>5. Results</vt:lpstr>
      <vt:lpstr>6.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승재 이</dc:creator>
  <cp:lastModifiedBy>승재 이</cp:lastModifiedBy>
  <cp:revision>16</cp:revision>
  <dcterms:created xsi:type="dcterms:W3CDTF">2021-02-15T21:59:29Z</dcterms:created>
  <dcterms:modified xsi:type="dcterms:W3CDTF">2021-02-16T00:36:15Z</dcterms:modified>
</cp:coreProperties>
</file>