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9"/>
  </p:notesMasterIdLst>
  <p:sldIdLst>
    <p:sldId id="256" r:id="rId2"/>
    <p:sldId id="257" r:id="rId3"/>
    <p:sldId id="259" r:id="rId4"/>
    <p:sldId id="260" r:id="rId5"/>
    <p:sldId id="258" r:id="rId6"/>
    <p:sldId id="261" r:id="rId7"/>
    <p:sldId id="262" r:id="rId8"/>
    <p:sldId id="263" r:id="rId9"/>
    <p:sldId id="267" r:id="rId10"/>
    <p:sldId id="288" r:id="rId11"/>
    <p:sldId id="287" r:id="rId12"/>
    <p:sldId id="264" r:id="rId13"/>
    <p:sldId id="265" r:id="rId14"/>
    <p:sldId id="266" r:id="rId15"/>
    <p:sldId id="268" r:id="rId16"/>
    <p:sldId id="269" r:id="rId17"/>
    <p:sldId id="289" r:id="rId18"/>
    <p:sldId id="270" r:id="rId19"/>
    <p:sldId id="271" r:id="rId20"/>
    <p:sldId id="272" r:id="rId21"/>
    <p:sldId id="273" r:id="rId22"/>
    <p:sldId id="274" r:id="rId23"/>
    <p:sldId id="292" r:id="rId24"/>
    <p:sldId id="290" r:id="rId25"/>
    <p:sldId id="297" r:id="rId26"/>
    <p:sldId id="298" r:id="rId27"/>
    <p:sldId id="299" r:id="rId28"/>
    <p:sldId id="275" r:id="rId29"/>
    <p:sldId id="286" r:id="rId30"/>
    <p:sldId id="276" r:id="rId31"/>
    <p:sldId id="277" r:id="rId32"/>
    <p:sldId id="278" r:id="rId33"/>
    <p:sldId id="279" r:id="rId34"/>
    <p:sldId id="280" r:id="rId35"/>
    <p:sldId id="281" r:id="rId36"/>
    <p:sldId id="282" r:id="rId37"/>
    <p:sldId id="283" r:id="rId38"/>
    <p:sldId id="284" r:id="rId39"/>
    <p:sldId id="285" r:id="rId40"/>
    <p:sldId id="291" r:id="rId41"/>
    <p:sldId id="293" r:id="rId42"/>
    <p:sldId id="294" r:id="rId43"/>
    <p:sldId id="300" r:id="rId44"/>
    <p:sldId id="295" r:id="rId45"/>
    <p:sldId id="301" r:id="rId46"/>
    <p:sldId id="302" r:id="rId47"/>
    <p:sldId id="29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84790" autoAdjust="0"/>
  </p:normalViewPr>
  <p:slideViewPr>
    <p:cSldViewPr>
      <p:cViewPr varScale="1">
        <p:scale>
          <a:sx n="63" d="100"/>
          <a:sy n="63" d="100"/>
        </p:scale>
        <p:origin x="-136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78463E-508A-4D3F-B757-4685B89E77FA}" type="datetimeFigureOut">
              <a:rPr lang="en-IN" smtClean="0"/>
              <a:t>13-09-2024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F9F5F-C656-4638-9037-BA4B0D8C6F97}" type="slidenum">
              <a:rPr lang="en-IN" smtClean="0"/>
              <a:t>‹#›</a:t>
            </a:fld>
            <a:endParaRPr lang="en-IN"/>
          </a:p>
        </p:txBody>
      </p:sp>
    </p:spTree>
    <p:extLst>
      <p:ext uri="{BB962C8B-B14F-4D97-AF65-F5344CB8AC3E}">
        <p14:creationId xmlns:p14="http://schemas.microsoft.com/office/powerpoint/2010/main" val="988038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AF9F5F-C656-4638-9037-BA4B0D8C6F97}" type="slidenum">
              <a:rPr lang="en-IN" smtClean="0"/>
              <a:t>10</a:t>
            </a:fld>
            <a:endParaRPr lang="en-IN"/>
          </a:p>
        </p:txBody>
      </p:sp>
    </p:spTree>
    <p:extLst>
      <p:ext uri="{BB962C8B-B14F-4D97-AF65-F5344CB8AC3E}">
        <p14:creationId xmlns:p14="http://schemas.microsoft.com/office/powerpoint/2010/main" val="93015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9/13/2024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shah1982" TargetMode="External"/><Relationship Id="rId2" Type="http://schemas.openxmlformats.org/officeDocument/2006/relationships/hyperlink" Target="mailto:shirali.shah.1982@gmail.com" TargetMode="External"/><Relationship Id="rId1" Type="http://schemas.openxmlformats.org/officeDocument/2006/relationships/slideLayout" Target="../slideLayouts/slideLayout1.xml"/><Relationship Id="rId5" Type="http://schemas.openxmlformats.org/officeDocument/2006/relationships/hyperlink" Target="https://public.tableau.com/app/profile/shirali.shah2788/viz/Credit_Card_Fraud_Analytics_Dashboard/Dashboard" TargetMode="External"/><Relationship Id="rId4" Type="http://schemas.openxmlformats.org/officeDocument/2006/relationships/hyperlink" Target="https://github.com/sshah198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linkedin.com/in/sshah1982" TargetMode="External"/><Relationship Id="rId2" Type="http://schemas.openxmlformats.org/officeDocument/2006/relationships/hyperlink" Target="mailto:shirali.shah.1982@gmail.com" TargetMode="External"/><Relationship Id="rId1" Type="http://schemas.openxmlformats.org/officeDocument/2006/relationships/slideLayout" Target="../slideLayouts/slideLayout2.xml"/><Relationship Id="rId5" Type="http://schemas.openxmlformats.org/officeDocument/2006/relationships/hyperlink" Target="https://public.tableau.com/app/profile/shirali.shah2788/viz/Credit_Card_Fraud_Analytics_Dashboard/Dashboard" TargetMode="External"/><Relationship Id="rId4" Type="http://schemas.openxmlformats.org/officeDocument/2006/relationships/hyperlink" Target="https://github.com/sshah198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764704"/>
            <a:ext cx="7772400" cy="1780108"/>
          </a:xfrm>
        </p:spPr>
        <p:txBody>
          <a:bodyPr>
            <a:normAutofit/>
          </a:bodyPr>
          <a:lstStyle/>
          <a:p>
            <a:r>
              <a:rPr lang="en-IN" b="1" dirty="0" smtClean="0"/>
              <a:t>Credit Card Fraud Analytics</a:t>
            </a:r>
            <a:endParaRPr lang="en-IN" b="1" dirty="0"/>
          </a:p>
        </p:txBody>
      </p:sp>
      <p:sp>
        <p:nvSpPr>
          <p:cNvPr id="3" name="Subtitle 2"/>
          <p:cNvSpPr>
            <a:spLocks noGrp="1"/>
          </p:cNvSpPr>
          <p:nvPr>
            <p:ph type="subTitle" idx="1"/>
          </p:nvPr>
        </p:nvSpPr>
        <p:spPr>
          <a:xfrm>
            <a:off x="1403648" y="2564904"/>
            <a:ext cx="6400800" cy="3456384"/>
          </a:xfrm>
        </p:spPr>
        <p:txBody>
          <a:bodyPr>
            <a:normAutofit fontScale="92500"/>
          </a:bodyPr>
          <a:lstStyle/>
          <a:p>
            <a:r>
              <a:rPr lang="en-US" sz="2400" b="1" dirty="0" smtClean="0"/>
              <a:t>By </a:t>
            </a:r>
          </a:p>
          <a:p>
            <a:r>
              <a:rPr lang="en-US" sz="2400" b="1" dirty="0" err="1" smtClean="0"/>
              <a:t>Shirali</a:t>
            </a:r>
            <a:r>
              <a:rPr lang="en-US" sz="2400" b="1" dirty="0" smtClean="0"/>
              <a:t> Shah</a:t>
            </a:r>
          </a:p>
          <a:p>
            <a:r>
              <a:rPr lang="en-US" sz="2400" b="1" dirty="0" smtClean="0">
                <a:hlinkClick r:id="rId2"/>
              </a:rPr>
              <a:t>shirali.shah.1982@gmail.com</a:t>
            </a:r>
            <a:endParaRPr lang="en-US" sz="2400" b="1" dirty="0" smtClean="0"/>
          </a:p>
          <a:p>
            <a:r>
              <a:rPr lang="en-US" sz="2400" b="1" dirty="0" smtClean="0"/>
              <a:t>LinkedIn:  </a:t>
            </a:r>
            <a:r>
              <a:rPr lang="en-IN" sz="2400" dirty="0">
                <a:hlinkClick r:id="rId3"/>
              </a:rPr>
              <a:t>https://</a:t>
            </a:r>
            <a:r>
              <a:rPr lang="en-IN" sz="2400" dirty="0" smtClean="0">
                <a:hlinkClick r:id="rId3"/>
              </a:rPr>
              <a:t>www.linkedin.com/in/sshah1982</a:t>
            </a:r>
            <a:endParaRPr lang="en-IN" sz="2400" dirty="0" smtClean="0"/>
          </a:p>
          <a:p>
            <a:r>
              <a:rPr lang="en-US" sz="2400" b="1" dirty="0" err="1" smtClean="0"/>
              <a:t>GitHub</a:t>
            </a:r>
            <a:r>
              <a:rPr lang="en-US" sz="2400" b="1" dirty="0" smtClean="0"/>
              <a:t>:</a:t>
            </a:r>
            <a:r>
              <a:rPr lang="en-US" sz="2400" dirty="0" smtClean="0"/>
              <a:t> </a:t>
            </a:r>
            <a:r>
              <a:rPr lang="en-IN" sz="2400" dirty="0">
                <a:hlinkClick r:id="rId4"/>
              </a:rPr>
              <a:t>https://</a:t>
            </a:r>
            <a:r>
              <a:rPr lang="en-IN" sz="2400" dirty="0" smtClean="0">
                <a:hlinkClick r:id="rId4"/>
              </a:rPr>
              <a:t>github.com/sshah1982</a:t>
            </a:r>
            <a:endParaRPr lang="en-IN" sz="2400" dirty="0" smtClean="0"/>
          </a:p>
          <a:p>
            <a:r>
              <a:rPr lang="en-US" sz="2400" b="1" dirty="0"/>
              <a:t>Link: </a:t>
            </a:r>
            <a:r>
              <a:rPr lang="en-US" sz="2400" dirty="0">
                <a:hlinkClick r:id="rId5"/>
              </a:rPr>
              <a:t>https://</a:t>
            </a:r>
            <a:r>
              <a:rPr lang="en-US" sz="2400" dirty="0" smtClean="0">
                <a:hlinkClick r:id="rId5"/>
              </a:rPr>
              <a:t>public.tableau.com/app/profile/shirali.shah2788/viz/Credit_Card_Fraud_Analytics_Dashboard/Dashboard</a:t>
            </a:r>
            <a:endParaRPr lang="en-US" sz="2400" dirty="0" smtClean="0"/>
          </a:p>
          <a:p>
            <a:endParaRPr lang="en-IN" sz="2400" dirty="0" smtClean="0"/>
          </a:p>
          <a:p>
            <a:endParaRPr lang="en-IN" sz="2400" dirty="0" smtClean="0"/>
          </a:p>
          <a:p>
            <a:endParaRPr lang="en-IN" dirty="0" smtClean="0"/>
          </a:p>
          <a:p>
            <a:endParaRPr lang="en-IN" dirty="0" smtClean="0"/>
          </a:p>
          <a:p>
            <a:endParaRPr lang="en-US" b="1" dirty="0" smtClean="0"/>
          </a:p>
          <a:p>
            <a:endParaRPr lang="en-IN" b="1" dirty="0"/>
          </a:p>
        </p:txBody>
      </p:sp>
    </p:spTree>
    <p:extLst>
      <p:ext uri="{BB962C8B-B14F-4D97-AF65-F5344CB8AC3E}">
        <p14:creationId xmlns:p14="http://schemas.microsoft.com/office/powerpoint/2010/main" val="746226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t>About </a:t>
            </a:r>
            <a:r>
              <a:rPr lang="en-US" sz="3200" b="1" dirty="0" smtClean="0"/>
              <a:t>dataset </a:t>
            </a:r>
            <a:r>
              <a:rPr lang="en-US" sz="3200" b="1" dirty="0"/>
              <a:t>(Contd.)</a:t>
            </a:r>
            <a:endParaRPr lang="en-IN" sz="3200" b="1" dirty="0"/>
          </a:p>
        </p:txBody>
      </p:sp>
      <p:graphicFrame>
        <p:nvGraphicFramePr>
          <p:cNvPr id="4" name="Table 3"/>
          <p:cNvGraphicFramePr>
            <a:graphicFrameLocks noGrp="1"/>
          </p:cNvGraphicFramePr>
          <p:nvPr>
            <p:extLst>
              <p:ext uri="{D42A27DB-BD31-4B8C-83A1-F6EECF244321}">
                <p14:modId xmlns:p14="http://schemas.microsoft.com/office/powerpoint/2010/main" val="1126072719"/>
              </p:ext>
            </p:extLst>
          </p:nvPr>
        </p:nvGraphicFramePr>
        <p:xfrm>
          <a:off x="251520" y="2636910"/>
          <a:ext cx="8640960" cy="3960443"/>
        </p:xfrm>
        <a:graphic>
          <a:graphicData uri="http://schemas.openxmlformats.org/drawingml/2006/table">
            <a:tbl>
              <a:tblPr firstRow="1" bandRow="1">
                <a:tableStyleId>{5C22544A-7EE6-4342-B048-85BDC9FD1C3A}</a:tableStyleId>
              </a:tblPr>
              <a:tblGrid>
                <a:gridCol w="2480276"/>
                <a:gridCol w="880098"/>
                <a:gridCol w="5280586"/>
              </a:tblGrid>
              <a:tr h="451669">
                <a:tc>
                  <a:txBody>
                    <a:bodyPr/>
                    <a:lstStyle/>
                    <a:p>
                      <a:r>
                        <a:rPr lang="en-US" sz="2000" dirty="0" smtClean="0"/>
                        <a:t>Data type  </a:t>
                      </a:r>
                      <a:endParaRPr lang="en-IN" sz="2000" dirty="0"/>
                    </a:p>
                  </a:txBody>
                  <a:tcPr/>
                </a:tc>
                <a:tc>
                  <a:txBody>
                    <a:bodyPr/>
                    <a:lstStyle/>
                    <a:p>
                      <a:r>
                        <a:rPr lang="en-US" sz="2000" dirty="0" smtClean="0"/>
                        <a:t>Total</a:t>
                      </a:r>
                      <a:endParaRPr lang="en-IN" sz="2000" dirty="0"/>
                    </a:p>
                  </a:txBody>
                  <a:tcPr/>
                </a:tc>
                <a:tc>
                  <a:txBody>
                    <a:bodyPr/>
                    <a:lstStyle/>
                    <a:p>
                      <a:r>
                        <a:rPr lang="en-US" sz="2000" dirty="0" smtClean="0"/>
                        <a:t>Purpose</a:t>
                      </a:r>
                      <a:endParaRPr lang="en-IN" sz="2000" dirty="0"/>
                    </a:p>
                  </a:txBody>
                  <a:tcPr/>
                </a:tc>
              </a:tr>
              <a:tr h="451669">
                <a:tc>
                  <a:txBody>
                    <a:bodyPr/>
                    <a:lstStyle/>
                    <a:p>
                      <a:r>
                        <a:rPr lang="en-US" sz="2000" dirty="0" smtClean="0"/>
                        <a:t>String</a:t>
                      </a:r>
                      <a:endParaRPr lang="en-IN" sz="2000" dirty="0"/>
                    </a:p>
                  </a:txBody>
                  <a:tcPr/>
                </a:tc>
                <a:tc>
                  <a:txBody>
                    <a:bodyPr/>
                    <a:lstStyle/>
                    <a:p>
                      <a:r>
                        <a:rPr lang="en-US" sz="2000" dirty="0" smtClean="0"/>
                        <a:t>9</a:t>
                      </a:r>
                      <a:endParaRPr lang="en-IN" sz="2000" dirty="0"/>
                    </a:p>
                  </a:txBody>
                  <a:tcPr/>
                </a:tc>
                <a:tc>
                  <a:txBody>
                    <a:bodyPr/>
                    <a:lstStyle/>
                    <a:p>
                      <a:r>
                        <a:rPr lang="en-US" sz="2000" dirty="0" smtClean="0"/>
                        <a:t>Nominal data</a:t>
                      </a:r>
                      <a:endParaRPr lang="en-IN" sz="2000" dirty="0"/>
                    </a:p>
                  </a:txBody>
                  <a:tcPr/>
                </a:tc>
              </a:tr>
              <a:tr h="466150">
                <a:tc>
                  <a:txBody>
                    <a:bodyPr/>
                    <a:lstStyle/>
                    <a:p>
                      <a:r>
                        <a:rPr lang="en-US" sz="2000" dirty="0" smtClean="0"/>
                        <a:t>String (Binary)</a:t>
                      </a:r>
                      <a:endParaRPr lang="en-IN" sz="2000" dirty="0"/>
                    </a:p>
                  </a:txBody>
                  <a:tcPr/>
                </a:tc>
                <a:tc>
                  <a:txBody>
                    <a:bodyPr/>
                    <a:lstStyle/>
                    <a:p>
                      <a:r>
                        <a:rPr lang="en-US" sz="2000" dirty="0" smtClean="0"/>
                        <a:t>1</a:t>
                      </a:r>
                      <a:endParaRPr lang="en-IN" sz="2000" dirty="0"/>
                    </a:p>
                  </a:txBody>
                  <a:tcPr/>
                </a:tc>
                <a:tc>
                  <a:txBody>
                    <a:bodyPr/>
                    <a:lstStyle/>
                    <a:p>
                      <a:r>
                        <a:rPr lang="en-US" sz="2000" dirty="0" smtClean="0"/>
                        <a:t>Used</a:t>
                      </a:r>
                      <a:r>
                        <a:rPr lang="en-US" sz="2000" baseline="0" dirty="0" smtClean="0"/>
                        <a:t> for binary classification </a:t>
                      </a:r>
                      <a:r>
                        <a:rPr lang="en-US" sz="2000" b="1" baseline="0" dirty="0" smtClean="0"/>
                        <a:t>e.g. Gender  (M/F)</a:t>
                      </a:r>
                      <a:endParaRPr lang="en-IN" sz="2000" b="1" dirty="0"/>
                    </a:p>
                  </a:txBody>
                  <a:tcPr/>
                </a:tc>
              </a:tr>
              <a:tr h="451669">
                <a:tc>
                  <a:txBody>
                    <a:bodyPr/>
                    <a:lstStyle/>
                    <a:p>
                      <a:r>
                        <a:rPr lang="en-US" sz="2000" dirty="0" smtClean="0"/>
                        <a:t>Numeric (Whole)</a:t>
                      </a:r>
                      <a:endParaRPr lang="en-IN" sz="2000" dirty="0"/>
                    </a:p>
                  </a:txBody>
                  <a:tcPr/>
                </a:tc>
                <a:tc>
                  <a:txBody>
                    <a:bodyPr/>
                    <a:lstStyle/>
                    <a:p>
                      <a:r>
                        <a:rPr lang="en-US" sz="2000" dirty="0" smtClean="0"/>
                        <a:t>5</a:t>
                      </a:r>
                      <a:endParaRPr lang="en-IN" sz="2000" dirty="0"/>
                    </a:p>
                  </a:txBody>
                  <a:tcPr/>
                </a:tc>
                <a:tc>
                  <a:txBody>
                    <a:bodyPr/>
                    <a:lstStyle/>
                    <a:p>
                      <a:r>
                        <a:rPr lang="en-US" sz="2000" dirty="0" smtClean="0"/>
                        <a:t>Whole numbers without decimal point</a:t>
                      </a:r>
                      <a:endParaRPr lang="en-IN" sz="2000" dirty="0"/>
                    </a:p>
                  </a:txBody>
                  <a:tcPr/>
                </a:tc>
              </a:tr>
              <a:tr h="451669">
                <a:tc>
                  <a:txBody>
                    <a:bodyPr/>
                    <a:lstStyle/>
                    <a:p>
                      <a:r>
                        <a:rPr lang="en-US" sz="2000" dirty="0" smtClean="0"/>
                        <a:t>Numeric</a:t>
                      </a:r>
                      <a:r>
                        <a:rPr lang="en-US" sz="2000" baseline="0" dirty="0" smtClean="0"/>
                        <a:t> (Decimal)</a:t>
                      </a:r>
                      <a:endParaRPr lang="en-IN" sz="2000" dirty="0"/>
                    </a:p>
                  </a:txBody>
                  <a:tcPr/>
                </a:tc>
                <a:tc>
                  <a:txBody>
                    <a:bodyPr/>
                    <a:lstStyle/>
                    <a:p>
                      <a:r>
                        <a:rPr lang="en-US" sz="2000" dirty="0" smtClean="0"/>
                        <a:t>5</a:t>
                      </a:r>
                      <a:endParaRPr lang="en-IN" sz="2000" dirty="0"/>
                    </a:p>
                  </a:txBody>
                  <a:tcPr/>
                </a:tc>
                <a:tc>
                  <a:txBody>
                    <a:bodyPr/>
                    <a:lstStyle/>
                    <a:p>
                      <a:r>
                        <a:rPr lang="en-US" sz="2000" dirty="0" smtClean="0"/>
                        <a:t>Decimal</a:t>
                      </a:r>
                      <a:r>
                        <a:rPr lang="en-US" sz="2000" baseline="0" dirty="0" smtClean="0"/>
                        <a:t> numbers </a:t>
                      </a:r>
                      <a:r>
                        <a:rPr lang="en-US" sz="2000" b="1" baseline="0" dirty="0" smtClean="0"/>
                        <a:t>e.g. Transaction amount</a:t>
                      </a:r>
                      <a:endParaRPr lang="en-IN" sz="2000" b="1" dirty="0"/>
                    </a:p>
                  </a:txBody>
                  <a:tcPr/>
                </a:tc>
              </a:tr>
              <a:tr h="451669">
                <a:tc>
                  <a:txBody>
                    <a:bodyPr/>
                    <a:lstStyle/>
                    <a:p>
                      <a:r>
                        <a:rPr lang="en-US" sz="2000" dirty="0" smtClean="0"/>
                        <a:t>Date</a:t>
                      </a:r>
                      <a:endParaRPr lang="en-IN" sz="2000" dirty="0"/>
                    </a:p>
                  </a:txBody>
                  <a:tcPr/>
                </a:tc>
                <a:tc>
                  <a:txBody>
                    <a:bodyPr/>
                    <a:lstStyle/>
                    <a:p>
                      <a:r>
                        <a:rPr lang="en-US" sz="2000" dirty="0" smtClean="0"/>
                        <a:t>1</a:t>
                      </a:r>
                      <a:endParaRPr lang="en-IN" sz="2000" dirty="0"/>
                    </a:p>
                  </a:txBody>
                  <a:tcPr/>
                </a:tc>
                <a:tc>
                  <a:txBody>
                    <a:bodyPr/>
                    <a:lstStyle/>
                    <a:p>
                      <a:r>
                        <a:rPr lang="en-US" sz="2000" dirty="0" smtClean="0"/>
                        <a:t>Dates </a:t>
                      </a:r>
                      <a:r>
                        <a:rPr lang="en-US" sz="2000" b="1" dirty="0" smtClean="0"/>
                        <a:t>e.g. Date of Birth</a:t>
                      </a:r>
                      <a:endParaRPr lang="en-IN" sz="2000" b="1" dirty="0"/>
                    </a:p>
                  </a:txBody>
                  <a:tcPr/>
                </a:tc>
              </a:tr>
              <a:tr h="784279">
                <a:tc>
                  <a:txBody>
                    <a:bodyPr/>
                    <a:lstStyle/>
                    <a:p>
                      <a:r>
                        <a:rPr lang="en-US" sz="2000" dirty="0" smtClean="0"/>
                        <a:t>Date &amp;</a:t>
                      </a:r>
                      <a:r>
                        <a:rPr lang="en-US" sz="2000" baseline="0" dirty="0" smtClean="0"/>
                        <a:t> Time</a:t>
                      </a:r>
                      <a:endParaRPr lang="en-IN" sz="2000" dirty="0"/>
                    </a:p>
                  </a:txBody>
                  <a:tcPr/>
                </a:tc>
                <a:tc>
                  <a:txBody>
                    <a:bodyPr/>
                    <a:lstStyle/>
                    <a:p>
                      <a:r>
                        <a:rPr lang="en-US" sz="2000" dirty="0" smtClean="0"/>
                        <a:t>1</a:t>
                      </a:r>
                      <a:endParaRPr lang="en-IN" sz="2000" dirty="0"/>
                    </a:p>
                  </a:txBody>
                  <a:tcPr/>
                </a:tc>
                <a:tc>
                  <a:txBody>
                    <a:bodyPr/>
                    <a:lstStyle/>
                    <a:p>
                      <a:r>
                        <a:rPr lang="en-US" sz="2000" dirty="0" smtClean="0"/>
                        <a:t>Dates with time component</a:t>
                      </a:r>
                      <a:r>
                        <a:rPr lang="en-US" sz="2000" baseline="0" dirty="0" smtClean="0"/>
                        <a:t> </a:t>
                      </a:r>
                      <a:r>
                        <a:rPr lang="en-US" sz="2000" b="1" baseline="0" dirty="0" smtClean="0"/>
                        <a:t>e.g.  Transaction Date &amp; Time</a:t>
                      </a:r>
                      <a:endParaRPr lang="en-IN" sz="2000" b="1" dirty="0"/>
                    </a:p>
                  </a:txBody>
                  <a:tcPr/>
                </a:tc>
              </a:tr>
              <a:tr h="451669">
                <a:tc>
                  <a:txBody>
                    <a:bodyPr/>
                    <a:lstStyle/>
                    <a:p>
                      <a:r>
                        <a:rPr lang="en-US" sz="2000" b="1" dirty="0" smtClean="0"/>
                        <a:t>Total Input Variables</a:t>
                      </a:r>
                      <a:endParaRPr lang="en-IN" sz="2000" b="1" dirty="0"/>
                    </a:p>
                  </a:txBody>
                  <a:tcPr/>
                </a:tc>
                <a:tc>
                  <a:txBody>
                    <a:bodyPr/>
                    <a:lstStyle/>
                    <a:p>
                      <a:r>
                        <a:rPr lang="en-US" sz="2000" b="1" dirty="0" smtClean="0"/>
                        <a:t>22</a:t>
                      </a:r>
                      <a:endParaRPr lang="en-IN" sz="2000" b="1" dirty="0"/>
                    </a:p>
                  </a:txBody>
                  <a:tcPr/>
                </a:tc>
                <a:tc>
                  <a:txBody>
                    <a:bodyPr/>
                    <a:lstStyle/>
                    <a:p>
                      <a:endParaRPr lang="en-IN" sz="2000" b="1" dirty="0"/>
                    </a:p>
                  </a:txBody>
                  <a:tcPr/>
                </a:tc>
              </a:tr>
            </a:tbl>
          </a:graphicData>
        </a:graphic>
      </p:graphicFrame>
    </p:spTree>
    <p:extLst>
      <p:ext uri="{BB962C8B-B14F-4D97-AF65-F5344CB8AC3E}">
        <p14:creationId xmlns:p14="http://schemas.microsoft.com/office/powerpoint/2010/main" val="118549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1185581"/>
          </a:xfrm>
        </p:spPr>
        <p:txBody>
          <a:bodyPr>
            <a:normAutofit lnSpcReduction="10000"/>
          </a:bodyPr>
          <a:lstStyle/>
          <a:p>
            <a:r>
              <a:rPr lang="en-US" dirty="0" smtClean="0"/>
              <a:t>It is also worth noting variable classifications to better understand the dataset. </a:t>
            </a:r>
            <a:r>
              <a:rPr lang="en-US" b="1" dirty="0" smtClean="0"/>
              <a:t>Note that not all variables would contribute to the creation of final dashboard.</a:t>
            </a:r>
          </a:p>
        </p:txBody>
      </p:sp>
      <p:sp>
        <p:nvSpPr>
          <p:cNvPr id="3" name="Title 2"/>
          <p:cNvSpPr>
            <a:spLocks noGrp="1"/>
          </p:cNvSpPr>
          <p:nvPr>
            <p:ph type="title"/>
          </p:nvPr>
        </p:nvSpPr>
        <p:spPr/>
        <p:txBody>
          <a:bodyPr>
            <a:normAutofit/>
          </a:bodyPr>
          <a:lstStyle/>
          <a:p>
            <a:r>
              <a:rPr lang="en-US" sz="3200" b="1" dirty="0" smtClean="0"/>
              <a:t>About </a:t>
            </a:r>
            <a:r>
              <a:rPr lang="en-US" sz="3200" b="1" dirty="0"/>
              <a:t>dataset (Contd.)</a:t>
            </a:r>
            <a:endParaRPr lang="en-IN" sz="3200" b="1" dirty="0"/>
          </a:p>
        </p:txBody>
      </p:sp>
      <p:graphicFrame>
        <p:nvGraphicFramePr>
          <p:cNvPr id="6" name="Table 5"/>
          <p:cNvGraphicFramePr>
            <a:graphicFrameLocks noGrp="1"/>
          </p:cNvGraphicFramePr>
          <p:nvPr>
            <p:extLst>
              <p:ext uri="{D42A27DB-BD31-4B8C-83A1-F6EECF244321}">
                <p14:modId xmlns:p14="http://schemas.microsoft.com/office/powerpoint/2010/main" val="2219771887"/>
              </p:ext>
            </p:extLst>
          </p:nvPr>
        </p:nvGraphicFramePr>
        <p:xfrm>
          <a:off x="611560" y="3933056"/>
          <a:ext cx="7920880" cy="2808312"/>
        </p:xfrm>
        <a:graphic>
          <a:graphicData uri="http://schemas.openxmlformats.org/drawingml/2006/table">
            <a:tbl>
              <a:tblPr firstRow="1" bandRow="1">
                <a:tableStyleId>{5C22544A-7EE6-4342-B048-85BDC9FD1C3A}</a:tableStyleId>
              </a:tblPr>
              <a:tblGrid>
                <a:gridCol w="3960440"/>
                <a:gridCol w="3960440"/>
              </a:tblGrid>
              <a:tr h="468052">
                <a:tc>
                  <a:txBody>
                    <a:bodyPr/>
                    <a:lstStyle/>
                    <a:p>
                      <a:r>
                        <a:rPr lang="en-US" sz="2400" dirty="0" smtClean="0"/>
                        <a:t>Classification</a:t>
                      </a:r>
                      <a:r>
                        <a:rPr lang="en-US" sz="2400" baseline="0" dirty="0" smtClean="0"/>
                        <a:t> </a:t>
                      </a:r>
                      <a:r>
                        <a:rPr lang="en-US" sz="2400" dirty="0" smtClean="0"/>
                        <a:t>of variables</a:t>
                      </a:r>
                      <a:endParaRPr lang="en-IN" sz="2400" dirty="0"/>
                    </a:p>
                  </a:txBody>
                  <a:tcPr/>
                </a:tc>
                <a:tc>
                  <a:txBody>
                    <a:bodyPr/>
                    <a:lstStyle/>
                    <a:p>
                      <a:r>
                        <a:rPr lang="en-US" sz="2400" dirty="0" smtClean="0"/>
                        <a:t>Total</a:t>
                      </a:r>
                      <a:endParaRPr lang="en-IN" sz="2400" dirty="0"/>
                    </a:p>
                  </a:txBody>
                  <a:tcPr/>
                </a:tc>
              </a:tr>
              <a:tr h="468052">
                <a:tc>
                  <a:txBody>
                    <a:bodyPr/>
                    <a:lstStyle/>
                    <a:p>
                      <a:r>
                        <a:rPr lang="en-US" sz="2400" dirty="0" smtClean="0"/>
                        <a:t>Nominal</a:t>
                      </a:r>
                      <a:endParaRPr lang="en-IN" sz="2400" dirty="0"/>
                    </a:p>
                  </a:txBody>
                  <a:tcPr/>
                </a:tc>
                <a:tc>
                  <a:txBody>
                    <a:bodyPr/>
                    <a:lstStyle/>
                    <a:p>
                      <a:r>
                        <a:rPr lang="en-US" sz="2400" dirty="0" smtClean="0"/>
                        <a:t>11</a:t>
                      </a:r>
                      <a:endParaRPr lang="en-IN" sz="2400" dirty="0"/>
                    </a:p>
                  </a:txBody>
                  <a:tcPr/>
                </a:tc>
              </a:tr>
              <a:tr h="468052">
                <a:tc>
                  <a:txBody>
                    <a:bodyPr/>
                    <a:lstStyle/>
                    <a:p>
                      <a:r>
                        <a:rPr lang="en-US" sz="2400" dirty="0" smtClean="0"/>
                        <a:t>Ordinal</a:t>
                      </a:r>
                      <a:endParaRPr lang="en-IN" sz="2400" dirty="0"/>
                    </a:p>
                  </a:txBody>
                  <a:tcPr/>
                </a:tc>
                <a:tc>
                  <a:txBody>
                    <a:bodyPr/>
                    <a:lstStyle/>
                    <a:p>
                      <a:r>
                        <a:rPr lang="en-US" sz="2400" dirty="0" smtClean="0"/>
                        <a:t>2</a:t>
                      </a:r>
                      <a:endParaRPr lang="en-IN" sz="2400" dirty="0"/>
                    </a:p>
                  </a:txBody>
                  <a:tcPr/>
                </a:tc>
              </a:tr>
              <a:tr h="468052">
                <a:tc>
                  <a:txBody>
                    <a:bodyPr/>
                    <a:lstStyle/>
                    <a:p>
                      <a:r>
                        <a:rPr lang="en-US" sz="2400" dirty="0" smtClean="0"/>
                        <a:t>Interval</a:t>
                      </a:r>
                      <a:endParaRPr lang="en-IN" sz="2400" dirty="0"/>
                    </a:p>
                  </a:txBody>
                  <a:tcPr/>
                </a:tc>
                <a:tc>
                  <a:txBody>
                    <a:bodyPr/>
                    <a:lstStyle/>
                    <a:p>
                      <a:r>
                        <a:rPr lang="en-US" sz="2400" dirty="0" smtClean="0"/>
                        <a:t>7</a:t>
                      </a:r>
                      <a:endParaRPr lang="en-IN" sz="2400" dirty="0"/>
                    </a:p>
                  </a:txBody>
                  <a:tcPr/>
                </a:tc>
              </a:tr>
              <a:tr h="468052">
                <a:tc>
                  <a:txBody>
                    <a:bodyPr/>
                    <a:lstStyle/>
                    <a:p>
                      <a:r>
                        <a:rPr lang="en-US" sz="2400" dirty="0" smtClean="0"/>
                        <a:t>Ratio</a:t>
                      </a:r>
                      <a:endParaRPr lang="en-IN" sz="2400" dirty="0"/>
                    </a:p>
                  </a:txBody>
                  <a:tcPr/>
                </a:tc>
                <a:tc>
                  <a:txBody>
                    <a:bodyPr/>
                    <a:lstStyle/>
                    <a:p>
                      <a:r>
                        <a:rPr lang="en-US" sz="2400" dirty="0" smtClean="0"/>
                        <a:t>2</a:t>
                      </a:r>
                      <a:endParaRPr lang="en-IN" sz="2400" dirty="0"/>
                    </a:p>
                  </a:txBody>
                  <a:tcPr/>
                </a:tc>
              </a:tr>
              <a:tr h="468052">
                <a:tc>
                  <a:txBody>
                    <a:bodyPr/>
                    <a:lstStyle/>
                    <a:p>
                      <a:r>
                        <a:rPr lang="en-US" sz="2400" b="1" dirty="0" smtClean="0"/>
                        <a:t>Total Input Variables</a:t>
                      </a:r>
                      <a:endParaRPr lang="en-IN" sz="2400" b="1" dirty="0"/>
                    </a:p>
                  </a:txBody>
                  <a:tcPr/>
                </a:tc>
                <a:tc>
                  <a:txBody>
                    <a:bodyPr/>
                    <a:lstStyle/>
                    <a:p>
                      <a:r>
                        <a:rPr lang="en-US" sz="2400" b="1" dirty="0" smtClean="0"/>
                        <a:t>22</a:t>
                      </a:r>
                      <a:endParaRPr lang="en-IN" sz="2400" b="1" dirty="0"/>
                    </a:p>
                  </a:txBody>
                  <a:tcPr/>
                </a:tc>
              </a:tr>
            </a:tbl>
          </a:graphicData>
        </a:graphic>
      </p:graphicFrame>
    </p:spTree>
    <p:extLst>
      <p:ext uri="{BB962C8B-B14F-4D97-AF65-F5344CB8AC3E}">
        <p14:creationId xmlns:p14="http://schemas.microsoft.com/office/powerpoint/2010/main" val="2004302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t>Actual Dataset</a:t>
            </a:r>
            <a:endParaRPr lang="en-IN"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556792"/>
            <a:ext cx="8424935" cy="5112568"/>
          </a:xfrm>
        </p:spPr>
      </p:pic>
    </p:spTree>
    <p:extLst>
      <p:ext uri="{BB962C8B-B14F-4D97-AF65-F5344CB8AC3E}">
        <p14:creationId xmlns:p14="http://schemas.microsoft.com/office/powerpoint/2010/main" val="4029020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84784"/>
            <a:ext cx="8424935" cy="5040560"/>
          </a:xfrm>
        </p:spPr>
      </p:pic>
      <p:sp>
        <p:nvSpPr>
          <p:cNvPr id="3" name="Title 2"/>
          <p:cNvSpPr>
            <a:spLocks noGrp="1"/>
          </p:cNvSpPr>
          <p:nvPr>
            <p:ph type="title"/>
          </p:nvPr>
        </p:nvSpPr>
        <p:spPr/>
        <p:txBody>
          <a:bodyPr>
            <a:normAutofit/>
          </a:bodyPr>
          <a:lstStyle/>
          <a:p>
            <a:r>
              <a:rPr lang="en-US" sz="3200" b="1" dirty="0"/>
              <a:t>Actual Dataset (Contd.)</a:t>
            </a:r>
            <a:endParaRPr lang="en-IN" sz="3200" b="1" dirty="0"/>
          </a:p>
        </p:txBody>
      </p:sp>
    </p:spTree>
    <p:extLst>
      <p:ext uri="{BB962C8B-B14F-4D97-AF65-F5344CB8AC3E}">
        <p14:creationId xmlns:p14="http://schemas.microsoft.com/office/powerpoint/2010/main" val="3965288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t>Dataset Information</a:t>
            </a:r>
            <a:endParaRPr lang="en-IN"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84784"/>
            <a:ext cx="8712968" cy="5184576"/>
          </a:xfrm>
        </p:spPr>
      </p:pic>
    </p:spTree>
    <p:extLst>
      <p:ext uri="{BB962C8B-B14F-4D97-AF65-F5344CB8AC3E}">
        <p14:creationId xmlns:p14="http://schemas.microsoft.com/office/powerpoint/2010/main" val="192604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675466"/>
            <a:ext cx="8568951" cy="3849877"/>
          </a:xfrm>
        </p:spPr>
        <p:txBody>
          <a:bodyPr>
            <a:normAutofit/>
          </a:bodyPr>
          <a:lstStyle/>
          <a:p>
            <a:pPr marL="0" indent="0">
              <a:buNone/>
            </a:pPr>
            <a:r>
              <a:rPr lang="en-US" dirty="0"/>
              <a:t>To start with the analysis of </a:t>
            </a:r>
            <a:r>
              <a:rPr lang="en-US" dirty="0" smtClean="0"/>
              <a:t>credit card fraud detection, </a:t>
            </a:r>
            <a:r>
              <a:rPr lang="en-US" dirty="0"/>
              <a:t>it is necessary to follow the </a:t>
            </a:r>
            <a:r>
              <a:rPr lang="en-US" dirty="0" smtClean="0"/>
              <a:t>5 </a:t>
            </a:r>
            <a:r>
              <a:rPr lang="en-US" dirty="0"/>
              <a:t>factors of </a:t>
            </a:r>
            <a:r>
              <a:rPr lang="en-US" dirty="0" smtClean="0"/>
              <a:t>data </a:t>
            </a:r>
            <a:r>
              <a:rPr lang="en-US" dirty="0"/>
              <a:t>a</a:t>
            </a:r>
            <a:r>
              <a:rPr lang="en-US" dirty="0" smtClean="0"/>
              <a:t>nalysis. Those are:</a:t>
            </a:r>
            <a:r>
              <a:rPr lang="en-US" dirty="0"/>
              <a:t> </a:t>
            </a:r>
            <a:endParaRPr lang="en-US" dirty="0" smtClean="0"/>
          </a:p>
          <a:p>
            <a:endParaRPr lang="en-US" dirty="0"/>
          </a:p>
          <a:p>
            <a:pPr marL="0" indent="0">
              <a:buNone/>
            </a:pPr>
            <a:r>
              <a:rPr lang="en-US" dirty="0"/>
              <a:t>1. Identify the users or stakeholders for the dashboard.</a:t>
            </a:r>
          </a:p>
          <a:p>
            <a:pPr marL="0" indent="0">
              <a:buNone/>
            </a:pPr>
            <a:r>
              <a:rPr lang="en-US" dirty="0"/>
              <a:t>2</a:t>
            </a:r>
            <a:r>
              <a:rPr lang="en-US" dirty="0" smtClean="0"/>
              <a:t>. </a:t>
            </a:r>
            <a:r>
              <a:rPr lang="en-US" dirty="0"/>
              <a:t>Identify </a:t>
            </a:r>
            <a:r>
              <a:rPr lang="en-US" dirty="0" smtClean="0"/>
              <a:t>metrics </a:t>
            </a:r>
            <a:r>
              <a:rPr lang="en-US" dirty="0"/>
              <a:t>or KPIs </a:t>
            </a:r>
            <a:r>
              <a:rPr lang="en-US" dirty="0" smtClean="0"/>
              <a:t>that matter </a:t>
            </a:r>
            <a:r>
              <a:rPr lang="en-US" dirty="0"/>
              <a:t>the </a:t>
            </a:r>
            <a:r>
              <a:rPr lang="en-US" dirty="0" smtClean="0"/>
              <a:t>most.</a:t>
            </a:r>
          </a:p>
          <a:p>
            <a:pPr marL="0" indent="0">
              <a:buNone/>
            </a:pPr>
            <a:r>
              <a:rPr lang="en-US" dirty="0"/>
              <a:t>3</a:t>
            </a:r>
            <a:r>
              <a:rPr lang="en-US" dirty="0" smtClean="0"/>
              <a:t>. </a:t>
            </a:r>
            <a:r>
              <a:rPr lang="en-US" dirty="0"/>
              <a:t>Understand the </a:t>
            </a:r>
            <a:r>
              <a:rPr lang="en-US" dirty="0" smtClean="0"/>
              <a:t>objectives </a:t>
            </a:r>
            <a:r>
              <a:rPr lang="en-US" dirty="0"/>
              <a:t>and </a:t>
            </a:r>
            <a:r>
              <a:rPr lang="en-US" dirty="0" smtClean="0"/>
              <a:t>goals of the user.</a:t>
            </a:r>
          </a:p>
          <a:p>
            <a:pPr marL="0" indent="0">
              <a:buNone/>
            </a:pPr>
            <a:r>
              <a:rPr lang="en-US" dirty="0" smtClean="0"/>
              <a:t>4. Data cleaning activities</a:t>
            </a:r>
          </a:p>
          <a:p>
            <a:pPr marL="0" indent="0">
              <a:buNone/>
            </a:pPr>
            <a:r>
              <a:rPr lang="en-US" dirty="0"/>
              <a:t>5</a:t>
            </a:r>
            <a:r>
              <a:rPr lang="en-US" dirty="0" smtClean="0"/>
              <a:t>. </a:t>
            </a:r>
            <a:r>
              <a:rPr lang="en-US" dirty="0"/>
              <a:t>Ask b</a:t>
            </a:r>
            <a:r>
              <a:rPr lang="en-US" dirty="0" smtClean="0"/>
              <a:t>usiness </a:t>
            </a:r>
            <a:r>
              <a:rPr lang="en-US" dirty="0"/>
              <a:t>q</a:t>
            </a:r>
            <a:r>
              <a:rPr lang="en-US" dirty="0" smtClean="0"/>
              <a:t>uestions</a:t>
            </a:r>
            <a:endParaRPr lang="en-US" dirty="0"/>
          </a:p>
          <a:p>
            <a:endParaRPr lang="en-IN" dirty="0"/>
          </a:p>
        </p:txBody>
      </p:sp>
      <p:sp>
        <p:nvSpPr>
          <p:cNvPr id="3" name="Title 2"/>
          <p:cNvSpPr>
            <a:spLocks noGrp="1"/>
          </p:cNvSpPr>
          <p:nvPr>
            <p:ph type="title"/>
          </p:nvPr>
        </p:nvSpPr>
        <p:spPr/>
        <p:txBody>
          <a:bodyPr>
            <a:normAutofit/>
          </a:bodyPr>
          <a:lstStyle/>
          <a:p>
            <a:r>
              <a:rPr lang="en-US" sz="3200" b="1" dirty="0" smtClean="0"/>
              <a:t>Starting the Analysis </a:t>
            </a:r>
            <a:endParaRPr lang="en-IN" sz="3200" b="1" dirty="0"/>
          </a:p>
        </p:txBody>
      </p:sp>
    </p:spTree>
    <p:extLst>
      <p:ext uri="{BB962C8B-B14F-4D97-AF65-F5344CB8AC3E}">
        <p14:creationId xmlns:p14="http://schemas.microsoft.com/office/powerpoint/2010/main" val="4254482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988840"/>
            <a:ext cx="8640960" cy="4680520"/>
          </a:xfrm>
        </p:spPr>
        <p:txBody>
          <a:bodyPr>
            <a:noAutofit/>
          </a:bodyPr>
          <a:lstStyle/>
          <a:p>
            <a:pPr marL="0" indent="0">
              <a:buNone/>
            </a:pPr>
            <a:endParaRPr lang="en-US" sz="2000" b="1" dirty="0" smtClean="0"/>
          </a:p>
          <a:p>
            <a:pPr marL="0" indent="0">
              <a:buNone/>
            </a:pPr>
            <a:r>
              <a:rPr lang="en-US" b="1" dirty="0" smtClean="0"/>
              <a:t>User </a:t>
            </a:r>
            <a:r>
              <a:rPr lang="en-US" b="1" dirty="0"/>
              <a:t>Persona : Chief Finance </a:t>
            </a:r>
            <a:r>
              <a:rPr lang="en-US" b="1" dirty="0" smtClean="0"/>
              <a:t>Officer</a:t>
            </a:r>
          </a:p>
          <a:p>
            <a:pPr marL="0" indent="0">
              <a:buNone/>
            </a:pPr>
            <a:endParaRPr lang="en-US" dirty="0"/>
          </a:p>
        </p:txBody>
      </p:sp>
      <p:sp>
        <p:nvSpPr>
          <p:cNvPr id="3" name="Title 2"/>
          <p:cNvSpPr>
            <a:spLocks noGrp="1"/>
          </p:cNvSpPr>
          <p:nvPr>
            <p:ph type="title"/>
          </p:nvPr>
        </p:nvSpPr>
        <p:spPr/>
        <p:txBody>
          <a:bodyPr>
            <a:normAutofit/>
          </a:bodyPr>
          <a:lstStyle/>
          <a:p>
            <a:r>
              <a:rPr lang="en-US" sz="3200" b="1" dirty="0"/>
              <a:t>Step 1: Identify the users or stakeholders for the </a:t>
            </a:r>
            <a:r>
              <a:rPr lang="en-US" sz="3200" b="1" dirty="0" smtClean="0"/>
              <a:t>dashboard.</a:t>
            </a:r>
            <a:endParaRPr lang="en-IN"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924943"/>
            <a:ext cx="4032448" cy="36738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924943"/>
            <a:ext cx="4248472" cy="3673899"/>
          </a:xfrm>
          <a:prstGeom prst="rect">
            <a:avLst/>
          </a:prstGeom>
        </p:spPr>
      </p:pic>
    </p:spTree>
    <p:extLst>
      <p:ext uri="{BB962C8B-B14F-4D97-AF65-F5344CB8AC3E}">
        <p14:creationId xmlns:p14="http://schemas.microsoft.com/office/powerpoint/2010/main" val="2450388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988840"/>
            <a:ext cx="8640960" cy="4680520"/>
          </a:xfrm>
        </p:spPr>
        <p:txBody>
          <a:bodyPr>
            <a:noAutofit/>
          </a:bodyPr>
          <a:lstStyle/>
          <a:p>
            <a:pPr marL="0" indent="0">
              <a:buNone/>
            </a:pPr>
            <a:r>
              <a:rPr lang="en-US" b="1" dirty="0" smtClean="0"/>
              <a:t>Responsibilities</a:t>
            </a:r>
            <a:r>
              <a:rPr lang="en-US" b="1" dirty="0"/>
              <a:t>:</a:t>
            </a:r>
            <a:endParaRPr lang="en-US" dirty="0"/>
          </a:p>
          <a:p>
            <a:r>
              <a:rPr lang="en-US" dirty="0"/>
              <a:t>Ensure the overall financial integrity of the organization &amp; </a:t>
            </a:r>
            <a:r>
              <a:rPr lang="en-US" dirty="0" smtClean="0"/>
              <a:t>safeguard </a:t>
            </a:r>
            <a:r>
              <a:rPr lang="en-US" dirty="0"/>
              <a:t>financial assets against fraud activities.</a:t>
            </a:r>
          </a:p>
          <a:p>
            <a:r>
              <a:rPr lang="en-US" dirty="0"/>
              <a:t>Make informed and strategic decisions based on accurate financial information.</a:t>
            </a:r>
          </a:p>
          <a:p>
            <a:r>
              <a:rPr lang="en-US" dirty="0"/>
              <a:t>Evaluate risks and opportunities to support the organization's financial goals.</a:t>
            </a:r>
          </a:p>
          <a:p>
            <a:r>
              <a:rPr lang="en-US" dirty="0"/>
              <a:t>Implement policies and procedures to mitigate legal and financial risks.</a:t>
            </a:r>
          </a:p>
          <a:p>
            <a:r>
              <a:rPr lang="en-US" dirty="0"/>
              <a:t>Optimize resource allocation to maximize financial efficiency.</a:t>
            </a:r>
          </a:p>
          <a:p>
            <a:r>
              <a:rPr lang="en-US" dirty="0"/>
              <a:t>Allocate budgets strategically to support business </a:t>
            </a:r>
            <a:r>
              <a:rPr lang="en-US" dirty="0" smtClean="0"/>
              <a:t>objectives</a:t>
            </a:r>
            <a:r>
              <a:rPr lang="en-US" dirty="0"/>
              <a:t>.</a:t>
            </a:r>
          </a:p>
        </p:txBody>
      </p:sp>
      <p:sp>
        <p:nvSpPr>
          <p:cNvPr id="3" name="Title 2"/>
          <p:cNvSpPr>
            <a:spLocks noGrp="1"/>
          </p:cNvSpPr>
          <p:nvPr>
            <p:ph type="title"/>
          </p:nvPr>
        </p:nvSpPr>
        <p:spPr/>
        <p:txBody>
          <a:bodyPr>
            <a:normAutofit/>
          </a:bodyPr>
          <a:lstStyle/>
          <a:p>
            <a:r>
              <a:rPr lang="en-US" sz="3200" b="1" dirty="0"/>
              <a:t>User Persona : Chief Finance Officer</a:t>
            </a:r>
            <a:endParaRPr lang="en-IN" sz="3200" dirty="0"/>
          </a:p>
        </p:txBody>
      </p:sp>
    </p:spTree>
    <p:extLst>
      <p:ext uri="{BB962C8B-B14F-4D97-AF65-F5344CB8AC3E}">
        <p14:creationId xmlns:p14="http://schemas.microsoft.com/office/powerpoint/2010/main" val="4201042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Needs:</a:t>
            </a:r>
            <a:endParaRPr lang="en-US" dirty="0"/>
          </a:p>
          <a:p>
            <a:r>
              <a:rPr lang="en-US" dirty="0"/>
              <a:t>Access to real-time and accurate financial data for effective decision-making.</a:t>
            </a:r>
          </a:p>
          <a:p>
            <a:r>
              <a:rPr lang="en-US" dirty="0"/>
              <a:t>Intuitive and user-friendly dashboards and tools for efficient monitoring and analysis.</a:t>
            </a:r>
          </a:p>
          <a:p>
            <a:r>
              <a:rPr lang="en-US" dirty="0"/>
              <a:t>Advanced fraud detection systems that provide proactive alerts and mitigation strategies.</a:t>
            </a:r>
          </a:p>
          <a:p>
            <a:r>
              <a:rPr lang="en-US" dirty="0"/>
              <a:t>Insights into emerging financial trends, risks, and opportunities to support strategic planning</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User Persona : Chief Finance </a:t>
            </a:r>
            <a:r>
              <a:rPr lang="en-US" sz="3200" b="1" dirty="0" smtClean="0"/>
              <a:t>Officer</a:t>
            </a:r>
            <a:endParaRPr lang="en-IN" sz="3200" dirty="0"/>
          </a:p>
        </p:txBody>
      </p:sp>
    </p:spTree>
    <p:extLst>
      <p:ext uri="{BB962C8B-B14F-4D97-AF65-F5344CB8AC3E}">
        <p14:creationId xmlns:p14="http://schemas.microsoft.com/office/powerpoint/2010/main" val="3868259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Challenges: </a:t>
            </a:r>
            <a:endParaRPr lang="en-US" dirty="0"/>
          </a:p>
          <a:p>
            <a:r>
              <a:rPr lang="en-US" dirty="0"/>
              <a:t>Constantly evolving fraud tactics and increasing sophistication of cyber threats.</a:t>
            </a:r>
          </a:p>
          <a:p>
            <a:r>
              <a:rPr lang="en-US" dirty="0"/>
              <a:t>Minimizing false positives in fraud detection to avoid unnecessary disruption to legitimate transactions.</a:t>
            </a:r>
          </a:p>
          <a:p>
            <a:r>
              <a:rPr lang="en-US" dirty="0"/>
              <a:t>Managing financial security within budgetary constraints and ensuring </a:t>
            </a:r>
            <a:r>
              <a:rPr lang="en-US" dirty="0" smtClean="0"/>
              <a:t>cost-effectiveness</a:t>
            </a:r>
            <a:r>
              <a:rPr lang="en-US" dirty="0"/>
              <a:t>.</a:t>
            </a:r>
          </a:p>
        </p:txBody>
      </p:sp>
      <p:sp>
        <p:nvSpPr>
          <p:cNvPr id="3" name="Title 2"/>
          <p:cNvSpPr>
            <a:spLocks noGrp="1"/>
          </p:cNvSpPr>
          <p:nvPr>
            <p:ph type="title"/>
          </p:nvPr>
        </p:nvSpPr>
        <p:spPr/>
        <p:txBody>
          <a:bodyPr>
            <a:normAutofit/>
          </a:bodyPr>
          <a:lstStyle/>
          <a:p>
            <a:r>
              <a:rPr lang="en-US" sz="3200" b="1" dirty="0"/>
              <a:t>User Persona : Chief Finance </a:t>
            </a:r>
            <a:r>
              <a:rPr lang="en-US" sz="3200" b="1" dirty="0" smtClean="0"/>
              <a:t>Officer</a:t>
            </a:r>
            <a:endParaRPr lang="en-IN" sz="3200" dirty="0"/>
          </a:p>
        </p:txBody>
      </p:sp>
    </p:spTree>
    <p:extLst>
      <p:ext uri="{BB962C8B-B14F-4D97-AF65-F5344CB8AC3E}">
        <p14:creationId xmlns:p14="http://schemas.microsoft.com/office/powerpoint/2010/main" val="862080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Fraud is a big problem for banks and financial institutions. Every year, billions of dollars are lost to fraudsters who find ways to exploit weaknesses in the system</a:t>
            </a:r>
            <a:r>
              <a:rPr lang="en-US" dirty="0" smtClean="0"/>
              <a:t>.</a:t>
            </a:r>
          </a:p>
          <a:p>
            <a:r>
              <a:rPr lang="en-US" dirty="0"/>
              <a:t>There are several types of </a:t>
            </a:r>
            <a:r>
              <a:rPr lang="en-US" dirty="0" smtClean="0"/>
              <a:t>bank frauds like credit card fraud, phishing,  mortgage fraud, credential stuffing, fraudulent documents etc.</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
        <p:nvSpPr>
          <p:cNvPr id="3" name="Title 2"/>
          <p:cNvSpPr>
            <a:spLocks noGrp="1"/>
          </p:cNvSpPr>
          <p:nvPr>
            <p:ph type="title"/>
          </p:nvPr>
        </p:nvSpPr>
        <p:spPr/>
        <p:txBody>
          <a:bodyPr>
            <a:normAutofit/>
          </a:bodyPr>
          <a:lstStyle/>
          <a:p>
            <a:r>
              <a:rPr lang="en-US" sz="3200" b="1" dirty="0" smtClean="0"/>
              <a:t>Problem Description</a:t>
            </a:r>
            <a:endParaRPr lang="en-IN" sz="3200" b="1" dirty="0"/>
          </a:p>
        </p:txBody>
      </p:sp>
    </p:spTree>
    <p:extLst>
      <p:ext uri="{BB962C8B-B14F-4D97-AF65-F5344CB8AC3E}">
        <p14:creationId xmlns:p14="http://schemas.microsoft.com/office/powerpoint/2010/main" val="2913336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Numbers tell a story. To gauge the effectiveness of a system, focus on metrics and Key Performance Indicators (KPIs) that truly matter. For fraud detection and prevention, </a:t>
            </a:r>
            <a:r>
              <a:rPr lang="en-US" dirty="0" smtClean="0"/>
              <a:t>consider these metrics:</a:t>
            </a:r>
          </a:p>
          <a:p>
            <a:endParaRPr lang="en-IN" sz="2800" dirty="0"/>
          </a:p>
        </p:txBody>
      </p:sp>
      <p:sp>
        <p:nvSpPr>
          <p:cNvPr id="3" name="Title 2"/>
          <p:cNvSpPr>
            <a:spLocks noGrp="1"/>
          </p:cNvSpPr>
          <p:nvPr>
            <p:ph type="title"/>
          </p:nvPr>
        </p:nvSpPr>
        <p:spPr/>
        <p:txBody>
          <a:bodyPr>
            <a:normAutofit/>
          </a:bodyPr>
          <a:lstStyle/>
          <a:p>
            <a:r>
              <a:rPr lang="en-US" sz="3200" b="1" dirty="0"/>
              <a:t>Step </a:t>
            </a:r>
            <a:r>
              <a:rPr lang="en-US" sz="3200" b="1" dirty="0" smtClean="0"/>
              <a:t>2: </a:t>
            </a:r>
            <a:r>
              <a:rPr lang="en-US" sz="3200" b="1" dirty="0"/>
              <a:t>Identify the Key Performance Indicators (</a:t>
            </a:r>
            <a:r>
              <a:rPr lang="en-US" sz="3200" b="1" dirty="0" smtClean="0"/>
              <a:t>KPIs)</a:t>
            </a:r>
            <a:endParaRPr lang="en-IN" sz="3200" dirty="0"/>
          </a:p>
        </p:txBody>
      </p:sp>
    </p:spTree>
    <p:extLst>
      <p:ext uri="{BB962C8B-B14F-4D97-AF65-F5344CB8AC3E}">
        <p14:creationId xmlns:p14="http://schemas.microsoft.com/office/powerpoint/2010/main" val="3882254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IN" dirty="0"/>
          </a:p>
        </p:txBody>
      </p:sp>
      <p:sp>
        <p:nvSpPr>
          <p:cNvPr id="3" name="Title 2"/>
          <p:cNvSpPr>
            <a:spLocks noGrp="1"/>
          </p:cNvSpPr>
          <p:nvPr>
            <p:ph type="title"/>
          </p:nvPr>
        </p:nvSpPr>
        <p:spPr/>
        <p:txBody>
          <a:bodyPr>
            <a:normAutofit/>
          </a:bodyPr>
          <a:lstStyle/>
          <a:p>
            <a:r>
              <a:rPr lang="en-US" sz="3200" b="1" dirty="0"/>
              <a:t>Step </a:t>
            </a:r>
            <a:r>
              <a:rPr lang="en-US" sz="3200" b="1" dirty="0" smtClean="0"/>
              <a:t>2: </a:t>
            </a:r>
            <a:r>
              <a:rPr lang="en-US" sz="3200" b="1" dirty="0"/>
              <a:t>Identify the Key Performance Indicators (</a:t>
            </a:r>
            <a:r>
              <a:rPr lang="en-US" sz="3200" b="1" dirty="0" smtClean="0"/>
              <a:t>KPIs)</a:t>
            </a:r>
            <a:endParaRPr lang="en-IN" sz="3200" dirty="0"/>
          </a:p>
        </p:txBody>
      </p:sp>
      <p:graphicFrame>
        <p:nvGraphicFramePr>
          <p:cNvPr id="6" name="Table 5"/>
          <p:cNvGraphicFramePr>
            <a:graphicFrameLocks noGrp="1"/>
          </p:cNvGraphicFramePr>
          <p:nvPr>
            <p:extLst>
              <p:ext uri="{D42A27DB-BD31-4B8C-83A1-F6EECF244321}">
                <p14:modId xmlns:p14="http://schemas.microsoft.com/office/powerpoint/2010/main" val="2592364971"/>
              </p:ext>
            </p:extLst>
          </p:nvPr>
        </p:nvGraphicFramePr>
        <p:xfrm>
          <a:off x="179512" y="1628800"/>
          <a:ext cx="8784975" cy="5112567"/>
        </p:xfrm>
        <a:graphic>
          <a:graphicData uri="http://schemas.openxmlformats.org/drawingml/2006/table">
            <a:tbl>
              <a:tblPr firstRow="1" bandRow="1">
                <a:tableStyleId>{5C22544A-7EE6-4342-B048-85BDC9FD1C3A}</a:tableStyleId>
              </a:tblPr>
              <a:tblGrid>
                <a:gridCol w="1771760"/>
                <a:gridCol w="2805286"/>
                <a:gridCol w="4207929"/>
              </a:tblGrid>
              <a:tr h="730234">
                <a:tc>
                  <a:txBody>
                    <a:bodyPr/>
                    <a:lstStyle/>
                    <a:p>
                      <a:r>
                        <a:rPr lang="en-US" sz="1600" b="1" baseline="0" dirty="0" smtClean="0"/>
                        <a:t>KPI/Measure</a:t>
                      </a:r>
                      <a:endParaRPr lang="en-IN" sz="1600" b="1" baseline="0" dirty="0"/>
                    </a:p>
                  </a:txBody>
                  <a:tcPr/>
                </a:tc>
                <a:tc>
                  <a:txBody>
                    <a:bodyPr/>
                    <a:lstStyle/>
                    <a:p>
                      <a:r>
                        <a:rPr lang="en-US" sz="1600" b="1" baseline="0" dirty="0" smtClean="0"/>
                        <a:t>Drill down dimensions</a:t>
                      </a:r>
                      <a:endParaRPr lang="en-IN" sz="1600" b="1" baseline="0" dirty="0"/>
                    </a:p>
                  </a:txBody>
                  <a:tcPr/>
                </a:tc>
                <a:tc>
                  <a:txBody>
                    <a:bodyPr/>
                    <a:lstStyle/>
                    <a:p>
                      <a:r>
                        <a:rPr lang="en-US" sz="1600" b="1" baseline="0" dirty="0" smtClean="0"/>
                        <a:t>Purpose</a:t>
                      </a:r>
                      <a:endParaRPr lang="en-IN" sz="1600" b="1" baseline="0" dirty="0"/>
                    </a:p>
                  </a:txBody>
                  <a:tcPr/>
                </a:tc>
              </a:tr>
              <a:tr h="1006970">
                <a:tc>
                  <a:txBody>
                    <a:bodyPr/>
                    <a:lstStyle/>
                    <a:p>
                      <a:r>
                        <a:rPr lang="en-IN" sz="1600" b="0" i="0" kern="1200" baseline="0" dirty="0" smtClean="0">
                          <a:solidFill>
                            <a:schemeClr val="dk1"/>
                          </a:solidFill>
                          <a:effectLst/>
                          <a:latin typeface="+mn-lt"/>
                          <a:ea typeface="+mn-ea"/>
                          <a:cs typeface="+mn-cs"/>
                        </a:rPr>
                        <a:t>Fraud Loss Value</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Transaction type, Geographical location, Time period, Monetary value</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Measure monetary impact, quantify financial losses due to fraud.</a:t>
                      </a:r>
                      <a:endParaRPr lang="en-IN" sz="1600" baseline="0" dirty="0"/>
                    </a:p>
                  </a:txBody>
                  <a:tcPr/>
                </a:tc>
              </a:tr>
              <a:tr h="835968">
                <a:tc>
                  <a:txBody>
                    <a:bodyPr/>
                    <a:lstStyle/>
                    <a:p>
                      <a:r>
                        <a:rPr lang="en-IN" sz="1600" b="0" i="0" kern="1200" baseline="0" dirty="0" smtClean="0">
                          <a:solidFill>
                            <a:schemeClr val="dk1"/>
                          </a:solidFill>
                          <a:effectLst/>
                          <a:latin typeface="+mn-lt"/>
                          <a:ea typeface="+mn-ea"/>
                          <a:cs typeface="+mn-cs"/>
                        </a:rPr>
                        <a:t>Number of Total Incidents</a:t>
                      </a:r>
                      <a:endParaRPr lang="en-IN" sz="1600" baseline="0" dirty="0"/>
                    </a:p>
                  </a:txBody>
                  <a:tcPr/>
                </a:tc>
                <a:tc>
                  <a:txBody>
                    <a:bodyPr/>
                    <a:lstStyle/>
                    <a:p>
                      <a:r>
                        <a:rPr lang="en-IN" sz="1600" b="0" i="0" kern="1200" baseline="0" dirty="0" smtClean="0">
                          <a:solidFill>
                            <a:schemeClr val="dk1"/>
                          </a:solidFill>
                          <a:effectLst/>
                          <a:latin typeface="+mn-lt"/>
                          <a:ea typeface="+mn-ea"/>
                          <a:cs typeface="+mn-cs"/>
                        </a:rPr>
                        <a:t>Transaction Type, Geographical location</a:t>
                      </a:r>
                      <a:endParaRPr lang="en-IN" sz="1600" baseline="0" dirty="0"/>
                    </a:p>
                  </a:txBody>
                  <a:tcPr/>
                </a:tc>
                <a:tc>
                  <a:txBody>
                    <a:bodyPr/>
                    <a:lstStyle/>
                    <a:p>
                      <a:r>
                        <a:rPr lang="en-US" sz="1600" b="0" i="0" kern="1200" dirty="0" smtClean="0">
                          <a:solidFill>
                            <a:schemeClr val="dk1"/>
                          </a:solidFill>
                          <a:effectLst/>
                          <a:latin typeface="+mn-lt"/>
                          <a:ea typeface="+mn-ea"/>
                          <a:cs typeface="+mn-cs"/>
                        </a:rPr>
                        <a:t>Quantify frequency of fraudulent incidents, assess scale of the problem.</a:t>
                      </a:r>
                      <a:endParaRPr lang="en-IN" sz="1600" baseline="0" dirty="0"/>
                    </a:p>
                  </a:txBody>
                  <a:tcPr/>
                </a:tc>
              </a:tr>
              <a:tr h="963051">
                <a:tc>
                  <a:txBody>
                    <a:bodyPr/>
                    <a:lstStyle/>
                    <a:p>
                      <a:r>
                        <a:rPr lang="en-IN" sz="1600" b="0" i="0" kern="1200" baseline="0" dirty="0" smtClean="0">
                          <a:solidFill>
                            <a:schemeClr val="dk1"/>
                          </a:solidFill>
                          <a:effectLst/>
                          <a:latin typeface="+mn-lt"/>
                          <a:ea typeface="+mn-ea"/>
                          <a:cs typeface="+mn-cs"/>
                        </a:rPr>
                        <a:t>Fraud Transaction Rate</a:t>
                      </a:r>
                      <a:endParaRPr lang="en-IN" sz="1600" baseline="0" dirty="0"/>
                    </a:p>
                  </a:txBody>
                  <a:tcPr/>
                </a:tc>
                <a:tc>
                  <a:txBody>
                    <a:bodyPr/>
                    <a:lstStyle/>
                    <a:p>
                      <a:r>
                        <a:rPr lang="en-IN" sz="1600" b="0" i="0" kern="1200" baseline="0" dirty="0" smtClean="0">
                          <a:solidFill>
                            <a:schemeClr val="dk1"/>
                          </a:solidFill>
                          <a:effectLst/>
                          <a:latin typeface="+mn-lt"/>
                          <a:ea typeface="+mn-ea"/>
                          <a:cs typeface="+mn-cs"/>
                        </a:rPr>
                        <a:t>Type of transactions</a:t>
                      </a:r>
                      <a:endParaRPr lang="en-IN" sz="1600" baseline="0" dirty="0"/>
                    </a:p>
                  </a:txBody>
                  <a:tcPr/>
                </a:tc>
                <a:tc>
                  <a:txBody>
                    <a:bodyPr/>
                    <a:lstStyle/>
                    <a:p>
                      <a:r>
                        <a:rPr lang="en-IN" sz="1600" b="0" i="0" kern="1200" dirty="0" smtClean="0">
                          <a:solidFill>
                            <a:schemeClr val="dk1"/>
                          </a:solidFill>
                          <a:effectLst/>
                          <a:latin typeface="+mn-lt"/>
                          <a:ea typeface="+mn-ea"/>
                          <a:cs typeface="+mn-cs"/>
                        </a:rPr>
                        <a:t>Calculate percentage of fraudulent transactions, identify trends.</a:t>
                      </a:r>
                      <a:endParaRPr lang="en-IN" sz="1600" baseline="0" dirty="0"/>
                    </a:p>
                  </a:txBody>
                  <a:tcPr/>
                </a:tc>
              </a:tr>
              <a:tr h="835968">
                <a:tc>
                  <a:txBody>
                    <a:bodyPr/>
                    <a:lstStyle/>
                    <a:p>
                      <a:r>
                        <a:rPr lang="en-IN" sz="1600" b="0" i="0" kern="1200" baseline="0" dirty="0" smtClean="0">
                          <a:solidFill>
                            <a:schemeClr val="dk1"/>
                          </a:solidFill>
                          <a:effectLst/>
                          <a:latin typeface="+mn-lt"/>
                          <a:ea typeface="+mn-ea"/>
                          <a:cs typeface="+mn-cs"/>
                        </a:rPr>
                        <a:t>Geospatial Distribution</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Payer location (city, state), Payee location (city, state)</a:t>
                      </a:r>
                      <a:endParaRPr lang="en-IN" sz="1600" baseline="0" dirty="0"/>
                    </a:p>
                  </a:txBody>
                  <a:tcPr/>
                </a:tc>
                <a:tc>
                  <a:txBody>
                    <a:bodyPr/>
                    <a:lstStyle/>
                    <a:p>
                      <a:r>
                        <a:rPr lang="en-US" sz="1600" b="0" i="0" kern="1200" dirty="0" smtClean="0">
                          <a:solidFill>
                            <a:schemeClr val="dk1"/>
                          </a:solidFill>
                          <a:effectLst/>
                          <a:latin typeface="+mn-lt"/>
                          <a:ea typeface="+mn-ea"/>
                          <a:cs typeface="+mn-cs"/>
                        </a:rPr>
                        <a:t>Analyze geographical spread of fraud, target high-risk areas.</a:t>
                      </a:r>
                      <a:endParaRPr lang="en-IN" sz="1600" baseline="0" dirty="0"/>
                    </a:p>
                  </a:txBody>
                  <a:tcPr/>
                </a:tc>
              </a:tr>
              <a:tr h="740376">
                <a:tc>
                  <a:txBody>
                    <a:bodyPr/>
                    <a:lstStyle/>
                    <a:p>
                      <a:r>
                        <a:rPr lang="en-IN" sz="1600" b="0" i="0" kern="1200" baseline="0" dirty="0" smtClean="0">
                          <a:solidFill>
                            <a:schemeClr val="dk1"/>
                          </a:solidFill>
                          <a:effectLst/>
                          <a:latin typeface="+mn-lt"/>
                          <a:ea typeface="+mn-ea"/>
                          <a:cs typeface="+mn-cs"/>
                        </a:rPr>
                        <a:t>User Behaviour</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Payer Time of day</a:t>
                      </a:r>
                      <a:endParaRPr lang="en-IN" sz="1600" baseline="0" dirty="0"/>
                    </a:p>
                  </a:txBody>
                  <a:tcPr/>
                </a:tc>
                <a:tc>
                  <a:txBody>
                    <a:bodyPr/>
                    <a:lstStyle/>
                    <a:p>
                      <a:r>
                        <a:rPr lang="en-US" sz="1600" b="0" i="0" kern="1200" dirty="0" smtClean="0">
                          <a:solidFill>
                            <a:schemeClr val="dk1"/>
                          </a:solidFill>
                          <a:effectLst/>
                          <a:latin typeface="+mn-lt"/>
                          <a:ea typeface="+mn-ea"/>
                          <a:cs typeface="+mn-cs"/>
                        </a:rPr>
                        <a:t>Monitor patterns in user behavior, detect anomalies for improved security.</a:t>
                      </a:r>
                      <a:endParaRPr lang="en-IN" sz="1600" baseline="0" dirty="0"/>
                    </a:p>
                  </a:txBody>
                  <a:tcPr/>
                </a:tc>
              </a:tr>
            </a:tbl>
          </a:graphicData>
        </a:graphic>
      </p:graphicFrame>
    </p:spTree>
    <p:extLst>
      <p:ext uri="{BB962C8B-B14F-4D97-AF65-F5344CB8AC3E}">
        <p14:creationId xmlns:p14="http://schemas.microsoft.com/office/powerpoint/2010/main" val="502523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032448"/>
          </a:xfrm>
        </p:spPr>
        <p:txBody>
          <a:bodyPr>
            <a:noAutofit/>
          </a:bodyPr>
          <a:lstStyle/>
          <a:p>
            <a:pPr marL="0" indent="0">
              <a:buNone/>
            </a:pPr>
            <a:r>
              <a:rPr lang="en-US" dirty="0" smtClean="0"/>
              <a:t>Now</a:t>
            </a:r>
            <a:r>
              <a:rPr lang="en-US" dirty="0"/>
              <a:t>, on the basis of </a:t>
            </a:r>
            <a:r>
              <a:rPr lang="en-US" dirty="0" smtClean="0"/>
              <a:t>KPIs</a:t>
            </a:r>
            <a:r>
              <a:rPr lang="en-US" dirty="0"/>
              <a:t>, we need to define our goals and objectives of the </a:t>
            </a:r>
            <a:r>
              <a:rPr lang="en-US" dirty="0" smtClean="0"/>
              <a:t>users</a:t>
            </a:r>
            <a:r>
              <a:rPr lang="en-US" dirty="0"/>
              <a:t>. </a:t>
            </a:r>
            <a:r>
              <a:rPr lang="en-US" dirty="0" smtClean="0"/>
              <a:t>So that </a:t>
            </a:r>
            <a:r>
              <a:rPr lang="en-US" dirty="0"/>
              <a:t>it will align with the data story functionalities to ensure decision making. </a:t>
            </a:r>
            <a:endParaRPr lang="en-US" dirty="0" smtClean="0"/>
          </a:p>
          <a:p>
            <a:pPr marL="0" indent="0">
              <a:buNone/>
            </a:pPr>
            <a:endParaRPr lang="en-US" dirty="0"/>
          </a:p>
          <a:p>
            <a:pPr marL="0" indent="0">
              <a:buNone/>
            </a:pPr>
            <a:r>
              <a:rPr lang="en-US" dirty="0" smtClean="0"/>
              <a:t>Here </a:t>
            </a:r>
            <a:r>
              <a:rPr lang="en-US" dirty="0"/>
              <a:t>are the </a:t>
            </a:r>
            <a:r>
              <a:rPr lang="en-US" dirty="0" smtClean="0"/>
              <a:t>key </a:t>
            </a:r>
            <a:r>
              <a:rPr lang="en-US" dirty="0"/>
              <a:t>o</a:t>
            </a:r>
            <a:r>
              <a:rPr lang="en-US" dirty="0" smtClean="0"/>
              <a:t>bjectives </a:t>
            </a:r>
            <a:r>
              <a:rPr lang="en-US" dirty="0"/>
              <a:t>&amp; </a:t>
            </a:r>
            <a:r>
              <a:rPr lang="en-US" dirty="0" smtClean="0"/>
              <a:t>goals:</a:t>
            </a:r>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284179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032448"/>
          </a:xfrm>
        </p:spPr>
        <p:txBody>
          <a:bodyPr>
            <a:noAutofit/>
          </a:bodyPr>
          <a:lstStyle/>
          <a:p>
            <a:pPr marL="0" indent="0">
              <a:buNone/>
            </a:pPr>
            <a:r>
              <a:rPr lang="en-US" b="1" dirty="0" smtClean="0"/>
              <a:t>Objective :</a:t>
            </a:r>
            <a:endParaRPr lang="en-US" dirty="0" smtClean="0"/>
          </a:p>
          <a:p>
            <a:r>
              <a:rPr lang="en-US" b="1" dirty="0" smtClean="0"/>
              <a:t>‍</a:t>
            </a:r>
            <a:r>
              <a:rPr lang="en-US" dirty="0" smtClean="0"/>
              <a:t>To </a:t>
            </a:r>
            <a:r>
              <a:rPr lang="en-US" dirty="0"/>
              <a:t>enhance the security of financial transactions by employing advanced data analysis techniques. This includes real-time monitoring, anomaly detection, and proactive measures to identify, investigate, and mitigate potential instances of credit card fraud, thereby safeguarding the financial system's integrity</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2216704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896"/>
            <a:ext cx="7408333" cy="4248472"/>
          </a:xfrm>
        </p:spPr>
        <p:txBody>
          <a:bodyPr>
            <a:noAutofit/>
          </a:bodyPr>
          <a:lstStyle/>
          <a:p>
            <a:pPr marL="0" indent="0">
              <a:buNone/>
            </a:pPr>
            <a:r>
              <a:rPr lang="en-US" b="1" dirty="0" smtClean="0"/>
              <a:t>Goal:</a:t>
            </a:r>
            <a:endParaRPr lang="en-US" dirty="0"/>
          </a:p>
          <a:p>
            <a:r>
              <a:rPr lang="en-US" b="1" dirty="0"/>
              <a:t>‍</a:t>
            </a:r>
            <a:r>
              <a:rPr lang="en-US" dirty="0"/>
              <a:t>To</a:t>
            </a:r>
            <a:r>
              <a:rPr lang="en-US" b="1" dirty="0"/>
              <a:t> </a:t>
            </a:r>
            <a:r>
              <a:rPr lang="en-US" dirty="0"/>
              <a:t>optimize resource utilization for enhanced operational efficiency and profitability, support strategic initiatives by planning finance and investment decisions, minimize financial, fraud, and operational risks to safeguard assets and reputation</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3372760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This dataset is not indicative of real world as it does not have missing values, wrong data types, unrealistic dates or outliers.</a:t>
            </a:r>
          </a:p>
          <a:p>
            <a:r>
              <a:rPr lang="en-US" dirty="0"/>
              <a:t>S</a:t>
            </a:r>
            <a:r>
              <a:rPr lang="en-US" dirty="0" smtClean="0"/>
              <a:t>ome basic data cleaning is still required which can drop unrequired fields and create new calculated fields. </a:t>
            </a:r>
            <a:r>
              <a:rPr lang="en-US" b="1" dirty="0" smtClean="0"/>
              <a:t>No sampling is done on the dataset.</a:t>
            </a:r>
          </a:p>
          <a:p>
            <a:r>
              <a:rPr lang="en-US" dirty="0" smtClean="0"/>
              <a:t>The tools used are </a:t>
            </a:r>
            <a:r>
              <a:rPr lang="en-US" b="1" dirty="0" smtClean="0"/>
              <a:t>Tableau Prep Builder (For Data cleaning) and Tableau Desktop (For dashboard creation) 2024 version.</a:t>
            </a:r>
          </a:p>
          <a:p>
            <a:endParaRPr lang="en-IN" dirty="0"/>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cleaning activities</a:t>
            </a:r>
            <a:endParaRPr lang="en-IN" sz="3200" b="1" dirty="0"/>
          </a:p>
        </p:txBody>
      </p:sp>
    </p:spTree>
    <p:extLst>
      <p:ext uri="{BB962C8B-B14F-4D97-AF65-F5344CB8AC3E}">
        <p14:creationId xmlns:p14="http://schemas.microsoft.com/office/powerpoint/2010/main" val="141629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921885"/>
          </a:xfrm>
        </p:spPr>
        <p:txBody>
          <a:bodyPr>
            <a:normAutofit fontScale="92500" lnSpcReduction="20000"/>
          </a:bodyPr>
          <a:lstStyle/>
          <a:p>
            <a:r>
              <a:rPr lang="en-US" b="1" dirty="0" smtClean="0"/>
              <a:t>Dropped fields:</a:t>
            </a:r>
          </a:p>
          <a:p>
            <a:pPr marL="457200" indent="-457200">
              <a:buAutoNum type="arabicParenBoth"/>
            </a:pPr>
            <a:r>
              <a:rPr lang="en-US" dirty="0" smtClean="0"/>
              <a:t>Index</a:t>
            </a:r>
          </a:p>
          <a:p>
            <a:pPr marL="457200" indent="-457200">
              <a:buAutoNum type="arabicParenBoth"/>
            </a:pPr>
            <a:r>
              <a:rPr lang="en-US" dirty="0" smtClean="0"/>
              <a:t>DOB</a:t>
            </a:r>
          </a:p>
          <a:p>
            <a:pPr marL="457200" indent="-457200">
              <a:buAutoNum type="arabicParenBoth"/>
            </a:pPr>
            <a:r>
              <a:rPr lang="en-US" dirty="0" smtClean="0"/>
              <a:t>Street</a:t>
            </a:r>
          </a:p>
          <a:p>
            <a:pPr marL="457200" indent="-457200">
              <a:buAutoNum type="arabicParenBoth"/>
            </a:pPr>
            <a:r>
              <a:rPr lang="en-US" dirty="0" smtClean="0"/>
              <a:t>Latitude</a:t>
            </a:r>
          </a:p>
          <a:p>
            <a:pPr marL="457200" indent="-457200">
              <a:buAutoNum type="arabicParenBoth"/>
            </a:pPr>
            <a:r>
              <a:rPr lang="en-US" dirty="0" smtClean="0"/>
              <a:t>Longitude</a:t>
            </a:r>
          </a:p>
          <a:p>
            <a:pPr marL="457200" indent="-457200">
              <a:buAutoNum type="arabicParenBoth"/>
            </a:pPr>
            <a:r>
              <a:rPr lang="en-US" dirty="0" smtClean="0"/>
              <a:t>Transaction Number</a:t>
            </a:r>
          </a:p>
          <a:p>
            <a:pPr marL="457200" indent="-457200">
              <a:buFont typeface="Symbol" pitchFamily="18" charset="2"/>
              <a:buAutoNum type="arabicParenBoth"/>
            </a:pPr>
            <a:r>
              <a:rPr lang="en-US" dirty="0" smtClean="0"/>
              <a:t>Merchant Latitude</a:t>
            </a:r>
            <a:endParaRPr lang="en-US" dirty="0"/>
          </a:p>
          <a:p>
            <a:pPr marL="457200" indent="-457200">
              <a:buAutoNum type="arabicParenBoth"/>
            </a:pPr>
            <a:r>
              <a:rPr lang="en-US" dirty="0" smtClean="0"/>
              <a:t>Merchant Longitude</a:t>
            </a:r>
          </a:p>
          <a:p>
            <a:pPr marL="457200" indent="-457200">
              <a:buAutoNum type="arabicParenBoth"/>
            </a:pPr>
            <a:r>
              <a:rPr lang="en-US" dirty="0" smtClean="0"/>
              <a:t>Unix Time</a:t>
            </a:r>
          </a:p>
          <a:p>
            <a:pPr marL="457200" indent="-457200">
              <a:buAutoNum type="arabicParenBoth"/>
            </a:pPr>
            <a:r>
              <a:rPr lang="en-US" dirty="0" err="1" smtClean="0"/>
              <a:t>Is_Fraud</a:t>
            </a:r>
            <a:r>
              <a:rPr lang="en-US" dirty="0" smtClean="0"/>
              <a:t> Flag</a:t>
            </a:r>
            <a:endParaRPr lang="en-US" dirty="0"/>
          </a:p>
          <a:p>
            <a:pPr marL="457200" indent="-457200">
              <a:buAutoNum type="arabicParenBoth"/>
            </a:pPr>
            <a:endParaRPr lang="en-IN" dirty="0"/>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cleaning activities</a:t>
            </a:r>
            <a:endParaRPr lang="en-IN" sz="3200" b="1" dirty="0"/>
          </a:p>
        </p:txBody>
      </p:sp>
    </p:spTree>
    <p:extLst>
      <p:ext uri="{BB962C8B-B14F-4D97-AF65-F5344CB8AC3E}">
        <p14:creationId xmlns:p14="http://schemas.microsoft.com/office/powerpoint/2010/main" val="123137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3057790"/>
          </a:xfrm>
        </p:spPr>
        <p:txBody>
          <a:bodyPr>
            <a:normAutofit/>
          </a:bodyPr>
          <a:lstStyle/>
          <a:p>
            <a:r>
              <a:rPr lang="en-US" b="1" dirty="0" smtClean="0"/>
              <a:t>New calculated fields:</a:t>
            </a:r>
          </a:p>
          <a:p>
            <a:pPr marL="457200" indent="-457200">
              <a:buAutoNum type="arabicParenBoth"/>
            </a:pPr>
            <a:r>
              <a:rPr lang="en-US" dirty="0" smtClean="0"/>
              <a:t>Transaction Month</a:t>
            </a:r>
          </a:p>
          <a:p>
            <a:pPr marL="457200" indent="-457200">
              <a:buAutoNum type="arabicParenBoth"/>
            </a:pPr>
            <a:r>
              <a:rPr lang="en-US" dirty="0" smtClean="0"/>
              <a:t>Transaction Hour (Intermediate field for calculating </a:t>
            </a:r>
            <a:r>
              <a:rPr lang="en-US" dirty="0"/>
              <a:t>Transaction </a:t>
            </a:r>
            <a:r>
              <a:rPr lang="en-US" dirty="0" smtClean="0"/>
              <a:t>Time of Day)</a:t>
            </a:r>
          </a:p>
          <a:p>
            <a:pPr marL="457200" indent="-457200">
              <a:buAutoNum type="arabicParenBoth"/>
            </a:pPr>
            <a:r>
              <a:rPr lang="en-US" dirty="0" smtClean="0"/>
              <a:t>Transaction Time of Day (Morning, Afternoon, Evening, Night)</a:t>
            </a:r>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cleaning activities</a:t>
            </a:r>
            <a:endParaRPr lang="en-IN" sz="3200" b="1" dirty="0"/>
          </a:p>
        </p:txBody>
      </p:sp>
    </p:spTree>
    <p:extLst>
      <p:ext uri="{BB962C8B-B14F-4D97-AF65-F5344CB8AC3E}">
        <p14:creationId xmlns:p14="http://schemas.microsoft.com/office/powerpoint/2010/main" val="3766676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896"/>
            <a:ext cx="7408333" cy="4248472"/>
          </a:xfrm>
        </p:spPr>
        <p:txBody>
          <a:bodyPr>
            <a:noAutofit/>
          </a:bodyPr>
          <a:lstStyle/>
          <a:p>
            <a:endParaRPr lang="en-US" dirty="0" smtClean="0"/>
          </a:p>
          <a:p>
            <a:r>
              <a:rPr lang="en-US" dirty="0" smtClean="0"/>
              <a:t>Beyond KPIs</a:t>
            </a:r>
            <a:r>
              <a:rPr lang="en-US" dirty="0"/>
              <a:t>, organizations must engage in business-driven inquiry. This involves asking strategic questions that directly align with overarching business objectives. </a:t>
            </a:r>
          </a:p>
          <a:p>
            <a:r>
              <a:rPr lang="en-US" dirty="0"/>
              <a:t>Ask the following questions:</a:t>
            </a:r>
          </a:p>
          <a:p>
            <a:pPr marL="0" indent="0">
              <a:buNone/>
            </a:pPr>
            <a:endParaRPr lang="en-US" dirty="0"/>
          </a:p>
        </p:txBody>
      </p:sp>
      <p:sp>
        <p:nvSpPr>
          <p:cNvPr id="3" name="Title 2"/>
          <p:cNvSpPr>
            <a:spLocks noGrp="1"/>
          </p:cNvSpPr>
          <p:nvPr>
            <p:ph type="title"/>
          </p:nvPr>
        </p:nvSpPr>
        <p:spPr/>
        <p:txBody>
          <a:bodyPr>
            <a:normAutofit/>
          </a:bodyPr>
          <a:lstStyle/>
          <a:p>
            <a:r>
              <a:rPr lang="en-US" sz="3200" b="1" dirty="0"/>
              <a:t>Step 5</a:t>
            </a:r>
            <a:r>
              <a:rPr lang="en-US" sz="3200" b="1" dirty="0" smtClean="0"/>
              <a:t> </a:t>
            </a:r>
            <a:r>
              <a:rPr lang="en-US" sz="3200" b="1" dirty="0"/>
              <a:t>: Ask </a:t>
            </a:r>
            <a:r>
              <a:rPr lang="en-US" sz="3200" b="1" dirty="0" smtClean="0"/>
              <a:t>business </a:t>
            </a:r>
            <a:r>
              <a:rPr lang="en-US" sz="3200" b="1" dirty="0"/>
              <a:t>q</a:t>
            </a:r>
            <a:r>
              <a:rPr lang="en-US" sz="3200" b="1" dirty="0" smtClean="0"/>
              <a:t>uestions</a:t>
            </a:r>
            <a:endParaRPr lang="en-US" sz="3200" dirty="0"/>
          </a:p>
        </p:txBody>
      </p:sp>
    </p:spTree>
    <p:extLst>
      <p:ext uri="{BB962C8B-B14F-4D97-AF65-F5344CB8AC3E}">
        <p14:creationId xmlns:p14="http://schemas.microsoft.com/office/powerpoint/2010/main" val="1771415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921885"/>
          </a:xfrm>
        </p:spPr>
        <p:txBody>
          <a:bodyPr>
            <a:normAutofit lnSpcReduction="10000"/>
          </a:bodyPr>
          <a:lstStyle/>
          <a:p>
            <a:pPr marL="457200" indent="-457200">
              <a:buAutoNum type="arabicPeriod"/>
            </a:pPr>
            <a:r>
              <a:rPr lang="en-US" dirty="0" smtClean="0"/>
              <a:t>Are </a:t>
            </a:r>
            <a:r>
              <a:rPr lang="en-US" dirty="0"/>
              <a:t>there certain regions more prone to fraud incidents than others</a:t>
            </a:r>
            <a:r>
              <a:rPr lang="en-US" dirty="0" smtClean="0"/>
              <a:t>?</a:t>
            </a:r>
          </a:p>
          <a:p>
            <a:pPr marL="457200" indent="-457200">
              <a:buAutoNum type="arabicPeriod"/>
            </a:pPr>
            <a:r>
              <a:rPr lang="en-US" dirty="0"/>
              <a:t>How have </a:t>
            </a:r>
            <a:r>
              <a:rPr lang="en-US" dirty="0" smtClean="0"/>
              <a:t>total incidents </a:t>
            </a:r>
            <a:r>
              <a:rPr lang="en-US" dirty="0"/>
              <a:t>fluctuated over the months? Are there any patterns</a:t>
            </a:r>
            <a:r>
              <a:rPr lang="en-US" dirty="0" smtClean="0"/>
              <a:t>?</a:t>
            </a:r>
          </a:p>
          <a:p>
            <a:pPr marL="457200" indent="-457200">
              <a:buAutoNum type="arabicPeriod"/>
            </a:pPr>
            <a:r>
              <a:rPr lang="en-US" dirty="0"/>
              <a:t>Which categories of credit card </a:t>
            </a:r>
            <a:r>
              <a:rPr lang="en-US" dirty="0" smtClean="0"/>
              <a:t>transactions are </a:t>
            </a:r>
            <a:r>
              <a:rPr lang="en-US" dirty="0"/>
              <a:t>causing the most financial damage</a:t>
            </a:r>
            <a:r>
              <a:rPr lang="en-US" dirty="0" smtClean="0"/>
              <a:t>?</a:t>
            </a:r>
          </a:p>
          <a:p>
            <a:pPr marL="457200" indent="-457200">
              <a:buAutoNum type="arabicPeriod"/>
            </a:pPr>
            <a:r>
              <a:rPr lang="en-US" dirty="0"/>
              <a:t>How does user behavior vary by time of day in terms of number of </a:t>
            </a:r>
            <a:r>
              <a:rPr lang="en-US" dirty="0" smtClean="0"/>
              <a:t>total </a:t>
            </a:r>
            <a:r>
              <a:rPr lang="en-US" dirty="0"/>
              <a:t>transactions</a:t>
            </a:r>
            <a:r>
              <a:rPr lang="en-US" dirty="0" smtClean="0"/>
              <a:t>? Patterns?</a:t>
            </a:r>
          </a:p>
          <a:p>
            <a:pPr marL="457200" indent="-457200">
              <a:buAutoNum type="arabicPeriod"/>
            </a:pPr>
            <a:r>
              <a:rPr lang="en-US" dirty="0" smtClean="0"/>
              <a:t>Is </a:t>
            </a:r>
            <a:r>
              <a:rPr lang="en-US" dirty="0"/>
              <a:t>there any correlation between state population and no. of </a:t>
            </a:r>
            <a:r>
              <a:rPr lang="en-US" dirty="0" smtClean="0"/>
              <a:t>total transactions</a:t>
            </a:r>
            <a:r>
              <a:rPr lang="en-US" dirty="0"/>
              <a:t>?</a:t>
            </a: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IN" dirty="0"/>
          </a:p>
        </p:txBody>
      </p:sp>
      <p:sp>
        <p:nvSpPr>
          <p:cNvPr id="3" name="Title 2"/>
          <p:cNvSpPr>
            <a:spLocks noGrp="1"/>
          </p:cNvSpPr>
          <p:nvPr>
            <p:ph type="title"/>
          </p:nvPr>
        </p:nvSpPr>
        <p:spPr/>
        <p:txBody>
          <a:bodyPr>
            <a:normAutofit/>
          </a:bodyPr>
          <a:lstStyle/>
          <a:p>
            <a:r>
              <a:rPr lang="en-US" sz="3200" b="1" dirty="0" smtClean="0"/>
              <a:t>Business questions</a:t>
            </a:r>
            <a:endParaRPr lang="en-IN" sz="3200" b="1" dirty="0"/>
          </a:p>
        </p:txBody>
      </p:sp>
    </p:spTree>
    <p:extLst>
      <p:ext uri="{BB962C8B-B14F-4D97-AF65-F5344CB8AC3E}">
        <p14:creationId xmlns:p14="http://schemas.microsoft.com/office/powerpoint/2010/main" val="2838921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ctr"/>
            <a:r>
              <a:rPr lang="en-US" sz="2600" dirty="0"/>
              <a:t>There are several types of credit card fraud, including skimming, card-present fraud, application fraud, and account </a:t>
            </a:r>
            <a:r>
              <a:rPr lang="en-US" sz="2600" dirty="0" smtClean="0"/>
              <a:t>takeover</a:t>
            </a:r>
            <a:r>
              <a:rPr lang="en-US" sz="2600" dirty="0"/>
              <a:t>.</a:t>
            </a:r>
          </a:p>
          <a:p>
            <a:pPr marL="0" indent="0">
              <a:buNone/>
            </a:pPr>
            <a:endParaRPr lang="en-US" sz="2600" dirty="0"/>
          </a:p>
          <a:p>
            <a:pPr fontAlgn="ctr"/>
            <a:r>
              <a:rPr lang="en-US" sz="2600" dirty="0"/>
              <a:t>Skimming: A thief uses a device to capture your credit card information while you're making a transaction, such as at an ATM. </a:t>
            </a:r>
          </a:p>
          <a:p>
            <a:pPr marL="0" indent="0">
              <a:buNone/>
            </a:pPr>
            <a:endParaRPr lang="en-US" sz="2600" dirty="0"/>
          </a:p>
          <a:p>
            <a:pPr fontAlgn="ctr"/>
            <a:r>
              <a:rPr lang="en-US" sz="2600" dirty="0"/>
              <a:t>Card-present fraud: A thief shows a duplicate credit card to an agent in person.  </a:t>
            </a:r>
          </a:p>
          <a:p>
            <a:endParaRPr lang="en-IN" dirty="0"/>
          </a:p>
        </p:txBody>
      </p:sp>
      <p:sp>
        <p:nvSpPr>
          <p:cNvPr id="3" name="Title 2"/>
          <p:cNvSpPr>
            <a:spLocks noGrp="1"/>
          </p:cNvSpPr>
          <p:nvPr>
            <p:ph type="title"/>
          </p:nvPr>
        </p:nvSpPr>
        <p:spPr/>
        <p:txBody>
          <a:bodyPr>
            <a:normAutofit/>
          </a:bodyPr>
          <a:lstStyle/>
          <a:p>
            <a:r>
              <a:rPr lang="en-US" sz="3200" b="1" dirty="0"/>
              <a:t>Problem </a:t>
            </a:r>
            <a:r>
              <a:rPr lang="en-US" sz="3200" b="1" dirty="0" smtClean="0"/>
              <a:t>Description (Contd.)</a:t>
            </a:r>
            <a:endParaRPr lang="en-IN" sz="3200" b="1" dirty="0"/>
          </a:p>
        </p:txBody>
      </p:sp>
    </p:spTree>
    <p:extLst>
      <p:ext uri="{BB962C8B-B14F-4D97-AF65-F5344CB8AC3E}">
        <p14:creationId xmlns:p14="http://schemas.microsoft.com/office/powerpoint/2010/main" val="1437378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1. Are there certain regions more prone to fraud incidents than others</a:t>
            </a:r>
            <a:r>
              <a:rPr lang="en-US" sz="3200" b="1" dirty="0" smtClean="0"/>
              <a:t>? (Double Bar Chart)</a:t>
            </a:r>
            <a:endParaRPr lang="en-US"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844824"/>
            <a:ext cx="8712968" cy="4752528"/>
          </a:xfrm>
        </p:spPr>
      </p:pic>
    </p:spTree>
    <p:extLst>
      <p:ext uri="{BB962C8B-B14F-4D97-AF65-F5344CB8AC3E}">
        <p14:creationId xmlns:p14="http://schemas.microsoft.com/office/powerpoint/2010/main" val="944518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sz="2600" b="1" dirty="0" smtClean="0"/>
              <a:t>Metrics: </a:t>
            </a:r>
            <a:r>
              <a:rPr lang="en-US" sz="2600" dirty="0" smtClean="0"/>
              <a:t>Total </a:t>
            </a:r>
            <a:r>
              <a:rPr lang="en-US" sz="2600" dirty="0"/>
              <a:t>n</a:t>
            </a:r>
            <a:r>
              <a:rPr lang="en-US" sz="2600" dirty="0" smtClean="0"/>
              <a:t>o. of transactions, total amount</a:t>
            </a:r>
            <a:r>
              <a:rPr lang="en-US" sz="2600" dirty="0"/>
              <a:t>, </a:t>
            </a:r>
            <a:r>
              <a:rPr lang="en-US" sz="2600" dirty="0" smtClean="0"/>
              <a:t>payer </a:t>
            </a:r>
            <a:r>
              <a:rPr lang="en-US" sz="2600" dirty="0"/>
              <a:t>s</a:t>
            </a:r>
            <a:r>
              <a:rPr lang="en-US" sz="2600" dirty="0" smtClean="0"/>
              <a:t>tate</a:t>
            </a:r>
            <a:endParaRPr lang="en-US" sz="2600" dirty="0"/>
          </a:p>
          <a:p>
            <a:pPr marL="0" indent="0">
              <a:buNone/>
            </a:pPr>
            <a:r>
              <a:rPr lang="en-US" sz="2600" b="1" dirty="0"/>
              <a:t>Actionable </a:t>
            </a:r>
            <a:r>
              <a:rPr lang="en-US" sz="2600" b="1" dirty="0" smtClean="0"/>
              <a:t>insights :</a:t>
            </a:r>
            <a:r>
              <a:rPr lang="en-US" sz="2600" b="1" dirty="0"/>
              <a:t> </a:t>
            </a:r>
            <a:endParaRPr lang="en-US" sz="2600" dirty="0"/>
          </a:p>
          <a:p>
            <a:r>
              <a:rPr lang="en-US" sz="2600" dirty="0"/>
              <a:t>States with higher </a:t>
            </a:r>
            <a:r>
              <a:rPr lang="en-US" sz="2600" dirty="0" smtClean="0"/>
              <a:t>total </a:t>
            </a:r>
            <a:r>
              <a:rPr lang="en-US" sz="2600" dirty="0"/>
              <a:t>transaction amounts like </a:t>
            </a:r>
            <a:r>
              <a:rPr lang="en-US" sz="2600" b="1" dirty="0" smtClean="0"/>
              <a:t>TX (Texas), NY (New York), </a:t>
            </a:r>
            <a:r>
              <a:rPr lang="en-US" sz="2600" b="1" dirty="0"/>
              <a:t>and </a:t>
            </a:r>
            <a:r>
              <a:rPr lang="en-US" sz="2600" b="1" dirty="0" smtClean="0"/>
              <a:t>PA (</a:t>
            </a:r>
            <a:r>
              <a:rPr lang="en-IN" sz="2600" b="1" dirty="0"/>
              <a:t>Pennsylvania</a:t>
            </a:r>
            <a:r>
              <a:rPr lang="en-US" sz="2600" b="1" dirty="0" smtClean="0"/>
              <a:t>) </a:t>
            </a:r>
            <a:r>
              <a:rPr lang="en-US" sz="2600" dirty="0" smtClean="0"/>
              <a:t>have higher chances of fraud and</a:t>
            </a:r>
            <a:r>
              <a:rPr lang="en-US" sz="2600" b="1" dirty="0" smtClean="0"/>
              <a:t> </a:t>
            </a:r>
            <a:r>
              <a:rPr lang="en-US" sz="2600" dirty="0" smtClean="0"/>
              <a:t>may </a:t>
            </a:r>
            <a:r>
              <a:rPr lang="en-US" sz="2600" dirty="0"/>
              <a:t>benefit from state-specific fraud prevention initiatives.</a:t>
            </a:r>
          </a:p>
          <a:p>
            <a:r>
              <a:rPr lang="en-US" sz="2600" b="1" dirty="0" smtClean="0"/>
              <a:t>TX (Texas), </a:t>
            </a:r>
            <a:r>
              <a:rPr lang="en-US" sz="2600" b="1" dirty="0"/>
              <a:t>showing the highest </a:t>
            </a:r>
            <a:r>
              <a:rPr lang="en-US" sz="2600" b="1" dirty="0" smtClean="0"/>
              <a:t>no. of transactions</a:t>
            </a:r>
            <a:r>
              <a:rPr lang="en-US" sz="2600" dirty="0" smtClean="0"/>
              <a:t>, </a:t>
            </a:r>
            <a:r>
              <a:rPr lang="en-US" sz="2600" dirty="0"/>
              <a:t>should be subjected to more rigorous monitoring and investigative activities</a:t>
            </a:r>
            <a:r>
              <a:rPr lang="en-US" sz="2600" dirty="0" smtClean="0"/>
              <a:t>.</a:t>
            </a:r>
            <a:endParaRPr lang="en-US" sz="2600" dirty="0"/>
          </a:p>
          <a:p>
            <a:endParaRPr lang="en-IN" dirty="0"/>
          </a:p>
        </p:txBody>
      </p:sp>
      <p:sp>
        <p:nvSpPr>
          <p:cNvPr id="3" name="Title 2"/>
          <p:cNvSpPr>
            <a:spLocks noGrp="1"/>
          </p:cNvSpPr>
          <p:nvPr>
            <p:ph type="title"/>
          </p:nvPr>
        </p:nvSpPr>
        <p:spPr/>
        <p:txBody>
          <a:bodyPr>
            <a:normAutofit/>
          </a:bodyPr>
          <a:lstStyle/>
          <a:p>
            <a:r>
              <a:rPr lang="en-US" sz="3200" b="1" dirty="0"/>
              <a:t>1. Are there certain regions more prone to fraud incidents than others?</a:t>
            </a:r>
            <a:endParaRPr lang="en-IN" sz="3200" b="1" dirty="0"/>
          </a:p>
        </p:txBody>
      </p:sp>
    </p:spTree>
    <p:extLst>
      <p:ext uri="{BB962C8B-B14F-4D97-AF65-F5344CB8AC3E}">
        <p14:creationId xmlns:p14="http://schemas.microsoft.com/office/powerpoint/2010/main" val="452099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2</a:t>
            </a:r>
            <a:r>
              <a:rPr lang="en-US" sz="3200" b="1" dirty="0" smtClean="0"/>
              <a:t>. </a:t>
            </a:r>
            <a:r>
              <a:rPr lang="en-US" sz="3200" b="1" dirty="0"/>
              <a:t>How have </a:t>
            </a:r>
            <a:r>
              <a:rPr lang="en-US" sz="3200" b="1" dirty="0" smtClean="0"/>
              <a:t>total incidents </a:t>
            </a:r>
            <a:r>
              <a:rPr lang="en-US" sz="3200" b="1" dirty="0"/>
              <a:t>fluctuated over the </a:t>
            </a:r>
            <a:r>
              <a:rPr lang="en-US" sz="3200" b="1" dirty="0" smtClean="0"/>
              <a:t>months in year 2019? Are there any trends or patterns? (Line Chart)</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9" y="1844824"/>
            <a:ext cx="8568951" cy="4752528"/>
          </a:xfrm>
        </p:spPr>
      </p:pic>
    </p:spTree>
    <p:extLst>
      <p:ext uri="{BB962C8B-B14F-4D97-AF65-F5344CB8AC3E}">
        <p14:creationId xmlns:p14="http://schemas.microsoft.com/office/powerpoint/2010/main" val="2526633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Time </a:t>
            </a:r>
            <a:r>
              <a:rPr lang="en-US" dirty="0" smtClean="0"/>
              <a:t>Period (Month), No. of total transactions</a:t>
            </a:r>
          </a:p>
          <a:p>
            <a:pPr marL="0" indent="0">
              <a:buNone/>
            </a:pPr>
            <a:r>
              <a:rPr lang="en-US" b="1" dirty="0" smtClean="0"/>
              <a:t>Actionable insights </a:t>
            </a:r>
            <a:r>
              <a:rPr lang="en-US" b="1" dirty="0"/>
              <a:t>: </a:t>
            </a:r>
            <a:endParaRPr lang="en-US" dirty="0"/>
          </a:p>
          <a:p>
            <a:r>
              <a:rPr lang="en-US" dirty="0"/>
              <a:t>The graph shows a </a:t>
            </a:r>
            <a:r>
              <a:rPr lang="en-US" b="1" dirty="0"/>
              <a:t>clear pattern</a:t>
            </a:r>
            <a:r>
              <a:rPr lang="en-US" dirty="0"/>
              <a:t> of </a:t>
            </a:r>
            <a:r>
              <a:rPr lang="en-US" dirty="0" smtClean="0"/>
              <a:t>highest incidents in </a:t>
            </a:r>
            <a:r>
              <a:rPr lang="en-US" b="1" dirty="0" smtClean="0"/>
              <a:t>December and January</a:t>
            </a:r>
            <a:r>
              <a:rPr lang="en-US" dirty="0" smtClean="0"/>
              <a:t>. Some of these transactions have a high probability of being fraudulent. This </a:t>
            </a:r>
            <a:r>
              <a:rPr lang="en-US" dirty="0"/>
              <a:t>suggests the need for increased vigilance and preventive measures during </a:t>
            </a:r>
            <a:r>
              <a:rPr lang="en-US" dirty="0" smtClean="0"/>
              <a:t>these months.</a:t>
            </a:r>
            <a:r>
              <a:rPr lang="en-US" dirty="0"/>
              <a:t> </a:t>
            </a:r>
          </a:p>
          <a:p>
            <a:endParaRPr lang="en-IN" dirty="0"/>
          </a:p>
        </p:txBody>
      </p:sp>
      <p:sp>
        <p:nvSpPr>
          <p:cNvPr id="3" name="Title 2"/>
          <p:cNvSpPr>
            <a:spLocks noGrp="1"/>
          </p:cNvSpPr>
          <p:nvPr>
            <p:ph type="title"/>
          </p:nvPr>
        </p:nvSpPr>
        <p:spPr/>
        <p:txBody>
          <a:bodyPr>
            <a:noAutofit/>
          </a:bodyPr>
          <a:lstStyle/>
          <a:p>
            <a:r>
              <a:rPr lang="en-US" sz="3200" b="1" dirty="0"/>
              <a:t>2. How </a:t>
            </a:r>
            <a:r>
              <a:rPr lang="en-US" sz="3200" b="1" dirty="0" smtClean="0"/>
              <a:t>have total incidents </a:t>
            </a:r>
            <a:r>
              <a:rPr lang="en-US" sz="3200" b="1" dirty="0"/>
              <a:t>fluctuated over the months in year 2019? Are there any </a:t>
            </a:r>
            <a:r>
              <a:rPr lang="en-US" sz="3200" b="1" dirty="0" smtClean="0"/>
              <a:t>trends or patterns</a:t>
            </a:r>
            <a:r>
              <a:rPr lang="en-US" sz="3200" b="1" dirty="0"/>
              <a:t>?</a:t>
            </a:r>
            <a:endParaRPr lang="en-IN" sz="3200" b="1" dirty="0"/>
          </a:p>
        </p:txBody>
      </p:sp>
    </p:spTree>
    <p:extLst>
      <p:ext uri="{BB962C8B-B14F-4D97-AF65-F5344CB8AC3E}">
        <p14:creationId xmlns:p14="http://schemas.microsoft.com/office/powerpoint/2010/main" val="3112317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3</a:t>
            </a:r>
            <a:r>
              <a:rPr lang="en-US" sz="3200" b="1" dirty="0" smtClean="0"/>
              <a:t>. </a:t>
            </a:r>
            <a:r>
              <a:rPr lang="en-US" sz="3200" b="1" dirty="0"/>
              <a:t>Which </a:t>
            </a:r>
            <a:r>
              <a:rPr lang="en-US" sz="3200" b="1" dirty="0" smtClean="0"/>
              <a:t>categories </a:t>
            </a:r>
            <a:r>
              <a:rPr lang="en-US" sz="3200" b="1" dirty="0"/>
              <a:t>of </a:t>
            </a:r>
            <a:r>
              <a:rPr lang="en-US" sz="3200" b="1" dirty="0" smtClean="0"/>
              <a:t>credit card transactions </a:t>
            </a:r>
            <a:r>
              <a:rPr lang="en-US" sz="3200" b="1" dirty="0"/>
              <a:t>are causing the most financial damage</a:t>
            </a:r>
            <a:r>
              <a:rPr lang="en-US" sz="3200" b="1" dirty="0" smtClean="0"/>
              <a:t>? (Bar Chart)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88840"/>
            <a:ext cx="8496944" cy="4608512"/>
          </a:xfrm>
        </p:spPr>
      </p:pic>
    </p:spTree>
    <p:extLst>
      <p:ext uri="{BB962C8B-B14F-4D97-AF65-F5344CB8AC3E}">
        <p14:creationId xmlns:p14="http://schemas.microsoft.com/office/powerpoint/2010/main" val="20620662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a:t>
            </a:r>
            <a:r>
              <a:rPr lang="en-US" dirty="0" smtClean="0"/>
              <a:t>Transaction category, </a:t>
            </a:r>
            <a:r>
              <a:rPr lang="en-US" dirty="0"/>
              <a:t>t</a:t>
            </a:r>
            <a:r>
              <a:rPr lang="en-US" dirty="0" smtClean="0"/>
              <a:t>otal no. </a:t>
            </a:r>
            <a:r>
              <a:rPr lang="en-US" dirty="0"/>
              <a:t>of </a:t>
            </a:r>
            <a:r>
              <a:rPr lang="en-US" dirty="0" smtClean="0"/>
              <a:t>transactions</a:t>
            </a:r>
            <a:endParaRPr lang="en-US" dirty="0"/>
          </a:p>
          <a:p>
            <a:pPr marL="0" indent="0">
              <a:buNone/>
            </a:pPr>
            <a:r>
              <a:rPr lang="en-US" b="1" dirty="0"/>
              <a:t>Actionable </a:t>
            </a:r>
            <a:r>
              <a:rPr lang="en-US" b="1" dirty="0" smtClean="0"/>
              <a:t>insights:</a:t>
            </a:r>
            <a:r>
              <a:rPr lang="en-US" b="1" dirty="0"/>
              <a:t> </a:t>
            </a:r>
            <a:endParaRPr lang="en-US" dirty="0"/>
          </a:p>
          <a:p>
            <a:r>
              <a:rPr lang="en-US" b="1" dirty="0" smtClean="0"/>
              <a:t>Gas Transport and Grocery POS (Point of sale)</a:t>
            </a:r>
            <a:r>
              <a:rPr lang="en-US" dirty="0"/>
              <a:t> </a:t>
            </a:r>
            <a:r>
              <a:rPr lang="en-US" dirty="0" smtClean="0"/>
              <a:t>categories </a:t>
            </a:r>
            <a:r>
              <a:rPr lang="en-US" dirty="0"/>
              <a:t>represent the highest </a:t>
            </a:r>
            <a:r>
              <a:rPr lang="en-US" dirty="0" smtClean="0"/>
              <a:t>total, </a:t>
            </a:r>
            <a:r>
              <a:rPr lang="en-US" dirty="0"/>
              <a:t>indicating these areas are particularly high-risk.</a:t>
            </a:r>
          </a:p>
          <a:p>
            <a:r>
              <a:rPr lang="en-US" dirty="0"/>
              <a:t>Given the high amount of fraud in credit cards, there could be an opportunity to educate customers on safe credit card practices.</a:t>
            </a:r>
          </a:p>
          <a:p>
            <a:endParaRPr lang="en-IN" dirty="0"/>
          </a:p>
        </p:txBody>
      </p:sp>
      <p:sp>
        <p:nvSpPr>
          <p:cNvPr id="3" name="Title 2"/>
          <p:cNvSpPr>
            <a:spLocks noGrp="1"/>
          </p:cNvSpPr>
          <p:nvPr>
            <p:ph type="title"/>
          </p:nvPr>
        </p:nvSpPr>
        <p:spPr/>
        <p:txBody>
          <a:bodyPr>
            <a:noAutofit/>
          </a:bodyPr>
          <a:lstStyle/>
          <a:p>
            <a:r>
              <a:rPr lang="en-US" sz="3200" b="1" dirty="0"/>
              <a:t>3. Which categories of credit card </a:t>
            </a:r>
            <a:r>
              <a:rPr lang="en-US" sz="3200" b="1" dirty="0" smtClean="0"/>
              <a:t>transactions </a:t>
            </a:r>
            <a:r>
              <a:rPr lang="en-US" sz="3200" b="1" dirty="0"/>
              <a:t>are causing the most financial damage?</a:t>
            </a:r>
            <a:endParaRPr lang="en-IN" sz="3200" dirty="0"/>
          </a:p>
        </p:txBody>
      </p:sp>
    </p:spTree>
    <p:extLst>
      <p:ext uri="{BB962C8B-B14F-4D97-AF65-F5344CB8AC3E}">
        <p14:creationId xmlns:p14="http://schemas.microsoft.com/office/powerpoint/2010/main" val="2869036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4</a:t>
            </a:r>
            <a:r>
              <a:rPr lang="en-US" sz="3200" b="1" dirty="0" smtClean="0"/>
              <a:t>. </a:t>
            </a:r>
            <a:r>
              <a:rPr lang="en-US" sz="3200" b="1" dirty="0"/>
              <a:t>How does user behavior vary by time of day in terms of number of </a:t>
            </a:r>
            <a:r>
              <a:rPr lang="en-US" sz="3200" b="1" dirty="0" smtClean="0"/>
              <a:t>total transactions? (Pie Chart)</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16832"/>
            <a:ext cx="8568952" cy="4680519"/>
          </a:xfrm>
        </p:spPr>
      </p:pic>
    </p:spTree>
    <p:extLst>
      <p:ext uri="{BB962C8B-B14F-4D97-AF65-F5344CB8AC3E}">
        <p14:creationId xmlns:p14="http://schemas.microsoft.com/office/powerpoint/2010/main" val="2819710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Time of Day, </a:t>
            </a:r>
            <a:r>
              <a:rPr lang="en-US" dirty="0" smtClean="0"/>
              <a:t>Total no. of transactions</a:t>
            </a:r>
            <a:endParaRPr lang="en-US" dirty="0"/>
          </a:p>
          <a:p>
            <a:pPr marL="0" indent="0">
              <a:buNone/>
            </a:pPr>
            <a:r>
              <a:rPr lang="en-US" b="1" dirty="0"/>
              <a:t>Actionable </a:t>
            </a:r>
            <a:r>
              <a:rPr lang="en-US" b="1" dirty="0" smtClean="0"/>
              <a:t>Insights </a:t>
            </a:r>
            <a:r>
              <a:rPr lang="en-US" b="1" dirty="0"/>
              <a:t>: </a:t>
            </a:r>
            <a:endParaRPr lang="en-US" dirty="0"/>
          </a:p>
          <a:p>
            <a:r>
              <a:rPr lang="en-US" dirty="0"/>
              <a:t>The largest share of </a:t>
            </a:r>
            <a:r>
              <a:rPr lang="en-US" dirty="0" smtClean="0"/>
              <a:t>transactions </a:t>
            </a:r>
            <a:r>
              <a:rPr lang="en-US" dirty="0"/>
              <a:t>occurs at </a:t>
            </a:r>
            <a:r>
              <a:rPr lang="en-US" b="1" dirty="0" smtClean="0"/>
              <a:t>night (35.02%). </a:t>
            </a:r>
            <a:r>
              <a:rPr lang="en-US" dirty="0" smtClean="0"/>
              <a:t>Some of them have high probabilities of being fraudulent.</a:t>
            </a:r>
          </a:p>
          <a:p>
            <a:r>
              <a:rPr lang="en-US" dirty="0" smtClean="0"/>
              <a:t>This is suggesting </a:t>
            </a:r>
            <a:r>
              <a:rPr lang="en-US" dirty="0"/>
              <a:t>that </a:t>
            </a:r>
            <a:r>
              <a:rPr lang="en-US" b="1" dirty="0"/>
              <a:t>fraudsters may prefer </a:t>
            </a:r>
            <a:r>
              <a:rPr lang="en-US" b="1" dirty="0" smtClean="0"/>
              <a:t>time when </a:t>
            </a:r>
            <a:r>
              <a:rPr lang="en-US" b="1" dirty="0"/>
              <a:t>oversight may be lower and victims </a:t>
            </a:r>
            <a:r>
              <a:rPr lang="en-US" b="1" dirty="0" smtClean="0"/>
              <a:t>are less </a:t>
            </a:r>
            <a:r>
              <a:rPr lang="en-US" b="1" dirty="0"/>
              <a:t>vigilant.</a:t>
            </a:r>
          </a:p>
          <a:p>
            <a:endParaRPr lang="en-IN" dirty="0"/>
          </a:p>
        </p:txBody>
      </p:sp>
      <p:sp>
        <p:nvSpPr>
          <p:cNvPr id="3" name="Title 2"/>
          <p:cNvSpPr>
            <a:spLocks noGrp="1"/>
          </p:cNvSpPr>
          <p:nvPr>
            <p:ph type="title"/>
          </p:nvPr>
        </p:nvSpPr>
        <p:spPr/>
        <p:txBody>
          <a:bodyPr>
            <a:noAutofit/>
          </a:bodyPr>
          <a:lstStyle/>
          <a:p>
            <a:r>
              <a:rPr lang="en-US" sz="3200" b="1" dirty="0"/>
              <a:t>4. How does </a:t>
            </a:r>
            <a:r>
              <a:rPr lang="en-US" sz="3200" b="1" dirty="0" smtClean="0"/>
              <a:t>user </a:t>
            </a:r>
            <a:r>
              <a:rPr lang="en-US" sz="3200" b="1" dirty="0"/>
              <a:t>behavior vary by time of day in terms of number of </a:t>
            </a:r>
            <a:r>
              <a:rPr lang="en-US" sz="3200" b="1" dirty="0" smtClean="0"/>
              <a:t>total transactions</a:t>
            </a:r>
            <a:r>
              <a:rPr lang="en-US" sz="3200" b="1" dirty="0"/>
              <a:t>?</a:t>
            </a:r>
            <a:endParaRPr lang="en-IN" sz="3200" b="1" dirty="0"/>
          </a:p>
        </p:txBody>
      </p:sp>
    </p:spTree>
    <p:extLst>
      <p:ext uri="{BB962C8B-B14F-4D97-AF65-F5344CB8AC3E}">
        <p14:creationId xmlns:p14="http://schemas.microsoft.com/office/powerpoint/2010/main" val="1771237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5</a:t>
            </a:r>
            <a:r>
              <a:rPr lang="en-US" sz="3200" b="1" dirty="0" smtClean="0"/>
              <a:t>. Is there any correlation between state population and no. of total transactions? (Tree Map – Correlation Matrix)</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844824"/>
            <a:ext cx="8712968" cy="4752527"/>
          </a:xfrm>
        </p:spPr>
      </p:pic>
    </p:spTree>
    <p:extLst>
      <p:ext uri="{BB962C8B-B14F-4D97-AF65-F5344CB8AC3E}">
        <p14:creationId xmlns:p14="http://schemas.microsoft.com/office/powerpoint/2010/main" val="3871128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104456"/>
          </a:xfrm>
        </p:spPr>
        <p:txBody>
          <a:bodyPr>
            <a:noAutofit/>
          </a:bodyPr>
          <a:lstStyle/>
          <a:p>
            <a:pPr marL="0" indent="0">
              <a:buNone/>
            </a:pPr>
            <a:r>
              <a:rPr lang="en-US" b="1" dirty="0"/>
              <a:t>Metrics :</a:t>
            </a:r>
            <a:r>
              <a:rPr lang="en-US" dirty="0"/>
              <a:t> Total </a:t>
            </a:r>
            <a:r>
              <a:rPr lang="en-US" dirty="0" smtClean="0"/>
              <a:t>no. of transactions, state population, payer state</a:t>
            </a:r>
            <a:endParaRPr lang="en-US" dirty="0"/>
          </a:p>
          <a:p>
            <a:pPr marL="0" indent="0">
              <a:buNone/>
            </a:pPr>
            <a:r>
              <a:rPr lang="en-US" b="1" dirty="0" smtClean="0"/>
              <a:t>Actionable Insights </a:t>
            </a:r>
            <a:r>
              <a:rPr lang="en-US" b="1" dirty="0"/>
              <a:t>: </a:t>
            </a:r>
            <a:endParaRPr lang="en-US" dirty="0"/>
          </a:p>
          <a:p>
            <a:r>
              <a:rPr lang="en-US" dirty="0" smtClean="0"/>
              <a:t>There is a </a:t>
            </a:r>
            <a:r>
              <a:rPr lang="en-US" b="1" dirty="0" smtClean="0"/>
              <a:t>direct correlation</a:t>
            </a:r>
            <a:r>
              <a:rPr lang="en-US" dirty="0" smtClean="0"/>
              <a:t> </a:t>
            </a:r>
            <a:r>
              <a:rPr lang="en-US" dirty="0"/>
              <a:t>between state population and no. of </a:t>
            </a:r>
            <a:r>
              <a:rPr lang="en-US" dirty="0" smtClean="0"/>
              <a:t>transactions.</a:t>
            </a:r>
          </a:p>
          <a:p>
            <a:r>
              <a:rPr lang="en-US" b="1" dirty="0" smtClean="0"/>
              <a:t>TX </a:t>
            </a:r>
            <a:r>
              <a:rPr lang="en-US" b="1" dirty="0"/>
              <a:t>(Texas), NY (New York), and PA (</a:t>
            </a:r>
            <a:r>
              <a:rPr lang="en-IN" b="1" dirty="0"/>
              <a:t>Pennsylvania</a:t>
            </a:r>
            <a:r>
              <a:rPr lang="en-US" b="1" dirty="0"/>
              <a:t>)</a:t>
            </a:r>
            <a:r>
              <a:rPr lang="en-US" b="1" dirty="0" smtClean="0"/>
              <a:t> </a:t>
            </a:r>
            <a:r>
              <a:rPr lang="en-US" dirty="0"/>
              <a:t>are the top states </a:t>
            </a:r>
            <a:r>
              <a:rPr lang="en-US" dirty="0" smtClean="0"/>
              <a:t>for total no. of transactions and some </a:t>
            </a:r>
            <a:r>
              <a:rPr lang="en-US" dirty="0"/>
              <a:t>of them have high probabilities of being fraudulent </a:t>
            </a:r>
            <a:r>
              <a:rPr lang="en-US" b="1" dirty="0"/>
              <a:t>indicating the need for targeted anti-fraud initiatives in these </a:t>
            </a:r>
            <a:r>
              <a:rPr lang="en-US" b="1" dirty="0" smtClean="0"/>
              <a:t>states.</a:t>
            </a:r>
            <a:endParaRPr lang="en-US" b="1" dirty="0"/>
          </a:p>
          <a:p>
            <a:endParaRPr lang="en-IN" dirty="0"/>
          </a:p>
        </p:txBody>
      </p:sp>
      <p:sp>
        <p:nvSpPr>
          <p:cNvPr id="3" name="Title 2"/>
          <p:cNvSpPr>
            <a:spLocks noGrp="1"/>
          </p:cNvSpPr>
          <p:nvPr>
            <p:ph type="title"/>
          </p:nvPr>
        </p:nvSpPr>
        <p:spPr/>
        <p:txBody>
          <a:bodyPr>
            <a:noAutofit/>
          </a:bodyPr>
          <a:lstStyle/>
          <a:p>
            <a:r>
              <a:rPr lang="en-US" sz="3200" b="1" dirty="0"/>
              <a:t>5. Is there any correlation between state population and </a:t>
            </a:r>
            <a:r>
              <a:rPr lang="en-US" sz="3200" b="1" dirty="0" smtClean="0"/>
              <a:t>no</a:t>
            </a:r>
            <a:r>
              <a:rPr lang="en-US" sz="3200" b="1" dirty="0"/>
              <a:t>. of </a:t>
            </a:r>
            <a:r>
              <a:rPr lang="en-US" sz="3200" b="1" dirty="0" smtClean="0"/>
              <a:t>total transactions</a:t>
            </a:r>
            <a:r>
              <a:rPr lang="en-US" sz="3200" b="1" dirty="0"/>
              <a:t>?</a:t>
            </a:r>
            <a:endParaRPr lang="en-IN" sz="3200" b="1" dirty="0"/>
          </a:p>
        </p:txBody>
      </p:sp>
    </p:spTree>
    <p:extLst>
      <p:ext uri="{BB962C8B-B14F-4D97-AF65-F5344CB8AC3E}">
        <p14:creationId xmlns:p14="http://schemas.microsoft.com/office/powerpoint/2010/main" val="413270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ctr"/>
            <a:r>
              <a:rPr lang="en-US" dirty="0"/>
              <a:t>Application fraud: A thief steals your identity to open a credit card account in your name. </a:t>
            </a:r>
          </a:p>
          <a:p>
            <a:pPr marL="0" indent="0">
              <a:buNone/>
            </a:pPr>
            <a:endParaRPr lang="en-US" dirty="0"/>
          </a:p>
          <a:p>
            <a:pPr fontAlgn="ctr"/>
            <a:r>
              <a:rPr lang="en-US" dirty="0"/>
              <a:t>Account takeover: A thief gains control of your account and makes unauthorized transactions. </a:t>
            </a:r>
          </a:p>
          <a:p>
            <a:endParaRPr lang="en-IN"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3822450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908720"/>
            <a:ext cx="8784975" cy="5949280"/>
          </a:xfrm>
        </p:spPr>
      </p:pic>
      <p:sp>
        <p:nvSpPr>
          <p:cNvPr id="3" name="Title 2"/>
          <p:cNvSpPr>
            <a:spLocks noGrp="1"/>
          </p:cNvSpPr>
          <p:nvPr>
            <p:ph type="title"/>
          </p:nvPr>
        </p:nvSpPr>
        <p:spPr>
          <a:xfrm>
            <a:off x="457200" y="338328"/>
            <a:ext cx="8229600" cy="498384"/>
          </a:xfrm>
        </p:spPr>
        <p:txBody>
          <a:bodyPr>
            <a:noAutofit/>
          </a:bodyPr>
          <a:lstStyle/>
          <a:p>
            <a:r>
              <a:rPr lang="en-US" sz="3200" b="1" dirty="0" smtClean="0"/>
              <a:t>Entire Dashboard</a:t>
            </a:r>
            <a:endParaRPr lang="en-IN" sz="3200" b="1" dirty="0"/>
          </a:p>
        </p:txBody>
      </p:sp>
    </p:spTree>
    <p:extLst>
      <p:ext uri="{BB962C8B-B14F-4D97-AF65-F5344CB8AC3E}">
        <p14:creationId xmlns:p14="http://schemas.microsoft.com/office/powerpoint/2010/main" val="869337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36912"/>
            <a:ext cx="7408333" cy="3888432"/>
          </a:xfrm>
        </p:spPr>
        <p:txBody>
          <a:bodyPr>
            <a:normAutofit fontScale="85000" lnSpcReduction="20000"/>
          </a:bodyPr>
          <a:lstStyle/>
          <a:p>
            <a:r>
              <a:rPr lang="en-US" sz="2800" dirty="0" smtClean="0"/>
              <a:t>By analyzing the data, trends and patterns in the dashboard, few insights can be derived:</a:t>
            </a:r>
          </a:p>
          <a:p>
            <a:pPr>
              <a:buFont typeface="Symbol"/>
              <a:buChar char="Þ"/>
            </a:pPr>
            <a:r>
              <a:rPr lang="en-US" sz="2800" dirty="0" smtClean="0"/>
              <a:t>TX </a:t>
            </a:r>
            <a:r>
              <a:rPr lang="en-US" sz="2800" dirty="0"/>
              <a:t>(Texas), NY (New York), and PA (</a:t>
            </a:r>
            <a:r>
              <a:rPr lang="en-IN" sz="2800" dirty="0"/>
              <a:t>Pennsylvania</a:t>
            </a:r>
            <a:r>
              <a:rPr lang="en-US" sz="2800" dirty="0"/>
              <a:t>) </a:t>
            </a:r>
            <a:r>
              <a:rPr lang="en-US" sz="2800" dirty="0" smtClean="0"/>
              <a:t>states have highest total transactions. Some of these transactions have high probabilities of being fraudulent particularly the ones which occur at night. So these states require thorough anti-fraud initiatives.</a:t>
            </a:r>
          </a:p>
          <a:p>
            <a:pPr>
              <a:buFont typeface="Symbol"/>
              <a:buChar char="Þ"/>
            </a:pPr>
            <a:r>
              <a:rPr lang="en-US" sz="2800" dirty="0"/>
              <a:t> </a:t>
            </a:r>
            <a:r>
              <a:rPr lang="en-US" sz="2800" dirty="0" smtClean="0"/>
              <a:t>Gas Transport and Grocery POS transactions have high chances of being fraudulent so these activities require thorough vigilance.</a:t>
            </a:r>
          </a:p>
          <a:p>
            <a:pPr marL="0" indent="0">
              <a:buNone/>
            </a:pPr>
            <a:r>
              <a:rPr lang="en-US" dirty="0" smtClean="0"/>
              <a:t/>
            </a:r>
            <a:br>
              <a:rPr lang="en-US" dirty="0" smtClean="0"/>
            </a:br>
            <a:endParaRPr lang="en-IN" dirty="0"/>
          </a:p>
        </p:txBody>
      </p:sp>
      <p:sp>
        <p:nvSpPr>
          <p:cNvPr id="3" name="Title 2"/>
          <p:cNvSpPr>
            <a:spLocks noGrp="1"/>
          </p:cNvSpPr>
          <p:nvPr>
            <p:ph type="title"/>
          </p:nvPr>
        </p:nvSpPr>
        <p:spPr/>
        <p:txBody>
          <a:bodyPr>
            <a:normAutofit/>
          </a:bodyPr>
          <a:lstStyle/>
          <a:p>
            <a:r>
              <a:rPr lang="en-US" sz="3200" b="1" dirty="0" smtClean="0"/>
              <a:t>Questions which </a:t>
            </a:r>
            <a:r>
              <a:rPr lang="en-US" sz="3200" b="1" u="sng" dirty="0" smtClean="0"/>
              <a:t>can</a:t>
            </a:r>
            <a:r>
              <a:rPr lang="en-US" sz="3200" b="1" dirty="0" smtClean="0"/>
              <a:t> be answered</a:t>
            </a:r>
            <a:endParaRPr lang="en-IN" sz="3200" b="1" dirty="0"/>
          </a:p>
        </p:txBody>
      </p:sp>
    </p:spTree>
    <p:extLst>
      <p:ext uri="{BB962C8B-B14F-4D97-AF65-F5344CB8AC3E}">
        <p14:creationId xmlns:p14="http://schemas.microsoft.com/office/powerpoint/2010/main" val="1196350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
            </a:r>
            <a:br>
              <a:rPr lang="en-US" dirty="0" smtClean="0"/>
            </a:br>
            <a:endParaRPr lang="en-IN" dirty="0"/>
          </a:p>
        </p:txBody>
      </p:sp>
      <p:sp>
        <p:nvSpPr>
          <p:cNvPr id="3" name="Title 2"/>
          <p:cNvSpPr>
            <a:spLocks noGrp="1"/>
          </p:cNvSpPr>
          <p:nvPr>
            <p:ph type="title"/>
          </p:nvPr>
        </p:nvSpPr>
        <p:spPr/>
        <p:txBody>
          <a:bodyPr>
            <a:normAutofit/>
          </a:bodyPr>
          <a:lstStyle/>
          <a:p>
            <a:r>
              <a:rPr lang="en-US" sz="3200" b="1" dirty="0" smtClean="0"/>
              <a:t>Questions which </a:t>
            </a:r>
            <a:r>
              <a:rPr lang="en-US" sz="3200" b="1" u="sng" dirty="0" smtClean="0"/>
              <a:t>cannot</a:t>
            </a:r>
            <a:r>
              <a:rPr lang="en-US" sz="3200" b="1" dirty="0" smtClean="0"/>
              <a:t> be answered</a:t>
            </a:r>
            <a:endParaRPr lang="en-IN" sz="3200" b="1" dirty="0"/>
          </a:p>
        </p:txBody>
      </p:sp>
      <p:sp>
        <p:nvSpPr>
          <p:cNvPr id="5" name="Content Placeholder 1"/>
          <p:cNvSpPr txBox="1">
            <a:spLocks/>
          </p:cNvSpPr>
          <p:nvPr/>
        </p:nvSpPr>
        <p:spPr>
          <a:xfrm>
            <a:off x="395536" y="2636912"/>
            <a:ext cx="8496943" cy="4032448"/>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a:t>Overall, </a:t>
            </a:r>
            <a:r>
              <a:rPr lang="en-US" dirty="0" smtClean="0"/>
              <a:t>this dashboard </a:t>
            </a:r>
            <a:r>
              <a:rPr lang="en-US" dirty="0"/>
              <a:t>shows </a:t>
            </a:r>
            <a:r>
              <a:rPr lang="en-US" dirty="0" smtClean="0"/>
              <a:t> which transactions have high probabilities of being fraudulent. </a:t>
            </a:r>
          </a:p>
          <a:p>
            <a:r>
              <a:rPr lang="en-US" b="1" dirty="0"/>
              <a:t>E</a:t>
            </a:r>
            <a:r>
              <a:rPr lang="en-US" b="1" dirty="0" smtClean="0"/>
              <a:t>xact tagging can be done only using AI</a:t>
            </a:r>
            <a:r>
              <a:rPr lang="en-US" b="1" dirty="0"/>
              <a:t> (Artificial Intelligence</a:t>
            </a:r>
            <a:r>
              <a:rPr lang="en-US" b="1" dirty="0" smtClean="0"/>
              <a:t>) and ML</a:t>
            </a:r>
            <a:r>
              <a:rPr lang="en-US" b="1" dirty="0"/>
              <a:t> (Machine Learning</a:t>
            </a:r>
            <a:r>
              <a:rPr lang="en-US" b="1" dirty="0" smtClean="0"/>
              <a:t>) algorithms along with some manual intervention from state authorities.</a:t>
            </a:r>
          </a:p>
        </p:txBody>
      </p:sp>
    </p:spTree>
    <p:extLst>
      <p:ext uri="{BB962C8B-B14F-4D97-AF65-F5344CB8AC3E}">
        <p14:creationId xmlns:p14="http://schemas.microsoft.com/office/powerpoint/2010/main" val="1793638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original dataset for this dashboard contains some geo spatial fields like Latitude, Longitude as well as merchant Latitude and Longitude. </a:t>
            </a:r>
          </a:p>
          <a:p>
            <a:r>
              <a:rPr lang="en-US" dirty="0" smtClean="0"/>
              <a:t>They can be utilized for analysis to derive insights like:</a:t>
            </a:r>
          </a:p>
          <a:p>
            <a:pPr marL="457200" indent="-457200">
              <a:buAutoNum type="arabicParenBoth"/>
            </a:pPr>
            <a:r>
              <a:rPr lang="en-US" dirty="0" smtClean="0"/>
              <a:t>Which merchants have highest probability of being fraud</a:t>
            </a:r>
          </a:p>
          <a:p>
            <a:pPr marL="457200" indent="-457200">
              <a:buFont typeface="Symbol" pitchFamily="18" charset="2"/>
              <a:buAutoNum type="arabicParenBoth"/>
            </a:pPr>
            <a:r>
              <a:rPr lang="en-US" dirty="0" smtClean="0"/>
              <a:t>Which streets/areas of a city </a:t>
            </a:r>
            <a:r>
              <a:rPr lang="en-US" dirty="0"/>
              <a:t>have highest probability of </a:t>
            </a:r>
            <a:r>
              <a:rPr lang="en-US" dirty="0" smtClean="0"/>
              <a:t>fraud incidents</a:t>
            </a:r>
            <a:endParaRPr lang="en-US" dirty="0"/>
          </a:p>
          <a:p>
            <a:pPr marL="457200" indent="-457200">
              <a:buAutoNum type="arabicParenBoth"/>
            </a:pPr>
            <a:endParaRPr lang="en-IN" dirty="0"/>
          </a:p>
        </p:txBody>
      </p:sp>
      <p:sp>
        <p:nvSpPr>
          <p:cNvPr id="3" name="Title 2"/>
          <p:cNvSpPr>
            <a:spLocks noGrp="1"/>
          </p:cNvSpPr>
          <p:nvPr>
            <p:ph type="title"/>
          </p:nvPr>
        </p:nvSpPr>
        <p:spPr/>
        <p:txBody>
          <a:bodyPr>
            <a:normAutofit/>
          </a:bodyPr>
          <a:lstStyle/>
          <a:p>
            <a:r>
              <a:rPr lang="en-US" sz="3200" b="1" dirty="0" smtClean="0"/>
              <a:t>Further Scope</a:t>
            </a:r>
            <a:endParaRPr lang="en-IN" sz="3200" b="1" dirty="0"/>
          </a:p>
        </p:txBody>
      </p:sp>
    </p:spTree>
    <p:extLst>
      <p:ext uri="{BB962C8B-B14F-4D97-AF65-F5344CB8AC3E}">
        <p14:creationId xmlns:p14="http://schemas.microsoft.com/office/powerpoint/2010/main" val="3362366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r>
              <a:rPr lang="en-US" dirty="0"/>
              <a:t>Credit card fraud detection relies heavily </a:t>
            </a:r>
            <a:r>
              <a:rPr lang="en-US" b="1" dirty="0" smtClean="0"/>
              <a:t>PCA </a:t>
            </a:r>
            <a:r>
              <a:rPr lang="en-US" b="1" dirty="0"/>
              <a:t>(Principal Component Analysis</a:t>
            </a:r>
            <a:r>
              <a:rPr lang="en-US" b="1" dirty="0" smtClean="0"/>
              <a:t>), Linear Regression, Logistic Regression </a:t>
            </a:r>
            <a:r>
              <a:rPr lang="en-US" b="1" dirty="0"/>
              <a:t>and Decision Trees</a:t>
            </a:r>
            <a:r>
              <a:rPr lang="en-US" b="1" dirty="0" smtClean="0"/>
              <a:t>.</a:t>
            </a:r>
          </a:p>
          <a:p>
            <a:r>
              <a:rPr lang="en-US" b="1" dirty="0" smtClean="0"/>
              <a:t>The further process: </a:t>
            </a:r>
          </a:p>
          <a:p>
            <a:pPr>
              <a:buFont typeface="Symbol"/>
              <a:buChar char="Þ"/>
            </a:pPr>
            <a:r>
              <a:rPr lang="en-US" dirty="0" smtClean="0"/>
              <a:t> A credit card fraud detection model would be trained on historical transaction data to identify patterns indicative of fraudulent activity. </a:t>
            </a:r>
          </a:p>
        </p:txBody>
      </p:sp>
      <p:sp>
        <p:nvSpPr>
          <p:cNvPr id="3" name="Title 2"/>
          <p:cNvSpPr>
            <a:spLocks noGrp="1"/>
          </p:cNvSpPr>
          <p:nvPr>
            <p:ph type="title"/>
          </p:nvPr>
        </p:nvSpPr>
        <p:spPr/>
        <p:txBody>
          <a:bodyPr>
            <a:normAutofit/>
          </a:bodyPr>
          <a:lstStyle/>
          <a:p>
            <a:r>
              <a:rPr lang="en-US" sz="3200" b="1" dirty="0" smtClean="0"/>
              <a:t>Further Scope (Al and ML integration)</a:t>
            </a:r>
            <a:endParaRPr lang="en-IN" sz="3200" b="1" dirty="0"/>
          </a:p>
        </p:txBody>
      </p:sp>
    </p:spTree>
    <p:extLst>
      <p:ext uri="{BB962C8B-B14F-4D97-AF65-F5344CB8AC3E}">
        <p14:creationId xmlns:p14="http://schemas.microsoft.com/office/powerpoint/2010/main" val="3809202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pPr marL="0" indent="0">
              <a:buNone/>
            </a:pPr>
            <a:r>
              <a:rPr lang="en-US" dirty="0" smtClean="0"/>
              <a:t>=&gt; </a:t>
            </a:r>
            <a:r>
              <a:rPr lang="en-IN" dirty="0" smtClean="0"/>
              <a:t>By performing feature </a:t>
            </a:r>
            <a:r>
              <a:rPr lang="en-IN" dirty="0"/>
              <a:t>engineering </a:t>
            </a:r>
            <a:r>
              <a:rPr lang="en-IN" dirty="0" smtClean="0"/>
              <a:t>(</a:t>
            </a:r>
            <a:r>
              <a:rPr lang="en-IN" dirty="0"/>
              <a:t>D</a:t>
            </a:r>
            <a:r>
              <a:rPr lang="en-IN" dirty="0" smtClean="0"/>
              <a:t>imensionality Reduction) through </a:t>
            </a:r>
            <a:r>
              <a:rPr lang="en-IN" dirty="0"/>
              <a:t>methods like Principal Component Analysis (</a:t>
            </a:r>
            <a:r>
              <a:rPr lang="en-IN" dirty="0" smtClean="0"/>
              <a:t>PCA), we can transform </a:t>
            </a:r>
            <a:r>
              <a:rPr lang="en-IN" dirty="0"/>
              <a:t>a large number of variables into a smaller set of uncorrelated components while retaining important information</a:t>
            </a:r>
            <a:r>
              <a:rPr lang="en-IN" dirty="0" smtClean="0"/>
              <a:t>.</a:t>
            </a:r>
            <a:endParaRPr lang="en-US" dirty="0" smtClean="0"/>
          </a:p>
          <a:p>
            <a:pPr>
              <a:buFont typeface="Symbol"/>
              <a:buChar char="Þ"/>
            </a:pPr>
            <a:r>
              <a:rPr lang="en-US" dirty="0" smtClean="0"/>
              <a:t> By using Logistic Regression (Classification) on the data from previous step, transactions can be tagged as Legitimate or Fraudulent. By combing this technique with Decision Trees, accuracy of the model can be improved further.</a:t>
            </a:r>
          </a:p>
        </p:txBody>
      </p:sp>
      <p:sp>
        <p:nvSpPr>
          <p:cNvPr id="3" name="Title 2"/>
          <p:cNvSpPr>
            <a:spLocks noGrp="1"/>
          </p:cNvSpPr>
          <p:nvPr>
            <p:ph type="title"/>
          </p:nvPr>
        </p:nvSpPr>
        <p:spPr/>
        <p:txBody>
          <a:bodyPr>
            <a:normAutofit/>
          </a:bodyPr>
          <a:lstStyle/>
          <a:p>
            <a:r>
              <a:rPr lang="en-US" sz="3200" b="1" dirty="0" smtClean="0"/>
              <a:t>Further Scope (Al and ML integration – Contd.)</a:t>
            </a:r>
            <a:endParaRPr lang="en-IN" sz="3200" b="1" dirty="0"/>
          </a:p>
        </p:txBody>
      </p:sp>
    </p:spTree>
    <p:extLst>
      <p:ext uri="{BB962C8B-B14F-4D97-AF65-F5344CB8AC3E}">
        <p14:creationId xmlns:p14="http://schemas.microsoft.com/office/powerpoint/2010/main" val="3443066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pPr marL="0" indent="0">
              <a:buNone/>
            </a:pPr>
            <a:r>
              <a:rPr lang="en-US" dirty="0" smtClean="0"/>
              <a:t>=&gt; Going </a:t>
            </a:r>
            <a:r>
              <a:rPr lang="en-US" dirty="0"/>
              <a:t>one step ahead, Linear Regression can be used as a Predictive Analysis technique to forecast whether particular customers or </a:t>
            </a:r>
            <a:r>
              <a:rPr lang="en-US" dirty="0" smtClean="0"/>
              <a:t>merchants </a:t>
            </a:r>
            <a:r>
              <a:rPr lang="en-US" dirty="0"/>
              <a:t>are highly probable of committing </a:t>
            </a:r>
            <a:r>
              <a:rPr lang="en-US" dirty="0" smtClean="0"/>
              <a:t>frauds in </a:t>
            </a:r>
            <a:r>
              <a:rPr lang="en-US" dirty="0"/>
              <a:t>future.</a:t>
            </a:r>
          </a:p>
          <a:p>
            <a:pPr marL="0" indent="0">
              <a:buNone/>
            </a:pPr>
            <a:endParaRPr lang="en-US" dirty="0" smtClean="0"/>
          </a:p>
        </p:txBody>
      </p:sp>
      <p:sp>
        <p:nvSpPr>
          <p:cNvPr id="3" name="Title 2"/>
          <p:cNvSpPr>
            <a:spLocks noGrp="1"/>
          </p:cNvSpPr>
          <p:nvPr>
            <p:ph type="title"/>
          </p:nvPr>
        </p:nvSpPr>
        <p:spPr/>
        <p:txBody>
          <a:bodyPr>
            <a:normAutofit/>
          </a:bodyPr>
          <a:lstStyle/>
          <a:p>
            <a:r>
              <a:rPr lang="en-US" sz="3200" b="1" dirty="0" smtClean="0"/>
              <a:t>Further Scope (Al and ML integration – Contd.)</a:t>
            </a:r>
            <a:endParaRPr lang="en-IN" sz="3200" b="1" dirty="0"/>
          </a:p>
        </p:txBody>
      </p:sp>
    </p:spTree>
    <p:extLst>
      <p:ext uri="{BB962C8B-B14F-4D97-AF65-F5344CB8AC3E}">
        <p14:creationId xmlns:p14="http://schemas.microsoft.com/office/powerpoint/2010/main" val="1002376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ctr">
              <a:buNone/>
            </a:pPr>
            <a:r>
              <a:rPr lang="en-US" sz="3600" dirty="0" smtClean="0"/>
              <a:t>Thank You</a:t>
            </a:r>
          </a:p>
          <a:p>
            <a:pPr marL="0" indent="0" algn="ctr">
              <a:buNone/>
            </a:pPr>
            <a:endParaRPr lang="en-US" sz="3600" dirty="0"/>
          </a:p>
          <a:p>
            <a:pPr marL="0" indent="0" algn="ctr">
              <a:buNone/>
            </a:pPr>
            <a:r>
              <a:rPr lang="en-US" dirty="0" smtClean="0"/>
              <a:t>I can be reached at:</a:t>
            </a:r>
          </a:p>
          <a:p>
            <a:pPr marL="0" indent="0" algn="ctr">
              <a:buNone/>
            </a:pPr>
            <a:r>
              <a:rPr lang="en-US" b="1" dirty="0" smtClean="0">
                <a:hlinkClick r:id="rId2"/>
              </a:rPr>
              <a:t>shirali.shah.1982@gmail.com</a:t>
            </a:r>
            <a:endParaRPr lang="en-US" b="1" dirty="0"/>
          </a:p>
          <a:p>
            <a:pPr marL="0" indent="0" algn="ctr">
              <a:buNone/>
            </a:pPr>
            <a:r>
              <a:rPr lang="en-US" b="1" dirty="0"/>
              <a:t>LinkedIn:  </a:t>
            </a:r>
            <a:r>
              <a:rPr lang="en-IN" dirty="0">
                <a:hlinkClick r:id="rId3"/>
              </a:rPr>
              <a:t>https://www.linkedin.com/in/sshah1982</a:t>
            </a:r>
            <a:endParaRPr lang="en-IN" dirty="0"/>
          </a:p>
          <a:p>
            <a:pPr marL="0" indent="0" algn="ctr">
              <a:buNone/>
            </a:pPr>
            <a:r>
              <a:rPr lang="en-US" b="1" dirty="0" err="1"/>
              <a:t>GitHub</a:t>
            </a:r>
            <a:r>
              <a:rPr lang="en-US" b="1" dirty="0"/>
              <a:t>:</a:t>
            </a:r>
            <a:r>
              <a:rPr lang="en-US" dirty="0"/>
              <a:t> </a:t>
            </a:r>
            <a:r>
              <a:rPr lang="en-IN" dirty="0">
                <a:hlinkClick r:id="rId4"/>
              </a:rPr>
              <a:t>https://</a:t>
            </a:r>
            <a:r>
              <a:rPr lang="en-IN" dirty="0" smtClean="0">
                <a:hlinkClick r:id="rId4"/>
              </a:rPr>
              <a:t>github.com/sshah1982</a:t>
            </a:r>
            <a:endParaRPr lang="en-IN" dirty="0" smtClean="0"/>
          </a:p>
          <a:p>
            <a:pPr marL="0" indent="0" algn="ctr">
              <a:buNone/>
            </a:pPr>
            <a:r>
              <a:rPr lang="en-US" b="1" dirty="0"/>
              <a:t>Link:</a:t>
            </a:r>
            <a:r>
              <a:rPr lang="en-US" dirty="0"/>
              <a:t> </a:t>
            </a:r>
            <a:r>
              <a:rPr lang="en-US" dirty="0">
                <a:hlinkClick r:id="rId5"/>
              </a:rPr>
              <a:t>https://</a:t>
            </a:r>
            <a:r>
              <a:rPr lang="en-US" dirty="0" smtClean="0">
                <a:hlinkClick r:id="rId5"/>
              </a:rPr>
              <a:t>public.tableau.com/app/profile/shirali.shah2788/viz/Credit_Card_Fraud_Analytics_Dashboard/Dashboard</a:t>
            </a:r>
            <a:endParaRPr lang="en-US" dirty="0" smtClean="0"/>
          </a:p>
          <a:p>
            <a:pPr marL="0" indent="0" algn="ctr">
              <a:buNone/>
            </a:pPr>
            <a:endParaRPr lang="en-IN" dirty="0"/>
          </a:p>
          <a:p>
            <a:pPr marL="0" indent="0" algn="ctr">
              <a:buNone/>
            </a:pPr>
            <a:endParaRPr lang="en-IN" dirty="0"/>
          </a:p>
        </p:txBody>
      </p:sp>
      <p:sp>
        <p:nvSpPr>
          <p:cNvPr id="3" name="Title 2"/>
          <p:cNvSpPr>
            <a:spLocks noGrp="1"/>
          </p:cNvSpPr>
          <p:nvPr>
            <p:ph type="title"/>
          </p:nvPr>
        </p:nvSpPr>
        <p:spPr/>
        <p:txBody>
          <a:bodyPr>
            <a:normAutofit/>
          </a:bodyPr>
          <a:lstStyle/>
          <a:p>
            <a:pPr marL="0" indent="0"/>
            <a:r>
              <a:rPr lang="en-US" sz="5400" dirty="0"/>
              <a:t>Any questions?</a:t>
            </a:r>
          </a:p>
        </p:txBody>
      </p:sp>
    </p:spTree>
    <p:extLst>
      <p:ext uri="{BB962C8B-B14F-4D97-AF65-F5344CB8AC3E}">
        <p14:creationId xmlns:p14="http://schemas.microsoft.com/office/powerpoint/2010/main" val="242233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Credit card fraud can happen online (via e-mail or text) or in person. The main aim of scammers is to purchase goods or services with stolen cards or copied details. Apart from this, they can </a:t>
            </a:r>
            <a:r>
              <a:rPr lang="en-US" dirty="0" smtClean="0"/>
              <a:t>also withdraw money or </a:t>
            </a:r>
            <a:r>
              <a:rPr lang="en-US" dirty="0"/>
              <a:t>transfer cash. These cybercriminals and scammers have plenty of ways to deceive cardholders</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1663290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By analyzing customer data, IP addresses, and transaction patterns, fraud prevention solutions can flag unusual activities and provide a risk score. This continuous monitoring ensures that businesses can immediately respond to potential threats, safeguarding both the company and its customers from financial harm.</a:t>
            </a:r>
            <a:endParaRPr lang="en-IN"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1005713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order to detect and analyze credit card fraud, we need at least five key data points that can serve as </a:t>
            </a:r>
            <a:r>
              <a:rPr lang="en-US" b="1" dirty="0"/>
              <a:t>red flags</a:t>
            </a:r>
            <a:r>
              <a:rPr lang="en-US" dirty="0"/>
              <a:t>. They include the </a:t>
            </a:r>
            <a:r>
              <a:rPr lang="en-US" b="1" dirty="0"/>
              <a:t>cardholder's transaction history and personal information, merchant information, location data, as well as device information</a:t>
            </a:r>
            <a:r>
              <a:rPr lang="en-US" dirty="0"/>
              <a:t>.</a:t>
            </a:r>
            <a:endParaRPr lang="en-IN"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2834087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fontAlgn="ctr"/>
            <a:r>
              <a:rPr lang="en-US" dirty="0" smtClean="0"/>
              <a:t>The dataset has been taken from </a:t>
            </a:r>
            <a:r>
              <a:rPr lang="en-US" b="1" dirty="0" err="1" smtClean="0"/>
              <a:t>Kaggle</a:t>
            </a:r>
            <a:r>
              <a:rPr lang="en-US" b="1" dirty="0"/>
              <a:t> </a:t>
            </a:r>
            <a:r>
              <a:rPr lang="en-US" dirty="0"/>
              <a:t>(https://</a:t>
            </a:r>
            <a:r>
              <a:rPr lang="en-US" dirty="0" smtClean="0"/>
              <a:t>www.kaggle.com</a:t>
            </a:r>
            <a:r>
              <a:rPr lang="en-US" dirty="0"/>
              <a:t>)</a:t>
            </a:r>
            <a:r>
              <a:rPr lang="en-US" dirty="0" smtClean="0"/>
              <a:t> which is a web based platform </a:t>
            </a:r>
            <a:r>
              <a:rPr lang="en-US" dirty="0"/>
              <a:t>and online community for data scientists and machine learning </a:t>
            </a:r>
            <a:r>
              <a:rPr lang="en-US" dirty="0" smtClean="0"/>
              <a:t>practitioners. It provides </a:t>
            </a:r>
            <a:r>
              <a:rPr lang="en-US" dirty="0"/>
              <a:t>public data sets for training and </a:t>
            </a:r>
            <a:r>
              <a:rPr lang="en-US" dirty="0" smtClean="0"/>
              <a:t>testing.</a:t>
            </a:r>
          </a:p>
          <a:p>
            <a:r>
              <a:rPr lang="en-US" dirty="0" smtClean="0"/>
              <a:t>It contains credit card transactions for all states of </a:t>
            </a:r>
            <a:r>
              <a:rPr lang="en-US" b="1" dirty="0" smtClean="0"/>
              <a:t>US</a:t>
            </a:r>
            <a:r>
              <a:rPr lang="en-US" dirty="0" smtClean="0"/>
              <a:t> for </a:t>
            </a:r>
            <a:r>
              <a:rPr lang="en-US" b="1" dirty="0" smtClean="0"/>
              <a:t>year 2019</a:t>
            </a:r>
            <a:r>
              <a:rPr lang="en-US" dirty="0" smtClean="0"/>
              <a:t>. </a:t>
            </a:r>
          </a:p>
          <a:p>
            <a:r>
              <a:rPr lang="en-US" dirty="0" smtClean="0"/>
              <a:t>It has </a:t>
            </a:r>
            <a:r>
              <a:rPr lang="en-US" b="1" dirty="0" smtClean="0"/>
              <a:t>10,00,000+ rows and 23 fields</a:t>
            </a:r>
            <a:r>
              <a:rPr lang="en-US" dirty="0" smtClean="0"/>
              <a:t> from which </a:t>
            </a:r>
            <a:r>
              <a:rPr lang="en-US" b="1" dirty="0" smtClean="0"/>
              <a:t>22 are input variables and 1 is output variable. </a:t>
            </a:r>
          </a:p>
          <a:p>
            <a:endParaRPr lang="en-US" dirty="0" smtClean="0"/>
          </a:p>
          <a:p>
            <a:endParaRPr lang="en-IN" dirty="0"/>
          </a:p>
        </p:txBody>
      </p:sp>
      <p:sp>
        <p:nvSpPr>
          <p:cNvPr id="3" name="Title 2"/>
          <p:cNvSpPr>
            <a:spLocks noGrp="1"/>
          </p:cNvSpPr>
          <p:nvPr>
            <p:ph type="title"/>
          </p:nvPr>
        </p:nvSpPr>
        <p:spPr/>
        <p:txBody>
          <a:bodyPr>
            <a:normAutofit/>
          </a:bodyPr>
          <a:lstStyle/>
          <a:p>
            <a:r>
              <a:rPr lang="en-US" sz="3200" b="1" dirty="0" smtClean="0"/>
              <a:t>About dataset</a:t>
            </a:r>
            <a:endParaRPr lang="en-IN" sz="3200" b="1" dirty="0"/>
          </a:p>
        </p:txBody>
      </p:sp>
    </p:spTree>
    <p:extLst>
      <p:ext uri="{BB962C8B-B14F-4D97-AF65-F5344CB8AC3E}">
        <p14:creationId xmlns:p14="http://schemas.microsoft.com/office/powerpoint/2010/main" val="2984801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contains information like Transaction Date and Time, Credit Card Number, Merchant Name, </a:t>
            </a:r>
            <a:r>
              <a:rPr lang="en-US" dirty="0" smtClean="0"/>
              <a:t>Merchant Information like Latitude and Longitude, Transaction Category</a:t>
            </a:r>
            <a:r>
              <a:rPr lang="en-US" dirty="0"/>
              <a:t>, Fraud Amount, Customer Personal Information(Name, Gender, Address, DOB, </a:t>
            </a:r>
            <a:r>
              <a:rPr lang="en-US" dirty="0" smtClean="0"/>
              <a:t>Job), City Population</a:t>
            </a:r>
            <a:r>
              <a:rPr lang="en-US" dirty="0"/>
              <a:t>, </a:t>
            </a:r>
            <a:r>
              <a:rPr lang="en-US" dirty="0" smtClean="0"/>
              <a:t>City Latitude </a:t>
            </a:r>
            <a:r>
              <a:rPr lang="en-US" dirty="0"/>
              <a:t>and Longitude </a:t>
            </a:r>
            <a:r>
              <a:rPr lang="en-US" dirty="0" smtClean="0"/>
              <a:t>etc.</a:t>
            </a:r>
            <a:endParaRPr lang="en-US" dirty="0"/>
          </a:p>
          <a:p>
            <a:endParaRPr lang="en-IN" dirty="0"/>
          </a:p>
        </p:txBody>
      </p:sp>
      <p:sp>
        <p:nvSpPr>
          <p:cNvPr id="3" name="Title 2"/>
          <p:cNvSpPr>
            <a:spLocks noGrp="1"/>
          </p:cNvSpPr>
          <p:nvPr>
            <p:ph type="title"/>
          </p:nvPr>
        </p:nvSpPr>
        <p:spPr/>
        <p:txBody>
          <a:bodyPr>
            <a:normAutofit/>
          </a:bodyPr>
          <a:lstStyle/>
          <a:p>
            <a:r>
              <a:rPr lang="en-US" sz="3200" b="1" dirty="0"/>
              <a:t>About </a:t>
            </a:r>
            <a:r>
              <a:rPr lang="en-US" sz="3200" b="1" dirty="0" smtClean="0"/>
              <a:t>dataset </a:t>
            </a:r>
            <a:r>
              <a:rPr lang="en-US" sz="3200" b="1" dirty="0"/>
              <a:t>(Contd.)</a:t>
            </a:r>
            <a:endParaRPr lang="en-IN" sz="3200" b="1" dirty="0"/>
          </a:p>
        </p:txBody>
      </p:sp>
    </p:spTree>
    <p:extLst>
      <p:ext uri="{BB962C8B-B14F-4D97-AF65-F5344CB8AC3E}">
        <p14:creationId xmlns:p14="http://schemas.microsoft.com/office/powerpoint/2010/main" val="3974549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442</TotalTime>
  <Words>1785</Words>
  <Application>Microsoft Office PowerPoint</Application>
  <PresentationFormat>On-screen Show (4:3)</PresentationFormat>
  <Paragraphs>252</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Waveform</vt:lpstr>
      <vt:lpstr>Credit Card Fraud Analytics</vt:lpstr>
      <vt:lpstr>Problem Description</vt:lpstr>
      <vt:lpstr>Problem Description (Contd.)</vt:lpstr>
      <vt:lpstr>Problem Description (Contd.)</vt:lpstr>
      <vt:lpstr>Problem Description (Contd.)</vt:lpstr>
      <vt:lpstr>Problem Description (Contd.)</vt:lpstr>
      <vt:lpstr>Problem Description (Contd.)</vt:lpstr>
      <vt:lpstr>About dataset</vt:lpstr>
      <vt:lpstr>About dataset (Contd.)</vt:lpstr>
      <vt:lpstr>About dataset (Contd.)</vt:lpstr>
      <vt:lpstr>About dataset (Contd.)</vt:lpstr>
      <vt:lpstr>Actual Dataset</vt:lpstr>
      <vt:lpstr>Actual Dataset (Contd.)</vt:lpstr>
      <vt:lpstr>Dataset Information</vt:lpstr>
      <vt:lpstr>Starting the Analysis </vt:lpstr>
      <vt:lpstr>Step 1: Identify the users or stakeholders for the dashboard.</vt:lpstr>
      <vt:lpstr>User Persona : Chief Finance Officer</vt:lpstr>
      <vt:lpstr>User Persona : Chief Finance Officer</vt:lpstr>
      <vt:lpstr>User Persona : Chief Finance Officer</vt:lpstr>
      <vt:lpstr>Step 2: Identify the Key Performance Indicators (KPIs)</vt:lpstr>
      <vt:lpstr>Step 2: Identify the Key Performance Indicators (KPIs)</vt:lpstr>
      <vt:lpstr>Step 3: Understand the goals &amp; objectives of user</vt:lpstr>
      <vt:lpstr>Step 3: Understand the goals &amp; objectives of user</vt:lpstr>
      <vt:lpstr>Step 3: Understand the goals &amp; objectives of user</vt:lpstr>
      <vt:lpstr>Step 4: Data cleaning activities</vt:lpstr>
      <vt:lpstr>Step 4: Data cleaning activities</vt:lpstr>
      <vt:lpstr>Step 4: Data cleaning activities</vt:lpstr>
      <vt:lpstr>Step 5 : Ask business questions</vt:lpstr>
      <vt:lpstr>Business questions</vt:lpstr>
      <vt:lpstr>1. Are there certain regions more prone to fraud incidents than others? (Double Bar Chart)</vt:lpstr>
      <vt:lpstr>1. Are there certain regions more prone to fraud incidents than others?</vt:lpstr>
      <vt:lpstr>2. How have total incidents fluctuated over the months in year 2019? Are there any trends or patterns? (Line Chart)</vt:lpstr>
      <vt:lpstr>2. How have total incidents fluctuated over the months in year 2019? Are there any trends or patterns?</vt:lpstr>
      <vt:lpstr>3. Which categories of credit card transactions are causing the most financial damage? (Bar Chart)</vt:lpstr>
      <vt:lpstr>3. Which categories of credit card transactions are causing the most financial damage?</vt:lpstr>
      <vt:lpstr>4. How does user behavior vary by time of day in terms of number of total transactions? (Pie Chart)</vt:lpstr>
      <vt:lpstr>4. How does user behavior vary by time of day in terms of number of total transactions?</vt:lpstr>
      <vt:lpstr>5. Is there any correlation between state population and no. of total transactions? (Tree Map – Correlation Matrix)</vt:lpstr>
      <vt:lpstr>5. Is there any correlation between state population and no. of total transactions?</vt:lpstr>
      <vt:lpstr>Entire Dashboard</vt:lpstr>
      <vt:lpstr>Questions which can be answered</vt:lpstr>
      <vt:lpstr>Questions which cannot be answered</vt:lpstr>
      <vt:lpstr>Further Scope</vt:lpstr>
      <vt:lpstr>Further Scope (Al and ML integration)</vt:lpstr>
      <vt:lpstr>Further Scope (Al and ML integration – Contd.)</vt:lpstr>
      <vt:lpstr>Further Scope (Al and ML integration – Contd.)</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385</cp:revision>
  <dcterms:created xsi:type="dcterms:W3CDTF">2024-09-09T09:46:58Z</dcterms:created>
  <dcterms:modified xsi:type="dcterms:W3CDTF">2024-09-13T07:18:32Z</dcterms:modified>
</cp:coreProperties>
</file>