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4"/>
  </p:notesMasterIdLst>
  <p:sldIdLst>
    <p:sldId id="256" r:id="rId2"/>
    <p:sldId id="257" r:id="rId3"/>
    <p:sldId id="280" r:id="rId4"/>
    <p:sldId id="292" r:id="rId5"/>
    <p:sldId id="291" r:id="rId6"/>
    <p:sldId id="278" r:id="rId7"/>
    <p:sldId id="281" r:id="rId8"/>
    <p:sldId id="261" r:id="rId9"/>
    <p:sldId id="262" r:id="rId10"/>
    <p:sldId id="293" r:id="rId11"/>
    <p:sldId id="263" r:id="rId12"/>
    <p:sldId id="267" r:id="rId13"/>
    <p:sldId id="283" r:id="rId14"/>
    <p:sldId id="284" r:id="rId15"/>
    <p:sldId id="285" r:id="rId16"/>
    <p:sldId id="282" r:id="rId17"/>
    <p:sldId id="286" r:id="rId18"/>
    <p:sldId id="287" r:id="rId19"/>
    <p:sldId id="288" r:id="rId20"/>
    <p:sldId id="289" r:id="rId21"/>
    <p:sldId id="290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41723" autoAdjust="0"/>
  </p:normalViewPr>
  <p:slideViewPr>
    <p:cSldViewPr snapToGrid="0">
      <p:cViewPr>
        <p:scale>
          <a:sx n="70" d="100"/>
          <a:sy n="70" d="100"/>
        </p:scale>
        <p:origin x="-912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 dirty="0"/>
              <a:t>Kaplan-Meier Survival Analysis</a:t>
            </a: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 dirty="0"/>
              <a:t>for Stage </a:t>
            </a:r>
            <a:r>
              <a:rPr lang="en-US" b="1" i="0" baseline="0" dirty="0" smtClean="0"/>
              <a:t>2010-2012 </a:t>
            </a:r>
            <a:r>
              <a:rPr lang="en-US" b="1" i="0" baseline="0" dirty="0"/>
              <a:t>(SEER Data)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Stage 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Sheet1!$B$3:$B$38</c:f>
              <c:numCache>
                <c:formatCode>0.000</c:formatCode>
                <c:ptCount val="3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0.999902572096648</c:v>
                </c:pt>
                <c:pt idx="7">
                  <c:v>0.999801942843683</c:v>
                </c:pt>
                <c:pt idx="8">
                  <c:v>0.999801942843683</c:v>
                </c:pt>
                <c:pt idx="9">
                  <c:v>0.999586072835511</c:v>
                </c:pt>
                <c:pt idx="10">
                  <c:v>0.999586072835511</c:v>
                </c:pt>
                <c:pt idx="11">
                  <c:v>0.999586072835511</c:v>
                </c:pt>
                <c:pt idx="12">
                  <c:v>0.999586072835511</c:v>
                </c:pt>
                <c:pt idx="13">
                  <c:v>0.999586072835511</c:v>
                </c:pt>
                <c:pt idx="14">
                  <c:v>0.999586072835511</c:v>
                </c:pt>
                <c:pt idx="15">
                  <c:v>0.999446806228359</c:v>
                </c:pt>
                <c:pt idx="16">
                  <c:v>0.999300688274232</c:v>
                </c:pt>
                <c:pt idx="17">
                  <c:v>0.999300688274232</c:v>
                </c:pt>
                <c:pt idx="18">
                  <c:v>0.999300688274232</c:v>
                </c:pt>
                <c:pt idx="19">
                  <c:v>0.999300688274232</c:v>
                </c:pt>
                <c:pt idx="20">
                  <c:v>0.999115632591219</c:v>
                </c:pt>
                <c:pt idx="21">
                  <c:v>0.999115632591219</c:v>
                </c:pt>
                <c:pt idx="22">
                  <c:v>0.999115632591219</c:v>
                </c:pt>
                <c:pt idx="23">
                  <c:v>0.999115632591219</c:v>
                </c:pt>
                <c:pt idx="24">
                  <c:v>0.999115632591219</c:v>
                </c:pt>
                <c:pt idx="25">
                  <c:v>0.999115632591219</c:v>
                </c:pt>
                <c:pt idx="26">
                  <c:v>0.999115632591219</c:v>
                </c:pt>
                <c:pt idx="27">
                  <c:v>0.999115632591219</c:v>
                </c:pt>
                <c:pt idx="28">
                  <c:v>0.999115632591219</c:v>
                </c:pt>
                <c:pt idx="29">
                  <c:v>0.999115632591219</c:v>
                </c:pt>
                <c:pt idx="30">
                  <c:v>0.999115632591219</c:v>
                </c:pt>
                <c:pt idx="31">
                  <c:v>0.998543073489447</c:v>
                </c:pt>
                <c:pt idx="32">
                  <c:v>0.998543073489447</c:v>
                </c:pt>
                <c:pt idx="33">
                  <c:v>0.998543073489447</c:v>
                </c:pt>
                <c:pt idx="34">
                  <c:v>0.998543073489447</c:v>
                </c:pt>
                <c:pt idx="35">
                  <c:v>0.998543073489447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Stage 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Sheet1!$C$3:$C$38</c:f>
              <c:numCache>
                <c:formatCode>0.000</c:formatCode>
                <c:ptCount val="36"/>
                <c:pt idx="0">
                  <c:v>1.0</c:v>
                </c:pt>
                <c:pt idx="1">
                  <c:v>0.999631194260041</c:v>
                </c:pt>
                <c:pt idx="2">
                  <c:v>0.99928588061883</c:v>
                </c:pt>
                <c:pt idx="3">
                  <c:v>0.998821462041394</c:v>
                </c:pt>
                <c:pt idx="4">
                  <c:v>0.998231381792062</c:v>
                </c:pt>
                <c:pt idx="5">
                  <c:v>0.998002883841095</c:v>
                </c:pt>
                <c:pt idx="6">
                  <c:v>0.997411521449674</c:v>
                </c:pt>
                <c:pt idx="7">
                  <c:v>0.997044571210822</c:v>
                </c:pt>
                <c:pt idx="8">
                  <c:v>0.996875462372658</c:v>
                </c:pt>
                <c:pt idx="9">
                  <c:v>0.996611587454308</c:v>
                </c:pt>
                <c:pt idx="10">
                  <c:v>0.995970841559869</c:v>
                </c:pt>
                <c:pt idx="11">
                  <c:v>0.995541831433802</c:v>
                </c:pt>
                <c:pt idx="12">
                  <c:v>0.995292640717315</c:v>
                </c:pt>
                <c:pt idx="13">
                  <c:v>0.995136250620568</c:v>
                </c:pt>
                <c:pt idx="14">
                  <c:v>0.994698551524713</c:v>
                </c:pt>
                <c:pt idx="15">
                  <c:v>0.994238176146512</c:v>
                </c:pt>
                <c:pt idx="16">
                  <c:v>0.993815853428407</c:v>
                </c:pt>
                <c:pt idx="17">
                  <c:v>0.993179811282212</c:v>
                </c:pt>
                <c:pt idx="18">
                  <c:v>0.992843288457938</c:v>
                </c:pt>
                <c:pt idx="19">
                  <c:v>0.992343852360118</c:v>
                </c:pt>
                <c:pt idx="20">
                  <c:v>0.991659241216717</c:v>
                </c:pt>
                <c:pt idx="21">
                  <c:v>0.991334506303507</c:v>
                </c:pt>
                <c:pt idx="22">
                  <c:v>0.990638313874904</c:v>
                </c:pt>
                <c:pt idx="23">
                  <c:v>0.990074169049234</c:v>
                </c:pt>
                <c:pt idx="24">
                  <c:v>0.989565028779231</c:v>
                </c:pt>
                <c:pt idx="25">
                  <c:v>0.989011766435063</c:v>
                </c:pt>
                <c:pt idx="26">
                  <c:v>0.988768317384863</c:v>
                </c:pt>
                <c:pt idx="27">
                  <c:v>0.987820637748841</c:v>
                </c:pt>
                <c:pt idx="28">
                  <c:v>0.98690620068543</c:v>
                </c:pt>
                <c:pt idx="29">
                  <c:v>0.985506581893463</c:v>
                </c:pt>
                <c:pt idx="30">
                  <c:v>0.984896235125156</c:v>
                </c:pt>
                <c:pt idx="31">
                  <c:v>0.984655163962477</c:v>
                </c:pt>
                <c:pt idx="32">
                  <c:v>0.984655163962477</c:v>
                </c:pt>
                <c:pt idx="33">
                  <c:v>0.984274105462492</c:v>
                </c:pt>
                <c:pt idx="34">
                  <c:v>0.983738883001664</c:v>
                </c:pt>
                <c:pt idx="35">
                  <c:v>0.982819500868017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Stage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Sheet1!$D$3:$D$38</c:f>
              <c:numCache>
                <c:formatCode>0.000</c:formatCode>
                <c:ptCount val="36"/>
                <c:pt idx="0">
                  <c:v>1.0</c:v>
                </c:pt>
                <c:pt idx="1">
                  <c:v>0.999406021457475</c:v>
                </c:pt>
                <c:pt idx="2">
                  <c:v>0.998412348166542</c:v>
                </c:pt>
                <c:pt idx="3">
                  <c:v>0.997385093672979</c:v>
                </c:pt>
                <c:pt idx="4">
                  <c:v>0.996161658549694</c:v>
                </c:pt>
                <c:pt idx="5">
                  <c:v>0.994900481568073</c:v>
                </c:pt>
                <c:pt idx="6">
                  <c:v>0.993683849979485</c:v>
                </c:pt>
                <c:pt idx="7">
                  <c:v>0.992067811914827</c:v>
                </c:pt>
                <c:pt idx="8">
                  <c:v>0.990021352293437</c:v>
                </c:pt>
                <c:pt idx="9">
                  <c:v>0.988378965078117</c:v>
                </c:pt>
                <c:pt idx="10">
                  <c:v>0.98677217139378</c:v>
                </c:pt>
                <c:pt idx="11">
                  <c:v>0.984570607983499</c:v>
                </c:pt>
                <c:pt idx="12">
                  <c:v>0.983365302025253</c:v>
                </c:pt>
                <c:pt idx="13">
                  <c:v>0.98153589154535</c:v>
                </c:pt>
                <c:pt idx="14">
                  <c:v>0.978900574287113</c:v>
                </c:pt>
                <c:pt idx="15">
                  <c:v>0.9768854685697</c:v>
                </c:pt>
                <c:pt idx="16">
                  <c:v>0.975429110210376</c:v>
                </c:pt>
                <c:pt idx="17">
                  <c:v>0.972915297627688</c:v>
                </c:pt>
                <c:pt idx="18">
                  <c:v>0.97114488537937</c:v>
                </c:pt>
                <c:pt idx="19">
                  <c:v>0.967700554010944</c:v>
                </c:pt>
                <c:pt idx="20">
                  <c:v>0.965366535963541</c:v>
                </c:pt>
                <c:pt idx="21">
                  <c:v>0.963236855215023</c:v>
                </c:pt>
                <c:pt idx="22">
                  <c:v>0.961328699796609</c:v>
                </c:pt>
                <c:pt idx="23">
                  <c:v>0.959466261243565</c:v>
                </c:pt>
                <c:pt idx="24">
                  <c:v>0.957673913294949</c:v>
                </c:pt>
                <c:pt idx="25">
                  <c:v>0.9552527935546</c:v>
                </c:pt>
                <c:pt idx="26">
                  <c:v>0.953147843176295</c:v>
                </c:pt>
                <c:pt idx="27">
                  <c:v>0.949687094577773</c:v>
                </c:pt>
                <c:pt idx="28">
                  <c:v>0.947118203028619</c:v>
                </c:pt>
                <c:pt idx="29">
                  <c:v>0.946751883862876</c:v>
                </c:pt>
                <c:pt idx="30">
                  <c:v>0.942950515602887</c:v>
                </c:pt>
                <c:pt idx="31">
                  <c:v>0.938455518441644</c:v>
                </c:pt>
                <c:pt idx="32">
                  <c:v>0.937212531</c:v>
                </c:pt>
                <c:pt idx="33">
                  <c:v>0.931650438827893</c:v>
                </c:pt>
                <c:pt idx="34">
                  <c:v>0.931650438827893</c:v>
                </c:pt>
                <c:pt idx="35">
                  <c:v>0.929809232427047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Stage 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val>
            <c:numRef>
              <c:f>Sheet1!$E$3:$E$38</c:f>
              <c:numCache>
                <c:formatCode>0.000</c:formatCode>
                <c:ptCount val="36"/>
                <c:pt idx="0">
                  <c:v>1.0</c:v>
                </c:pt>
                <c:pt idx="1">
                  <c:v>0.94501822600243</c:v>
                </c:pt>
                <c:pt idx="2">
                  <c:v>0.906381948190132</c:v>
                </c:pt>
                <c:pt idx="3">
                  <c:v>0.879398554467112</c:v>
                </c:pt>
                <c:pt idx="4">
                  <c:v>0.863281284282147</c:v>
                </c:pt>
                <c:pt idx="5">
                  <c:v>0.848337204079196</c:v>
                </c:pt>
                <c:pt idx="6">
                  <c:v>0.83394030625859</c:v>
                </c:pt>
                <c:pt idx="7">
                  <c:v>0.8190418639851</c:v>
                </c:pt>
                <c:pt idx="8">
                  <c:v>0.810526305852929</c:v>
                </c:pt>
                <c:pt idx="9">
                  <c:v>0.798864056847852</c:v>
                </c:pt>
                <c:pt idx="10">
                  <c:v>0.787571214159426</c:v>
                </c:pt>
                <c:pt idx="11">
                  <c:v>0.774942203813491</c:v>
                </c:pt>
                <c:pt idx="12">
                  <c:v>0.761286834583298</c:v>
                </c:pt>
                <c:pt idx="13">
                  <c:v>0.755122568716226</c:v>
                </c:pt>
                <c:pt idx="14">
                  <c:v>0.744264597139915</c:v>
                </c:pt>
                <c:pt idx="15">
                  <c:v>0.73233145964656</c:v>
                </c:pt>
                <c:pt idx="16">
                  <c:v>0.717630382017967</c:v>
                </c:pt>
                <c:pt idx="17">
                  <c:v>0.70502529746356</c:v>
                </c:pt>
                <c:pt idx="18">
                  <c:v>0.692968430469741</c:v>
                </c:pt>
                <c:pt idx="19">
                  <c:v>0.682120858353732</c:v>
                </c:pt>
                <c:pt idx="20">
                  <c:v>0.673923111433106</c:v>
                </c:pt>
                <c:pt idx="21">
                  <c:v>0.662170773795036</c:v>
                </c:pt>
                <c:pt idx="22">
                  <c:v>0.651061857278403</c:v>
                </c:pt>
                <c:pt idx="23">
                  <c:v>0.640754809405921</c:v>
                </c:pt>
                <c:pt idx="24">
                  <c:v>0.630532470169568</c:v>
                </c:pt>
                <c:pt idx="25">
                  <c:v>0.618569798798762</c:v>
                </c:pt>
                <c:pt idx="26">
                  <c:v>0.609918472941437</c:v>
                </c:pt>
                <c:pt idx="27">
                  <c:v>0.606277168625369</c:v>
                </c:pt>
                <c:pt idx="28">
                  <c:v>0.588405052543442</c:v>
                </c:pt>
                <c:pt idx="29">
                  <c:v>0.583741340105845</c:v>
                </c:pt>
                <c:pt idx="30">
                  <c:v>0.572981131071636</c:v>
                </c:pt>
                <c:pt idx="31">
                  <c:v>0.56648229026553</c:v>
                </c:pt>
                <c:pt idx="32">
                  <c:v>0.558503666458974</c:v>
                </c:pt>
                <c:pt idx="33">
                  <c:v>0.555179239872908</c:v>
                </c:pt>
                <c:pt idx="34">
                  <c:v>0.550552746207301</c:v>
                </c:pt>
                <c:pt idx="35">
                  <c:v>0.550552746207301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6955912"/>
        <c:axId val="-2056543400"/>
      </c:lineChart>
      <c:catAx>
        <c:axId val="-2056955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/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543400"/>
        <c:crosses val="autoZero"/>
        <c:auto val="0"/>
        <c:lblAlgn val="ctr"/>
        <c:lblOffset val="100"/>
        <c:tickLblSkip val="2"/>
        <c:noMultiLvlLbl val="0"/>
      </c:catAx>
      <c:valAx>
        <c:axId val="-2056543400"/>
        <c:scaling>
          <c:orientation val="minMax"/>
          <c:max val="1.0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smtClean="0"/>
                  <a:t>Proportion Surviving</a:t>
                </a:r>
                <a:endParaRPr lang="en-US" sz="1200" b="1" i="0" baseline="0" dirty="0"/>
              </a:p>
            </c:rich>
          </c:tx>
          <c:layout>
            <c:manualLayout>
              <c:xMode val="edge"/>
              <c:yMode val="edge"/>
              <c:x val="0.0129227866887157"/>
              <c:y val="0.35810849465059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6955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/>
              <a:t>Kaplan-Meier Three Year Survival Curve</a:t>
            </a:r>
          </a:p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/>
              <a:t>for SEER Breast Cancer Subtypes 2010-2012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HER2+/HR+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Sheet1!$B$7:$B$42</c:f>
              <c:numCache>
                <c:formatCode>0.000</c:formatCode>
                <c:ptCount val="36"/>
                <c:pt idx="0">
                  <c:v>0.995242035581299</c:v>
                </c:pt>
                <c:pt idx="1">
                  <c:v>0.997866894197952</c:v>
                </c:pt>
                <c:pt idx="2">
                  <c:v>0.99823749724609</c:v>
                </c:pt>
                <c:pt idx="3">
                  <c:v>0.998401096391046</c:v>
                </c:pt>
                <c:pt idx="4">
                  <c:v>0.999058823529412</c:v>
                </c:pt>
                <c:pt idx="5">
                  <c:v>0.999263442180211</c:v>
                </c:pt>
                <c:pt idx="6">
                  <c:v>0.998736735725114</c:v>
                </c:pt>
                <c:pt idx="7">
                  <c:v>0.999476850640858</c:v>
                </c:pt>
                <c:pt idx="8">
                  <c:v>0.998914223669924</c:v>
                </c:pt>
                <c:pt idx="9">
                  <c:v>0.999717194570136</c:v>
                </c:pt>
                <c:pt idx="10">
                  <c:v>0.998524203069657</c:v>
                </c:pt>
                <c:pt idx="11">
                  <c:v>0.999074359765504</c:v>
                </c:pt>
                <c:pt idx="12">
                  <c:v>0.999346191565871</c:v>
                </c:pt>
                <c:pt idx="13">
                  <c:v>0.99863481228669</c:v>
                </c:pt>
                <c:pt idx="14">
                  <c:v>0.999641319942611</c:v>
                </c:pt>
                <c:pt idx="15">
                  <c:v>0.997748592870544</c:v>
                </c:pt>
                <c:pt idx="16">
                  <c:v>0.99800796812749</c:v>
                </c:pt>
                <c:pt idx="17">
                  <c:v>0.999153618281845</c:v>
                </c:pt>
                <c:pt idx="18">
                  <c:v>0.997319034852547</c:v>
                </c:pt>
                <c:pt idx="19">
                  <c:v>0.99710843373494</c:v>
                </c:pt>
                <c:pt idx="20">
                  <c:v>0.999489274770174</c:v>
                </c:pt>
                <c:pt idx="21">
                  <c:v>0.998911268372346</c:v>
                </c:pt>
                <c:pt idx="22">
                  <c:v>0.998821449616971</c:v>
                </c:pt>
                <c:pt idx="23">
                  <c:v>0.998071979434447</c:v>
                </c:pt>
                <c:pt idx="24">
                  <c:v>0.997196916608269</c:v>
                </c:pt>
                <c:pt idx="25">
                  <c:v>0.998455598455599</c:v>
                </c:pt>
                <c:pt idx="26">
                  <c:v>0.998307952622674</c:v>
                </c:pt>
                <c:pt idx="27">
                  <c:v>0.997198879551821</c:v>
                </c:pt>
                <c:pt idx="28">
                  <c:v>0.997198879551821</c:v>
                </c:pt>
                <c:pt idx="29">
                  <c:v>0.996428571428572</c:v>
                </c:pt>
                <c:pt idx="30">
                  <c:v>0.998618784530387</c:v>
                </c:pt>
                <c:pt idx="31">
                  <c:v>0.998618784530387</c:v>
                </c:pt>
                <c:pt idx="32">
                  <c:v>0.997942386831276</c:v>
                </c:pt>
                <c:pt idx="33">
                  <c:v>0.997942386831276</c:v>
                </c:pt>
                <c:pt idx="34">
                  <c:v>0.997942386831276</c:v>
                </c:pt>
                <c:pt idx="35">
                  <c:v>0.997942386831276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Sheet1!$C$6</c:f>
              <c:strCache>
                <c:ptCount val="1"/>
                <c:pt idx="0">
                  <c:v>HER2+/HR-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Sheet1!$C$7:$C$42</c:f>
              <c:numCache>
                <c:formatCode>0.000</c:formatCode>
                <c:ptCount val="36"/>
                <c:pt idx="0">
                  <c:v>0.995022624434389</c:v>
                </c:pt>
                <c:pt idx="1">
                  <c:v>0.989924697620799</c:v>
                </c:pt>
                <c:pt idx="2">
                  <c:v>0.985620677196361</c:v>
                </c:pt>
                <c:pt idx="3">
                  <c:v>0.983161543770222</c:v>
                </c:pt>
                <c:pt idx="4">
                  <c:v>0.978093700761097</c:v>
                </c:pt>
                <c:pt idx="5">
                  <c:v>0.975455907609099</c:v>
                </c:pt>
                <c:pt idx="6">
                  <c:v>0.973820151475601</c:v>
                </c:pt>
                <c:pt idx="7">
                  <c:v>0.970430986215245</c:v>
                </c:pt>
                <c:pt idx="8">
                  <c:v>0.968662278463941</c:v>
                </c:pt>
                <c:pt idx="9">
                  <c:v>0.964986140784761</c:v>
                </c:pt>
                <c:pt idx="10">
                  <c:v>0.963071485743522</c:v>
                </c:pt>
                <c:pt idx="11">
                  <c:v>0.962404076536492</c:v>
                </c:pt>
                <c:pt idx="12">
                  <c:v>0.961001155142124</c:v>
                </c:pt>
                <c:pt idx="13">
                  <c:v>0.955889446870092</c:v>
                </c:pt>
                <c:pt idx="14">
                  <c:v>0.952041260691065</c:v>
                </c:pt>
                <c:pt idx="15">
                  <c:v>0.948783634478264</c:v>
                </c:pt>
                <c:pt idx="16">
                  <c:v>0.944536617314083</c:v>
                </c:pt>
                <c:pt idx="17">
                  <c:v>0.941830208668484</c:v>
                </c:pt>
                <c:pt idx="18">
                  <c:v>0.938970400342567</c:v>
                </c:pt>
                <c:pt idx="19">
                  <c:v>0.93590854034145</c:v>
                </c:pt>
                <c:pt idx="20">
                  <c:v>0.931535135947331</c:v>
                </c:pt>
                <c:pt idx="21">
                  <c:v>0.928033124158055</c:v>
                </c:pt>
                <c:pt idx="22">
                  <c:v>0.926777328320223</c:v>
                </c:pt>
                <c:pt idx="23">
                  <c:v>0.923998385806519</c:v>
                </c:pt>
                <c:pt idx="24">
                  <c:v>0.921051022534409</c:v>
                </c:pt>
                <c:pt idx="25">
                  <c:v>0.919481940724299</c:v>
                </c:pt>
                <c:pt idx="26">
                  <c:v>0.916051037960403</c:v>
                </c:pt>
                <c:pt idx="27">
                  <c:v>0.910313766323908</c:v>
                </c:pt>
                <c:pt idx="28">
                  <c:v>0.908151500845703</c:v>
                </c:pt>
                <c:pt idx="29">
                  <c:v>0.905710233370312</c:v>
                </c:pt>
                <c:pt idx="30">
                  <c:v>0.894135661697848</c:v>
                </c:pt>
                <c:pt idx="31">
                  <c:v>0.894135661697848</c:v>
                </c:pt>
                <c:pt idx="32">
                  <c:v>0.889752643748349</c:v>
                </c:pt>
                <c:pt idx="33">
                  <c:v>0.889752643748349</c:v>
                </c:pt>
                <c:pt idx="34">
                  <c:v>0.889752643748349</c:v>
                </c:pt>
                <c:pt idx="35">
                  <c:v>0.889752643748349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Sheet1!$D$6</c:f>
              <c:strCache>
                <c:ptCount val="1"/>
                <c:pt idx="0">
                  <c:v>HER2-/HR+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val>
            <c:numRef>
              <c:f>Sheet1!$D$7:$D$42</c:f>
              <c:numCache>
                <c:formatCode>0.000</c:formatCode>
                <c:ptCount val="36"/>
                <c:pt idx="0">
                  <c:v>0.99837339598771</c:v>
                </c:pt>
                <c:pt idx="1">
                  <c:v>0.996515265714143</c:v>
                </c:pt>
                <c:pt idx="2">
                  <c:v>0.994915517326366</c:v>
                </c:pt>
                <c:pt idx="3">
                  <c:v>0.993885480889231</c:v>
                </c:pt>
                <c:pt idx="4">
                  <c:v>0.992860363498505</c:v>
                </c:pt>
                <c:pt idx="5">
                  <c:v>0.991903918878322</c:v>
                </c:pt>
                <c:pt idx="6">
                  <c:v>0.990877937728393</c:v>
                </c:pt>
                <c:pt idx="7">
                  <c:v>0.989967518123268</c:v>
                </c:pt>
                <c:pt idx="8">
                  <c:v>0.989060268136543</c:v>
                </c:pt>
                <c:pt idx="9">
                  <c:v>0.987909576836928</c:v>
                </c:pt>
                <c:pt idx="10">
                  <c:v>0.987225547356688</c:v>
                </c:pt>
                <c:pt idx="11">
                  <c:v>0.986241854162166</c:v>
                </c:pt>
                <c:pt idx="12">
                  <c:v>0.985727431458587</c:v>
                </c:pt>
                <c:pt idx="13">
                  <c:v>0.984994657572579</c:v>
                </c:pt>
                <c:pt idx="14">
                  <c:v>0.984014717343556</c:v>
                </c:pt>
                <c:pt idx="15">
                  <c:v>0.98325761654982</c:v>
                </c:pt>
                <c:pt idx="16">
                  <c:v>0.982237051615101</c:v>
                </c:pt>
                <c:pt idx="17">
                  <c:v>0.981576784714113</c:v>
                </c:pt>
                <c:pt idx="18">
                  <c:v>0.980309825327583</c:v>
                </c:pt>
                <c:pt idx="19">
                  <c:v>0.979633236311552</c:v>
                </c:pt>
                <c:pt idx="20">
                  <c:v>0.97876713457754</c:v>
                </c:pt>
                <c:pt idx="21">
                  <c:v>0.977455114289903</c:v>
                </c:pt>
                <c:pt idx="22">
                  <c:v>0.976122523813707</c:v>
                </c:pt>
                <c:pt idx="23">
                  <c:v>0.975129152756074</c:v>
                </c:pt>
                <c:pt idx="24">
                  <c:v>0.973855882468225</c:v>
                </c:pt>
                <c:pt idx="25">
                  <c:v>0.973108323396256</c:v>
                </c:pt>
                <c:pt idx="26">
                  <c:v>0.971807692587343</c:v>
                </c:pt>
                <c:pt idx="27">
                  <c:v>0.969566073757765</c:v>
                </c:pt>
                <c:pt idx="28">
                  <c:v>0.969115601677655</c:v>
                </c:pt>
                <c:pt idx="29">
                  <c:v>0.96859213268143</c:v>
                </c:pt>
                <c:pt idx="30">
                  <c:v>0.967378864874314</c:v>
                </c:pt>
                <c:pt idx="31">
                  <c:v>0.966396005981884</c:v>
                </c:pt>
                <c:pt idx="32">
                  <c:v>0.964832258399389</c:v>
                </c:pt>
                <c:pt idx="33">
                  <c:v>0.964422214940655</c:v>
                </c:pt>
                <c:pt idx="34">
                  <c:v>0.964422214940655</c:v>
                </c:pt>
                <c:pt idx="35">
                  <c:v>0.963106495684256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Sheet1!$E$6</c:f>
              <c:strCache>
                <c:ptCount val="1"/>
                <c:pt idx="0">
                  <c:v>Triple Negative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val>
            <c:numRef>
              <c:f>Sheet1!$E$7:$E$42</c:f>
              <c:numCache>
                <c:formatCode>0.000</c:formatCode>
                <c:ptCount val="36"/>
                <c:pt idx="0">
                  <c:v>0.99562404870624</c:v>
                </c:pt>
                <c:pt idx="1">
                  <c:v>0.991128690810629</c:v>
                </c:pt>
                <c:pt idx="2">
                  <c:v>0.987086567275512</c:v>
                </c:pt>
                <c:pt idx="3">
                  <c:v>0.982274572564335</c:v>
                </c:pt>
                <c:pt idx="4">
                  <c:v>0.979901928669252</c:v>
                </c:pt>
                <c:pt idx="5">
                  <c:v>0.974329237992106</c:v>
                </c:pt>
                <c:pt idx="6">
                  <c:v>0.969495570617234</c:v>
                </c:pt>
                <c:pt idx="7">
                  <c:v>0.966627947534314</c:v>
                </c:pt>
                <c:pt idx="8">
                  <c:v>0.962411197442427</c:v>
                </c:pt>
                <c:pt idx="9">
                  <c:v>0.958295030866892</c:v>
                </c:pt>
                <c:pt idx="10">
                  <c:v>0.950768449979297</c:v>
                </c:pt>
                <c:pt idx="11">
                  <c:v>0.946832684663002</c:v>
                </c:pt>
                <c:pt idx="12">
                  <c:v>0.943005313736193</c:v>
                </c:pt>
                <c:pt idx="13">
                  <c:v>0.936823699093543</c:v>
                </c:pt>
                <c:pt idx="14">
                  <c:v>0.931646089703043</c:v>
                </c:pt>
                <c:pt idx="15">
                  <c:v>0.926510223717911</c:v>
                </c:pt>
                <c:pt idx="16">
                  <c:v>0.920003323980524</c:v>
                </c:pt>
                <c:pt idx="17">
                  <c:v>0.913823620712813</c:v>
                </c:pt>
                <c:pt idx="18">
                  <c:v>0.908094319015554</c:v>
                </c:pt>
                <c:pt idx="19">
                  <c:v>0.901595552419546</c:v>
                </c:pt>
                <c:pt idx="20">
                  <c:v>0.896033009165543</c:v>
                </c:pt>
                <c:pt idx="21">
                  <c:v>0.893555041772939</c:v>
                </c:pt>
                <c:pt idx="22">
                  <c:v>0.890342740843858</c:v>
                </c:pt>
                <c:pt idx="23">
                  <c:v>0.885705539068629</c:v>
                </c:pt>
                <c:pt idx="24">
                  <c:v>0.882582458888556</c:v>
                </c:pt>
                <c:pt idx="25">
                  <c:v>0.878474239529882</c:v>
                </c:pt>
                <c:pt idx="26">
                  <c:v>0.873231852763719</c:v>
                </c:pt>
                <c:pt idx="27">
                  <c:v>0.871560595629243</c:v>
                </c:pt>
                <c:pt idx="28">
                  <c:v>0.866879819068399</c:v>
                </c:pt>
                <c:pt idx="29">
                  <c:v>0.857066085267624</c:v>
                </c:pt>
                <c:pt idx="30">
                  <c:v>0.854606785166425</c:v>
                </c:pt>
                <c:pt idx="31">
                  <c:v>0.853102195755921</c:v>
                </c:pt>
                <c:pt idx="32">
                  <c:v>0.851255654206666</c:v>
                </c:pt>
                <c:pt idx="33">
                  <c:v>0.851255654206666</c:v>
                </c:pt>
                <c:pt idx="34">
                  <c:v>0.843722418328731</c:v>
                </c:pt>
                <c:pt idx="35">
                  <c:v>0.843722418328731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7259272"/>
        <c:axId val="2124834216"/>
      </c:lineChart>
      <c:catAx>
        <c:axId val="-2127259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/>
                  <a:t>Months</a:t>
                </a:r>
              </a:p>
            </c:rich>
          </c:tx>
          <c:layout>
            <c:manualLayout>
              <c:xMode val="edge"/>
              <c:yMode val="edge"/>
              <c:x val="0.507088822579993"/>
              <c:y val="0.834373382244033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834216"/>
        <c:crosses val="autoZero"/>
        <c:auto val="0"/>
        <c:lblAlgn val="ctr"/>
        <c:lblOffset val="100"/>
        <c:tickLblSkip val="2"/>
        <c:noMultiLvlLbl val="0"/>
      </c:catAx>
      <c:valAx>
        <c:axId val="2124834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/>
                  <a:t>Proportion Surviving</a:t>
                </a:r>
              </a:p>
            </c:rich>
          </c:tx>
          <c:layout>
            <c:manualLayout>
              <c:xMode val="edge"/>
              <c:yMode val="edge"/>
              <c:x val="0.0190206796223621"/>
              <c:y val="0.31634369800014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27259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31457508251031"/>
          <c:y val="0.897829840618154"/>
          <c:w val="0.956529308836395"/>
          <c:h val="0.1007606515975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B3FB9-12BD-E349-995C-8AA1B2DE34D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48E8C-F57B-AB48-BC4D-EAD1E37A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Proposed solution is a 4-tabbed dashboard encompassing the 3 general areas of: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data browsing &amp; data set creation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visualization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analysis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Browse: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view publicly available data sets as well as FHIR enabled EHR systems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see information about those data sets including: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number of subjects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what types of research relevant data are included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browse the raw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select subjects from one or more data sets and save to a custom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8E8C-F57B-AB48-BC4D-EAD1E37AFD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Dataset: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combine, merge variables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view basic information about each: ex. numeric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mean, median, std. deviation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histogram for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8E8C-F57B-AB48-BC4D-EAD1E37AFD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Visualize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this time recommending two variable visualizations, can be expanded later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examples of 2-variable scatterplots and box plots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8E8C-F57B-AB48-BC4D-EAD1E37AFD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1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two general methods of analysis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Kaplan Meier survival analysis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Predictive modeling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predictive modeling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logistic regression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decision trees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ordinary regression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multiple imputation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Save analysis to projects at any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48E8C-F57B-AB48-BC4D-EAD1E37AF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22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3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6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2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1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8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3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1E3B25-4B73-4DA6-8422-5DD6DCC68B8C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B6BF58-9488-440F-83A7-54A6DDE8A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1160" y="20423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Oncology Research Platform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Summer Practicum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60" y="4429919"/>
            <a:ext cx="10058400" cy="1143000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5600" dirty="0" smtClean="0"/>
              <a:t>Lauren Crabtree</a:t>
            </a:r>
          </a:p>
          <a:p>
            <a:r>
              <a:rPr lang="en-US" sz="5600" dirty="0" smtClean="0"/>
              <a:t>Andrea McCarter</a:t>
            </a:r>
          </a:p>
          <a:p>
            <a:r>
              <a:rPr lang="en-US" sz="5600" dirty="0" smtClean="0"/>
              <a:t>Siddharth Shah</a:t>
            </a:r>
          </a:p>
          <a:p>
            <a:r>
              <a:rPr lang="en-US" sz="5600" dirty="0" smtClean="0"/>
              <a:t>Sarah Bartlett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1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" t="5771" b="15963"/>
          <a:stretch/>
        </p:blipFill>
        <p:spPr>
          <a:xfrm>
            <a:off x="3465576" y="2103120"/>
            <a:ext cx="4944265" cy="3483864"/>
          </a:xfrm>
        </p:spPr>
      </p:pic>
      <p:sp>
        <p:nvSpPr>
          <p:cNvPr id="7" name="TextBox 6"/>
          <p:cNvSpPr txBox="1"/>
          <p:nvPr/>
        </p:nvSpPr>
        <p:spPr>
          <a:xfrm rot="16200000">
            <a:off x="2194254" y="3501844"/>
            <a:ext cx="21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Patients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4688" y="5583412"/>
            <a:ext cx="7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9841" y="2415187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09841" y="366038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09841" y="4439019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9841" y="5032986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92938" y="1735574"/>
            <a:ext cx="39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Yearly Total </a:t>
            </a:r>
            <a:r>
              <a:rPr lang="en-US" dirty="0"/>
              <a:t>R</a:t>
            </a:r>
            <a:r>
              <a:rPr lang="en-US" dirty="0" smtClean="0"/>
              <a:t>ecords by Stage 1973-2012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01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Survival Analysis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827577"/>
              </p:ext>
            </p:extLst>
          </p:nvPr>
        </p:nvGraphicFramePr>
        <p:xfrm>
          <a:off x="1773936" y="1836992"/>
          <a:ext cx="8101584" cy="409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6385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534315"/>
              </p:ext>
            </p:extLst>
          </p:nvPr>
        </p:nvGraphicFramePr>
        <p:xfrm>
          <a:off x="1719072" y="1825625"/>
          <a:ext cx="8211312" cy="3971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829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Predicting survival for stage 4 patients (diagnosed in 2010)</a:t>
            </a:r>
          </a:p>
          <a:p>
            <a:pPr lvl="1"/>
            <a:r>
              <a:rPr lang="en-US" sz="2400" dirty="0" smtClean="0"/>
              <a:t>Survival is a binary variable (0 = patient alive or died of other cause, 1 = patient died of cancer)</a:t>
            </a:r>
          </a:p>
          <a:p>
            <a:pPr lvl="1"/>
            <a:r>
              <a:rPr lang="en-US" sz="2400" dirty="0" smtClean="0"/>
              <a:t>58% survived, 42% died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to inform researchers and patients probability of survival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490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70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Statistically significant </a:t>
            </a:r>
            <a:r>
              <a:rPr lang="en-US" sz="2400" dirty="0"/>
              <a:t>p</a:t>
            </a:r>
            <a:r>
              <a:rPr lang="en-US" sz="2400" dirty="0" smtClean="0"/>
              <a:t>redictors of </a:t>
            </a:r>
            <a:r>
              <a:rPr lang="en-US" sz="2400" dirty="0"/>
              <a:t>s</a:t>
            </a:r>
            <a:r>
              <a:rPr lang="en-US" sz="2400" dirty="0" smtClean="0"/>
              <a:t>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Tumor-related variables</a:t>
            </a:r>
          </a:p>
          <a:p>
            <a:pPr lvl="1"/>
            <a:r>
              <a:rPr lang="en-US" sz="2400" dirty="0" smtClean="0"/>
              <a:t>Subtype</a:t>
            </a:r>
          </a:p>
          <a:p>
            <a:pPr lvl="1"/>
            <a:r>
              <a:rPr lang="en-US" sz="2400" dirty="0" smtClean="0"/>
              <a:t>Grade</a:t>
            </a:r>
          </a:p>
          <a:p>
            <a:pPr lvl="1"/>
            <a:r>
              <a:rPr lang="en-US" sz="2400" dirty="0" smtClean="0"/>
              <a:t>Size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Demographic variables</a:t>
            </a:r>
          </a:p>
          <a:p>
            <a:pPr lvl="1"/>
            <a:r>
              <a:rPr lang="en-US" sz="2400" dirty="0" smtClean="0"/>
              <a:t>Race</a:t>
            </a:r>
          </a:p>
          <a:p>
            <a:pPr lvl="1"/>
            <a:r>
              <a:rPr lang="en-US" sz="2400" dirty="0" smtClean="0"/>
              <a:t>Age at diagnosis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Predictive power</a:t>
            </a:r>
          </a:p>
          <a:p>
            <a:pPr lvl="1"/>
            <a:r>
              <a:rPr lang="en-US" sz="2400" dirty="0" smtClean="0"/>
              <a:t>AUC (area under the curve) – 0.73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62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Results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/>
          <a:srcRect t="4270" b="4270"/>
          <a:stretch>
            <a:fillRect/>
          </a:stretch>
        </p:blipFill>
        <p:spPr>
          <a:xfrm>
            <a:off x="2228855" y="1749624"/>
            <a:ext cx="6605433" cy="2462945"/>
          </a:xfrm>
        </p:spPr>
      </p:pic>
      <p:sp>
        <p:nvSpPr>
          <p:cNvPr id="16" name="TextBox 15"/>
          <p:cNvSpPr txBox="1"/>
          <p:nvPr/>
        </p:nvSpPr>
        <p:spPr>
          <a:xfrm>
            <a:off x="1097280" y="4218780"/>
            <a:ext cx="767478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Is tumor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subtype 1,2 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yes, 67% probability 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survival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 (subtype = </a:t>
            </a:r>
            <a:r>
              <a:rPr lang="en-US" sz="2400" dirty="0"/>
              <a:t>4 or 5), 35% probability of survival</a:t>
            </a:r>
          </a:p>
          <a:p>
            <a:pPr>
              <a:buClr>
                <a:schemeClr val="accent1"/>
              </a:buClr>
            </a:pPr>
            <a:endParaRPr lang="en-US" sz="2400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 smtClean="0"/>
              <a:t>Predictive power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Misclassification rate of tree </a:t>
            </a:r>
            <a:r>
              <a:rPr lang="en-US" sz="2400" dirty="0" smtClean="0"/>
              <a:t>- </a:t>
            </a:r>
            <a:r>
              <a:rPr lang="en-US" sz="2400" dirty="0"/>
              <a:t>33%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288" y="2366712"/>
            <a:ext cx="2522384" cy="15003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16" y="1997380"/>
            <a:ext cx="219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Tumor subtypes: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0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24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8" y="427312"/>
            <a:ext cx="1118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Browse Data</a:t>
            </a:r>
            <a:endParaRPr lang="en-US" sz="4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714" y="1731302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4" name="Picture 3" descr="Dashboard-- Browse 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3"/>
            <a:ext cx="12192000" cy="538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0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8" y="427312"/>
            <a:ext cx="1118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Create Data Set</a:t>
            </a:r>
            <a:endParaRPr lang="en-US" sz="4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1714" y="1731302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6" name="Picture 5" descr="Dashboard -- Create Datas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7482"/>
            <a:ext cx="12192000" cy="522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49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8" y="427312"/>
            <a:ext cx="1118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Visualize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714" y="1731302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6" name="Picture 5" descr="Dashboard -- 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5440"/>
            <a:ext cx="12192000" cy="54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6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5338"/>
          </a:xfrm>
        </p:spPr>
        <p:txBody>
          <a:bodyPr>
            <a:normAutofit lnSpcReduction="10000"/>
          </a:bodyPr>
          <a:lstStyle/>
          <a:p>
            <a:pPr marL="0" indent="0">
              <a:buClr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Project Objectives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Current State and Limitations</a:t>
            </a:r>
          </a:p>
          <a:p>
            <a:pPr marL="0" indent="0">
              <a:buClr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Our Focus</a:t>
            </a:r>
          </a:p>
          <a:p>
            <a:pPr marL="0" indent="0">
              <a:buClrTx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Selection</a:t>
            </a: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Exploratory Analysis</a:t>
            </a: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Survival Analysis</a:t>
            </a: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Logistic Regression &amp; Decision Tree</a:t>
            </a: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Dashboard Examples</a:t>
            </a:r>
          </a:p>
          <a:p>
            <a:pPr marL="0" indent="0">
              <a:buClrTx/>
              <a:buNone/>
            </a:pPr>
            <a:r>
              <a:rPr lang="en-US" sz="2400" dirty="0">
                <a:solidFill>
                  <a:schemeClr val="tx1"/>
                </a:solidFill>
              </a:rPr>
              <a:t>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0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8" y="427312"/>
            <a:ext cx="1118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Analyze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714" y="1731302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6" name="Picture 5" descr="Dashboard -- Analy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085"/>
            <a:ext cx="12192000" cy="54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7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8" y="427312"/>
            <a:ext cx="11182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+mj-lt"/>
              </a:rPr>
              <a:t>Analyze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714" y="1731302"/>
            <a:ext cx="9284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/>
          </a:p>
          <a:p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4" name="Picture 3" descr="Analyze -- Model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848"/>
            <a:ext cx="12192000" cy="549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Why is this beneficial?</a:t>
            </a:r>
          </a:p>
          <a:p>
            <a:pPr lvl="1"/>
            <a:r>
              <a:rPr lang="en-US" sz="2400" dirty="0" smtClean="0"/>
              <a:t>Creation of </a:t>
            </a:r>
            <a:r>
              <a:rPr lang="en-US" sz="2400" dirty="0"/>
              <a:t>personalized data set from various </a:t>
            </a:r>
            <a:r>
              <a:rPr lang="en-US" sz="2400" dirty="0" smtClean="0"/>
              <a:t>sources</a:t>
            </a:r>
          </a:p>
          <a:p>
            <a:pPr lvl="1"/>
            <a:r>
              <a:rPr lang="en-US" sz="2400" dirty="0" smtClean="0"/>
              <a:t>Allows researcher to track performance of one provider against overall trends</a:t>
            </a:r>
          </a:p>
          <a:p>
            <a:pPr lvl="1"/>
            <a:r>
              <a:rPr lang="en-US" sz="2400" dirty="0" smtClean="0"/>
              <a:t>Visualizations give researchers a fast overview of their data and analysis that may be a good fit for the dataset</a:t>
            </a:r>
          </a:p>
          <a:p>
            <a:pPr marL="384048" lvl="2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377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Evaluate current state architecture for cancer research systems and analyze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Develop functional requirements for a cancer research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Perform sample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Provide sample </a:t>
            </a:r>
            <a:r>
              <a:rPr lang="en-US" sz="2400" dirty="0" smtClean="0"/>
              <a:t>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Recommend a dashboard implementation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38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Multiple data sources, data formats and EHR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Data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Public data - genomic data, imaging data, survival and epidemiology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Private data - EHR systems such as Epic and Cerner, clinical </a:t>
            </a:r>
            <a:r>
              <a:rPr lang="en-US" sz="2400" dirty="0" smtClean="0"/>
              <a:t>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Research data - PubMed, Medline Plus</a:t>
            </a:r>
            <a:endParaRPr lang="en-US" sz="24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400" dirty="0" smtClean="0"/>
              <a:t>Existing platforms - </a:t>
            </a:r>
            <a:r>
              <a:rPr lang="en-US" sz="2400" dirty="0" err="1" smtClean="0"/>
              <a:t>CancerLinQ</a:t>
            </a:r>
            <a:r>
              <a:rPr lang="en-US" sz="2400" dirty="0" smtClean="0"/>
              <a:t> </a:t>
            </a:r>
            <a:r>
              <a:rPr lang="en-US" sz="2400" dirty="0"/>
              <a:t>by ASCO and IBM </a:t>
            </a:r>
            <a:r>
              <a:rPr lang="en-US" sz="2400" dirty="0" smtClean="0"/>
              <a:t>Watson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Standard APIs – FHIR and </a:t>
            </a:r>
            <a:r>
              <a:rPr lang="en-US" sz="2400" dirty="0" err="1" smtClean="0"/>
              <a:t>HumanAPI</a:t>
            </a:r>
            <a:endParaRPr lang="en-US" sz="26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01168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695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No centralized research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Interoperability between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Disparate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Lack of visualizations and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7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</a:t>
            </a:r>
            <a:r>
              <a:rPr lang="en-US" sz="2400" dirty="0" smtClean="0"/>
              <a:t>reast cancer patient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Sample analysis</a:t>
            </a:r>
          </a:p>
          <a:p>
            <a:pPr lvl="1"/>
            <a:r>
              <a:rPr lang="en-US" sz="2400" dirty="0" smtClean="0"/>
              <a:t>How accurately can survival be predicted?</a:t>
            </a:r>
          </a:p>
          <a:p>
            <a:pPr lvl="1"/>
            <a:r>
              <a:rPr lang="en-US" sz="2400" dirty="0" smtClean="0"/>
              <a:t>What are the key factors affecting differences in survival rates?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Dashboard  - Use sample analysis to inform design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Selection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Selected breast </a:t>
            </a: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ancer patient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Utilized SEER data due to availability of a variety of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Narrowed patient selection to analyze HER2 biomarker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HER2+ : Tumor mutation with HER2 protein; promotes tumor cell growth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HR+: Tumor receives signals from hormones; promotes tumor cell growth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987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Exploratory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Evaluated survival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Evaluated survival by demographic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Analyzed outcomes by subtype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Compared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58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ysClr val="window" lastClr="FFFFFF"/>
      </a:lt1>
      <a:dk2>
        <a:srgbClr val="000000"/>
      </a:dk2>
      <a:lt2>
        <a:srgbClr val="E5DEDB"/>
      </a:lt2>
      <a:accent1>
        <a:srgbClr val="FFCA08"/>
      </a:accent1>
      <a:accent2>
        <a:srgbClr val="F9AA4E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851</TotalTime>
  <Words>520</Words>
  <Application>Microsoft Macintosh PowerPoint</Application>
  <PresentationFormat>Custom</PresentationFormat>
  <Paragraphs>159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Retrospect</vt:lpstr>
      <vt:lpstr>Oncology Research Platform  Summer Practicum </vt:lpstr>
      <vt:lpstr>Agenda</vt:lpstr>
      <vt:lpstr>Project Objectives</vt:lpstr>
      <vt:lpstr>Current State</vt:lpstr>
      <vt:lpstr>Limitations</vt:lpstr>
      <vt:lpstr>Our Focus</vt:lpstr>
      <vt:lpstr>Analysis</vt:lpstr>
      <vt:lpstr>Data Selection</vt:lpstr>
      <vt:lpstr>Exploratory Analysis</vt:lpstr>
      <vt:lpstr>Exploratory Analysis</vt:lpstr>
      <vt:lpstr>Survival Analysis</vt:lpstr>
      <vt:lpstr>Survival Analysis</vt:lpstr>
      <vt:lpstr>Predictive Models</vt:lpstr>
      <vt:lpstr>Logistic Regression Results</vt:lpstr>
      <vt:lpstr>Decision Tree Results</vt:lpstr>
      <vt:lpstr>Dashboard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Oncology Research Platform  Summer Practicum</dc:title>
  <dc:creator>Lauren Crabtree</dc:creator>
  <cp:lastModifiedBy>Sarah Bartlett</cp:lastModifiedBy>
  <cp:revision>54</cp:revision>
  <dcterms:created xsi:type="dcterms:W3CDTF">2015-07-28T18:59:39Z</dcterms:created>
  <dcterms:modified xsi:type="dcterms:W3CDTF">2015-07-30T19:48:16Z</dcterms:modified>
</cp:coreProperties>
</file>