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3"/>
  </p:notesMasterIdLst>
  <p:sldIdLst>
    <p:sldId id="256" r:id="rId2"/>
    <p:sldId id="259" r:id="rId3"/>
    <p:sldId id="261" r:id="rId4"/>
    <p:sldId id="263" r:id="rId5"/>
    <p:sldId id="258" r:id="rId6"/>
    <p:sldId id="296" r:id="rId7"/>
    <p:sldId id="260" r:id="rId8"/>
    <p:sldId id="265" r:id="rId9"/>
    <p:sldId id="319" r:id="rId10"/>
    <p:sldId id="298" r:id="rId11"/>
    <p:sldId id="301" r:id="rId12"/>
    <p:sldId id="312" r:id="rId13"/>
    <p:sldId id="300" r:id="rId14"/>
    <p:sldId id="299" r:id="rId15"/>
    <p:sldId id="313" r:id="rId16"/>
    <p:sldId id="302" r:id="rId17"/>
    <p:sldId id="303" r:id="rId18"/>
    <p:sldId id="315" r:id="rId19"/>
    <p:sldId id="304" r:id="rId20"/>
    <p:sldId id="305" r:id="rId21"/>
    <p:sldId id="314" r:id="rId22"/>
    <p:sldId id="306" r:id="rId23"/>
    <p:sldId id="307" r:id="rId24"/>
    <p:sldId id="316" r:id="rId25"/>
    <p:sldId id="308" r:id="rId26"/>
    <p:sldId id="311" r:id="rId27"/>
    <p:sldId id="317" r:id="rId28"/>
    <p:sldId id="309" r:id="rId29"/>
    <p:sldId id="310" r:id="rId30"/>
    <p:sldId id="318" r:id="rId31"/>
    <p:sldId id="275" r:id="rId32"/>
  </p:sldIdLst>
  <p:sldSz cx="9144000" cy="5143500" type="screen16x9"/>
  <p:notesSz cx="6858000" cy="9144000"/>
  <p:embeddedFontLst>
    <p:embeddedFont>
      <p:font typeface="Bebas Neue" panose="020B0606020202050201" pitchFamily="34" charset="0"/>
      <p:regular r:id="rId34"/>
    </p:embeddedFont>
    <p:embeddedFont>
      <p:font typeface="Inter" panose="020B0604020202020204" charset="0"/>
      <p:regular r:id="rId35"/>
      <p:bold r:id="rId36"/>
      <p:italic r:id="rId37"/>
      <p:boldItalic r:id="rId38"/>
    </p:embeddedFont>
    <p:embeddedFont>
      <p:font typeface="Passion One"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ADEFFB-21C6-4A15-845D-71BB06BD7C34}" v="9" dt="2024-09-17T02:51:18.598"/>
  </p1510:revLst>
</p1510:revInfo>
</file>

<file path=ppt/tableStyles.xml><?xml version="1.0" encoding="utf-8"?>
<a:tblStyleLst xmlns:a="http://schemas.openxmlformats.org/drawingml/2006/main" def="{5FDE99B0-7ED1-49F9-A104-57408DBAE2C2}">
  <a:tblStyle styleId="{5FDE99B0-7ED1-49F9-A104-57408DBAE2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d Ashraf Abo El-enein" userId="9470d04c191986b6" providerId="LiveId" clId="{8BADEFFB-21C6-4A15-845D-71BB06BD7C34}"/>
    <pc:docChg chg="undo custSel addSld delSld modSld sldOrd">
      <pc:chgData name="Shahd Ashraf Abo El-enein" userId="9470d04c191986b6" providerId="LiveId" clId="{8BADEFFB-21C6-4A15-845D-71BB06BD7C34}" dt="2024-09-17T02:51:18.598" v="112"/>
      <pc:docMkLst>
        <pc:docMk/>
      </pc:docMkLst>
      <pc:sldChg chg="addSp delSp modSp add del mod ord">
        <pc:chgData name="Shahd Ashraf Abo El-enein" userId="9470d04c191986b6" providerId="LiveId" clId="{8BADEFFB-21C6-4A15-845D-71BB06BD7C34}" dt="2024-09-17T02:34:59.627" v="59" actId="1076"/>
        <pc:sldMkLst>
          <pc:docMk/>
          <pc:sldMk cId="0" sldId="312"/>
        </pc:sldMkLst>
        <pc:spChg chg="add del mod">
          <ac:chgData name="Shahd Ashraf Abo El-enein" userId="9470d04c191986b6" providerId="LiveId" clId="{8BADEFFB-21C6-4A15-845D-71BB06BD7C34}" dt="2024-09-17T02:31:37.842" v="5" actId="478"/>
          <ac:spMkLst>
            <pc:docMk/>
            <pc:sldMk cId="0" sldId="312"/>
            <ac:spMk id="3" creationId="{FBECBB11-42C4-9C6D-8EEA-7AF338558403}"/>
          </ac:spMkLst>
        </pc:spChg>
        <pc:spChg chg="add del mod">
          <ac:chgData name="Shahd Ashraf Abo El-enein" userId="9470d04c191986b6" providerId="LiveId" clId="{8BADEFFB-21C6-4A15-845D-71BB06BD7C34}" dt="2024-09-17T02:31:51.709" v="8" actId="21"/>
          <ac:spMkLst>
            <pc:docMk/>
            <pc:sldMk cId="0" sldId="312"/>
            <ac:spMk id="5" creationId="{5FF45EDF-C8F2-D94C-E26E-B15BE5F4A038}"/>
          </ac:spMkLst>
        </pc:spChg>
        <pc:spChg chg="mod">
          <ac:chgData name="Shahd Ashraf Abo El-enein" userId="9470d04c191986b6" providerId="LiveId" clId="{8BADEFFB-21C6-4A15-845D-71BB06BD7C34}" dt="2024-09-17T02:33:53.950" v="49" actId="20577"/>
          <ac:spMkLst>
            <pc:docMk/>
            <pc:sldMk cId="0" sldId="312"/>
            <ac:spMk id="750" creationId="{00000000-0000-0000-0000-000000000000}"/>
          </ac:spMkLst>
        </pc:spChg>
        <pc:spChg chg="mod">
          <ac:chgData name="Shahd Ashraf Abo El-enein" userId="9470d04c191986b6" providerId="LiveId" clId="{8BADEFFB-21C6-4A15-845D-71BB06BD7C34}" dt="2024-09-17T02:34:59.627" v="59" actId="1076"/>
          <ac:spMkLst>
            <pc:docMk/>
            <pc:sldMk cId="0" sldId="312"/>
            <ac:spMk id="751" creationId="{00000000-0000-0000-0000-000000000000}"/>
          </ac:spMkLst>
        </pc:spChg>
        <pc:spChg chg="del mod">
          <ac:chgData name="Shahd Ashraf Abo El-enein" userId="9470d04c191986b6" providerId="LiveId" clId="{8BADEFFB-21C6-4A15-845D-71BB06BD7C34}" dt="2024-09-17T02:34:05.198" v="51" actId="21"/>
          <ac:spMkLst>
            <pc:docMk/>
            <pc:sldMk cId="0" sldId="312"/>
            <ac:spMk id="752" creationId="{00000000-0000-0000-0000-000000000000}"/>
          </ac:spMkLst>
        </pc:spChg>
        <pc:spChg chg="del">
          <ac:chgData name="Shahd Ashraf Abo El-enein" userId="9470d04c191986b6" providerId="LiveId" clId="{8BADEFFB-21C6-4A15-845D-71BB06BD7C34}" dt="2024-09-17T02:31:36.891" v="4" actId="478"/>
          <ac:spMkLst>
            <pc:docMk/>
            <pc:sldMk cId="0" sldId="312"/>
            <ac:spMk id="753" creationId="{00000000-0000-0000-0000-000000000000}"/>
          </ac:spMkLst>
        </pc:spChg>
        <pc:spChg chg="del mod">
          <ac:chgData name="Shahd Ashraf Abo El-enein" userId="9470d04c191986b6" providerId="LiveId" clId="{8BADEFFB-21C6-4A15-845D-71BB06BD7C34}" dt="2024-09-17T02:31:44.973" v="7" actId="21"/>
          <ac:spMkLst>
            <pc:docMk/>
            <pc:sldMk cId="0" sldId="312"/>
            <ac:spMk id="754" creationId="{00000000-0000-0000-0000-000000000000}"/>
          </ac:spMkLst>
        </pc:spChg>
      </pc:sldChg>
      <pc:sldChg chg="modSp add mod ord">
        <pc:chgData name="Shahd Ashraf Abo El-enein" userId="9470d04c191986b6" providerId="LiveId" clId="{8BADEFFB-21C6-4A15-845D-71BB06BD7C34}" dt="2024-09-17T02:45:30.738" v="88" actId="255"/>
        <pc:sldMkLst>
          <pc:docMk/>
          <pc:sldMk cId="4267728924" sldId="313"/>
        </pc:sldMkLst>
        <pc:spChg chg="mod">
          <ac:chgData name="Shahd Ashraf Abo El-enein" userId="9470d04c191986b6" providerId="LiveId" clId="{8BADEFFB-21C6-4A15-845D-71BB06BD7C34}" dt="2024-09-17T02:45:30.738" v="88" actId="255"/>
          <ac:spMkLst>
            <pc:docMk/>
            <pc:sldMk cId="4267728924" sldId="313"/>
            <ac:spMk id="751" creationId="{00000000-0000-0000-0000-000000000000}"/>
          </ac:spMkLst>
        </pc:spChg>
      </pc:sldChg>
      <pc:sldChg chg="modSp add mod ord">
        <pc:chgData name="Shahd Ashraf Abo El-enein" userId="9470d04c191986b6" providerId="LiveId" clId="{8BADEFFB-21C6-4A15-845D-71BB06BD7C34}" dt="2024-09-17T02:48:01.923" v="95" actId="255"/>
        <pc:sldMkLst>
          <pc:docMk/>
          <pc:sldMk cId="1447475947" sldId="314"/>
        </pc:sldMkLst>
        <pc:spChg chg="mod">
          <ac:chgData name="Shahd Ashraf Abo El-enein" userId="9470d04c191986b6" providerId="LiveId" clId="{8BADEFFB-21C6-4A15-845D-71BB06BD7C34}" dt="2024-09-17T02:48:01.923" v="95" actId="255"/>
          <ac:spMkLst>
            <pc:docMk/>
            <pc:sldMk cId="1447475947" sldId="314"/>
            <ac:spMk id="751" creationId="{00000000-0000-0000-0000-000000000000}"/>
          </ac:spMkLst>
        </pc:spChg>
      </pc:sldChg>
      <pc:sldChg chg="modSp add mod ord">
        <pc:chgData name="Shahd Ashraf Abo El-enein" userId="9470d04c191986b6" providerId="LiveId" clId="{8BADEFFB-21C6-4A15-845D-71BB06BD7C34}" dt="2024-09-17T02:48:25.308" v="98" actId="1076"/>
        <pc:sldMkLst>
          <pc:docMk/>
          <pc:sldMk cId="24187110" sldId="315"/>
        </pc:sldMkLst>
        <pc:spChg chg="mod">
          <ac:chgData name="Shahd Ashraf Abo El-enein" userId="9470d04c191986b6" providerId="LiveId" clId="{8BADEFFB-21C6-4A15-845D-71BB06BD7C34}" dt="2024-09-17T02:48:25.308" v="98" actId="1076"/>
          <ac:spMkLst>
            <pc:docMk/>
            <pc:sldMk cId="24187110" sldId="315"/>
            <ac:spMk id="751" creationId="{00000000-0000-0000-0000-000000000000}"/>
          </ac:spMkLst>
        </pc:spChg>
      </pc:sldChg>
      <pc:sldChg chg="modSp add mod ord">
        <pc:chgData name="Shahd Ashraf Abo El-enein" userId="9470d04c191986b6" providerId="LiveId" clId="{8BADEFFB-21C6-4A15-845D-71BB06BD7C34}" dt="2024-09-17T02:49:02.923" v="100" actId="255"/>
        <pc:sldMkLst>
          <pc:docMk/>
          <pc:sldMk cId="1019625248" sldId="316"/>
        </pc:sldMkLst>
        <pc:spChg chg="mod">
          <ac:chgData name="Shahd Ashraf Abo El-enein" userId="9470d04c191986b6" providerId="LiveId" clId="{8BADEFFB-21C6-4A15-845D-71BB06BD7C34}" dt="2024-09-17T02:49:02.923" v="100" actId="255"/>
          <ac:spMkLst>
            <pc:docMk/>
            <pc:sldMk cId="1019625248" sldId="316"/>
            <ac:spMk id="751" creationId="{00000000-0000-0000-0000-000000000000}"/>
          </ac:spMkLst>
        </pc:spChg>
      </pc:sldChg>
      <pc:sldChg chg="modSp add mod ord">
        <pc:chgData name="Shahd Ashraf Abo El-enein" userId="9470d04c191986b6" providerId="LiveId" clId="{8BADEFFB-21C6-4A15-845D-71BB06BD7C34}" dt="2024-09-17T02:50:04.289" v="106" actId="14100"/>
        <pc:sldMkLst>
          <pc:docMk/>
          <pc:sldMk cId="2175263142" sldId="317"/>
        </pc:sldMkLst>
        <pc:spChg chg="mod">
          <ac:chgData name="Shahd Ashraf Abo El-enein" userId="9470d04c191986b6" providerId="LiveId" clId="{8BADEFFB-21C6-4A15-845D-71BB06BD7C34}" dt="2024-09-17T02:50:04.289" v="106" actId="14100"/>
          <ac:spMkLst>
            <pc:docMk/>
            <pc:sldMk cId="2175263142" sldId="317"/>
            <ac:spMk id="751" creationId="{00000000-0000-0000-0000-000000000000}"/>
          </ac:spMkLst>
        </pc:spChg>
      </pc:sldChg>
      <pc:sldChg chg="addSp delSp modSp add mod ord">
        <pc:chgData name="Shahd Ashraf Abo El-enein" userId="9470d04c191986b6" providerId="LiveId" clId="{8BADEFFB-21C6-4A15-845D-71BB06BD7C34}" dt="2024-09-17T02:51:18.598" v="112"/>
        <pc:sldMkLst>
          <pc:docMk/>
          <pc:sldMk cId="2951356680" sldId="318"/>
        </pc:sldMkLst>
        <pc:spChg chg="add">
          <ac:chgData name="Shahd Ashraf Abo El-enein" userId="9470d04c191986b6" providerId="LiveId" clId="{8BADEFFB-21C6-4A15-845D-71BB06BD7C34}" dt="2024-09-17T02:50:42.536" v="107"/>
          <ac:spMkLst>
            <pc:docMk/>
            <pc:sldMk cId="2951356680" sldId="318"/>
            <ac:spMk id="2" creationId="{F82C1917-083E-FA2F-E073-59BB92801BA7}"/>
          </ac:spMkLst>
        </pc:spChg>
        <pc:spChg chg="add mod">
          <ac:chgData name="Shahd Ashraf Abo El-enein" userId="9470d04c191986b6" providerId="LiveId" clId="{8BADEFFB-21C6-4A15-845D-71BB06BD7C34}" dt="2024-09-17T02:51:18.570" v="110"/>
          <ac:spMkLst>
            <pc:docMk/>
            <pc:sldMk cId="2951356680" sldId="318"/>
            <ac:spMk id="3" creationId="{1399F633-DF99-0529-BAD6-81DD52AAEE52}"/>
          </ac:spMkLst>
        </pc:spChg>
        <pc:spChg chg="add del mod">
          <ac:chgData name="Shahd Ashraf Abo El-enein" userId="9470d04c191986b6" providerId="LiveId" clId="{8BADEFFB-21C6-4A15-845D-71BB06BD7C34}" dt="2024-09-17T02:51:18.598" v="112"/>
          <ac:spMkLst>
            <pc:docMk/>
            <pc:sldMk cId="2951356680" sldId="318"/>
            <ac:spMk id="751" creationId="{00000000-0000-0000-0000-000000000000}"/>
          </ac:spMkLst>
        </pc:spChg>
      </pc:sldChg>
      <pc:sldChg chg="addSp delSp modSp add mod ord">
        <pc:chgData name="Shahd Ashraf Abo El-enein" userId="9470d04c191986b6" providerId="LiveId" clId="{8BADEFFB-21C6-4A15-845D-71BB06BD7C34}" dt="2024-09-17T02:40:12.179" v="84" actId="21"/>
        <pc:sldMkLst>
          <pc:docMk/>
          <pc:sldMk cId="3889070507" sldId="319"/>
        </pc:sldMkLst>
        <pc:spChg chg="add del">
          <ac:chgData name="Shahd Ashraf Abo El-enein" userId="9470d04c191986b6" providerId="LiveId" clId="{8BADEFFB-21C6-4A15-845D-71BB06BD7C34}" dt="2024-09-17T02:40:12.179" v="84" actId="21"/>
          <ac:spMkLst>
            <pc:docMk/>
            <pc:sldMk cId="3889070507" sldId="319"/>
            <ac:spMk id="2" creationId="{C339F598-3614-6EFD-C292-A2911F55AD6B}"/>
          </ac:spMkLst>
        </pc:spChg>
        <pc:spChg chg="mod">
          <ac:chgData name="Shahd Ashraf Abo El-enein" userId="9470d04c191986b6" providerId="LiveId" clId="{8BADEFFB-21C6-4A15-845D-71BB06BD7C34}" dt="2024-09-17T02:40:05.808" v="83" actId="255"/>
          <ac:spMkLst>
            <pc:docMk/>
            <pc:sldMk cId="3889070507" sldId="319"/>
            <ac:spMk id="75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656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315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868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983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051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855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840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597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13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913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851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437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959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110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127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787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256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172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2829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468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35c9f142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35c9f142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971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522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545187" y="2539113"/>
            <a:ext cx="2909077" cy="290907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2"/>
          <p:cNvSpPr/>
          <p:nvPr/>
        </p:nvSpPr>
        <p:spPr>
          <a:xfrm>
            <a:off x="7073900" y="4334213"/>
            <a:ext cx="2909077" cy="290907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90650" y="-73963"/>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8488469" y="990668"/>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31847" y="3177967"/>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rot="-2700000">
            <a:off x="8734960" y="34209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rot="-2700000">
            <a:off x="8734956" y="4708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rot="-2700000">
            <a:off x="3258027" y="2948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rot="-2700000">
            <a:off x="2091794" y="465430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rot="-2700000">
            <a:off x="266135" y="189449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6495722" y="171242"/>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5548472" y="4814317"/>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txBox="1">
            <a:spLocks noGrp="1"/>
          </p:cNvSpPr>
          <p:nvPr>
            <p:ph type="ctrTitle"/>
          </p:nvPr>
        </p:nvSpPr>
        <p:spPr>
          <a:xfrm>
            <a:off x="1814850" y="1577788"/>
            <a:ext cx="5514300" cy="17439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2"/>
          <p:cNvSpPr txBox="1">
            <a:spLocks noGrp="1"/>
          </p:cNvSpPr>
          <p:nvPr>
            <p:ph type="subTitle" idx="1"/>
          </p:nvPr>
        </p:nvSpPr>
        <p:spPr>
          <a:xfrm>
            <a:off x="2430150" y="3547500"/>
            <a:ext cx="4283700" cy="4500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ctrTitle" idx="2"/>
          </p:nvPr>
        </p:nvSpPr>
        <p:spPr>
          <a:xfrm>
            <a:off x="6938575" y="552675"/>
            <a:ext cx="1492200" cy="4500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rgbClr val="191919"/>
              </a:buClr>
              <a:buSzPts val="1800"/>
              <a:buNone/>
              <a:defRPr sz="2400"/>
            </a:lvl1pPr>
            <a:lvl2pPr lvl="1" algn="ctr" rtl="0">
              <a:spcBef>
                <a:spcPts val="0"/>
              </a:spcBef>
              <a:spcAft>
                <a:spcPts val="0"/>
              </a:spcAft>
              <a:buClr>
                <a:srgbClr val="191919"/>
              </a:buClr>
              <a:buSzPts val="1800"/>
              <a:buNone/>
              <a:defRPr sz="1800">
                <a:solidFill>
                  <a:srgbClr val="191919"/>
                </a:solidFill>
              </a:defRPr>
            </a:lvl2pPr>
            <a:lvl3pPr lvl="2" algn="ctr" rtl="0">
              <a:spcBef>
                <a:spcPts val="0"/>
              </a:spcBef>
              <a:spcAft>
                <a:spcPts val="0"/>
              </a:spcAft>
              <a:buClr>
                <a:srgbClr val="191919"/>
              </a:buClr>
              <a:buSzPts val="1800"/>
              <a:buNone/>
              <a:defRPr sz="1800">
                <a:solidFill>
                  <a:srgbClr val="191919"/>
                </a:solidFill>
              </a:defRPr>
            </a:lvl3pPr>
            <a:lvl4pPr lvl="3" algn="ctr" rtl="0">
              <a:spcBef>
                <a:spcPts val="0"/>
              </a:spcBef>
              <a:spcAft>
                <a:spcPts val="0"/>
              </a:spcAft>
              <a:buClr>
                <a:srgbClr val="191919"/>
              </a:buClr>
              <a:buSzPts val="1800"/>
              <a:buNone/>
              <a:defRPr sz="1800">
                <a:solidFill>
                  <a:srgbClr val="191919"/>
                </a:solidFill>
              </a:defRPr>
            </a:lvl4pPr>
            <a:lvl5pPr lvl="4" algn="ctr" rtl="0">
              <a:spcBef>
                <a:spcPts val="0"/>
              </a:spcBef>
              <a:spcAft>
                <a:spcPts val="0"/>
              </a:spcAft>
              <a:buClr>
                <a:srgbClr val="191919"/>
              </a:buClr>
              <a:buSzPts val="1800"/>
              <a:buNone/>
              <a:defRPr sz="1800">
                <a:solidFill>
                  <a:srgbClr val="191919"/>
                </a:solidFill>
              </a:defRPr>
            </a:lvl5pPr>
            <a:lvl6pPr lvl="5" algn="ctr" rtl="0">
              <a:spcBef>
                <a:spcPts val="0"/>
              </a:spcBef>
              <a:spcAft>
                <a:spcPts val="0"/>
              </a:spcAft>
              <a:buClr>
                <a:srgbClr val="191919"/>
              </a:buClr>
              <a:buSzPts val="1800"/>
              <a:buNone/>
              <a:defRPr sz="1800">
                <a:solidFill>
                  <a:srgbClr val="191919"/>
                </a:solidFill>
              </a:defRPr>
            </a:lvl6pPr>
            <a:lvl7pPr lvl="6" algn="ctr" rtl="0">
              <a:spcBef>
                <a:spcPts val="0"/>
              </a:spcBef>
              <a:spcAft>
                <a:spcPts val="0"/>
              </a:spcAft>
              <a:buClr>
                <a:srgbClr val="191919"/>
              </a:buClr>
              <a:buSzPts val="1800"/>
              <a:buNone/>
              <a:defRPr sz="1800">
                <a:solidFill>
                  <a:srgbClr val="191919"/>
                </a:solidFill>
              </a:defRPr>
            </a:lvl7pPr>
            <a:lvl8pPr lvl="7" algn="ctr" rtl="0">
              <a:spcBef>
                <a:spcPts val="0"/>
              </a:spcBef>
              <a:spcAft>
                <a:spcPts val="0"/>
              </a:spcAft>
              <a:buClr>
                <a:srgbClr val="191919"/>
              </a:buClr>
              <a:buSzPts val="1800"/>
              <a:buNone/>
              <a:defRPr sz="1800">
                <a:solidFill>
                  <a:srgbClr val="191919"/>
                </a:solidFill>
              </a:defRPr>
            </a:lvl8pPr>
            <a:lvl9pPr lvl="8" algn="ctr" rtl="0">
              <a:spcBef>
                <a:spcPts val="0"/>
              </a:spcBef>
              <a:spcAft>
                <a:spcPts val="0"/>
              </a:spcAft>
              <a:buClr>
                <a:srgbClr val="191919"/>
              </a:buClr>
              <a:buSzPts val="1800"/>
              <a:buNone/>
              <a:defRPr sz="18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3"/>
        <p:cNvGrpSpPr/>
        <p:nvPr/>
      </p:nvGrpSpPr>
      <p:grpSpPr>
        <a:xfrm>
          <a:off x="0" y="0"/>
          <a:ext cx="0" cy="0"/>
          <a:chOff x="0" y="0"/>
          <a:chExt cx="0" cy="0"/>
        </a:xfrm>
      </p:grpSpPr>
      <p:sp>
        <p:nvSpPr>
          <p:cNvPr id="304" name="Google Shape;304;p25"/>
          <p:cNvSpPr txBox="1">
            <a:spLocks noGrp="1"/>
          </p:cNvSpPr>
          <p:nvPr>
            <p:ph type="title"/>
          </p:nvPr>
        </p:nvSpPr>
        <p:spPr>
          <a:xfrm>
            <a:off x="2347950" y="1147088"/>
            <a:ext cx="4448100" cy="117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5" name="Google Shape;305;p25"/>
          <p:cNvSpPr txBox="1">
            <a:spLocks noGrp="1"/>
          </p:cNvSpPr>
          <p:nvPr>
            <p:ph type="subTitle" idx="1"/>
          </p:nvPr>
        </p:nvSpPr>
        <p:spPr>
          <a:xfrm>
            <a:off x="2347900" y="2503800"/>
            <a:ext cx="4448100" cy="112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5"/>
          <p:cNvSpPr/>
          <p:nvPr/>
        </p:nvSpPr>
        <p:spPr>
          <a:xfrm>
            <a:off x="-1019876" y="1643250"/>
            <a:ext cx="2293037" cy="229303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5"/>
          <p:cNvSpPr/>
          <p:nvPr/>
        </p:nvSpPr>
        <p:spPr>
          <a:xfrm>
            <a:off x="7311550" y="-1003500"/>
            <a:ext cx="2455603" cy="2455603"/>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5"/>
          <p:cNvSpPr/>
          <p:nvPr/>
        </p:nvSpPr>
        <p:spPr>
          <a:xfrm rot="10800000">
            <a:off x="7044900" y="4330787"/>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5"/>
          <p:cNvSpPr/>
          <p:nvPr/>
        </p:nvSpPr>
        <p:spPr>
          <a:xfrm>
            <a:off x="-691818" y="-1638807"/>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5"/>
          <p:cNvSpPr/>
          <p:nvPr/>
        </p:nvSpPr>
        <p:spPr>
          <a:xfrm>
            <a:off x="8454632" y="3783118"/>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5"/>
          <p:cNvSpPr/>
          <p:nvPr/>
        </p:nvSpPr>
        <p:spPr>
          <a:xfrm rot="-2700000">
            <a:off x="1860872" y="23177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5"/>
          <p:cNvSpPr/>
          <p:nvPr/>
        </p:nvSpPr>
        <p:spPr>
          <a:xfrm rot="-2700000">
            <a:off x="6009081" y="15565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5"/>
          <p:cNvSpPr/>
          <p:nvPr/>
        </p:nvSpPr>
        <p:spPr>
          <a:xfrm rot="-2700000">
            <a:off x="6676290" y="47131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5"/>
          <p:cNvSpPr/>
          <p:nvPr/>
        </p:nvSpPr>
        <p:spPr>
          <a:xfrm rot="-2700000">
            <a:off x="2182223" y="48111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5"/>
          <p:cNvSpPr/>
          <p:nvPr/>
        </p:nvSpPr>
        <p:spPr>
          <a:xfrm rot="-2700000">
            <a:off x="8738506" y="20268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25"/>
          <p:cNvSpPr/>
          <p:nvPr/>
        </p:nvSpPr>
        <p:spPr>
          <a:xfrm>
            <a:off x="401822" y="45441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5"/>
          <p:cNvSpPr txBox="1"/>
          <p:nvPr/>
        </p:nvSpPr>
        <p:spPr>
          <a:xfrm>
            <a:off x="2099100" y="3774575"/>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dk1"/>
                </a:solidFill>
                <a:latin typeface="Inter"/>
                <a:ea typeface="Inter"/>
                <a:cs typeface="Inter"/>
                <a:sym typeface="Inter"/>
              </a:rPr>
              <a:t>CREDITS: This presentation template was created by </a:t>
            </a:r>
            <a:r>
              <a:rPr lang="en" sz="1000" b="1" u="sng">
                <a:solidFill>
                  <a:schemeClr val="dk1"/>
                </a:solidFill>
                <a:latin typeface="Inter"/>
                <a:ea typeface="Inter"/>
                <a:cs typeface="Inter"/>
                <a:sym typeface="Inter"/>
                <a:hlinkClick r:id="rId2">
                  <a:extLst>
                    <a:ext uri="{A12FA001-AC4F-418D-AE19-62706E023703}">
                      <ahyp:hlinkClr xmlns:ahyp="http://schemas.microsoft.com/office/drawing/2018/hyperlinkcolor" val="tx"/>
                    </a:ext>
                  </a:extLst>
                </a:hlinkClick>
              </a:rPr>
              <a:t>Slidesgo</a:t>
            </a:r>
            <a:r>
              <a:rPr lang="en" sz="1000">
                <a:solidFill>
                  <a:schemeClr val="dk1"/>
                </a:solidFill>
                <a:latin typeface="Inter"/>
                <a:ea typeface="Inter"/>
                <a:cs typeface="Inter"/>
                <a:sym typeface="Inter"/>
              </a:rPr>
              <a:t>, and includes icons by </a:t>
            </a:r>
            <a:r>
              <a:rPr lang="en" sz="1000" b="1" u="sng">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000">
                <a:solidFill>
                  <a:schemeClr val="dk1"/>
                </a:solidFill>
                <a:latin typeface="Inter"/>
                <a:ea typeface="Inter"/>
                <a:cs typeface="Inter"/>
                <a:sym typeface="Inter"/>
              </a:rPr>
              <a:t>, and infographics &amp; images by </a:t>
            </a:r>
            <a:r>
              <a:rPr lang="en" sz="1000" b="1" u="sng">
                <a:solidFill>
                  <a:schemeClr val="dk1"/>
                </a:solid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Inter"/>
                <a:ea typeface="Inter"/>
                <a:cs typeface="Inter"/>
                <a:sym typeface="Inter"/>
              </a:rPr>
              <a:t> </a:t>
            </a:r>
            <a:endParaRPr sz="1000" u="sng">
              <a:solidFill>
                <a:schemeClr val="dk1"/>
              </a:solidFill>
              <a:latin typeface="Inter"/>
              <a:ea typeface="Inter"/>
              <a:cs typeface="Inter"/>
              <a:sym typeface="Inte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18"/>
        <p:cNvGrpSpPr/>
        <p:nvPr/>
      </p:nvGrpSpPr>
      <p:grpSpPr>
        <a:xfrm>
          <a:off x="0" y="0"/>
          <a:ext cx="0" cy="0"/>
          <a:chOff x="0" y="0"/>
          <a:chExt cx="0" cy="0"/>
        </a:xfrm>
      </p:grpSpPr>
      <p:sp>
        <p:nvSpPr>
          <p:cNvPr id="319" name="Google Shape;319;p26"/>
          <p:cNvSpPr/>
          <p:nvPr/>
        </p:nvSpPr>
        <p:spPr>
          <a:xfrm>
            <a:off x="-753977" y="3910975"/>
            <a:ext cx="2489827" cy="248982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0" name="Google Shape;320;p26"/>
          <p:cNvGrpSpPr/>
          <p:nvPr/>
        </p:nvGrpSpPr>
        <p:grpSpPr>
          <a:xfrm>
            <a:off x="295975" y="4188655"/>
            <a:ext cx="1694813" cy="830678"/>
            <a:chOff x="-215300" y="3851305"/>
            <a:chExt cx="1694813" cy="830678"/>
          </a:xfrm>
        </p:grpSpPr>
        <p:sp>
          <p:nvSpPr>
            <p:cNvPr id="321" name="Google Shape;321;p2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2" name="Google Shape;322;p26"/>
            <p:cNvGrpSpPr/>
            <p:nvPr/>
          </p:nvGrpSpPr>
          <p:grpSpPr>
            <a:xfrm>
              <a:off x="861887" y="4031521"/>
              <a:ext cx="137882" cy="60495"/>
              <a:chOff x="1949580" y="3551527"/>
              <a:chExt cx="247410" cy="108551"/>
            </a:xfrm>
          </p:grpSpPr>
          <p:sp>
            <p:nvSpPr>
              <p:cNvPr id="323" name="Google Shape;323;p2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 name="Google Shape;326;p2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26"/>
          <p:cNvSpPr/>
          <p:nvPr/>
        </p:nvSpPr>
        <p:spPr>
          <a:xfrm rot="-2700000">
            <a:off x="7679247" y="18329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26"/>
          <p:cNvSpPr/>
          <p:nvPr/>
        </p:nvSpPr>
        <p:spPr>
          <a:xfrm rot="-2700000">
            <a:off x="422294" y="56792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6"/>
          <p:cNvSpPr/>
          <p:nvPr/>
        </p:nvSpPr>
        <p:spPr>
          <a:xfrm rot="-2700000">
            <a:off x="8760102" y="35938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6"/>
          <p:cNvSpPr/>
          <p:nvPr/>
        </p:nvSpPr>
        <p:spPr>
          <a:xfrm rot="-2700000">
            <a:off x="228123" y="30408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6"/>
          <p:cNvSpPr/>
          <p:nvPr/>
        </p:nvSpPr>
        <p:spPr>
          <a:xfrm rot="-2700000">
            <a:off x="4242256" y="47461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6"/>
          <p:cNvSpPr/>
          <p:nvPr/>
        </p:nvSpPr>
        <p:spPr>
          <a:xfrm>
            <a:off x="3199535" y="1921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0" name="Google Shape;350;p26"/>
          <p:cNvGrpSpPr/>
          <p:nvPr/>
        </p:nvGrpSpPr>
        <p:grpSpPr>
          <a:xfrm>
            <a:off x="8430783" y="1741366"/>
            <a:ext cx="901968" cy="901968"/>
            <a:chOff x="1350404" y="-3124999"/>
            <a:chExt cx="1570279" cy="1570279"/>
          </a:xfrm>
        </p:grpSpPr>
        <p:sp>
          <p:nvSpPr>
            <p:cNvPr id="351" name="Google Shape;351;p26"/>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6"/>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6"/>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6"/>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5" name="Google Shape;355;p26"/>
          <p:cNvSpPr/>
          <p:nvPr/>
        </p:nvSpPr>
        <p:spPr>
          <a:xfrm>
            <a:off x="4407973" y="-1942300"/>
            <a:ext cx="2489827" cy="248982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6"/>
          <p:cNvSpPr/>
          <p:nvPr/>
        </p:nvSpPr>
        <p:spPr>
          <a:xfrm>
            <a:off x="8146410" y="47549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57"/>
        <p:cNvGrpSpPr/>
        <p:nvPr/>
      </p:nvGrpSpPr>
      <p:grpSpPr>
        <a:xfrm>
          <a:off x="0" y="0"/>
          <a:ext cx="0" cy="0"/>
          <a:chOff x="0" y="0"/>
          <a:chExt cx="0" cy="0"/>
        </a:xfrm>
      </p:grpSpPr>
      <p:sp>
        <p:nvSpPr>
          <p:cNvPr id="358" name="Google Shape;358;p27"/>
          <p:cNvSpPr/>
          <p:nvPr/>
        </p:nvSpPr>
        <p:spPr>
          <a:xfrm>
            <a:off x="7128375" y="0"/>
            <a:ext cx="2517166" cy="1088852"/>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9" name="Google Shape;359;p27"/>
          <p:cNvGrpSpPr/>
          <p:nvPr/>
        </p:nvGrpSpPr>
        <p:grpSpPr>
          <a:xfrm>
            <a:off x="7650716" y="539506"/>
            <a:ext cx="1022136" cy="829949"/>
            <a:chOff x="7329141" y="362469"/>
            <a:chExt cx="1022136" cy="829949"/>
          </a:xfrm>
        </p:grpSpPr>
        <p:sp>
          <p:nvSpPr>
            <p:cNvPr id="360" name="Google Shape;360;p27"/>
            <p:cNvSpPr/>
            <p:nvPr/>
          </p:nvSpPr>
          <p:spPr>
            <a:xfrm>
              <a:off x="7329141" y="362469"/>
              <a:ext cx="1022136" cy="829949"/>
            </a:xfrm>
            <a:custGeom>
              <a:avLst/>
              <a:gdLst/>
              <a:ahLst/>
              <a:cxnLst/>
              <a:rect l="l" t="t" r="r" b="b"/>
              <a:pathLst>
                <a:path w="1901648" h="1544092" extrusionOk="0">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7"/>
            <p:cNvSpPr/>
            <p:nvPr/>
          </p:nvSpPr>
          <p:spPr>
            <a:xfrm>
              <a:off x="7479397" y="507863"/>
              <a:ext cx="275724" cy="489918"/>
            </a:xfrm>
            <a:custGeom>
              <a:avLst/>
              <a:gdLst/>
              <a:ahLst/>
              <a:cxnLst/>
              <a:rect l="l" t="t" r="r" b="b"/>
              <a:pathLst>
                <a:path w="512975" h="911475" extrusionOk="0">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2" name="Google Shape;362;p27"/>
            <p:cNvGrpSpPr/>
            <p:nvPr/>
          </p:nvGrpSpPr>
          <p:grpSpPr>
            <a:xfrm>
              <a:off x="7581570" y="507863"/>
              <a:ext cx="449624" cy="551756"/>
              <a:chOff x="6727477" y="1096947"/>
              <a:chExt cx="836044" cy="1025951"/>
            </a:xfrm>
          </p:grpSpPr>
          <p:sp>
            <p:nvSpPr>
              <p:cNvPr id="363" name="Google Shape;363;p27"/>
              <p:cNvSpPr/>
              <p:nvPr/>
            </p:nvSpPr>
            <p:spPr>
              <a:xfrm>
                <a:off x="7050546" y="1096947"/>
                <a:ext cx="512975" cy="1014176"/>
              </a:xfrm>
              <a:custGeom>
                <a:avLst/>
                <a:gdLst/>
                <a:ahLst/>
                <a:cxnLst/>
                <a:rect l="l" t="t" r="r" b="b"/>
                <a:pathLst>
                  <a:path w="512975" h="1014176" extrusionOk="0">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7"/>
              <p:cNvSpPr/>
              <p:nvPr/>
            </p:nvSpPr>
            <p:spPr>
              <a:xfrm>
                <a:off x="6727477" y="1609923"/>
                <a:ext cx="432531" cy="512975"/>
              </a:xfrm>
              <a:custGeom>
                <a:avLst/>
                <a:gdLst/>
                <a:ahLst/>
                <a:cxnLst/>
                <a:rect l="l" t="t" r="r" b="b"/>
                <a:pathLst>
                  <a:path w="432531" h="512975" extrusionOk="0">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5" name="Google Shape;365;p27"/>
            <p:cNvSpPr/>
            <p:nvPr/>
          </p:nvSpPr>
          <p:spPr>
            <a:xfrm>
              <a:off x="7755275" y="507863"/>
              <a:ext cx="222278" cy="438881"/>
            </a:xfrm>
            <a:custGeom>
              <a:avLst/>
              <a:gdLst/>
              <a:ahLst/>
              <a:cxnLst/>
              <a:rect l="l" t="t" r="r" b="b"/>
              <a:pathLst>
                <a:path w="413540" h="816522" extrusionOk="0">
                  <a:moveTo>
                    <a:pt x="0" y="0"/>
                  </a:moveTo>
                  <a:lnTo>
                    <a:pt x="0" y="512976"/>
                  </a:lnTo>
                  <a:lnTo>
                    <a:pt x="413541" y="81652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7"/>
            <p:cNvSpPr/>
            <p:nvPr/>
          </p:nvSpPr>
          <p:spPr>
            <a:xfrm>
              <a:off x="7918481" y="577354"/>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7"/>
            <p:cNvSpPr/>
            <p:nvPr/>
          </p:nvSpPr>
          <p:spPr>
            <a:xfrm>
              <a:off x="7986379" y="855683"/>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7"/>
            <p:cNvSpPr/>
            <p:nvPr/>
          </p:nvSpPr>
          <p:spPr>
            <a:xfrm>
              <a:off x="8078706" y="664248"/>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27"/>
            <p:cNvSpPr/>
            <p:nvPr/>
          </p:nvSpPr>
          <p:spPr>
            <a:xfrm>
              <a:off x="8078706" y="691415"/>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27"/>
            <p:cNvSpPr/>
            <p:nvPr/>
          </p:nvSpPr>
          <p:spPr>
            <a:xfrm>
              <a:off x="8078706" y="718541"/>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7"/>
            <p:cNvSpPr/>
            <p:nvPr/>
          </p:nvSpPr>
          <p:spPr>
            <a:xfrm>
              <a:off x="8078706" y="946989"/>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27"/>
            <p:cNvSpPr/>
            <p:nvPr/>
          </p:nvSpPr>
          <p:spPr>
            <a:xfrm>
              <a:off x="8078706" y="974156"/>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27"/>
            <p:cNvSpPr/>
            <p:nvPr/>
          </p:nvSpPr>
          <p:spPr>
            <a:xfrm>
              <a:off x="8078706" y="1001323"/>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4" name="Google Shape;374;p27"/>
          <p:cNvSpPr/>
          <p:nvPr/>
        </p:nvSpPr>
        <p:spPr>
          <a:xfrm>
            <a:off x="6005759" y="4604009"/>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27"/>
          <p:cNvSpPr/>
          <p:nvPr/>
        </p:nvSpPr>
        <p:spPr>
          <a:xfrm rot="-2700000">
            <a:off x="547497" y="24057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27"/>
          <p:cNvSpPr/>
          <p:nvPr/>
        </p:nvSpPr>
        <p:spPr>
          <a:xfrm rot="-2700000">
            <a:off x="3740631" y="470647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7"/>
          <p:cNvSpPr/>
          <p:nvPr/>
        </p:nvSpPr>
        <p:spPr>
          <a:xfrm rot="-2700000">
            <a:off x="4869215" y="2405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27"/>
          <p:cNvSpPr/>
          <p:nvPr/>
        </p:nvSpPr>
        <p:spPr>
          <a:xfrm rot="-2700000">
            <a:off x="249023" y="41930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27"/>
          <p:cNvSpPr/>
          <p:nvPr/>
        </p:nvSpPr>
        <p:spPr>
          <a:xfrm rot="-2700000">
            <a:off x="8701281" y="20575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7"/>
          <p:cNvSpPr/>
          <p:nvPr/>
        </p:nvSpPr>
        <p:spPr>
          <a:xfrm>
            <a:off x="8370935" y="47152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27"/>
          <p:cNvSpPr/>
          <p:nvPr/>
        </p:nvSpPr>
        <p:spPr>
          <a:xfrm>
            <a:off x="-141118" y="4603993"/>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27"/>
          <p:cNvSpPr/>
          <p:nvPr/>
        </p:nvSpPr>
        <p:spPr>
          <a:xfrm>
            <a:off x="-1383791" y="1516059"/>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27"/>
          <p:cNvSpPr/>
          <p:nvPr/>
        </p:nvSpPr>
        <p:spPr>
          <a:xfrm>
            <a:off x="1442285" y="18323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p:nvPr/>
        </p:nvSpPr>
        <p:spPr>
          <a:xfrm>
            <a:off x="-1626298" y="2598094"/>
            <a:ext cx="3114423" cy="3114423"/>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7191750" y="-13688"/>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359972" y="7434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rot="-2700000">
            <a:off x="4446660" y="20412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rot="-2700000">
            <a:off x="8603477" y="25031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rot="-2700000">
            <a:off x="2404760" y="47616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rot="-2700000">
            <a:off x="6853619" y="463243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8848072" y="439673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txBox="1">
            <a:spLocks noGrp="1"/>
          </p:cNvSpPr>
          <p:nvPr>
            <p:ph type="title"/>
          </p:nvPr>
        </p:nvSpPr>
        <p:spPr>
          <a:xfrm>
            <a:off x="3151900" y="1636350"/>
            <a:ext cx="4150500" cy="13023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3"/>
          <p:cNvSpPr txBox="1">
            <a:spLocks noGrp="1"/>
          </p:cNvSpPr>
          <p:nvPr>
            <p:ph type="title" idx="2" hasCustomPrompt="1"/>
          </p:nvPr>
        </p:nvSpPr>
        <p:spPr>
          <a:xfrm>
            <a:off x="1475300" y="1690000"/>
            <a:ext cx="1294500" cy="90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 name="Google Shape;35;p3"/>
          <p:cNvSpPr txBox="1">
            <a:spLocks noGrp="1"/>
          </p:cNvSpPr>
          <p:nvPr>
            <p:ph type="subTitle" idx="1"/>
          </p:nvPr>
        </p:nvSpPr>
        <p:spPr>
          <a:xfrm>
            <a:off x="3151900" y="3080475"/>
            <a:ext cx="3124800" cy="6930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5"/>
          <p:cNvSpPr txBox="1">
            <a:spLocks noGrp="1"/>
          </p:cNvSpPr>
          <p:nvPr>
            <p:ph type="subTitle" idx="1"/>
          </p:nvPr>
        </p:nvSpPr>
        <p:spPr>
          <a:xfrm>
            <a:off x="720000" y="1657325"/>
            <a:ext cx="3692400" cy="111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5"/>
          <p:cNvSpPr txBox="1">
            <a:spLocks noGrp="1"/>
          </p:cNvSpPr>
          <p:nvPr>
            <p:ph type="subTitle" idx="2"/>
          </p:nvPr>
        </p:nvSpPr>
        <p:spPr>
          <a:xfrm>
            <a:off x="720000" y="1324175"/>
            <a:ext cx="36924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 name="Google Shape;55;p5"/>
          <p:cNvSpPr txBox="1">
            <a:spLocks noGrp="1"/>
          </p:cNvSpPr>
          <p:nvPr>
            <p:ph type="subTitle" idx="3"/>
          </p:nvPr>
        </p:nvSpPr>
        <p:spPr>
          <a:xfrm>
            <a:off x="720000" y="3326625"/>
            <a:ext cx="3692400" cy="111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5"/>
          <p:cNvSpPr txBox="1">
            <a:spLocks noGrp="1"/>
          </p:cNvSpPr>
          <p:nvPr>
            <p:ph type="subTitle" idx="4"/>
          </p:nvPr>
        </p:nvSpPr>
        <p:spPr>
          <a:xfrm>
            <a:off x="720000" y="2993475"/>
            <a:ext cx="36924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 name="Google Shape;57;p5"/>
          <p:cNvSpPr/>
          <p:nvPr/>
        </p:nvSpPr>
        <p:spPr>
          <a:xfrm>
            <a:off x="7733623" y="3739775"/>
            <a:ext cx="2549720" cy="254972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 name="Google Shape;58;p5"/>
          <p:cNvGrpSpPr/>
          <p:nvPr/>
        </p:nvGrpSpPr>
        <p:grpSpPr>
          <a:xfrm>
            <a:off x="4480608" y="-456934"/>
            <a:ext cx="901968" cy="901968"/>
            <a:chOff x="1350404" y="-3124999"/>
            <a:chExt cx="1570279" cy="1570279"/>
          </a:xfrm>
        </p:grpSpPr>
        <p:sp>
          <p:nvSpPr>
            <p:cNvPr id="59" name="Google Shape;59;p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 name="Google Shape;63;p5"/>
          <p:cNvSpPr/>
          <p:nvPr/>
        </p:nvSpPr>
        <p:spPr>
          <a:xfrm rot="-2700000">
            <a:off x="2949972" y="1060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rot="-2700000">
            <a:off x="297915" y="14793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rot="-2700000">
            <a:off x="2193523" y="477138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rot="-2700000">
            <a:off x="8773656" y="5142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8588310" y="33213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7"/>
          <p:cNvSpPr/>
          <p:nvPr/>
        </p:nvSpPr>
        <p:spPr>
          <a:xfrm>
            <a:off x="-752503" y="-740378"/>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7"/>
          <p:cNvSpPr/>
          <p:nvPr/>
        </p:nvSpPr>
        <p:spPr>
          <a:xfrm rot="5400000">
            <a:off x="7832550" y="4153000"/>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7"/>
          <p:cNvSpPr/>
          <p:nvPr/>
        </p:nvSpPr>
        <p:spPr>
          <a:xfrm rot="-2700000">
            <a:off x="8650260" y="5055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7"/>
          <p:cNvSpPr/>
          <p:nvPr/>
        </p:nvSpPr>
        <p:spPr>
          <a:xfrm rot="-2700000">
            <a:off x="8806494" y="31366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7"/>
          <p:cNvSpPr/>
          <p:nvPr/>
        </p:nvSpPr>
        <p:spPr>
          <a:xfrm>
            <a:off x="227347" y="26846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7"/>
          <p:cNvSpPr/>
          <p:nvPr/>
        </p:nvSpPr>
        <p:spPr>
          <a:xfrm rot="-2700000">
            <a:off x="1901219" y="483400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7"/>
          <p:cNvSpPr/>
          <p:nvPr/>
        </p:nvSpPr>
        <p:spPr>
          <a:xfrm rot="-2700000">
            <a:off x="4190627" y="2161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7"/>
          <p:cNvSpPr txBox="1">
            <a:spLocks noGrp="1"/>
          </p:cNvSpPr>
          <p:nvPr>
            <p:ph type="title"/>
          </p:nvPr>
        </p:nvSpPr>
        <p:spPr>
          <a:xfrm>
            <a:off x="4280550" y="826000"/>
            <a:ext cx="3936300" cy="1158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7" name="Google Shape;87;p7"/>
          <p:cNvSpPr txBox="1">
            <a:spLocks noGrp="1"/>
          </p:cNvSpPr>
          <p:nvPr>
            <p:ph type="body" idx="1"/>
          </p:nvPr>
        </p:nvSpPr>
        <p:spPr>
          <a:xfrm>
            <a:off x="4280550" y="2093200"/>
            <a:ext cx="3936300" cy="2224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88" name="Google Shape;88;p7"/>
          <p:cNvSpPr>
            <a:spLocks noGrp="1"/>
          </p:cNvSpPr>
          <p:nvPr>
            <p:ph type="pic" idx="2"/>
          </p:nvPr>
        </p:nvSpPr>
        <p:spPr>
          <a:xfrm>
            <a:off x="726450" y="539500"/>
            <a:ext cx="3232800" cy="4064400"/>
          </a:xfrm>
          <a:prstGeom prst="round1Rect">
            <a:avLst>
              <a:gd name="adj" fmla="val 24250"/>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9"/>
          <p:cNvSpPr txBox="1">
            <a:spLocks noGrp="1"/>
          </p:cNvSpPr>
          <p:nvPr>
            <p:ph type="subTitle" idx="1"/>
          </p:nvPr>
        </p:nvSpPr>
        <p:spPr>
          <a:xfrm>
            <a:off x="720075" y="1229900"/>
            <a:ext cx="4149300" cy="267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9"/>
          <p:cNvSpPr txBox="1">
            <a:spLocks noGrp="1"/>
          </p:cNvSpPr>
          <p:nvPr>
            <p:ph type="subTitle" idx="2"/>
          </p:nvPr>
        </p:nvSpPr>
        <p:spPr>
          <a:xfrm>
            <a:off x="5258200" y="1229900"/>
            <a:ext cx="3165900" cy="337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9"/>
          <p:cNvSpPr/>
          <p:nvPr/>
        </p:nvSpPr>
        <p:spPr>
          <a:xfrm>
            <a:off x="-1066000" y="4148624"/>
            <a:ext cx="2318705" cy="2318705"/>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9"/>
          <p:cNvSpPr/>
          <p:nvPr/>
        </p:nvSpPr>
        <p:spPr>
          <a:xfrm rot="-2700000">
            <a:off x="8725469" y="453535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9"/>
          <p:cNvSpPr/>
          <p:nvPr/>
        </p:nvSpPr>
        <p:spPr>
          <a:xfrm rot="5400000">
            <a:off x="7832400" y="51681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9"/>
          <p:cNvSpPr/>
          <p:nvPr/>
        </p:nvSpPr>
        <p:spPr>
          <a:xfrm rot="-2700000">
            <a:off x="248002" y="22297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9"/>
          <p:cNvSpPr/>
          <p:nvPr/>
        </p:nvSpPr>
        <p:spPr>
          <a:xfrm>
            <a:off x="3253647" y="48010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9"/>
          <p:cNvSpPr/>
          <p:nvPr/>
        </p:nvSpPr>
        <p:spPr>
          <a:xfrm>
            <a:off x="-1253581" y="-1661857"/>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9"/>
          <p:cNvSpPr/>
          <p:nvPr/>
        </p:nvSpPr>
        <p:spPr>
          <a:xfrm rot="-2700000">
            <a:off x="2499794" y="1318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 name="Shape 203"/>
        <p:cNvGrpSpPr/>
        <p:nvPr/>
      </p:nvGrpSpPr>
      <p:grpSpPr>
        <a:xfrm>
          <a:off x="0" y="0"/>
          <a:ext cx="0" cy="0"/>
          <a:chOff x="0" y="0"/>
          <a:chExt cx="0" cy="0"/>
        </a:xfrm>
      </p:grpSpPr>
      <p:sp>
        <p:nvSpPr>
          <p:cNvPr id="204" name="Google Shape;204;p19"/>
          <p:cNvSpPr txBox="1">
            <a:spLocks noGrp="1"/>
          </p:cNvSpPr>
          <p:nvPr>
            <p:ph type="subTitle" idx="1"/>
          </p:nvPr>
        </p:nvSpPr>
        <p:spPr>
          <a:xfrm>
            <a:off x="4938050" y="2727754"/>
            <a:ext cx="3346200" cy="86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05" name="Google Shape;205;p19"/>
          <p:cNvSpPr txBox="1">
            <a:spLocks noGrp="1"/>
          </p:cNvSpPr>
          <p:nvPr>
            <p:ph type="title"/>
          </p:nvPr>
        </p:nvSpPr>
        <p:spPr>
          <a:xfrm>
            <a:off x="7151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35"/>
        <p:cNvGrpSpPr/>
        <p:nvPr/>
      </p:nvGrpSpPr>
      <p:grpSpPr>
        <a:xfrm>
          <a:off x="0" y="0"/>
          <a:ext cx="0" cy="0"/>
          <a:chOff x="0" y="0"/>
          <a:chExt cx="0" cy="0"/>
        </a:xfrm>
      </p:grpSpPr>
      <p:sp>
        <p:nvSpPr>
          <p:cNvPr id="236" name="Google Shape;236;p22"/>
          <p:cNvSpPr txBox="1">
            <a:spLocks noGrp="1"/>
          </p:cNvSpPr>
          <p:nvPr>
            <p:ph type="subTitle" idx="1"/>
          </p:nvPr>
        </p:nvSpPr>
        <p:spPr>
          <a:xfrm>
            <a:off x="3780475" y="1545650"/>
            <a:ext cx="465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7" name="Google Shape;237;p22"/>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8" name="Google Shape;238;p22"/>
          <p:cNvSpPr txBox="1">
            <a:spLocks noGrp="1"/>
          </p:cNvSpPr>
          <p:nvPr>
            <p:ph type="subTitle" idx="2"/>
          </p:nvPr>
        </p:nvSpPr>
        <p:spPr>
          <a:xfrm>
            <a:off x="3780475" y="1212500"/>
            <a:ext cx="4650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9" name="Google Shape;239;p22"/>
          <p:cNvSpPr txBox="1">
            <a:spLocks noGrp="1"/>
          </p:cNvSpPr>
          <p:nvPr>
            <p:ph type="subTitle" idx="3"/>
          </p:nvPr>
        </p:nvSpPr>
        <p:spPr>
          <a:xfrm>
            <a:off x="3780475" y="2716013"/>
            <a:ext cx="465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22"/>
          <p:cNvSpPr txBox="1">
            <a:spLocks noGrp="1"/>
          </p:cNvSpPr>
          <p:nvPr>
            <p:ph type="subTitle" idx="4"/>
          </p:nvPr>
        </p:nvSpPr>
        <p:spPr>
          <a:xfrm>
            <a:off x="3780475" y="2382863"/>
            <a:ext cx="4650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1" name="Google Shape;241;p22"/>
          <p:cNvSpPr txBox="1">
            <a:spLocks noGrp="1"/>
          </p:cNvSpPr>
          <p:nvPr>
            <p:ph type="subTitle" idx="5"/>
          </p:nvPr>
        </p:nvSpPr>
        <p:spPr>
          <a:xfrm>
            <a:off x="3780475" y="3886375"/>
            <a:ext cx="465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2"/>
          <p:cNvSpPr txBox="1">
            <a:spLocks noGrp="1"/>
          </p:cNvSpPr>
          <p:nvPr>
            <p:ph type="subTitle" idx="6"/>
          </p:nvPr>
        </p:nvSpPr>
        <p:spPr>
          <a:xfrm>
            <a:off x="3780475" y="3553225"/>
            <a:ext cx="4650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3" name="Google Shape;243;p22"/>
          <p:cNvSpPr/>
          <p:nvPr/>
        </p:nvSpPr>
        <p:spPr>
          <a:xfrm>
            <a:off x="-1159675" y="3421300"/>
            <a:ext cx="2592501" cy="2592501"/>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2"/>
          <p:cNvSpPr/>
          <p:nvPr/>
        </p:nvSpPr>
        <p:spPr>
          <a:xfrm>
            <a:off x="4591750" y="-412263"/>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2"/>
          <p:cNvSpPr/>
          <p:nvPr/>
        </p:nvSpPr>
        <p:spPr>
          <a:xfrm rot="-2700000">
            <a:off x="8806072" y="41272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2"/>
          <p:cNvSpPr/>
          <p:nvPr/>
        </p:nvSpPr>
        <p:spPr>
          <a:xfrm rot="-2700000">
            <a:off x="8737815" y="5679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2"/>
          <p:cNvSpPr/>
          <p:nvPr/>
        </p:nvSpPr>
        <p:spPr>
          <a:xfrm rot="-2700000">
            <a:off x="2888948" y="474213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2"/>
          <p:cNvSpPr/>
          <p:nvPr/>
        </p:nvSpPr>
        <p:spPr>
          <a:xfrm rot="-2700000">
            <a:off x="180556" y="2793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2"/>
          <p:cNvSpPr/>
          <p:nvPr/>
        </p:nvSpPr>
        <p:spPr>
          <a:xfrm>
            <a:off x="346285" y="22530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0" name="Google Shape;250;p22"/>
          <p:cNvGrpSpPr/>
          <p:nvPr/>
        </p:nvGrpSpPr>
        <p:grpSpPr>
          <a:xfrm>
            <a:off x="4121021" y="-456934"/>
            <a:ext cx="901968" cy="901968"/>
            <a:chOff x="1350404" y="-3124999"/>
            <a:chExt cx="1570279" cy="1570279"/>
          </a:xfrm>
        </p:grpSpPr>
        <p:sp>
          <p:nvSpPr>
            <p:cNvPr id="251" name="Google Shape;251;p22"/>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2"/>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2"/>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2"/>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255"/>
        <p:cNvGrpSpPr/>
        <p:nvPr/>
      </p:nvGrpSpPr>
      <p:grpSpPr>
        <a:xfrm>
          <a:off x="0" y="0"/>
          <a:ext cx="0" cy="0"/>
          <a:chOff x="0" y="0"/>
          <a:chExt cx="0" cy="0"/>
        </a:xfrm>
      </p:grpSpPr>
      <p:sp>
        <p:nvSpPr>
          <p:cNvPr id="256" name="Google Shape;256;p23"/>
          <p:cNvSpPr txBox="1">
            <a:spLocks noGrp="1"/>
          </p:cNvSpPr>
          <p:nvPr>
            <p:ph type="subTitle" idx="1"/>
          </p:nvPr>
        </p:nvSpPr>
        <p:spPr>
          <a:xfrm>
            <a:off x="1647700" y="1527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8" name="Google Shape;258;p23"/>
          <p:cNvSpPr txBox="1">
            <a:spLocks noGrp="1"/>
          </p:cNvSpPr>
          <p:nvPr>
            <p:ph type="title" idx="2" hasCustomPrompt="1"/>
          </p:nvPr>
        </p:nvSpPr>
        <p:spPr>
          <a:xfrm>
            <a:off x="796200" y="1270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23"/>
          <p:cNvSpPr txBox="1">
            <a:spLocks noGrp="1"/>
          </p:cNvSpPr>
          <p:nvPr>
            <p:ph type="subTitle" idx="3"/>
          </p:nvPr>
        </p:nvSpPr>
        <p:spPr>
          <a:xfrm>
            <a:off x="1647700" y="1194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0" name="Google Shape;260;p23"/>
          <p:cNvSpPr txBox="1">
            <a:spLocks noGrp="1"/>
          </p:cNvSpPr>
          <p:nvPr>
            <p:ph type="subTitle" idx="4"/>
          </p:nvPr>
        </p:nvSpPr>
        <p:spPr>
          <a:xfrm>
            <a:off x="1647700" y="2392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23"/>
          <p:cNvSpPr txBox="1">
            <a:spLocks noGrp="1"/>
          </p:cNvSpPr>
          <p:nvPr>
            <p:ph type="title" idx="5" hasCustomPrompt="1"/>
          </p:nvPr>
        </p:nvSpPr>
        <p:spPr>
          <a:xfrm>
            <a:off x="796200" y="2135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23"/>
          <p:cNvSpPr txBox="1">
            <a:spLocks noGrp="1"/>
          </p:cNvSpPr>
          <p:nvPr>
            <p:ph type="subTitle" idx="6"/>
          </p:nvPr>
        </p:nvSpPr>
        <p:spPr>
          <a:xfrm>
            <a:off x="1647700" y="2059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3" name="Google Shape;263;p23"/>
          <p:cNvSpPr txBox="1">
            <a:spLocks noGrp="1"/>
          </p:cNvSpPr>
          <p:nvPr>
            <p:ph type="subTitle" idx="7"/>
          </p:nvPr>
        </p:nvSpPr>
        <p:spPr>
          <a:xfrm>
            <a:off x="1647700" y="3257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23"/>
          <p:cNvSpPr txBox="1">
            <a:spLocks noGrp="1"/>
          </p:cNvSpPr>
          <p:nvPr>
            <p:ph type="title" idx="8" hasCustomPrompt="1"/>
          </p:nvPr>
        </p:nvSpPr>
        <p:spPr>
          <a:xfrm>
            <a:off x="796200" y="3000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23"/>
          <p:cNvSpPr txBox="1">
            <a:spLocks noGrp="1"/>
          </p:cNvSpPr>
          <p:nvPr>
            <p:ph type="subTitle" idx="9"/>
          </p:nvPr>
        </p:nvSpPr>
        <p:spPr>
          <a:xfrm>
            <a:off x="1647700" y="2924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6" name="Google Shape;266;p23"/>
          <p:cNvSpPr txBox="1">
            <a:spLocks noGrp="1"/>
          </p:cNvSpPr>
          <p:nvPr>
            <p:ph type="subTitle" idx="13"/>
          </p:nvPr>
        </p:nvSpPr>
        <p:spPr>
          <a:xfrm>
            <a:off x="1647700" y="4122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3"/>
          <p:cNvSpPr txBox="1">
            <a:spLocks noGrp="1"/>
          </p:cNvSpPr>
          <p:nvPr>
            <p:ph type="title" idx="14" hasCustomPrompt="1"/>
          </p:nvPr>
        </p:nvSpPr>
        <p:spPr>
          <a:xfrm>
            <a:off x="796200" y="3865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23"/>
          <p:cNvSpPr txBox="1">
            <a:spLocks noGrp="1"/>
          </p:cNvSpPr>
          <p:nvPr>
            <p:ph type="subTitle" idx="15"/>
          </p:nvPr>
        </p:nvSpPr>
        <p:spPr>
          <a:xfrm>
            <a:off x="1647700" y="3789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9" name="Google Shape;269;p23"/>
          <p:cNvSpPr/>
          <p:nvPr/>
        </p:nvSpPr>
        <p:spPr>
          <a:xfrm>
            <a:off x="-1584350" y="287197"/>
            <a:ext cx="2181807" cy="218180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3"/>
          <p:cNvSpPr/>
          <p:nvPr/>
        </p:nvSpPr>
        <p:spPr>
          <a:xfrm rot="5400000">
            <a:off x="7650425" y="374796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1" name="Google Shape;271;p23"/>
          <p:cNvGrpSpPr/>
          <p:nvPr/>
        </p:nvGrpSpPr>
        <p:grpSpPr>
          <a:xfrm>
            <a:off x="7809396" y="3638666"/>
            <a:ext cx="901968" cy="901968"/>
            <a:chOff x="1350404" y="-3124999"/>
            <a:chExt cx="1570279" cy="1570279"/>
          </a:xfrm>
        </p:grpSpPr>
        <p:sp>
          <p:nvSpPr>
            <p:cNvPr id="272" name="Google Shape;272;p23"/>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3"/>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3"/>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3"/>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6" name="Google Shape;276;p23"/>
          <p:cNvSpPr/>
          <p:nvPr/>
        </p:nvSpPr>
        <p:spPr>
          <a:xfrm rot="-2700000">
            <a:off x="242648" y="432258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3"/>
          <p:cNvSpPr/>
          <p:nvPr/>
        </p:nvSpPr>
        <p:spPr>
          <a:xfrm rot="-2700000">
            <a:off x="5260819" y="484103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23"/>
          <p:cNvSpPr/>
          <p:nvPr/>
        </p:nvSpPr>
        <p:spPr>
          <a:xfrm>
            <a:off x="251447" y="8107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3"/>
          <p:cNvSpPr/>
          <p:nvPr/>
        </p:nvSpPr>
        <p:spPr>
          <a:xfrm rot="-2700000">
            <a:off x="8687852" y="25622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23"/>
          <p:cNvSpPr/>
          <p:nvPr/>
        </p:nvSpPr>
        <p:spPr>
          <a:xfrm rot="-2700000">
            <a:off x="4121110" y="10237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assion One"/>
              <a:buNone/>
              <a:defRPr sz="3000">
                <a:solidFill>
                  <a:schemeClr val="dk1"/>
                </a:solidFill>
                <a:latin typeface="Passion One"/>
                <a:ea typeface="Passion One"/>
                <a:cs typeface="Passion One"/>
                <a:sym typeface="Passion One"/>
              </a:defRPr>
            </a:lvl1pPr>
            <a:lvl2pPr lvl="1"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2pPr>
            <a:lvl3pPr lvl="2"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3pPr>
            <a:lvl4pPr lvl="3"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4pPr>
            <a:lvl5pPr lvl="4"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5pPr>
            <a:lvl6pPr lvl="5"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6pPr>
            <a:lvl7pPr lvl="6"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7pPr>
            <a:lvl8pPr lvl="7"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8pPr>
            <a:lvl9pPr lvl="8"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65" r:id="rId7"/>
    <p:sldLayoutId id="2147483668" r:id="rId8"/>
    <p:sldLayoutId id="2147483669" r:id="rId9"/>
    <p:sldLayoutId id="2147483671"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1"/>
          <p:cNvSpPr txBox="1">
            <a:spLocks noGrp="1"/>
          </p:cNvSpPr>
          <p:nvPr>
            <p:ph type="ctrTitle"/>
          </p:nvPr>
        </p:nvSpPr>
        <p:spPr>
          <a:xfrm>
            <a:off x="1840826" y="1496425"/>
            <a:ext cx="5514300" cy="174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Analysis </a:t>
            </a:r>
            <a:endParaRPr dirty="0"/>
          </a:p>
          <a:p>
            <a:pPr marL="0" lvl="0" indent="0" algn="ctr" rtl="0">
              <a:spcBef>
                <a:spcPts val="0"/>
              </a:spcBef>
              <a:spcAft>
                <a:spcPts val="0"/>
              </a:spcAft>
              <a:buNone/>
            </a:pPr>
            <a:r>
              <a:rPr lang="en" dirty="0"/>
              <a:t>and Visualisation</a:t>
            </a:r>
            <a:endParaRPr dirty="0"/>
          </a:p>
        </p:txBody>
      </p:sp>
      <p:sp>
        <p:nvSpPr>
          <p:cNvPr id="395" name="Google Shape;395;p31"/>
          <p:cNvSpPr txBox="1">
            <a:spLocks noGrp="1"/>
          </p:cNvSpPr>
          <p:nvPr>
            <p:ph type="subTitle" idx="1"/>
          </p:nvPr>
        </p:nvSpPr>
        <p:spPr>
          <a:xfrm>
            <a:off x="2430150" y="3547500"/>
            <a:ext cx="4283700" cy="4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Hotel Bookings Analysis</a:t>
            </a:r>
            <a:endParaRPr sz="2000" dirty="0"/>
          </a:p>
        </p:txBody>
      </p:sp>
      <p:grpSp>
        <p:nvGrpSpPr>
          <p:cNvPr id="396" name="Google Shape;396;p31"/>
          <p:cNvGrpSpPr/>
          <p:nvPr/>
        </p:nvGrpSpPr>
        <p:grpSpPr>
          <a:xfrm>
            <a:off x="8118467" y="4032000"/>
            <a:ext cx="1098804" cy="732535"/>
            <a:chOff x="8118467" y="4032000"/>
            <a:chExt cx="1098804" cy="732535"/>
          </a:xfrm>
        </p:grpSpPr>
        <p:sp>
          <p:nvSpPr>
            <p:cNvPr id="397" name="Google Shape;397;p31"/>
            <p:cNvSpPr/>
            <p:nvPr/>
          </p:nvSpPr>
          <p:spPr>
            <a:xfrm>
              <a:off x="8118467" y="4032000"/>
              <a:ext cx="183134" cy="183133"/>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31"/>
            <p:cNvSpPr/>
            <p:nvPr/>
          </p:nvSpPr>
          <p:spPr>
            <a:xfrm>
              <a:off x="8118467" y="4215134"/>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31"/>
            <p:cNvSpPr/>
            <p:nvPr/>
          </p:nvSpPr>
          <p:spPr>
            <a:xfrm>
              <a:off x="8118467" y="4398268"/>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31"/>
            <p:cNvSpPr/>
            <p:nvPr/>
          </p:nvSpPr>
          <p:spPr>
            <a:xfrm>
              <a:off x="8118467" y="4581402"/>
              <a:ext cx="183134" cy="183079"/>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1"/>
            <p:cNvSpPr/>
            <p:nvPr/>
          </p:nvSpPr>
          <p:spPr>
            <a:xfrm>
              <a:off x="8301601" y="4032000"/>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31"/>
            <p:cNvSpPr/>
            <p:nvPr/>
          </p:nvSpPr>
          <p:spPr>
            <a:xfrm>
              <a:off x="8301601" y="4215134"/>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1"/>
            <p:cNvSpPr/>
            <p:nvPr/>
          </p:nvSpPr>
          <p:spPr>
            <a:xfrm>
              <a:off x="8301601" y="4398268"/>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31"/>
            <p:cNvSpPr/>
            <p:nvPr/>
          </p:nvSpPr>
          <p:spPr>
            <a:xfrm>
              <a:off x="8301601" y="4581402"/>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31"/>
            <p:cNvSpPr/>
            <p:nvPr/>
          </p:nvSpPr>
          <p:spPr>
            <a:xfrm>
              <a:off x="8484735" y="4032000"/>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31"/>
            <p:cNvSpPr/>
            <p:nvPr/>
          </p:nvSpPr>
          <p:spPr>
            <a:xfrm>
              <a:off x="8484735" y="4215134"/>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1"/>
            <p:cNvSpPr/>
            <p:nvPr/>
          </p:nvSpPr>
          <p:spPr>
            <a:xfrm>
              <a:off x="8484735" y="4398268"/>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1"/>
            <p:cNvSpPr/>
            <p:nvPr/>
          </p:nvSpPr>
          <p:spPr>
            <a:xfrm>
              <a:off x="8484735" y="4581402"/>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1"/>
            <p:cNvSpPr/>
            <p:nvPr/>
          </p:nvSpPr>
          <p:spPr>
            <a:xfrm>
              <a:off x="8667869" y="4032000"/>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31"/>
            <p:cNvSpPr/>
            <p:nvPr/>
          </p:nvSpPr>
          <p:spPr>
            <a:xfrm>
              <a:off x="8667869" y="4215134"/>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31"/>
            <p:cNvSpPr/>
            <p:nvPr/>
          </p:nvSpPr>
          <p:spPr>
            <a:xfrm>
              <a:off x="8667869" y="4398268"/>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1"/>
            <p:cNvSpPr/>
            <p:nvPr/>
          </p:nvSpPr>
          <p:spPr>
            <a:xfrm>
              <a:off x="8667869" y="4581402"/>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31"/>
            <p:cNvSpPr/>
            <p:nvPr/>
          </p:nvSpPr>
          <p:spPr>
            <a:xfrm>
              <a:off x="8851003" y="4032000"/>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31"/>
            <p:cNvSpPr/>
            <p:nvPr/>
          </p:nvSpPr>
          <p:spPr>
            <a:xfrm>
              <a:off x="8851003" y="4215134"/>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31"/>
            <p:cNvSpPr/>
            <p:nvPr/>
          </p:nvSpPr>
          <p:spPr>
            <a:xfrm>
              <a:off x="8851003" y="4398268"/>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1"/>
            <p:cNvSpPr/>
            <p:nvPr/>
          </p:nvSpPr>
          <p:spPr>
            <a:xfrm>
              <a:off x="8851003" y="4581402"/>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1"/>
            <p:cNvSpPr/>
            <p:nvPr/>
          </p:nvSpPr>
          <p:spPr>
            <a:xfrm>
              <a:off x="9034137" y="4032000"/>
              <a:ext cx="183133" cy="183133"/>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1"/>
            <p:cNvSpPr/>
            <p:nvPr/>
          </p:nvSpPr>
          <p:spPr>
            <a:xfrm>
              <a:off x="9034137" y="4215134"/>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1"/>
            <p:cNvSpPr/>
            <p:nvPr/>
          </p:nvSpPr>
          <p:spPr>
            <a:xfrm>
              <a:off x="9034137" y="4398268"/>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31"/>
            <p:cNvSpPr/>
            <p:nvPr/>
          </p:nvSpPr>
          <p:spPr>
            <a:xfrm>
              <a:off x="9034082" y="4581402"/>
              <a:ext cx="183133" cy="183079"/>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31"/>
            <p:cNvSpPr/>
            <p:nvPr/>
          </p:nvSpPr>
          <p:spPr>
            <a:xfrm>
              <a:off x="8273696" y="4184110"/>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31"/>
            <p:cNvSpPr/>
            <p:nvPr/>
          </p:nvSpPr>
          <p:spPr>
            <a:xfrm>
              <a:off x="8368300" y="4275103"/>
              <a:ext cx="55810" cy="55810"/>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31"/>
            <p:cNvSpPr/>
            <p:nvPr/>
          </p:nvSpPr>
          <p:spPr>
            <a:xfrm>
              <a:off x="8588258" y="4076429"/>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1"/>
            <p:cNvSpPr/>
            <p:nvPr/>
          </p:nvSpPr>
          <p:spPr>
            <a:xfrm>
              <a:off x="8456830" y="4433997"/>
              <a:ext cx="55810" cy="55810"/>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1"/>
            <p:cNvSpPr/>
            <p:nvPr/>
          </p:nvSpPr>
          <p:spPr>
            <a:xfrm>
              <a:off x="8726908" y="4658168"/>
              <a:ext cx="55810" cy="55810"/>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1"/>
            <p:cNvSpPr/>
            <p:nvPr/>
          </p:nvSpPr>
          <p:spPr>
            <a:xfrm>
              <a:off x="8518057" y="4370363"/>
              <a:ext cx="55810" cy="55810"/>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1"/>
            <p:cNvSpPr/>
            <p:nvPr/>
          </p:nvSpPr>
          <p:spPr>
            <a:xfrm>
              <a:off x="8170393" y="4076429"/>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1"/>
            <p:cNvSpPr/>
            <p:nvPr/>
          </p:nvSpPr>
          <p:spPr>
            <a:xfrm>
              <a:off x="8456830" y="4293542"/>
              <a:ext cx="55810" cy="55810"/>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1"/>
            <p:cNvSpPr/>
            <p:nvPr/>
          </p:nvSpPr>
          <p:spPr>
            <a:xfrm>
              <a:off x="8368300" y="4378844"/>
              <a:ext cx="55810" cy="55810"/>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1"/>
            <p:cNvSpPr/>
            <p:nvPr/>
          </p:nvSpPr>
          <p:spPr>
            <a:xfrm>
              <a:off x="8202566" y="4461903"/>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1"/>
            <p:cNvSpPr/>
            <p:nvPr/>
          </p:nvSpPr>
          <p:spPr>
            <a:xfrm>
              <a:off x="8174660" y="4617132"/>
              <a:ext cx="55810" cy="55810"/>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1"/>
            <p:cNvSpPr/>
            <p:nvPr/>
          </p:nvSpPr>
          <p:spPr>
            <a:xfrm>
              <a:off x="8273696" y="4321447"/>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1"/>
            <p:cNvSpPr/>
            <p:nvPr/>
          </p:nvSpPr>
          <p:spPr>
            <a:xfrm>
              <a:off x="8919671" y="4247252"/>
              <a:ext cx="55810" cy="55810"/>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4" name="Google Shape;434;p31"/>
          <p:cNvGrpSpPr/>
          <p:nvPr/>
        </p:nvGrpSpPr>
        <p:grpSpPr>
          <a:xfrm>
            <a:off x="1062846" y="290916"/>
            <a:ext cx="901968" cy="901968"/>
            <a:chOff x="1350404" y="-3124999"/>
            <a:chExt cx="1570279" cy="1570279"/>
          </a:xfrm>
        </p:grpSpPr>
        <p:sp>
          <p:nvSpPr>
            <p:cNvPr id="435" name="Google Shape;435;p31"/>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1"/>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1"/>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1"/>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9" name="Google Shape;439;p31"/>
          <p:cNvSpPr txBox="1">
            <a:spLocks noGrp="1"/>
          </p:cNvSpPr>
          <p:nvPr>
            <p:ph type="ctrTitle" idx="2"/>
          </p:nvPr>
        </p:nvSpPr>
        <p:spPr>
          <a:xfrm>
            <a:off x="6188525" y="546273"/>
            <a:ext cx="2427638" cy="4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Using R Language</a:t>
            </a:r>
            <a:endParaRPr dirty="0"/>
          </a:p>
        </p:txBody>
      </p:sp>
      <p:grpSp>
        <p:nvGrpSpPr>
          <p:cNvPr id="440" name="Google Shape;440;p31"/>
          <p:cNvGrpSpPr/>
          <p:nvPr/>
        </p:nvGrpSpPr>
        <p:grpSpPr>
          <a:xfrm>
            <a:off x="4060641" y="362469"/>
            <a:ext cx="1022706" cy="830413"/>
            <a:chOff x="7329141" y="362469"/>
            <a:chExt cx="1022706" cy="830413"/>
          </a:xfrm>
        </p:grpSpPr>
        <p:sp>
          <p:nvSpPr>
            <p:cNvPr id="441" name="Google Shape;441;p31"/>
            <p:cNvSpPr/>
            <p:nvPr/>
          </p:nvSpPr>
          <p:spPr>
            <a:xfrm>
              <a:off x="7329141" y="362469"/>
              <a:ext cx="1022706" cy="830413"/>
            </a:xfrm>
            <a:custGeom>
              <a:avLst/>
              <a:gdLst/>
              <a:ahLst/>
              <a:cxnLst/>
              <a:rect l="l" t="t" r="r" b="b"/>
              <a:pathLst>
                <a:path w="1901648" h="1544092" extrusionOk="0">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31"/>
            <p:cNvSpPr/>
            <p:nvPr/>
          </p:nvSpPr>
          <p:spPr>
            <a:xfrm>
              <a:off x="7479397" y="507863"/>
              <a:ext cx="275878" cy="490191"/>
            </a:xfrm>
            <a:custGeom>
              <a:avLst/>
              <a:gdLst/>
              <a:ahLst/>
              <a:cxnLst/>
              <a:rect l="l" t="t" r="r" b="b"/>
              <a:pathLst>
                <a:path w="512975" h="911475" extrusionOk="0">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3" name="Google Shape;443;p31"/>
            <p:cNvGrpSpPr/>
            <p:nvPr/>
          </p:nvGrpSpPr>
          <p:grpSpPr>
            <a:xfrm>
              <a:off x="7581570" y="507863"/>
              <a:ext cx="449624" cy="551756"/>
              <a:chOff x="6727477" y="1096947"/>
              <a:chExt cx="836044" cy="1025951"/>
            </a:xfrm>
          </p:grpSpPr>
          <p:sp>
            <p:nvSpPr>
              <p:cNvPr id="444" name="Google Shape;444;p31"/>
              <p:cNvSpPr/>
              <p:nvPr/>
            </p:nvSpPr>
            <p:spPr>
              <a:xfrm>
                <a:off x="7050546" y="1096947"/>
                <a:ext cx="512975" cy="1014176"/>
              </a:xfrm>
              <a:custGeom>
                <a:avLst/>
                <a:gdLst/>
                <a:ahLst/>
                <a:cxnLst/>
                <a:rect l="l" t="t" r="r" b="b"/>
                <a:pathLst>
                  <a:path w="512975" h="1014176" extrusionOk="0">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31"/>
              <p:cNvSpPr/>
              <p:nvPr/>
            </p:nvSpPr>
            <p:spPr>
              <a:xfrm>
                <a:off x="6727477" y="1609923"/>
                <a:ext cx="432531" cy="512975"/>
              </a:xfrm>
              <a:custGeom>
                <a:avLst/>
                <a:gdLst/>
                <a:ahLst/>
                <a:cxnLst/>
                <a:rect l="l" t="t" r="r" b="b"/>
                <a:pathLst>
                  <a:path w="432531" h="512975" extrusionOk="0">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6" name="Google Shape;446;p31"/>
            <p:cNvSpPr/>
            <p:nvPr/>
          </p:nvSpPr>
          <p:spPr>
            <a:xfrm>
              <a:off x="7755275" y="507863"/>
              <a:ext cx="222402" cy="439126"/>
            </a:xfrm>
            <a:custGeom>
              <a:avLst/>
              <a:gdLst/>
              <a:ahLst/>
              <a:cxnLst/>
              <a:rect l="l" t="t" r="r" b="b"/>
              <a:pathLst>
                <a:path w="413540" h="816522" extrusionOk="0">
                  <a:moveTo>
                    <a:pt x="0" y="0"/>
                  </a:moveTo>
                  <a:lnTo>
                    <a:pt x="0" y="512976"/>
                  </a:lnTo>
                  <a:lnTo>
                    <a:pt x="413541" y="81652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31"/>
            <p:cNvSpPr/>
            <p:nvPr/>
          </p:nvSpPr>
          <p:spPr>
            <a:xfrm>
              <a:off x="7918481" y="577354"/>
              <a:ext cx="207735" cy="40730"/>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31"/>
            <p:cNvSpPr/>
            <p:nvPr/>
          </p:nvSpPr>
          <p:spPr>
            <a:xfrm>
              <a:off x="7986379" y="855683"/>
              <a:ext cx="207735" cy="40730"/>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1"/>
            <p:cNvSpPr/>
            <p:nvPr/>
          </p:nvSpPr>
          <p:spPr>
            <a:xfrm>
              <a:off x="8078706" y="664248"/>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31"/>
            <p:cNvSpPr/>
            <p:nvPr/>
          </p:nvSpPr>
          <p:spPr>
            <a:xfrm>
              <a:off x="8078706" y="691415"/>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31"/>
            <p:cNvSpPr/>
            <p:nvPr/>
          </p:nvSpPr>
          <p:spPr>
            <a:xfrm>
              <a:off x="8078706" y="718541"/>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1"/>
            <p:cNvSpPr/>
            <p:nvPr/>
          </p:nvSpPr>
          <p:spPr>
            <a:xfrm>
              <a:off x="8078706" y="946989"/>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1"/>
            <p:cNvSpPr/>
            <p:nvPr/>
          </p:nvSpPr>
          <p:spPr>
            <a:xfrm>
              <a:off x="8078706" y="974156"/>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1"/>
            <p:cNvSpPr/>
            <p:nvPr/>
          </p:nvSpPr>
          <p:spPr>
            <a:xfrm>
              <a:off x="8078706" y="1001323"/>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31"/>
          <p:cNvGrpSpPr/>
          <p:nvPr/>
        </p:nvGrpSpPr>
        <p:grpSpPr>
          <a:xfrm>
            <a:off x="-215300" y="3851305"/>
            <a:ext cx="1694813" cy="830678"/>
            <a:chOff x="-215300" y="3851305"/>
            <a:chExt cx="1694813" cy="830678"/>
          </a:xfrm>
        </p:grpSpPr>
        <p:sp>
          <p:nvSpPr>
            <p:cNvPr id="456" name="Google Shape;456;p31"/>
            <p:cNvSpPr/>
            <p:nvPr/>
          </p:nvSpPr>
          <p:spPr>
            <a:xfrm>
              <a:off x="861887" y="3947362"/>
              <a:ext cx="215268" cy="422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7" name="Google Shape;457;p31"/>
            <p:cNvGrpSpPr/>
            <p:nvPr/>
          </p:nvGrpSpPr>
          <p:grpSpPr>
            <a:xfrm>
              <a:off x="861887" y="4031521"/>
              <a:ext cx="137882" cy="60495"/>
              <a:chOff x="1949580" y="3551527"/>
              <a:chExt cx="247410" cy="108551"/>
            </a:xfrm>
          </p:grpSpPr>
          <p:sp>
            <p:nvSpPr>
              <p:cNvPr id="458" name="Google Shape;458;p31"/>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31"/>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1"/>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1" name="Google Shape;461;p31"/>
            <p:cNvSpPr/>
            <p:nvPr/>
          </p:nvSpPr>
          <p:spPr>
            <a:xfrm>
              <a:off x="-85801"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31"/>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31"/>
            <p:cNvSpPr/>
            <p:nvPr/>
          </p:nvSpPr>
          <p:spPr>
            <a:xfrm>
              <a:off x="294020" y="4210340"/>
              <a:ext cx="105708" cy="471388"/>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31"/>
            <p:cNvSpPr/>
            <p:nvPr/>
          </p:nvSpPr>
          <p:spPr>
            <a:xfrm>
              <a:off x="483972"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31"/>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31"/>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31"/>
            <p:cNvSpPr/>
            <p:nvPr/>
          </p:nvSpPr>
          <p:spPr>
            <a:xfrm>
              <a:off x="1053745" y="4472133"/>
              <a:ext cx="105708" cy="209553"/>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31"/>
            <p:cNvSpPr/>
            <p:nvPr/>
          </p:nvSpPr>
          <p:spPr>
            <a:xfrm>
              <a:off x="1243698"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31"/>
            <p:cNvSpPr/>
            <p:nvPr/>
          </p:nvSpPr>
          <p:spPr>
            <a:xfrm>
              <a:off x="-32968" y="4087783"/>
              <a:ext cx="1329498" cy="42016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31"/>
            <p:cNvSpPr/>
            <p:nvPr/>
          </p:nvSpPr>
          <p:spPr>
            <a:xfrm>
              <a:off x="-61417" y="405933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31"/>
            <p:cNvSpPr/>
            <p:nvPr/>
          </p:nvSpPr>
          <p:spPr>
            <a:xfrm>
              <a:off x="128536" y="4354614"/>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31"/>
            <p:cNvSpPr/>
            <p:nvPr/>
          </p:nvSpPr>
          <p:spPr>
            <a:xfrm>
              <a:off x="318446" y="418938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31"/>
            <p:cNvSpPr/>
            <p:nvPr/>
          </p:nvSpPr>
          <p:spPr>
            <a:xfrm>
              <a:off x="508356" y="4059335"/>
              <a:ext cx="56896" cy="56896"/>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31"/>
            <p:cNvSpPr/>
            <p:nvPr/>
          </p:nvSpPr>
          <p:spPr>
            <a:xfrm>
              <a:off x="698309" y="405933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31"/>
            <p:cNvSpPr/>
            <p:nvPr/>
          </p:nvSpPr>
          <p:spPr>
            <a:xfrm>
              <a:off x="893172" y="4336368"/>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31"/>
            <p:cNvSpPr/>
            <p:nvPr/>
          </p:nvSpPr>
          <p:spPr>
            <a:xfrm>
              <a:off x="1078172" y="4457909"/>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31"/>
            <p:cNvSpPr/>
            <p:nvPr/>
          </p:nvSpPr>
          <p:spPr>
            <a:xfrm>
              <a:off x="1268082" y="4046253"/>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31"/>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900" y="3080475"/>
            <a:ext cx="3124800" cy="6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learn more on this question by code and a chart</a:t>
            </a:r>
            <a:endParaRPr dirty="0"/>
          </a:p>
        </p:txBody>
      </p:sp>
      <p:sp>
        <p:nvSpPr>
          <p:cNvPr id="574" name="Google Shape;574;p35"/>
          <p:cNvSpPr txBox="1">
            <a:spLocks noGrp="1"/>
          </p:cNvSpPr>
          <p:nvPr>
            <p:ph type="title"/>
          </p:nvPr>
        </p:nvSpPr>
        <p:spPr>
          <a:xfrm>
            <a:off x="3151899" y="1006926"/>
            <a:ext cx="4683691" cy="193172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is the relationship between lead time and cancellations?</a:t>
            </a:r>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6573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101239" y="301412"/>
            <a:ext cx="4513639" cy="6628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dirty="0"/>
              <a:t>Lead Time Vs. Cancellations</a:t>
            </a:r>
            <a:endParaRPr dirty="0"/>
          </a:p>
        </p:txBody>
      </p:sp>
      <p:sp>
        <p:nvSpPr>
          <p:cNvPr id="751" name="Google Shape;751;p40"/>
          <p:cNvSpPr txBox="1">
            <a:spLocks noGrp="1"/>
          </p:cNvSpPr>
          <p:nvPr>
            <p:ph type="subTitle" idx="1"/>
          </p:nvPr>
        </p:nvSpPr>
        <p:spPr>
          <a:xfrm>
            <a:off x="5252138" y="685588"/>
            <a:ext cx="3692400" cy="1724713"/>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Initial increase:</a:t>
            </a:r>
            <a:r>
              <a:rPr kumimoji="0" lang="en-US" altLang="en-US" sz="1300" b="0" i="0" u="none" strike="noStrike" cap="none" normalizeH="0" baseline="0" dirty="0">
                <a:ln>
                  <a:noFill/>
                </a:ln>
                <a:solidFill>
                  <a:schemeClr val="tx1"/>
                </a:solidFill>
                <a:effectLst/>
                <a:latin typeface="Arial" panose="020B0604020202020204" pitchFamily="34" charset="0"/>
              </a:rPr>
              <a:t> Cancellation rates generally increase as lead time grows, especially in the range of 0 to 200 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Plateau:</a:t>
            </a:r>
            <a:r>
              <a:rPr kumimoji="0" lang="en-US" altLang="en-US" sz="1300" b="0" i="0" u="none" strike="noStrike" cap="none" normalizeH="0" baseline="0" dirty="0">
                <a:ln>
                  <a:noFill/>
                </a:ln>
                <a:solidFill>
                  <a:schemeClr val="tx1"/>
                </a:solidFill>
                <a:effectLst/>
                <a:latin typeface="Arial" panose="020B0604020202020204" pitchFamily="34" charset="0"/>
              </a:rPr>
              <a:t> Between 200 and 600 days, the cancellation rate plateaus, remaining relatively high.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Sharp decline:</a:t>
            </a:r>
            <a:r>
              <a:rPr kumimoji="0" lang="en-US" altLang="en-US" sz="1300" b="0" i="0" u="none" strike="noStrike" cap="none" normalizeH="0" baseline="0" dirty="0">
                <a:ln>
                  <a:noFill/>
                </a:ln>
                <a:solidFill>
                  <a:schemeClr val="tx1"/>
                </a:solidFill>
                <a:effectLst/>
                <a:latin typeface="Arial" panose="020B0604020202020204" pitchFamily="34" charset="0"/>
              </a:rPr>
              <a:t> After 600 days, cancellation rates drop significantly </a:t>
            </a:r>
          </a:p>
        </p:txBody>
      </p:sp>
      <p:sp>
        <p:nvSpPr>
          <p:cNvPr id="752" name="Google Shape;752;p40"/>
          <p:cNvSpPr txBox="1">
            <a:spLocks noGrp="1"/>
          </p:cNvSpPr>
          <p:nvPr>
            <p:ph type="subTitle" idx="2"/>
          </p:nvPr>
        </p:nvSpPr>
        <p:spPr>
          <a:xfrm>
            <a:off x="5243432" y="301413"/>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CHART EXPLAINATION:</a:t>
            </a:r>
            <a:endParaRPr dirty="0"/>
          </a:p>
        </p:txBody>
      </p:sp>
      <p:sp>
        <p:nvSpPr>
          <p:cNvPr id="753" name="Google Shape;753;p40"/>
          <p:cNvSpPr txBox="1">
            <a:spLocks noGrp="1"/>
          </p:cNvSpPr>
          <p:nvPr>
            <p:ph type="subTitle" idx="3"/>
          </p:nvPr>
        </p:nvSpPr>
        <p:spPr>
          <a:xfrm>
            <a:off x="863620" y="3635545"/>
            <a:ext cx="3692400" cy="11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It analyzes the relationship between lead time and cancellation rate by calculating the average cancellation rate for each lead time and visualizing it in a line chart.</a:t>
            </a:r>
            <a:endParaRPr dirty="0"/>
          </a:p>
        </p:txBody>
      </p:sp>
      <p:sp>
        <p:nvSpPr>
          <p:cNvPr id="754" name="Google Shape;754;p40"/>
          <p:cNvSpPr txBox="1">
            <a:spLocks noGrp="1"/>
          </p:cNvSpPr>
          <p:nvPr>
            <p:ph type="subTitle" idx="4"/>
          </p:nvPr>
        </p:nvSpPr>
        <p:spPr>
          <a:xfrm>
            <a:off x="720000" y="3248194"/>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CODE EXPLAINATION:</a:t>
            </a:r>
            <a:endParaRPr dirty="0"/>
          </a:p>
        </p:txBody>
      </p:sp>
      <p:pic>
        <p:nvPicPr>
          <p:cNvPr id="3" name="Picture 2">
            <a:extLst>
              <a:ext uri="{FF2B5EF4-FFF2-40B4-BE49-F238E27FC236}">
                <a16:creationId xmlns:a16="http://schemas.microsoft.com/office/drawing/2014/main" id="{E3B51BE5-3565-6AC4-893B-4460477AF118}"/>
              </a:ext>
            </a:extLst>
          </p:cNvPr>
          <p:cNvPicPr>
            <a:picLocks noChangeAspect="1"/>
          </p:cNvPicPr>
          <p:nvPr/>
        </p:nvPicPr>
        <p:blipFill>
          <a:blip r:embed="rId3"/>
          <a:srcRect/>
          <a:stretch/>
        </p:blipFill>
        <p:spPr>
          <a:xfrm>
            <a:off x="5243432" y="2468137"/>
            <a:ext cx="3692400" cy="2460656"/>
          </a:xfrm>
          <a:prstGeom prst="rect">
            <a:avLst/>
          </a:prstGeom>
          <a:ln w="28575">
            <a:solidFill>
              <a:schemeClr val="tx1"/>
            </a:solid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8E861810-0F15-A33B-8E99-EABEDFE1F47B}"/>
              </a:ext>
            </a:extLst>
          </p:cNvPr>
          <p:cNvPicPr>
            <a:picLocks noChangeAspect="1"/>
          </p:cNvPicPr>
          <p:nvPr/>
        </p:nvPicPr>
        <p:blipFill>
          <a:blip r:embed="rId4"/>
          <a:srcRect/>
          <a:stretch/>
        </p:blipFill>
        <p:spPr>
          <a:xfrm>
            <a:off x="587371" y="1204333"/>
            <a:ext cx="4244898" cy="1724722"/>
          </a:xfrm>
          <a:prstGeom prst="rect">
            <a:avLst/>
          </a:prstGeom>
          <a:ln w="285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990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ACTIONS SHOULD BE DONE:</a:t>
            </a:r>
            <a:endParaRPr dirty="0"/>
          </a:p>
        </p:txBody>
      </p:sp>
      <p:sp>
        <p:nvSpPr>
          <p:cNvPr id="751" name="Google Shape;751;p40"/>
          <p:cNvSpPr txBox="1">
            <a:spLocks noGrp="1"/>
          </p:cNvSpPr>
          <p:nvPr>
            <p:ph type="subTitle" idx="1"/>
          </p:nvPr>
        </p:nvSpPr>
        <p:spPr>
          <a:xfrm>
            <a:off x="850088" y="1206001"/>
            <a:ext cx="3692400" cy="3219476"/>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hlink"/>
              </a:buClr>
              <a:buSzPts val="1100"/>
              <a:buFont typeface="Arial"/>
              <a:buNone/>
            </a:pPr>
            <a:r>
              <a:rPr lang="en-US" sz="2000" dirty="0"/>
              <a:t>This suggests that bookings made closer to the arrival date are more likely to be canceled, while those made well in advance are more stable. However, there's a potential for cancellations to increase again as the arrival date approaches.</a:t>
            </a:r>
            <a:endParaRPr sz="2000" dirty="0"/>
          </a:p>
        </p:txBody>
      </p:sp>
      <p:grpSp>
        <p:nvGrpSpPr>
          <p:cNvPr id="755" name="Google Shape;755;p40"/>
          <p:cNvGrpSpPr/>
          <p:nvPr/>
        </p:nvGrpSpPr>
        <p:grpSpPr>
          <a:xfrm>
            <a:off x="5277825" y="1463385"/>
            <a:ext cx="1669187" cy="1112825"/>
            <a:chOff x="5491417" y="588600"/>
            <a:chExt cx="1098728" cy="732459"/>
          </a:xfrm>
        </p:grpSpPr>
        <p:sp>
          <p:nvSpPr>
            <p:cNvPr id="756" name="Google Shape;756;p40"/>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40"/>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40"/>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40"/>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40"/>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40"/>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40"/>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40"/>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40"/>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40"/>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40"/>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40"/>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40"/>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40"/>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40"/>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40"/>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40"/>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40"/>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40"/>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40"/>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40"/>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40"/>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40"/>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40"/>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40"/>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40"/>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40"/>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40"/>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40"/>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40"/>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40"/>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40"/>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40"/>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40"/>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40"/>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40"/>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40"/>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40"/>
          <p:cNvGrpSpPr/>
          <p:nvPr/>
        </p:nvGrpSpPr>
        <p:grpSpPr>
          <a:xfrm>
            <a:off x="6598067" y="2890080"/>
            <a:ext cx="1391332" cy="1391207"/>
            <a:chOff x="4246593" y="503852"/>
            <a:chExt cx="902056" cy="901976"/>
          </a:xfrm>
        </p:grpSpPr>
        <p:grpSp>
          <p:nvGrpSpPr>
            <p:cNvPr id="794" name="Google Shape;794;p40"/>
            <p:cNvGrpSpPr/>
            <p:nvPr/>
          </p:nvGrpSpPr>
          <p:grpSpPr>
            <a:xfrm>
              <a:off x="4246593" y="503900"/>
              <a:ext cx="901831" cy="901928"/>
              <a:chOff x="5998919" y="3270921"/>
              <a:chExt cx="1426046" cy="1426198"/>
            </a:xfrm>
          </p:grpSpPr>
          <p:sp>
            <p:nvSpPr>
              <p:cNvPr id="795" name="Google Shape;795;p4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4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7" name="Google Shape;797;p4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4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9" name="Google Shape;799;p40"/>
            <p:cNvGrpSpPr/>
            <p:nvPr/>
          </p:nvGrpSpPr>
          <p:grpSpPr>
            <a:xfrm>
              <a:off x="4246593" y="503852"/>
              <a:ext cx="901928" cy="901976"/>
              <a:chOff x="5998919" y="3270845"/>
              <a:chExt cx="1426198" cy="1426274"/>
            </a:xfrm>
          </p:grpSpPr>
          <p:sp>
            <p:nvSpPr>
              <p:cNvPr id="800" name="Google Shape;800;p4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4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4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900" y="3080475"/>
            <a:ext cx="3124800" cy="6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learn more on this question by code and a chart</a:t>
            </a:r>
            <a:endParaRPr dirty="0"/>
          </a:p>
        </p:txBody>
      </p:sp>
      <p:sp>
        <p:nvSpPr>
          <p:cNvPr id="574" name="Google Shape;574;p35"/>
          <p:cNvSpPr txBox="1">
            <a:spLocks noGrp="1"/>
          </p:cNvSpPr>
          <p:nvPr>
            <p:ph type="title"/>
          </p:nvPr>
        </p:nvSpPr>
        <p:spPr>
          <a:xfrm>
            <a:off x="3151899" y="1006926"/>
            <a:ext cx="4683691" cy="193172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is the Revenue by guest type?</a:t>
            </a:r>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061771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101239" y="301412"/>
            <a:ext cx="4513639" cy="6628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dirty="0"/>
              <a:t>Revenue By Guest Type</a:t>
            </a:r>
            <a:endParaRPr dirty="0"/>
          </a:p>
        </p:txBody>
      </p:sp>
      <p:sp>
        <p:nvSpPr>
          <p:cNvPr id="751" name="Google Shape;751;p40"/>
          <p:cNvSpPr txBox="1">
            <a:spLocks noGrp="1"/>
          </p:cNvSpPr>
          <p:nvPr>
            <p:ph type="subTitle" idx="1"/>
          </p:nvPr>
        </p:nvSpPr>
        <p:spPr>
          <a:xfrm>
            <a:off x="5252138" y="685588"/>
            <a:ext cx="3692400" cy="1724713"/>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Transient</a:t>
            </a:r>
            <a:r>
              <a:rPr kumimoji="0" lang="en-US" altLang="en-US" sz="1400" b="0" i="0" u="none" strike="noStrike" cap="none" normalizeH="0" baseline="0" dirty="0">
                <a:ln>
                  <a:noFill/>
                </a:ln>
                <a:solidFill>
                  <a:schemeClr val="tx1"/>
                </a:solidFill>
                <a:effectLst/>
                <a:latin typeface="Arial" panose="020B0604020202020204" pitchFamily="34" charset="0"/>
              </a:rPr>
              <a:t> guests generate the most revenue, followed by </a:t>
            </a:r>
            <a:r>
              <a:rPr kumimoji="0" lang="en-US" altLang="en-US" sz="1400" b="1" i="0" u="none" strike="noStrike" cap="none" normalizeH="0" baseline="0" dirty="0">
                <a:ln>
                  <a:noFill/>
                </a:ln>
                <a:solidFill>
                  <a:schemeClr val="tx1"/>
                </a:solidFill>
                <a:effectLst/>
                <a:latin typeface="Arial" panose="020B0604020202020204" pitchFamily="34" charset="0"/>
              </a:rPr>
              <a:t>Transient Party</a:t>
            </a:r>
            <a:r>
              <a:rPr kumimoji="0" lang="en-US" altLang="en-US" sz="1400" b="0" i="0" u="none" strike="noStrike" cap="none" normalizeH="0" baseline="0" dirty="0">
                <a:ln>
                  <a:noFill/>
                </a:ln>
                <a:solidFill>
                  <a:schemeClr val="tx1"/>
                </a:solidFill>
                <a:effectLst/>
                <a:latin typeface="Arial" panose="020B0604020202020204" pitchFamily="34" charset="0"/>
              </a:rPr>
              <a:t> guests.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Contract</a:t>
            </a:r>
            <a:r>
              <a:rPr kumimoji="0" lang="en-US" altLang="en-US" sz="1400" b="0" i="0" u="none" strike="noStrike" cap="none" normalizeH="0" baseline="0" dirty="0">
                <a:ln>
                  <a:noFill/>
                </a:ln>
                <a:solidFill>
                  <a:schemeClr val="tx1"/>
                </a:solidFill>
                <a:effectLst/>
                <a:latin typeface="Arial" panose="020B0604020202020204" pitchFamily="34" charset="0"/>
              </a:rPr>
              <a:t> guests generate a moderate amount of revenue.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Group</a:t>
            </a:r>
            <a:r>
              <a:rPr kumimoji="0" lang="en-US" altLang="en-US" sz="1400" b="0" i="0" u="none" strike="noStrike" cap="none" normalizeH="0" baseline="0" dirty="0">
                <a:ln>
                  <a:noFill/>
                </a:ln>
                <a:solidFill>
                  <a:schemeClr val="tx1"/>
                </a:solidFill>
                <a:effectLst/>
                <a:latin typeface="Arial" panose="020B0604020202020204" pitchFamily="34" charset="0"/>
              </a:rPr>
              <a:t> guests generate the least revenue</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
        <p:nvSpPr>
          <p:cNvPr id="752" name="Google Shape;752;p40"/>
          <p:cNvSpPr txBox="1">
            <a:spLocks noGrp="1"/>
          </p:cNvSpPr>
          <p:nvPr>
            <p:ph type="subTitle" idx="2"/>
          </p:nvPr>
        </p:nvSpPr>
        <p:spPr>
          <a:xfrm>
            <a:off x="5243432" y="301413"/>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CHART EXPLAINATION:</a:t>
            </a:r>
            <a:endParaRPr dirty="0"/>
          </a:p>
        </p:txBody>
      </p:sp>
      <p:sp>
        <p:nvSpPr>
          <p:cNvPr id="753" name="Google Shape;753;p40"/>
          <p:cNvSpPr txBox="1">
            <a:spLocks noGrp="1"/>
          </p:cNvSpPr>
          <p:nvPr>
            <p:ph type="subTitle" idx="3"/>
          </p:nvPr>
        </p:nvSpPr>
        <p:spPr>
          <a:xfrm>
            <a:off x="863620" y="3635545"/>
            <a:ext cx="3692400" cy="11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It analyzes the total revenue generated by different guest types. It calculates the total revenue for each type, then creates a bar chart to visualize the results. </a:t>
            </a:r>
            <a:endParaRPr dirty="0"/>
          </a:p>
        </p:txBody>
      </p:sp>
      <p:sp>
        <p:nvSpPr>
          <p:cNvPr id="754" name="Google Shape;754;p40"/>
          <p:cNvSpPr txBox="1">
            <a:spLocks noGrp="1"/>
          </p:cNvSpPr>
          <p:nvPr>
            <p:ph type="subTitle" idx="4"/>
          </p:nvPr>
        </p:nvSpPr>
        <p:spPr>
          <a:xfrm>
            <a:off x="720000" y="3248194"/>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CODE EXPLAINATION:</a:t>
            </a:r>
            <a:endParaRPr dirty="0"/>
          </a:p>
        </p:txBody>
      </p:sp>
      <p:pic>
        <p:nvPicPr>
          <p:cNvPr id="3" name="Picture 2">
            <a:extLst>
              <a:ext uri="{FF2B5EF4-FFF2-40B4-BE49-F238E27FC236}">
                <a16:creationId xmlns:a16="http://schemas.microsoft.com/office/drawing/2014/main" id="{E3B51BE5-3565-6AC4-893B-4460477AF118}"/>
              </a:ext>
            </a:extLst>
          </p:cNvPr>
          <p:cNvPicPr>
            <a:picLocks noChangeAspect="1"/>
          </p:cNvPicPr>
          <p:nvPr/>
        </p:nvPicPr>
        <p:blipFill>
          <a:blip r:embed="rId3"/>
          <a:srcRect/>
          <a:stretch/>
        </p:blipFill>
        <p:spPr>
          <a:xfrm>
            <a:off x="5174167" y="2245112"/>
            <a:ext cx="3761664" cy="2707227"/>
          </a:xfrm>
          <a:prstGeom prst="rect">
            <a:avLst/>
          </a:prstGeom>
          <a:ln w="28575">
            <a:solidFill>
              <a:schemeClr val="tx1"/>
            </a:solid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8E861810-0F15-A33B-8E99-EABEDFE1F47B}"/>
              </a:ext>
            </a:extLst>
          </p:cNvPr>
          <p:cNvPicPr>
            <a:picLocks noChangeAspect="1"/>
          </p:cNvPicPr>
          <p:nvPr/>
        </p:nvPicPr>
        <p:blipFill>
          <a:blip r:embed="rId4"/>
          <a:srcRect/>
          <a:stretch/>
        </p:blipFill>
        <p:spPr>
          <a:xfrm>
            <a:off x="587371" y="1077951"/>
            <a:ext cx="4177917" cy="1984917"/>
          </a:xfrm>
          <a:prstGeom prst="rect">
            <a:avLst/>
          </a:prstGeom>
          <a:ln w="285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4321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ACTIONS SHOULD BE DONE:</a:t>
            </a:r>
            <a:endParaRPr dirty="0"/>
          </a:p>
        </p:txBody>
      </p:sp>
      <p:sp>
        <p:nvSpPr>
          <p:cNvPr id="751" name="Google Shape;751;p40"/>
          <p:cNvSpPr txBox="1">
            <a:spLocks noGrp="1"/>
          </p:cNvSpPr>
          <p:nvPr>
            <p:ph type="subTitle" idx="1"/>
          </p:nvPr>
        </p:nvSpPr>
        <p:spPr>
          <a:xfrm>
            <a:off x="850088" y="1206001"/>
            <a:ext cx="3692400" cy="3219476"/>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hlink"/>
              </a:buClr>
              <a:buSzPts val="1100"/>
              <a:buFont typeface="Arial"/>
              <a:buNone/>
            </a:pPr>
            <a:r>
              <a:rPr lang="en-US" sz="2400" dirty="0"/>
              <a:t>This suggests that individual travelers and small groups contribute significantly to the hotel's revenue, while larger groups may not be as profitable.</a:t>
            </a:r>
          </a:p>
        </p:txBody>
      </p:sp>
      <p:grpSp>
        <p:nvGrpSpPr>
          <p:cNvPr id="755" name="Google Shape;755;p40"/>
          <p:cNvGrpSpPr/>
          <p:nvPr/>
        </p:nvGrpSpPr>
        <p:grpSpPr>
          <a:xfrm>
            <a:off x="5277825" y="1463385"/>
            <a:ext cx="1669187" cy="1112825"/>
            <a:chOff x="5491417" y="588600"/>
            <a:chExt cx="1098728" cy="732459"/>
          </a:xfrm>
        </p:grpSpPr>
        <p:sp>
          <p:nvSpPr>
            <p:cNvPr id="756" name="Google Shape;756;p40"/>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40"/>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40"/>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40"/>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40"/>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40"/>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40"/>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40"/>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40"/>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40"/>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40"/>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40"/>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40"/>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40"/>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40"/>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40"/>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40"/>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40"/>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40"/>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40"/>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40"/>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40"/>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40"/>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40"/>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40"/>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40"/>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40"/>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40"/>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40"/>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40"/>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40"/>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40"/>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40"/>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40"/>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40"/>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40"/>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40"/>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40"/>
          <p:cNvGrpSpPr/>
          <p:nvPr/>
        </p:nvGrpSpPr>
        <p:grpSpPr>
          <a:xfrm>
            <a:off x="6598067" y="2890080"/>
            <a:ext cx="1391332" cy="1391207"/>
            <a:chOff x="4246593" y="503852"/>
            <a:chExt cx="902056" cy="901976"/>
          </a:xfrm>
        </p:grpSpPr>
        <p:grpSp>
          <p:nvGrpSpPr>
            <p:cNvPr id="794" name="Google Shape;794;p40"/>
            <p:cNvGrpSpPr/>
            <p:nvPr/>
          </p:nvGrpSpPr>
          <p:grpSpPr>
            <a:xfrm>
              <a:off x="4246593" y="503900"/>
              <a:ext cx="901831" cy="901928"/>
              <a:chOff x="5998919" y="3270921"/>
              <a:chExt cx="1426046" cy="1426198"/>
            </a:xfrm>
          </p:grpSpPr>
          <p:sp>
            <p:nvSpPr>
              <p:cNvPr id="795" name="Google Shape;795;p4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4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7" name="Google Shape;797;p4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4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9" name="Google Shape;799;p40"/>
            <p:cNvGrpSpPr/>
            <p:nvPr/>
          </p:nvGrpSpPr>
          <p:grpSpPr>
            <a:xfrm>
              <a:off x="4246593" y="503852"/>
              <a:ext cx="901928" cy="901976"/>
              <a:chOff x="5998919" y="3270845"/>
              <a:chExt cx="1426198" cy="1426274"/>
            </a:xfrm>
          </p:grpSpPr>
          <p:sp>
            <p:nvSpPr>
              <p:cNvPr id="800" name="Google Shape;800;p4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4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4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26772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900" y="3080475"/>
            <a:ext cx="3124800" cy="6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learn more on this question by code and a chart</a:t>
            </a:r>
            <a:endParaRPr dirty="0"/>
          </a:p>
        </p:txBody>
      </p:sp>
      <p:sp>
        <p:nvSpPr>
          <p:cNvPr id="574" name="Google Shape;574;p35"/>
          <p:cNvSpPr txBox="1">
            <a:spLocks noGrp="1"/>
          </p:cNvSpPr>
          <p:nvPr>
            <p:ph type="title"/>
          </p:nvPr>
        </p:nvSpPr>
        <p:spPr>
          <a:xfrm>
            <a:off x="3151899" y="1006926"/>
            <a:ext cx="4683691" cy="193172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are the top 10 countries by number of bookings?</a:t>
            </a:r>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277683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80897" y="248713"/>
            <a:ext cx="4970605" cy="6628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Top 10 Countries By no. Bookings</a:t>
            </a:r>
          </a:p>
        </p:txBody>
      </p:sp>
      <p:sp>
        <p:nvSpPr>
          <p:cNvPr id="751" name="Google Shape;751;p40"/>
          <p:cNvSpPr txBox="1">
            <a:spLocks noGrp="1"/>
          </p:cNvSpPr>
          <p:nvPr>
            <p:ph type="subTitle" idx="1"/>
          </p:nvPr>
        </p:nvSpPr>
        <p:spPr>
          <a:xfrm>
            <a:off x="5252138" y="685589"/>
            <a:ext cx="3692400" cy="1448012"/>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PRT</a:t>
            </a:r>
            <a:r>
              <a:rPr kumimoji="0" lang="en-US" altLang="en-US" sz="1100" b="0" i="0" u="none" strike="noStrike" cap="none" normalizeH="0" baseline="0" dirty="0">
                <a:ln>
                  <a:noFill/>
                </a:ln>
                <a:solidFill>
                  <a:schemeClr val="tx1"/>
                </a:solidFill>
                <a:effectLst/>
                <a:latin typeface="Arial" panose="020B0604020202020204" pitchFamily="34" charset="0"/>
              </a:rPr>
              <a:t> (Portugal) has the highest number of bookings.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GBR</a:t>
            </a:r>
            <a:r>
              <a:rPr kumimoji="0" lang="en-US" altLang="en-US" sz="1100" b="0" i="0" u="none" strike="noStrike" cap="none" normalizeH="0" baseline="0" dirty="0">
                <a:ln>
                  <a:noFill/>
                </a:ln>
                <a:solidFill>
                  <a:schemeClr val="tx1"/>
                </a:solidFill>
                <a:effectLst/>
                <a:latin typeface="Arial" panose="020B0604020202020204" pitchFamily="34" charset="0"/>
              </a:rPr>
              <a:t> (Great Britain) and </a:t>
            </a:r>
            <a:r>
              <a:rPr kumimoji="0" lang="en-US" altLang="en-US" sz="1100" b="1" i="0" u="none" strike="noStrike" cap="none" normalizeH="0" baseline="0" dirty="0">
                <a:ln>
                  <a:noFill/>
                </a:ln>
                <a:solidFill>
                  <a:schemeClr val="tx1"/>
                </a:solidFill>
                <a:effectLst/>
                <a:latin typeface="Arial" panose="020B0604020202020204" pitchFamily="34" charset="0"/>
              </a:rPr>
              <a:t>FRA</a:t>
            </a:r>
            <a:r>
              <a:rPr kumimoji="0" lang="en-US" altLang="en-US" sz="1100" b="0" i="0" u="none" strike="noStrike" cap="none" normalizeH="0" baseline="0" dirty="0">
                <a:ln>
                  <a:noFill/>
                </a:ln>
                <a:solidFill>
                  <a:schemeClr val="tx1"/>
                </a:solidFill>
                <a:effectLst/>
                <a:latin typeface="Arial" panose="020B0604020202020204" pitchFamily="34" charset="0"/>
              </a:rPr>
              <a:t> (France) also have a significant number of bookings.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NLD</a:t>
            </a:r>
            <a:r>
              <a:rPr kumimoji="0" lang="en-US" altLang="en-US" sz="1100" b="0" i="0" u="none" strike="noStrike" cap="none" normalizeH="0" baseline="0" dirty="0">
                <a:ln>
                  <a:noFill/>
                </a:ln>
                <a:solidFill>
                  <a:schemeClr val="tx1"/>
                </a:solidFill>
                <a:effectLst/>
                <a:latin typeface="Arial" panose="020B0604020202020204" pitchFamily="34" charset="0"/>
              </a:rPr>
              <a:t> (Netherlands), </a:t>
            </a:r>
            <a:r>
              <a:rPr kumimoji="0" lang="en-US" altLang="en-US" sz="1100" b="1" i="0" u="none" strike="noStrike" cap="none" normalizeH="0" baseline="0" dirty="0">
                <a:ln>
                  <a:noFill/>
                </a:ln>
                <a:solidFill>
                  <a:schemeClr val="tx1"/>
                </a:solidFill>
                <a:effectLst/>
                <a:latin typeface="Arial" panose="020B0604020202020204" pitchFamily="34" charset="0"/>
              </a:rPr>
              <a:t>ITA</a:t>
            </a:r>
            <a:r>
              <a:rPr kumimoji="0" lang="en-US" altLang="en-US" sz="1100" b="0" i="0" u="none" strike="noStrike" cap="none" normalizeH="0" baseline="0" dirty="0">
                <a:ln>
                  <a:noFill/>
                </a:ln>
                <a:solidFill>
                  <a:schemeClr val="tx1"/>
                </a:solidFill>
                <a:effectLst/>
                <a:latin typeface="Arial" panose="020B0604020202020204" pitchFamily="34" charset="0"/>
              </a:rPr>
              <a:t> (Italy), </a:t>
            </a:r>
            <a:r>
              <a:rPr kumimoji="0" lang="en-US" altLang="en-US" sz="1100" b="1" i="0" u="none" strike="noStrike" cap="none" normalizeH="0" baseline="0" dirty="0">
                <a:ln>
                  <a:noFill/>
                </a:ln>
                <a:solidFill>
                  <a:schemeClr val="tx1"/>
                </a:solidFill>
                <a:effectLst/>
                <a:latin typeface="Arial" panose="020B0604020202020204" pitchFamily="34" charset="0"/>
              </a:rPr>
              <a:t>DEU</a:t>
            </a:r>
            <a:r>
              <a:rPr kumimoji="0" lang="en-US" altLang="en-US" sz="1100" b="0" i="0" u="none" strike="noStrike" cap="none" normalizeH="0" baseline="0" dirty="0">
                <a:ln>
                  <a:noFill/>
                </a:ln>
                <a:solidFill>
                  <a:schemeClr val="tx1"/>
                </a:solidFill>
                <a:effectLst/>
                <a:latin typeface="Arial" panose="020B0604020202020204" pitchFamily="34" charset="0"/>
              </a:rPr>
              <a:t> (Germany), and </a:t>
            </a:r>
            <a:r>
              <a:rPr kumimoji="0" lang="en-US" altLang="en-US" sz="1100" b="1" i="0" u="none" strike="noStrike" cap="none" normalizeH="0" baseline="0" dirty="0">
                <a:ln>
                  <a:noFill/>
                </a:ln>
                <a:solidFill>
                  <a:schemeClr val="tx1"/>
                </a:solidFill>
                <a:effectLst/>
                <a:latin typeface="Arial" panose="020B0604020202020204" pitchFamily="34" charset="0"/>
              </a:rPr>
              <a:t>ESP</a:t>
            </a:r>
            <a:r>
              <a:rPr kumimoji="0" lang="en-US" altLang="en-US" sz="1100" b="0" i="0" u="none" strike="noStrike" cap="none" normalizeH="0" baseline="0" dirty="0">
                <a:ln>
                  <a:noFill/>
                </a:ln>
                <a:solidFill>
                  <a:schemeClr val="tx1"/>
                </a:solidFill>
                <a:effectLst/>
                <a:latin typeface="Arial" panose="020B0604020202020204" pitchFamily="34" charset="0"/>
              </a:rPr>
              <a:t> (Spain) have moderate numbers of bookings.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BEL</a:t>
            </a:r>
            <a:r>
              <a:rPr kumimoji="0" lang="en-US" altLang="en-US" sz="1100" b="0" i="0" u="none" strike="noStrike" cap="none" normalizeH="0" baseline="0" dirty="0">
                <a:ln>
                  <a:noFill/>
                </a:ln>
                <a:solidFill>
                  <a:schemeClr val="tx1"/>
                </a:solidFill>
                <a:effectLst/>
                <a:latin typeface="Arial" panose="020B0604020202020204" pitchFamily="34" charset="0"/>
              </a:rPr>
              <a:t> (Belgium), </a:t>
            </a:r>
            <a:r>
              <a:rPr kumimoji="0" lang="en-US" altLang="en-US" sz="1100" b="1" i="0" u="none" strike="noStrike" cap="none" normalizeH="0" baseline="0" dirty="0">
                <a:ln>
                  <a:noFill/>
                </a:ln>
                <a:solidFill>
                  <a:schemeClr val="tx1"/>
                </a:solidFill>
                <a:effectLst/>
                <a:latin typeface="Arial" panose="020B0604020202020204" pitchFamily="34" charset="0"/>
              </a:rPr>
              <a:t>IRL</a:t>
            </a:r>
            <a:r>
              <a:rPr kumimoji="0" lang="en-US" altLang="en-US" sz="1100" b="0" i="0" u="none" strike="noStrike" cap="none" normalizeH="0" baseline="0" dirty="0">
                <a:ln>
                  <a:noFill/>
                </a:ln>
                <a:solidFill>
                  <a:schemeClr val="tx1"/>
                </a:solidFill>
                <a:effectLst/>
                <a:latin typeface="Arial" panose="020B0604020202020204" pitchFamily="34" charset="0"/>
              </a:rPr>
              <a:t> (Ireland), </a:t>
            </a:r>
            <a:r>
              <a:rPr kumimoji="0" lang="en-US" altLang="en-US" sz="1100" b="1" i="0" u="none" strike="noStrike" cap="none" normalizeH="0" baseline="0" dirty="0">
                <a:ln>
                  <a:noFill/>
                </a:ln>
                <a:solidFill>
                  <a:schemeClr val="tx1"/>
                </a:solidFill>
                <a:effectLst/>
                <a:latin typeface="Arial" panose="020B0604020202020204" pitchFamily="34" charset="0"/>
              </a:rPr>
              <a:t>BRA</a:t>
            </a:r>
            <a:r>
              <a:rPr kumimoji="0" lang="en-US" altLang="en-US" sz="1100" b="0" i="0" u="none" strike="noStrike" cap="none" normalizeH="0" baseline="0" dirty="0">
                <a:ln>
                  <a:noFill/>
                </a:ln>
                <a:solidFill>
                  <a:schemeClr val="tx1"/>
                </a:solidFill>
                <a:effectLst/>
                <a:latin typeface="Arial" panose="020B0604020202020204" pitchFamily="34" charset="0"/>
              </a:rPr>
              <a:t> (Brazil), and </a:t>
            </a:r>
            <a:r>
              <a:rPr kumimoji="0" lang="en-US" altLang="en-US" sz="1100" b="1" i="0" u="none" strike="noStrike" cap="none" normalizeH="0" baseline="0" dirty="0">
                <a:ln>
                  <a:noFill/>
                </a:ln>
                <a:solidFill>
                  <a:schemeClr val="tx1"/>
                </a:solidFill>
                <a:effectLst/>
                <a:latin typeface="Arial" panose="020B0604020202020204" pitchFamily="34" charset="0"/>
              </a:rPr>
              <a:t>NLD</a:t>
            </a:r>
            <a:r>
              <a:rPr kumimoji="0" lang="en-US" altLang="en-US" sz="1100" b="0" i="0" u="none" strike="noStrike" cap="none" normalizeH="0" baseline="0" dirty="0">
                <a:ln>
                  <a:noFill/>
                </a:ln>
                <a:solidFill>
                  <a:schemeClr val="tx1"/>
                </a:solidFill>
                <a:effectLst/>
                <a:latin typeface="Arial" panose="020B0604020202020204" pitchFamily="34" charset="0"/>
              </a:rPr>
              <a:t> (Netherlands) have relatively low numbers of bookings. </a:t>
            </a:r>
          </a:p>
        </p:txBody>
      </p:sp>
      <p:sp>
        <p:nvSpPr>
          <p:cNvPr id="752" name="Google Shape;752;p40"/>
          <p:cNvSpPr txBox="1">
            <a:spLocks noGrp="1"/>
          </p:cNvSpPr>
          <p:nvPr>
            <p:ph type="subTitle" idx="2"/>
          </p:nvPr>
        </p:nvSpPr>
        <p:spPr>
          <a:xfrm>
            <a:off x="5243432" y="301413"/>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CHART EXPLAINATION:</a:t>
            </a:r>
            <a:endParaRPr dirty="0"/>
          </a:p>
        </p:txBody>
      </p:sp>
      <p:sp>
        <p:nvSpPr>
          <p:cNvPr id="753" name="Google Shape;753;p40"/>
          <p:cNvSpPr txBox="1">
            <a:spLocks noGrp="1"/>
          </p:cNvSpPr>
          <p:nvPr>
            <p:ph type="subTitle" idx="3"/>
          </p:nvPr>
        </p:nvSpPr>
        <p:spPr>
          <a:xfrm>
            <a:off x="830129" y="3452664"/>
            <a:ext cx="3692400" cy="15079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sz="1300" dirty="0"/>
              <a:t>It analyzes the number of bookings made by guests from different countries. It counts the occurrences of each country in the dataset, selects the top 10 most frequent countries, and then creates a bar chart to visualize the results.</a:t>
            </a:r>
            <a:endParaRPr sz="1300" dirty="0"/>
          </a:p>
        </p:txBody>
      </p:sp>
      <p:sp>
        <p:nvSpPr>
          <p:cNvPr id="754" name="Google Shape;754;p40"/>
          <p:cNvSpPr txBox="1">
            <a:spLocks noGrp="1"/>
          </p:cNvSpPr>
          <p:nvPr>
            <p:ph type="subTitle" idx="4"/>
          </p:nvPr>
        </p:nvSpPr>
        <p:spPr>
          <a:xfrm>
            <a:off x="719999" y="3140604"/>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CODE EXPLAINATION:</a:t>
            </a:r>
            <a:endParaRPr dirty="0"/>
          </a:p>
        </p:txBody>
      </p:sp>
      <p:pic>
        <p:nvPicPr>
          <p:cNvPr id="3" name="Picture 2">
            <a:extLst>
              <a:ext uri="{FF2B5EF4-FFF2-40B4-BE49-F238E27FC236}">
                <a16:creationId xmlns:a16="http://schemas.microsoft.com/office/drawing/2014/main" id="{E3B51BE5-3565-6AC4-893B-4460477AF118}"/>
              </a:ext>
            </a:extLst>
          </p:cNvPr>
          <p:cNvPicPr>
            <a:picLocks noChangeAspect="1"/>
          </p:cNvPicPr>
          <p:nvPr/>
        </p:nvPicPr>
        <p:blipFill>
          <a:blip r:embed="rId3"/>
          <a:srcRect/>
          <a:stretch/>
        </p:blipFill>
        <p:spPr>
          <a:xfrm>
            <a:off x="5106674" y="2324100"/>
            <a:ext cx="3761664" cy="2637683"/>
          </a:xfrm>
          <a:prstGeom prst="rect">
            <a:avLst/>
          </a:prstGeom>
          <a:ln w="28575">
            <a:solidFill>
              <a:schemeClr val="tx1"/>
            </a:solid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8E861810-0F15-A33B-8E99-EABEDFE1F47B}"/>
              </a:ext>
            </a:extLst>
          </p:cNvPr>
          <p:cNvPicPr>
            <a:picLocks noChangeAspect="1"/>
          </p:cNvPicPr>
          <p:nvPr/>
        </p:nvPicPr>
        <p:blipFill>
          <a:blip r:embed="rId4"/>
          <a:srcRect/>
          <a:stretch/>
        </p:blipFill>
        <p:spPr>
          <a:xfrm>
            <a:off x="587371" y="1129990"/>
            <a:ext cx="4177917" cy="1858537"/>
          </a:xfrm>
          <a:prstGeom prst="rect">
            <a:avLst/>
          </a:prstGeom>
          <a:ln w="285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6840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ACTIONS SHOULD BE DONE:</a:t>
            </a:r>
            <a:endParaRPr dirty="0"/>
          </a:p>
        </p:txBody>
      </p:sp>
      <p:sp>
        <p:nvSpPr>
          <p:cNvPr id="751" name="Google Shape;751;p40"/>
          <p:cNvSpPr txBox="1">
            <a:spLocks noGrp="1"/>
          </p:cNvSpPr>
          <p:nvPr>
            <p:ph type="subTitle" idx="1"/>
          </p:nvPr>
        </p:nvSpPr>
        <p:spPr>
          <a:xfrm>
            <a:off x="850088" y="1269967"/>
            <a:ext cx="3692400" cy="3093878"/>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hlink"/>
              </a:buClr>
              <a:buSzPts val="1100"/>
              <a:buFont typeface="Arial"/>
              <a:buNone/>
            </a:pPr>
            <a:r>
              <a:rPr lang="en-US" sz="2300" dirty="0"/>
              <a:t>This suggests that guests from Portugal, Great Britain, and France are more likely to book at this hotel, while guests from other countries may be less frequent.</a:t>
            </a:r>
            <a:endParaRPr sz="2300" dirty="0"/>
          </a:p>
        </p:txBody>
      </p:sp>
      <p:grpSp>
        <p:nvGrpSpPr>
          <p:cNvPr id="755" name="Google Shape;755;p40"/>
          <p:cNvGrpSpPr/>
          <p:nvPr/>
        </p:nvGrpSpPr>
        <p:grpSpPr>
          <a:xfrm>
            <a:off x="5277825" y="1463385"/>
            <a:ext cx="1669187" cy="1112825"/>
            <a:chOff x="5491417" y="588600"/>
            <a:chExt cx="1098728" cy="732459"/>
          </a:xfrm>
        </p:grpSpPr>
        <p:sp>
          <p:nvSpPr>
            <p:cNvPr id="756" name="Google Shape;756;p40"/>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40"/>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40"/>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40"/>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40"/>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40"/>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40"/>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40"/>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40"/>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40"/>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40"/>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40"/>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40"/>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40"/>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40"/>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40"/>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40"/>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40"/>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40"/>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40"/>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40"/>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40"/>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40"/>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40"/>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40"/>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40"/>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40"/>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40"/>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40"/>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40"/>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40"/>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40"/>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40"/>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40"/>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40"/>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40"/>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40"/>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40"/>
          <p:cNvGrpSpPr/>
          <p:nvPr/>
        </p:nvGrpSpPr>
        <p:grpSpPr>
          <a:xfrm>
            <a:off x="6598067" y="2890080"/>
            <a:ext cx="1391332" cy="1391207"/>
            <a:chOff x="4246593" y="503852"/>
            <a:chExt cx="902056" cy="901976"/>
          </a:xfrm>
        </p:grpSpPr>
        <p:grpSp>
          <p:nvGrpSpPr>
            <p:cNvPr id="794" name="Google Shape;794;p40"/>
            <p:cNvGrpSpPr/>
            <p:nvPr/>
          </p:nvGrpSpPr>
          <p:grpSpPr>
            <a:xfrm>
              <a:off x="4246593" y="503900"/>
              <a:ext cx="901831" cy="901928"/>
              <a:chOff x="5998919" y="3270921"/>
              <a:chExt cx="1426046" cy="1426198"/>
            </a:xfrm>
          </p:grpSpPr>
          <p:sp>
            <p:nvSpPr>
              <p:cNvPr id="795" name="Google Shape;795;p4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4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7" name="Google Shape;797;p4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4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9" name="Google Shape;799;p40"/>
            <p:cNvGrpSpPr/>
            <p:nvPr/>
          </p:nvGrpSpPr>
          <p:grpSpPr>
            <a:xfrm>
              <a:off x="4246593" y="503852"/>
              <a:ext cx="901928" cy="901976"/>
              <a:chOff x="5998919" y="3270845"/>
              <a:chExt cx="1426198" cy="1426274"/>
            </a:xfrm>
          </p:grpSpPr>
          <p:sp>
            <p:nvSpPr>
              <p:cNvPr id="800" name="Google Shape;800;p4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4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4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4187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900" y="3080475"/>
            <a:ext cx="3124800" cy="6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learn more on this question by code and a chart</a:t>
            </a:r>
            <a:endParaRPr dirty="0"/>
          </a:p>
        </p:txBody>
      </p:sp>
      <p:sp>
        <p:nvSpPr>
          <p:cNvPr id="574" name="Google Shape;574;p35"/>
          <p:cNvSpPr txBox="1">
            <a:spLocks noGrp="1"/>
          </p:cNvSpPr>
          <p:nvPr>
            <p:ph type="title"/>
          </p:nvPr>
        </p:nvSpPr>
        <p:spPr>
          <a:xfrm>
            <a:off x="3072284" y="1486829"/>
            <a:ext cx="4683691" cy="14666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How does Length of stay impact ADR?</a:t>
            </a:r>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573;p35">
            <a:extLst>
              <a:ext uri="{FF2B5EF4-FFF2-40B4-BE49-F238E27FC236}">
                <a16:creationId xmlns:a16="http://schemas.microsoft.com/office/drawing/2014/main" id="{DC1BB8D2-6B36-3C6C-FA64-75F921D5F74E}"/>
              </a:ext>
            </a:extLst>
          </p:cNvPr>
          <p:cNvSpPr txBox="1">
            <a:spLocks/>
          </p:cNvSpPr>
          <p:nvPr/>
        </p:nvSpPr>
        <p:spPr>
          <a:xfrm>
            <a:off x="3151900" y="3080475"/>
            <a:ext cx="3124800" cy="813558"/>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indent="0" algn="ctr"/>
            <a:r>
              <a:rPr lang="en-US" dirty="0"/>
              <a:t>Let’s learn more on </a:t>
            </a:r>
            <a:r>
              <a:rPr lang="en-US" sz="1800" dirty="0"/>
              <a:t>this</a:t>
            </a:r>
            <a:r>
              <a:rPr lang="en-US" dirty="0"/>
              <a:t> question by code and a chart</a:t>
            </a:r>
          </a:p>
        </p:txBody>
      </p:sp>
    </p:spTree>
    <p:extLst>
      <p:ext uri="{BB962C8B-B14F-4D97-AF65-F5344CB8AC3E}">
        <p14:creationId xmlns:p14="http://schemas.microsoft.com/office/powerpoint/2010/main" val="1814394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4"/>
          <p:cNvSpPr txBox="1">
            <a:spLocks noGrp="1"/>
          </p:cNvSpPr>
          <p:nvPr>
            <p:ph type="subTitle" idx="1"/>
          </p:nvPr>
        </p:nvSpPr>
        <p:spPr>
          <a:xfrm>
            <a:off x="720075" y="1229900"/>
            <a:ext cx="4149300" cy="26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This analysis explores a dataset of hotel bookings, providing insights into booking channels, customer profiles, stay lengths, and financial metrics like the Average Daily Rate (ADR) and total revenue. The goal is to uncover ways to improve operations, enhance guest experiences, and boost revenue.</a:t>
            </a:r>
            <a:endParaRPr dirty="0"/>
          </a:p>
        </p:txBody>
      </p:sp>
      <p:sp>
        <p:nvSpPr>
          <p:cNvPr id="557" name="Google Shape;55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558" name="Google Shape;558;p34"/>
          <p:cNvSpPr txBox="1">
            <a:spLocks noGrp="1"/>
          </p:cNvSpPr>
          <p:nvPr>
            <p:ph type="subTitle" idx="2"/>
          </p:nvPr>
        </p:nvSpPr>
        <p:spPr>
          <a:xfrm>
            <a:off x="5258025" y="1229900"/>
            <a:ext cx="3165900" cy="3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Key findings include how booking channels impact revenue, the relationship between lead time and cancellations, and how special requests affect rates. We also examine revenue trends across the year, guest behavior based on stay length, and repeat guest preferences. Additionally, the data reveals how a guest's country of origin influences booking patterns, offering a deeper understanding of hotel operations.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pSp>
        <p:nvGrpSpPr>
          <p:cNvPr id="559" name="Google Shape;559;p34"/>
          <p:cNvGrpSpPr/>
          <p:nvPr/>
        </p:nvGrpSpPr>
        <p:grpSpPr>
          <a:xfrm>
            <a:off x="350755" y="4018677"/>
            <a:ext cx="902056" cy="901976"/>
            <a:chOff x="4246593" y="503852"/>
            <a:chExt cx="902056" cy="901976"/>
          </a:xfrm>
        </p:grpSpPr>
        <p:grpSp>
          <p:nvGrpSpPr>
            <p:cNvPr id="560" name="Google Shape;560;p34"/>
            <p:cNvGrpSpPr/>
            <p:nvPr/>
          </p:nvGrpSpPr>
          <p:grpSpPr>
            <a:xfrm>
              <a:off x="4246593" y="503900"/>
              <a:ext cx="901831" cy="901928"/>
              <a:chOff x="5998919" y="3270921"/>
              <a:chExt cx="1426046" cy="1426198"/>
            </a:xfrm>
          </p:grpSpPr>
          <p:sp>
            <p:nvSpPr>
              <p:cNvPr id="561" name="Google Shape;561;p34"/>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4"/>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3" name="Google Shape;563;p34"/>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34"/>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5" name="Google Shape;565;p34"/>
            <p:cNvGrpSpPr/>
            <p:nvPr/>
          </p:nvGrpSpPr>
          <p:grpSpPr>
            <a:xfrm>
              <a:off x="4246593" y="503852"/>
              <a:ext cx="901928" cy="901976"/>
              <a:chOff x="5998919" y="3270845"/>
              <a:chExt cx="1426198" cy="1426274"/>
            </a:xfrm>
          </p:grpSpPr>
          <p:sp>
            <p:nvSpPr>
              <p:cNvPr id="566" name="Google Shape;566;p34"/>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34"/>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4"/>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400565" y="235094"/>
            <a:ext cx="4970605" cy="66282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Length Of Stay Vs. ADR</a:t>
            </a:r>
          </a:p>
        </p:txBody>
      </p:sp>
      <p:sp>
        <p:nvSpPr>
          <p:cNvPr id="751" name="Google Shape;751;p40"/>
          <p:cNvSpPr txBox="1">
            <a:spLocks noGrp="1"/>
          </p:cNvSpPr>
          <p:nvPr>
            <p:ph type="subTitle" idx="1"/>
          </p:nvPr>
        </p:nvSpPr>
        <p:spPr>
          <a:xfrm>
            <a:off x="5252138" y="685588"/>
            <a:ext cx="3692400" cy="1638553"/>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Initial increase:</a:t>
            </a:r>
            <a:r>
              <a:rPr kumimoji="0" lang="en-US" altLang="en-US" sz="1100" b="0" i="0" u="none" strike="noStrike" cap="none" normalizeH="0" baseline="0" dirty="0">
                <a:ln>
                  <a:noFill/>
                </a:ln>
                <a:solidFill>
                  <a:schemeClr val="tx1"/>
                </a:solidFill>
                <a:effectLst/>
                <a:latin typeface="Arial" panose="020B0604020202020204" pitchFamily="34" charset="0"/>
              </a:rPr>
              <a:t> The ADR generally increases as the length of stay increases, especially for stays up to about 20 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Fluctuations:</a:t>
            </a:r>
            <a:r>
              <a:rPr kumimoji="0" lang="en-US" altLang="en-US" sz="1100" b="0" i="0" u="none" strike="noStrike" cap="none" normalizeH="0" baseline="0" dirty="0">
                <a:ln>
                  <a:noFill/>
                </a:ln>
                <a:solidFill>
                  <a:schemeClr val="tx1"/>
                </a:solidFill>
                <a:effectLst/>
                <a:latin typeface="Arial" panose="020B0604020202020204" pitchFamily="34" charset="0"/>
              </a:rPr>
              <a:t> After 20 days, the ADR becomes more volatile, with some fluctuations and a slight downward trend.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Overall upward trend:</a:t>
            </a:r>
            <a:r>
              <a:rPr kumimoji="0" lang="en-US" altLang="en-US" sz="1100" b="0" i="0" u="none" strike="noStrike" cap="none" normalizeH="0" baseline="0" dirty="0">
                <a:ln>
                  <a:noFill/>
                </a:ln>
                <a:solidFill>
                  <a:schemeClr val="tx1"/>
                </a:solidFill>
                <a:effectLst/>
                <a:latin typeface="Arial" panose="020B0604020202020204" pitchFamily="34" charset="0"/>
              </a:rPr>
              <a:t> Despite some fluctuations, there's a general upward trend in ADR as the length of stay increases. </a:t>
            </a:r>
          </a:p>
        </p:txBody>
      </p:sp>
      <p:sp>
        <p:nvSpPr>
          <p:cNvPr id="752" name="Google Shape;752;p40"/>
          <p:cNvSpPr txBox="1">
            <a:spLocks noGrp="1"/>
          </p:cNvSpPr>
          <p:nvPr>
            <p:ph type="subTitle" idx="2"/>
          </p:nvPr>
        </p:nvSpPr>
        <p:spPr>
          <a:xfrm>
            <a:off x="5243432" y="301413"/>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CHART EXPLAINATION:</a:t>
            </a:r>
            <a:endParaRPr dirty="0"/>
          </a:p>
        </p:txBody>
      </p:sp>
      <p:sp>
        <p:nvSpPr>
          <p:cNvPr id="753" name="Google Shape;753;p40"/>
          <p:cNvSpPr txBox="1">
            <a:spLocks noGrp="1"/>
          </p:cNvSpPr>
          <p:nvPr>
            <p:ph type="subTitle" idx="3"/>
          </p:nvPr>
        </p:nvSpPr>
        <p:spPr>
          <a:xfrm>
            <a:off x="879600" y="3348412"/>
            <a:ext cx="3692400" cy="15079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sz="1300" dirty="0"/>
              <a:t>It analyzes the relationship between the length of stay and the average daily rate (ADR) in a hotel booking dataset. It calculates the average ADR for each length of stay and visualizes the results in a line chart.</a:t>
            </a:r>
            <a:endParaRPr sz="1300" dirty="0"/>
          </a:p>
        </p:txBody>
      </p:sp>
      <p:sp>
        <p:nvSpPr>
          <p:cNvPr id="754" name="Google Shape;754;p40"/>
          <p:cNvSpPr txBox="1">
            <a:spLocks noGrp="1"/>
          </p:cNvSpPr>
          <p:nvPr>
            <p:ph type="subTitle" idx="4"/>
          </p:nvPr>
        </p:nvSpPr>
        <p:spPr>
          <a:xfrm>
            <a:off x="749736" y="3005064"/>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CODE EXPLAINATION:</a:t>
            </a:r>
            <a:endParaRPr dirty="0"/>
          </a:p>
        </p:txBody>
      </p:sp>
      <p:pic>
        <p:nvPicPr>
          <p:cNvPr id="5" name="Picture 4">
            <a:extLst>
              <a:ext uri="{FF2B5EF4-FFF2-40B4-BE49-F238E27FC236}">
                <a16:creationId xmlns:a16="http://schemas.microsoft.com/office/drawing/2014/main" id="{8E861810-0F15-A33B-8E99-EABEDFE1F47B}"/>
              </a:ext>
            </a:extLst>
          </p:cNvPr>
          <p:cNvPicPr>
            <a:picLocks noChangeAspect="1"/>
          </p:cNvPicPr>
          <p:nvPr/>
        </p:nvPicPr>
        <p:blipFill>
          <a:blip r:embed="rId3"/>
          <a:srcRect/>
          <a:stretch/>
        </p:blipFill>
        <p:spPr>
          <a:xfrm>
            <a:off x="587371" y="1156685"/>
            <a:ext cx="4177917" cy="1638554"/>
          </a:xfrm>
          <a:prstGeom prst="rect">
            <a:avLst/>
          </a:prstGeom>
          <a:ln w="28575">
            <a:solidFill>
              <a:schemeClr val="tx1"/>
            </a:solid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C236769-FBEA-2F53-C3D1-6480785E2A49}"/>
              </a:ext>
            </a:extLst>
          </p:cNvPr>
          <p:cNvPicPr>
            <a:picLocks noChangeAspect="1"/>
          </p:cNvPicPr>
          <p:nvPr/>
        </p:nvPicPr>
        <p:blipFill>
          <a:blip r:embed="rId4"/>
          <a:stretch>
            <a:fillRect/>
          </a:stretch>
        </p:blipFill>
        <p:spPr>
          <a:xfrm>
            <a:off x="5243432" y="2437935"/>
            <a:ext cx="3627543" cy="2559215"/>
          </a:xfrm>
          <a:prstGeom prst="rect">
            <a:avLst/>
          </a:prstGeom>
          <a:ln w="285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2524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ACTIONS SHOULD BE DONE:</a:t>
            </a:r>
            <a:endParaRPr dirty="0"/>
          </a:p>
        </p:txBody>
      </p:sp>
      <p:sp>
        <p:nvSpPr>
          <p:cNvPr id="751" name="Google Shape;751;p40"/>
          <p:cNvSpPr txBox="1">
            <a:spLocks noGrp="1"/>
          </p:cNvSpPr>
          <p:nvPr>
            <p:ph type="subTitle" idx="1"/>
          </p:nvPr>
        </p:nvSpPr>
        <p:spPr>
          <a:xfrm>
            <a:off x="850088" y="1206001"/>
            <a:ext cx="3692400" cy="3219476"/>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hlink"/>
              </a:buClr>
              <a:buSzPts val="1100"/>
              <a:buFont typeface="Arial"/>
              <a:buNone/>
            </a:pPr>
            <a:r>
              <a:rPr lang="en-US" sz="2200" dirty="0"/>
              <a:t>This suggests that guests who stay longer tend to pay higher rates on average. However, there may be some exceptions or discounts for longer stays, leading to fluctuations in the ADR.</a:t>
            </a:r>
            <a:endParaRPr sz="2200" dirty="0"/>
          </a:p>
        </p:txBody>
      </p:sp>
      <p:grpSp>
        <p:nvGrpSpPr>
          <p:cNvPr id="755" name="Google Shape;755;p40"/>
          <p:cNvGrpSpPr/>
          <p:nvPr/>
        </p:nvGrpSpPr>
        <p:grpSpPr>
          <a:xfrm>
            <a:off x="5277825" y="1463385"/>
            <a:ext cx="1669187" cy="1112825"/>
            <a:chOff x="5491417" y="588600"/>
            <a:chExt cx="1098728" cy="732459"/>
          </a:xfrm>
        </p:grpSpPr>
        <p:sp>
          <p:nvSpPr>
            <p:cNvPr id="756" name="Google Shape;756;p40"/>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40"/>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40"/>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40"/>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40"/>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40"/>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40"/>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40"/>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40"/>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40"/>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40"/>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40"/>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40"/>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40"/>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40"/>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40"/>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40"/>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40"/>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40"/>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40"/>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40"/>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40"/>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40"/>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40"/>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40"/>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40"/>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40"/>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40"/>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40"/>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40"/>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40"/>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40"/>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40"/>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40"/>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40"/>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40"/>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40"/>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40"/>
          <p:cNvGrpSpPr/>
          <p:nvPr/>
        </p:nvGrpSpPr>
        <p:grpSpPr>
          <a:xfrm>
            <a:off x="6598067" y="2890080"/>
            <a:ext cx="1391332" cy="1391207"/>
            <a:chOff x="4246593" y="503852"/>
            <a:chExt cx="902056" cy="901976"/>
          </a:xfrm>
        </p:grpSpPr>
        <p:grpSp>
          <p:nvGrpSpPr>
            <p:cNvPr id="794" name="Google Shape;794;p40"/>
            <p:cNvGrpSpPr/>
            <p:nvPr/>
          </p:nvGrpSpPr>
          <p:grpSpPr>
            <a:xfrm>
              <a:off x="4246593" y="503900"/>
              <a:ext cx="901831" cy="901928"/>
              <a:chOff x="5998919" y="3270921"/>
              <a:chExt cx="1426046" cy="1426198"/>
            </a:xfrm>
          </p:grpSpPr>
          <p:sp>
            <p:nvSpPr>
              <p:cNvPr id="795" name="Google Shape;795;p4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4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7" name="Google Shape;797;p4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4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9" name="Google Shape;799;p40"/>
            <p:cNvGrpSpPr/>
            <p:nvPr/>
          </p:nvGrpSpPr>
          <p:grpSpPr>
            <a:xfrm>
              <a:off x="4246593" y="503852"/>
              <a:ext cx="901928" cy="901976"/>
              <a:chOff x="5998919" y="3270845"/>
              <a:chExt cx="1426198" cy="1426274"/>
            </a:xfrm>
          </p:grpSpPr>
          <p:sp>
            <p:nvSpPr>
              <p:cNvPr id="800" name="Google Shape;800;p4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4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4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447475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900" y="3080475"/>
            <a:ext cx="3124800" cy="8135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learn more on </a:t>
            </a:r>
            <a:r>
              <a:rPr lang="en" sz="1800" dirty="0"/>
              <a:t>this</a:t>
            </a:r>
            <a:r>
              <a:rPr lang="en" dirty="0"/>
              <a:t> question by code and a chart</a:t>
            </a:r>
            <a:endParaRPr dirty="0"/>
          </a:p>
        </p:txBody>
      </p:sp>
      <p:sp>
        <p:nvSpPr>
          <p:cNvPr id="574" name="Google Shape;574;p35"/>
          <p:cNvSpPr txBox="1">
            <a:spLocks noGrp="1"/>
          </p:cNvSpPr>
          <p:nvPr>
            <p:ph type="title"/>
          </p:nvPr>
        </p:nvSpPr>
        <p:spPr>
          <a:xfrm>
            <a:off x="2985008" y="1637170"/>
            <a:ext cx="5174365" cy="13089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What is the Room type preference for repeat guests?</a:t>
            </a:r>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954209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281533" y="275500"/>
            <a:ext cx="4970605" cy="66282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dirty="0"/>
              <a:t>Room type Vs. Repeat Guests</a:t>
            </a:r>
            <a:endParaRPr lang="en-US" dirty="0"/>
          </a:p>
        </p:txBody>
      </p:sp>
      <p:sp>
        <p:nvSpPr>
          <p:cNvPr id="751" name="Google Shape;751;p40"/>
          <p:cNvSpPr txBox="1">
            <a:spLocks noGrp="1"/>
          </p:cNvSpPr>
          <p:nvPr>
            <p:ph type="subTitle" idx="1"/>
          </p:nvPr>
        </p:nvSpPr>
        <p:spPr>
          <a:xfrm>
            <a:off x="5252138" y="685588"/>
            <a:ext cx="3692400" cy="1221527"/>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Room type A</a:t>
            </a:r>
            <a:r>
              <a:rPr kumimoji="0" lang="en-US" altLang="en-US" sz="1200" b="0" i="0" u="none" strike="noStrike" cap="none" normalizeH="0" baseline="0" dirty="0">
                <a:ln>
                  <a:noFill/>
                </a:ln>
                <a:solidFill>
                  <a:schemeClr val="tx1"/>
                </a:solidFill>
                <a:effectLst/>
                <a:latin typeface="Arial" panose="020B0604020202020204" pitchFamily="34" charset="0"/>
              </a:rPr>
              <a:t> is the most preferred by repeat guests.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Room type D</a:t>
            </a:r>
            <a:r>
              <a:rPr kumimoji="0" lang="en-US" altLang="en-US" sz="1200" b="0" i="0" u="none" strike="noStrike" cap="none" normalizeH="0" baseline="0" dirty="0">
                <a:ln>
                  <a:noFill/>
                </a:ln>
                <a:solidFill>
                  <a:schemeClr val="tx1"/>
                </a:solidFill>
                <a:effectLst/>
                <a:latin typeface="Arial" panose="020B0604020202020204" pitchFamily="34" charset="0"/>
              </a:rPr>
              <a:t> is also popular among repeat guests.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Room types B, C, E, F, G, H, I, and K</a:t>
            </a:r>
            <a:r>
              <a:rPr kumimoji="0" lang="en-US" altLang="en-US" sz="1200" b="0" i="0" u="none" strike="noStrike" cap="none" normalizeH="0" baseline="0" dirty="0">
                <a:ln>
                  <a:noFill/>
                </a:ln>
                <a:solidFill>
                  <a:schemeClr val="tx1"/>
                </a:solidFill>
                <a:effectLst/>
                <a:latin typeface="Arial" panose="020B0604020202020204" pitchFamily="34" charset="0"/>
              </a:rPr>
              <a:t> have significantly lower numbers of repeat guests. </a:t>
            </a:r>
          </a:p>
        </p:txBody>
      </p:sp>
      <p:sp>
        <p:nvSpPr>
          <p:cNvPr id="752" name="Google Shape;752;p40"/>
          <p:cNvSpPr txBox="1">
            <a:spLocks noGrp="1"/>
          </p:cNvSpPr>
          <p:nvPr>
            <p:ph type="subTitle" idx="2"/>
          </p:nvPr>
        </p:nvSpPr>
        <p:spPr>
          <a:xfrm>
            <a:off x="5243432" y="301413"/>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CHART EXPLAINATION:</a:t>
            </a:r>
            <a:endParaRPr dirty="0"/>
          </a:p>
        </p:txBody>
      </p:sp>
      <p:sp>
        <p:nvSpPr>
          <p:cNvPr id="753" name="Google Shape;753;p40"/>
          <p:cNvSpPr txBox="1">
            <a:spLocks noGrp="1"/>
          </p:cNvSpPr>
          <p:nvPr>
            <p:ph type="subTitle" idx="3"/>
          </p:nvPr>
        </p:nvSpPr>
        <p:spPr>
          <a:xfrm>
            <a:off x="879600" y="3348412"/>
            <a:ext cx="3692400" cy="15079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sz="1300" dirty="0"/>
              <a:t>It analyzes the room type preferences of repeat guests in a hotel booking dataset. It filters the data for repeat guests, counts the occurrences of each assigned room type, and then creates a bar chart to visualize the results</a:t>
            </a:r>
            <a:endParaRPr sz="1300" dirty="0"/>
          </a:p>
        </p:txBody>
      </p:sp>
      <p:sp>
        <p:nvSpPr>
          <p:cNvPr id="754" name="Google Shape;754;p40"/>
          <p:cNvSpPr txBox="1">
            <a:spLocks noGrp="1"/>
          </p:cNvSpPr>
          <p:nvPr>
            <p:ph type="subTitle" idx="4"/>
          </p:nvPr>
        </p:nvSpPr>
        <p:spPr>
          <a:xfrm>
            <a:off x="749736" y="3005064"/>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CODE EXPLAINATION:</a:t>
            </a:r>
            <a:endParaRPr dirty="0"/>
          </a:p>
        </p:txBody>
      </p:sp>
      <p:pic>
        <p:nvPicPr>
          <p:cNvPr id="5" name="Picture 4">
            <a:extLst>
              <a:ext uri="{FF2B5EF4-FFF2-40B4-BE49-F238E27FC236}">
                <a16:creationId xmlns:a16="http://schemas.microsoft.com/office/drawing/2014/main" id="{8E861810-0F15-A33B-8E99-EABEDFE1F47B}"/>
              </a:ext>
            </a:extLst>
          </p:cNvPr>
          <p:cNvPicPr>
            <a:picLocks noChangeAspect="1"/>
          </p:cNvPicPr>
          <p:nvPr/>
        </p:nvPicPr>
        <p:blipFill>
          <a:blip r:embed="rId3"/>
          <a:srcRect/>
          <a:stretch/>
        </p:blipFill>
        <p:spPr>
          <a:xfrm>
            <a:off x="587371" y="1018479"/>
            <a:ext cx="4177917" cy="1858536"/>
          </a:xfrm>
          <a:prstGeom prst="rect">
            <a:avLst/>
          </a:prstGeom>
          <a:ln w="28575">
            <a:solidFill>
              <a:schemeClr val="tx1"/>
            </a:solid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C236769-FBEA-2F53-C3D1-6480785E2A49}"/>
              </a:ext>
            </a:extLst>
          </p:cNvPr>
          <p:cNvPicPr>
            <a:picLocks noChangeAspect="1"/>
          </p:cNvPicPr>
          <p:nvPr/>
        </p:nvPicPr>
        <p:blipFill>
          <a:blip r:embed="rId4"/>
          <a:srcRect/>
          <a:stretch/>
        </p:blipFill>
        <p:spPr>
          <a:xfrm>
            <a:off x="5178576" y="2096430"/>
            <a:ext cx="3692399" cy="2884448"/>
          </a:xfrm>
          <a:prstGeom prst="rect">
            <a:avLst/>
          </a:prstGeom>
          <a:ln w="285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5634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ACTIONS SHOULD BE DONE:</a:t>
            </a:r>
            <a:endParaRPr dirty="0"/>
          </a:p>
        </p:txBody>
      </p:sp>
      <p:sp>
        <p:nvSpPr>
          <p:cNvPr id="751" name="Google Shape;751;p40"/>
          <p:cNvSpPr txBox="1">
            <a:spLocks noGrp="1"/>
          </p:cNvSpPr>
          <p:nvPr>
            <p:ph type="subTitle" idx="1"/>
          </p:nvPr>
        </p:nvSpPr>
        <p:spPr>
          <a:xfrm>
            <a:off x="850088" y="1206001"/>
            <a:ext cx="3692400" cy="3219476"/>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hlink"/>
              </a:buClr>
              <a:buSzPts val="1100"/>
              <a:buFont typeface="Arial"/>
              <a:buNone/>
            </a:pPr>
            <a:r>
              <a:rPr lang="en-US" sz="2400" dirty="0"/>
              <a:t>This suggests that repeat guests have a strong preference for certain room types, likely due to factors such as size, amenities, or location.</a:t>
            </a:r>
            <a:endParaRPr sz="2400" dirty="0"/>
          </a:p>
        </p:txBody>
      </p:sp>
      <p:grpSp>
        <p:nvGrpSpPr>
          <p:cNvPr id="755" name="Google Shape;755;p40"/>
          <p:cNvGrpSpPr/>
          <p:nvPr/>
        </p:nvGrpSpPr>
        <p:grpSpPr>
          <a:xfrm>
            <a:off x="5277825" y="1463385"/>
            <a:ext cx="1669187" cy="1112825"/>
            <a:chOff x="5491417" y="588600"/>
            <a:chExt cx="1098728" cy="732459"/>
          </a:xfrm>
        </p:grpSpPr>
        <p:sp>
          <p:nvSpPr>
            <p:cNvPr id="756" name="Google Shape;756;p40"/>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40"/>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40"/>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40"/>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40"/>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40"/>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40"/>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40"/>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40"/>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40"/>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40"/>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40"/>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40"/>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40"/>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40"/>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40"/>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40"/>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40"/>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40"/>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40"/>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40"/>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40"/>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40"/>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40"/>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40"/>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40"/>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40"/>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40"/>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40"/>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40"/>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40"/>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40"/>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40"/>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40"/>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40"/>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40"/>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40"/>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40"/>
          <p:cNvGrpSpPr/>
          <p:nvPr/>
        </p:nvGrpSpPr>
        <p:grpSpPr>
          <a:xfrm>
            <a:off x="6598067" y="2890080"/>
            <a:ext cx="1391332" cy="1391207"/>
            <a:chOff x="4246593" y="503852"/>
            <a:chExt cx="902056" cy="901976"/>
          </a:xfrm>
        </p:grpSpPr>
        <p:grpSp>
          <p:nvGrpSpPr>
            <p:cNvPr id="794" name="Google Shape;794;p40"/>
            <p:cNvGrpSpPr/>
            <p:nvPr/>
          </p:nvGrpSpPr>
          <p:grpSpPr>
            <a:xfrm>
              <a:off x="4246593" y="503900"/>
              <a:ext cx="901831" cy="901928"/>
              <a:chOff x="5998919" y="3270921"/>
              <a:chExt cx="1426046" cy="1426198"/>
            </a:xfrm>
          </p:grpSpPr>
          <p:sp>
            <p:nvSpPr>
              <p:cNvPr id="795" name="Google Shape;795;p4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4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7" name="Google Shape;797;p4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4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9" name="Google Shape;799;p40"/>
            <p:cNvGrpSpPr/>
            <p:nvPr/>
          </p:nvGrpSpPr>
          <p:grpSpPr>
            <a:xfrm>
              <a:off x="4246593" y="503852"/>
              <a:ext cx="901928" cy="901976"/>
              <a:chOff x="5998919" y="3270845"/>
              <a:chExt cx="1426198" cy="1426274"/>
            </a:xfrm>
          </p:grpSpPr>
          <p:sp>
            <p:nvSpPr>
              <p:cNvPr id="800" name="Google Shape;800;p4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4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4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019625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900" y="3080475"/>
            <a:ext cx="3124800" cy="8135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learn more on </a:t>
            </a:r>
            <a:r>
              <a:rPr lang="en" sz="1800" dirty="0"/>
              <a:t>this</a:t>
            </a:r>
            <a:r>
              <a:rPr lang="en" dirty="0"/>
              <a:t> question by code and a chart</a:t>
            </a:r>
            <a:endParaRPr dirty="0"/>
          </a:p>
        </p:txBody>
      </p:sp>
      <p:sp>
        <p:nvSpPr>
          <p:cNvPr id="574" name="Google Shape;574;p35"/>
          <p:cNvSpPr txBox="1">
            <a:spLocks noGrp="1"/>
          </p:cNvSpPr>
          <p:nvPr>
            <p:ph type="title"/>
          </p:nvPr>
        </p:nvSpPr>
        <p:spPr>
          <a:xfrm>
            <a:off x="2985008" y="1637170"/>
            <a:ext cx="5174365" cy="13089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How do special requests impact ADR?</a:t>
            </a:r>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850386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459952" y="271587"/>
            <a:ext cx="4970605" cy="66282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dirty="0"/>
              <a:t>Special Requests Vs. ADR</a:t>
            </a:r>
            <a:endParaRPr lang="en-US" dirty="0"/>
          </a:p>
        </p:txBody>
      </p:sp>
      <p:sp>
        <p:nvSpPr>
          <p:cNvPr id="751" name="Google Shape;751;p40"/>
          <p:cNvSpPr txBox="1">
            <a:spLocks noGrp="1"/>
          </p:cNvSpPr>
          <p:nvPr>
            <p:ph type="subTitle" idx="1"/>
          </p:nvPr>
        </p:nvSpPr>
        <p:spPr>
          <a:xfrm>
            <a:off x="5243431" y="603000"/>
            <a:ext cx="3692400" cy="1642112"/>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As the number of special requests increases, the average daily rate also tends to increase.</a:t>
            </a:r>
            <a:r>
              <a:rPr kumimoji="0" lang="en-US" altLang="en-US" sz="1100" b="0" i="0" u="none" strike="noStrike" cap="none" normalizeH="0" baseline="0" dirty="0">
                <a:ln>
                  <a:noFill/>
                </a:ln>
                <a:solidFill>
                  <a:schemeClr val="tx1"/>
                </a:solidFill>
                <a:effectLst/>
                <a:latin typeface="Arial" panose="020B0604020202020204" pitchFamily="34" charset="0"/>
              </a:rPr>
              <a:t> This suggests that guests who make more special requests are willing to pay higher rates for their accommodations.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The relationship is not perfectly linear.</a:t>
            </a:r>
            <a:r>
              <a:rPr kumimoji="0" lang="en-US" altLang="en-US" sz="1100" b="0" i="0" u="none" strike="noStrike" cap="none" normalizeH="0" baseline="0" dirty="0">
                <a:ln>
                  <a:noFill/>
                </a:ln>
                <a:solidFill>
                  <a:schemeClr val="tx1"/>
                </a:solidFill>
                <a:effectLst/>
                <a:latin typeface="Arial" panose="020B0604020202020204" pitchFamily="34" charset="0"/>
              </a:rPr>
              <a:t> There may be some fluctuations in the ADR as the number of special requests increases, indicating that other factors besides special requests may also influence the pricing. </a:t>
            </a:r>
          </a:p>
        </p:txBody>
      </p:sp>
      <p:sp>
        <p:nvSpPr>
          <p:cNvPr id="752" name="Google Shape;752;p40"/>
          <p:cNvSpPr txBox="1">
            <a:spLocks noGrp="1"/>
          </p:cNvSpPr>
          <p:nvPr>
            <p:ph type="subTitle" idx="2"/>
          </p:nvPr>
        </p:nvSpPr>
        <p:spPr>
          <a:xfrm>
            <a:off x="5243432" y="301413"/>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CHART EXPLAINATION:</a:t>
            </a:r>
            <a:endParaRPr dirty="0"/>
          </a:p>
        </p:txBody>
      </p:sp>
      <p:sp>
        <p:nvSpPr>
          <p:cNvPr id="753" name="Google Shape;753;p40"/>
          <p:cNvSpPr txBox="1">
            <a:spLocks noGrp="1"/>
          </p:cNvSpPr>
          <p:nvPr>
            <p:ph type="subTitle" idx="3"/>
          </p:nvPr>
        </p:nvSpPr>
        <p:spPr>
          <a:xfrm>
            <a:off x="879600" y="3348412"/>
            <a:ext cx="3692400" cy="15079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sz="1300" dirty="0"/>
              <a:t>It analyzes the relationship between the number of special requests and the average daily rate (ADR) in a hotel booking dataset. It calculates the average ADR for each number of special requests and visualizes the results in a bar chart.</a:t>
            </a:r>
            <a:endParaRPr sz="1300" dirty="0"/>
          </a:p>
        </p:txBody>
      </p:sp>
      <p:sp>
        <p:nvSpPr>
          <p:cNvPr id="754" name="Google Shape;754;p40"/>
          <p:cNvSpPr txBox="1">
            <a:spLocks noGrp="1"/>
          </p:cNvSpPr>
          <p:nvPr>
            <p:ph type="subTitle" idx="4"/>
          </p:nvPr>
        </p:nvSpPr>
        <p:spPr>
          <a:xfrm>
            <a:off x="749736" y="3005064"/>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CODE EXPLAINATION:</a:t>
            </a:r>
            <a:endParaRPr dirty="0"/>
          </a:p>
        </p:txBody>
      </p:sp>
      <p:pic>
        <p:nvPicPr>
          <p:cNvPr id="5" name="Picture 4">
            <a:extLst>
              <a:ext uri="{FF2B5EF4-FFF2-40B4-BE49-F238E27FC236}">
                <a16:creationId xmlns:a16="http://schemas.microsoft.com/office/drawing/2014/main" id="{8E861810-0F15-A33B-8E99-EABEDFE1F47B}"/>
              </a:ext>
            </a:extLst>
          </p:cNvPr>
          <p:cNvPicPr>
            <a:picLocks noChangeAspect="1"/>
          </p:cNvPicPr>
          <p:nvPr/>
        </p:nvPicPr>
        <p:blipFill>
          <a:blip r:embed="rId3"/>
          <a:srcRect/>
          <a:stretch/>
        </p:blipFill>
        <p:spPr>
          <a:xfrm>
            <a:off x="587371" y="1033346"/>
            <a:ext cx="4177917" cy="1858537"/>
          </a:xfrm>
          <a:prstGeom prst="rect">
            <a:avLst/>
          </a:prstGeom>
          <a:ln w="28575">
            <a:solidFill>
              <a:schemeClr val="tx1"/>
            </a:solid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C236769-FBEA-2F53-C3D1-6480785E2A49}"/>
              </a:ext>
            </a:extLst>
          </p:cNvPr>
          <p:cNvPicPr>
            <a:picLocks noChangeAspect="1"/>
          </p:cNvPicPr>
          <p:nvPr/>
        </p:nvPicPr>
        <p:blipFill>
          <a:blip r:embed="rId4"/>
          <a:srcRect/>
          <a:stretch/>
        </p:blipFill>
        <p:spPr>
          <a:xfrm>
            <a:off x="5310537" y="2423532"/>
            <a:ext cx="3558187" cy="2483166"/>
          </a:xfrm>
          <a:prstGeom prst="rect">
            <a:avLst/>
          </a:prstGeom>
          <a:ln w="285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5925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ACTIONS SHOULD BE DONE:</a:t>
            </a:r>
            <a:endParaRPr dirty="0"/>
          </a:p>
        </p:txBody>
      </p:sp>
      <p:sp>
        <p:nvSpPr>
          <p:cNvPr id="751" name="Google Shape;751;p40"/>
          <p:cNvSpPr txBox="1">
            <a:spLocks noGrp="1"/>
          </p:cNvSpPr>
          <p:nvPr>
            <p:ph type="subTitle" idx="1"/>
          </p:nvPr>
        </p:nvSpPr>
        <p:spPr>
          <a:xfrm>
            <a:off x="842931" y="1085385"/>
            <a:ext cx="3692400" cy="3546088"/>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hlink"/>
              </a:buClr>
              <a:buSzPts val="1100"/>
              <a:buFont typeface="Arial"/>
              <a:buNone/>
            </a:pPr>
            <a:r>
              <a:rPr lang="en-US" sz="2200" dirty="0"/>
              <a:t>Overall, the chart indicates a positive correlation between special requests and ADR, suggesting that hotels can potentially increase revenue by offering personalized services and amenities to their guests.</a:t>
            </a:r>
            <a:endParaRPr sz="2200" dirty="0"/>
          </a:p>
        </p:txBody>
      </p:sp>
      <p:grpSp>
        <p:nvGrpSpPr>
          <p:cNvPr id="755" name="Google Shape;755;p40"/>
          <p:cNvGrpSpPr/>
          <p:nvPr/>
        </p:nvGrpSpPr>
        <p:grpSpPr>
          <a:xfrm>
            <a:off x="5277825" y="1463385"/>
            <a:ext cx="1669187" cy="1112825"/>
            <a:chOff x="5491417" y="588600"/>
            <a:chExt cx="1098728" cy="732459"/>
          </a:xfrm>
        </p:grpSpPr>
        <p:sp>
          <p:nvSpPr>
            <p:cNvPr id="756" name="Google Shape;756;p40"/>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40"/>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40"/>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40"/>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40"/>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40"/>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40"/>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40"/>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40"/>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40"/>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40"/>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40"/>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40"/>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40"/>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40"/>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40"/>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40"/>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40"/>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40"/>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40"/>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40"/>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40"/>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40"/>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40"/>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40"/>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40"/>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40"/>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40"/>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40"/>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40"/>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40"/>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40"/>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40"/>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40"/>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40"/>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40"/>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40"/>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40"/>
          <p:cNvGrpSpPr/>
          <p:nvPr/>
        </p:nvGrpSpPr>
        <p:grpSpPr>
          <a:xfrm>
            <a:off x="6598067" y="2890080"/>
            <a:ext cx="1391332" cy="1391207"/>
            <a:chOff x="4246593" y="503852"/>
            <a:chExt cx="902056" cy="901976"/>
          </a:xfrm>
        </p:grpSpPr>
        <p:grpSp>
          <p:nvGrpSpPr>
            <p:cNvPr id="794" name="Google Shape;794;p40"/>
            <p:cNvGrpSpPr/>
            <p:nvPr/>
          </p:nvGrpSpPr>
          <p:grpSpPr>
            <a:xfrm>
              <a:off x="4246593" y="503900"/>
              <a:ext cx="901831" cy="901928"/>
              <a:chOff x="5998919" y="3270921"/>
              <a:chExt cx="1426046" cy="1426198"/>
            </a:xfrm>
          </p:grpSpPr>
          <p:sp>
            <p:nvSpPr>
              <p:cNvPr id="795" name="Google Shape;795;p4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4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7" name="Google Shape;797;p4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4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9" name="Google Shape;799;p40"/>
            <p:cNvGrpSpPr/>
            <p:nvPr/>
          </p:nvGrpSpPr>
          <p:grpSpPr>
            <a:xfrm>
              <a:off x="4246593" y="503852"/>
              <a:ext cx="901928" cy="901976"/>
              <a:chOff x="5998919" y="3270845"/>
              <a:chExt cx="1426198" cy="1426274"/>
            </a:xfrm>
          </p:grpSpPr>
          <p:sp>
            <p:nvSpPr>
              <p:cNvPr id="800" name="Google Shape;800;p4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4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4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17526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900" y="3080475"/>
            <a:ext cx="3124800" cy="8135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learn more on </a:t>
            </a:r>
            <a:r>
              <a:rPr lang="en" sz="1800" dirty="0"/>
              <a:t>this</a:t>
            </a:r>
            <a:r>
              <a:rPr lang="en" dirty="0"/>
              <a:t> question by code and a chart</a:t>
            </a:r>
            <a:endParaRPr dirty="0"/>
          </a:p>
        </p:txBody>
      </p:sp>
      <p:sp>
        <p:nvSpPr>
          <p:cNvPr id="574" name="Google Shape;574;p35"/>
          <p:cNvSpPr txBox="1">
            <a:spLocks noGrp="1"/>
          </p:cNvSpPr>
          <p:nvPr>
            <p:ph type="title"/>
          </p:nvPr>
        </p:nvSpPr>
        <p:spPr>
          <a:xfrm>
            <a:off x="2985009" y="1637170"/>
            <a:ext cx="4003090" cy="13089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What is the Revenue by Month?</a:t>
            </a:r>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80941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281533" y="275500"/>
            <a:ext cx="4372243" cy="66282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dirty="0"/>
              <a:t>Revenue By Month</a:t>
            </a:r>
            <a:endParaRPr lang="en-US" dirty="0"/>
          </a:p>
        </p:txBody>
      </p:sp>
      <p:sp>
        <p:nvSpPr>
          <p:cNvPr id="751" name="Google Shape;751;p40"/>
          <p:cNvSpPr txBox="1">
            <a:spLocks noGrp="1"/>
          </p:cNvSpPr>
          <p:nvPr>
            <p:ph type="subTitle" idx="1"/>
          </p:nvPr>
        </p:nvSpPr>
        <p:spPr>
          <a:xfrm>
            <a:off x="5252138" y="685588"/>
            <a:ext cx="3692400" cy="1514919"/>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August</a:t>
            </a:r>
            <a:r>
              <a:rPr kumimoji="0" lang="en-US" altLang="en-US" sz="1300" b="0" i="0" u="none" strike="noStrike" cap="none" normalizeH="0" baseline="0" dirty="0">
                <a:ln>
                  <a:noFill/>
                </a:ln>
                <a:solidFill>
                  <a:schemeClr val="tx1"/>
                </a:solidFill>
                <a:effectLst/>
                <a:latin typeface="Arial" panose="020B0604020202020204" pitchFamily="34" charset="0"/>
              </a:rPr>
              <a:t> is the month with the highest total revenue.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July, June, and May</a:t>
            </a:r>
            <a:r>
              <a:rPr kumimoji="0" lang="en-US" altLang="en-US" sz="1300" b="0" i="0" u="none" strike="noStrike" cap="none" normalizeH="0" baseline="0" dirty="0">
                <a:ln>
                  <a:noFill/>
                </a:ln>
                <a:solidFill>
                  <a:schemeClr val="tx1"/>
                </a:solidFill>
                <a:effectLst/>
                <a:latin typeface="Arial" panose="020B0604020202020204" pitchFamily="34" charset="0"/>
              </a:rPr>
              <a:t> also have relatively high levels of revenue.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March, February, December, November, and January</a:t>
            </a:r>
            <a:r>
              <a:rPr kumimoji="0" lang="en-US" altLang="en-US" sz="1300" b="0" i="0" u="none" strike="noStrike" cap="none" normalizeH="0" baseline="0" dirty="0">
                <a:ln>
                  <a:noFill/>
                </a:ln>
                <a:solidFill>
                  <a:schemeClr val="tx1"/>
                </a:solidFill>
                <a:effectLst/>
                <a:latin typeface="Arial" panose="020B0604020202020204" pitchFamily="34" charset="0"/>
              </a:rPr>
              <a:t> have the lowest levels of revenue. </a:t>
            </a:r>
          </a:p>
        </p:txBody>
      </p:sp>
      <p:sp>
        <p:nvSpPr>
          <p:cNvPr id="752" name="Google Shape;752;p40"/>
          <p:cNvSpPr txBox="1">
            <a:spLocks noGrp="1"/>
          </p:cNvSpPr>
          <p:nvPr>
            <p:ph type="subTitle" idx="2"/>
          </p:nvPr>
        </p:nvSpPr>
        <p:spPr>
          <a:xfrm>
            <a:off x="5243432" y="301413"/>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CHART EXPLAINATION:</a:t>
            </a:r>
            <a:endParaRPr dirty="0"/>
          </a:p>
        </p:txBody>
      </p:sp>
      <p:sp>
        <p:nvSpPr>
          <p:cNvPr id="753" name="Google Shape;753;p40"/>
          <p:cNvSpPr txBox="1">
            <a:spLocks noGrp="1"/>
          </p:cNvSpPr>
          <p:nvPr>
            <p:ph type="subTitle" idx="3"/>
          </p:nvPr>
        </p:nvSpPr>
        <p:spPr>
          <a:xfrm>
            <a:off x="879600" y="3348412"/>
            <a:ext cx="3692400" cy="15079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It  analyzes the total revenue generated by each month in a hotel booking dataset. It calculates the total revenue for each month, then creates a bar chart to visualize the results.</a:t>
            </a:r>
            <a:endParaRPr dirty="0"/>
          </a:p>
        </p:txBody>
      </p:sp>
      <p:sp>
        <p:nvSpPr>
          <p:cNvPr id="754" name="Google Shape;754;p40"/>
          <p:cNvSpPr txBox="1">
            <a:spLocks noGrp="1"/>
          </p:cNvSpPr>
          <p:nvPr>
            <p:ph type="subTitle" idx="4"/>
          </p:nvPr>
        </p:nvSpPr>
        <p:spPr>
          <a:xfrm>
            <a:off x="749736" y="3005064"/>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CODE EXPLAINATION:</a:t>
            </a:r>
            <a:endParaRPr dirty="0"/>
          </a:p>
        </p:txBody>
      </p:sp>
      <p:pic>
        <p:nvPicPr>
          <p:cNvPr id="5" name="Picture 4">
            <a:extLst>
              <a:ext uri="{FF2B5EF4-FFF2-40B4-BE49-F238E27FC236}">
                <a16:creationId xmlns:a16="http://schemas.microsoft.com/office/drawing/2014/main" id="{8E861810-0F15-A33B-8E99-EABEDFE1F47B}"/>
              </a:ext>
            </a:extLst>
          </p:cNvPr>
          <p:cNvPicPr>
            <a:picLocks noChangeAspect="1"/>
          </p:cNvPicPr>
          <p:nvPr/>
        </p:nvPicPr>
        <p:blipFill>
          <a:blip r:embed="rId3"/>
          <a:srcRect/>
          <a:stretch/>
        </p:blipFill>
        <p:spPr>
          <a:xfrm>
            <a:off x="587371" y="1085385"/>
            <a:ext cx="4177917" cy="1828799"/>
          </a:xfrm>
          <a:prstGeom prst="rect">
            <a:avLst/>
          </a:prstGeom>
          <a:ln w="28575">
            <a:solidFill>
              <a:schemeClr val="tx1"/>
            </a:solid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C236769-FBEA-2F53-C3D1-6480785E2A49}"/>
              </a:ext>
            </a:extLst>
          </p:cNvPr>
          <p:cNvPicPr>
            <a:picLocks noChangeAspect="1"/>
          </p:cNvPicPr>
          <p:nvPr/>
        </p:nvPicPr>
        <p:blipFill>
          <a:blip r:embed="rId4"/>
          <a:srcRect/>
          <a:stretch/>
        </p:blipFill>
        <p:spPr>
          <a:xfrm>
            <a:off x="5243432" y="2306488"/>
            <a:ext cx="3692399" cy="2396430"/>
          </a:xfrm>
          <a:prstGeom prst="rect">
            <a:avLst/>
          </a:prstGeom>
          <a:ln w="285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244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6"/>
          <p:cNvSpPr txBox="1">
            <a:spLocks noGrp="1"/>
          </p:cNvSpPr>
          <p:nvPr>
            <p:ph type="title"/>
          </p:nvPr>
        </p:nvSpPr>
        <p:spPr>
          <a:xfrm>
            <a:off x="4280550" y="826000"/>
            <a:ext cx="3936300" cy="115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Importing Libraries &amp;</a:t>
            </a:r>
            <a:br>
              <a:rPr lang="en" dirty="0"/>
            </a:br>
            <a:r>
              <a:rPr lang="en" dirty="0"/>
              <a:t>Reading data file</a:t>
            </a:r>
            <a:endParaRPr dirty="0"/>
          </a:p>
        </p:txBody>
      </p:sp>
      <p:sp>
        <p:nvSpPr>
          <p:cNvPr id="605" name="Google Shape;605;p36"/>
          <p:cNvSpPr txBox="1">
            <a:spLocks noGrp="1"/>
          </p:cNvSpPr>
          <p:nvPr>
            <p:ph type="body" idx="1"/>
          </p:nvPr>
        </p:nvSpPr>
        <p:spPr>
          <a:xfrm>
            <a:off x="4280550" y="2093200"/>
            <a:ext cx="3936300" cy="2224200"/>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dirty="0"/>
              <a:t>Library Loading</a:t>
            </a:r>
          </a:p>
          <a:p>
            <a:pPr marL="457200" lvl="0" indent="-317500" algn="l" rtl="0">
              <a:spcBef>
                <a:spcPts val="1600"/>
              </a:spcBef>
              <a:spcAft>
                <a:spcPts val="0"/>
              </a:spcAft>
              <a:buSzPts val="1400"/>
              <a:buChar char="●"/>
            </a:pPr>
            <a:r>
              <a:rPr lang="en-GB" dirty="0"/>
              <a:t>Environment Clearing</a:t>
            </a:r>
          </a:p>
          <a:p>
            <a:pPr marL="457200" lvl="0" indent="-317500" algn="l" rtl="0">
              <a:spcBef>
                <a:spcPts val="1600"/>
              </a:spcBef>
              <a:spcAft>
                <a:spcPts val="0"/>
              </a:spcAft>
              <a:buSzPts val="1400"/>
              <a:buChar char="●"/>
            </a:pPr>
            <a:r>
              <a:rPr lang="en-GB" dirty="0"/>
              <a:t>Data Import</a:t>
            </a:r>
          </a:p>
          <a:p>
            <a:pPr marL="457200" lvl="0" indent="-317500" algn="l" rtl="0">
              <a:spcBef>
                <a:spcPts val="1600"/>
              </a:spcBef>
              <a:spcAft>
                <a:spcPts val="0"/>
              </a:spcAft>
              <a:buSzPts val="1400"/>
              <a:buChar char="●"/>
            </a:pPr>
            <a:r>
              <a:rPr lang="en-GB" dirty="0"/>
              <a:t>Data Inspection</a:t>
            </a:r>
            <a:endParaRPr lang="en-US" dirty="0"/>
          </a:p>
        </p:txBody>
      </p:sp>
      <p:grpSp>
        <p:nvGrpSpPr>
          <p:cNvPr id="606" name="Google Shape;606;p36"/>
          <p:cNvGrpSpPr/>
          <p:nvPr/>
        </p:nvGrpSpPr>
        <p:grpSpPr>
          <a:xfrm>
            <a:off x="7223732" y="4541809"/>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descr="A close-up of a computer screen&#10;&#10;Description automatically generated">
            <a:extLst>
              <a:ext uri="{FF2B5EF4-FFF2-40B4-BE49-F238E27FC236}">
                <a16:creationId xmlns:a16="http://schemas.microsoft.com/office/drawing/2014/main" id="{F01F890C-C749-7272-4639-700481F601D3}"/>
              </a:ext>
            </a:extLst>
          </p:cNvPr>
          <p:cNvPicPr>
            <a:picLocks noChangeAspect="1"/>
          </p:cNvPicPr>
          <p:nvPr/>
        </p:nvPicPr>
        <p:blipFill>
          <a:blip r:embed="rId3">
            <a:alphaModFix/>
          </a:blip>
          <a:stretch>
            <a:fillRect/>
          </a:stretch>
        </p:blipFill>
        <p:spPr>
          <a:xfrm>
            <a:off x="237893" y="1405299"/>
            <a:ext cx="3858322" cy="2624007"/>
          </a:xfrm>
          <a:prstGeom prst="rect">
            <a:avLst/>
          </a:prstGeom>
          <a:ln w="28575">
            <a:solidFill>
              <a:schemeClr val="tx1"/>
            </a:solidFill>
          </a:ln>
          <a:effectLst>
            <a:outerShdw blurRad="292100" dist="139700" dir="2700000" algn="tl" rotWithShape="0">
              <a:srgbClr val="333333">
                <a:alpha val="65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ACTIONS SHOULD BE DONE:</a:t>
            </a:r>
            <a:endParaRPr dirty="0"/>
          </a:p>
        </p:txBody>
      </p:sp>
      <p:sp>
        <p:nvSpPr>
          <p:cNvPr id="751" name="Google Shape;751;p40"/>
          <p:cNvSpPr txBox="1">
            <a:spLocks noGrp="1"/>
          </p:cNvSpPr>
          <p:nvPr>
            <p:ph type="subTitle" idx="1"/>
          </p:nvPr>
        </p:nvSpPr>
        <p:spPr>
          <a:xfrm>
            <a:off x="850088" y="1206001"/>
            <a:ext cx="3692400" cy="3219476"/>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hlink"/>
              </a:buClr>
              <a:buSzPts val="1100"/>
              <a:buFont typeface="Arial"/>
              <a:buNone/>
            </a:pPr>
            <a:r>
              <a:rPr lang="en-US" sz="2000"/>
              <a:t>This suggests that the hotel experiences peak revenue during the summer months (June to August) and early fall (September), while the winter months (December to February) and spring months (March to May) are less profitable.</a:t>
            </a:r>
            <a:endParaRPr sz="2000" dirty="0"/>
          </a:p>
        </p:txBody>
      </p:sp>
      <p:grpSp>
        <p:nvGrpSpPr>
          <p:cNvPr id="755" name="Google Shape;755;p40"/>
          <p:cNvGrpSpPr/>
          <p:nvPr/>
        </p:nvGrpSpPr>
        <p:grpSpPr>
          <a:xfrm>
            <a:off x="5277825" y="1463385"/>
            <a:ext cx="1669187" cy="1112825"/>
            <a:chOff x="5491417" y="588600"/>
            <a:chExt cx="1098728" cy="732459"/>
          </a:xfrm>
        </p:grpSpPr>
        <p:sp>
          <p:nvSpPr>
            <p:cNvPr id="756" name="Google Shape;756;p40"/>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40"/>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40"/>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40"/>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40"/>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40"/>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40"/>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40"/>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40"/>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40"/>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40"/>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40"/>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40"/>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40"/>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40"/>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40"/>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40"/>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40"/>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40"/>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40"/>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40"/>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40"/>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40"/>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40"/>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40"/>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40"/>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40"/>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40"/>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40"/>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40"/>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40"/>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40"/>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40"/>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40"/>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40"/>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40"/>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40"/>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40"/>
          <p:cNvGrpSpPr/>
          <p:nvPr/>
        </p:nvGrpSpPr>
        <p:grpSpPr>
          <a:xfrm>
            <a:off x="6598067" y="2890080"/>
            <a:ext cx="1391332" cy="1391207"/>
            <a:chOff x="4246593" y="503852"/>
            <a:chExt cx="902056" cy="901976"/>
          </a:xfrm>
        </p:grpSpPr>
        <p:grpSp>
          <p:nvGrpSpPr>
            <p:cNvPr id="794" name="Google Shape;794;p40"/>
            <p:cNvGrpSpPr/>
            <p:nvPr/>
          </p:nvGrpSpPr>
          <p:grpSpPr>
            <a:xfrm>
              <a:off x="4246593" y="503900"/>
              <a:ext cx="901831" cy="901928"/>
              <a:chOff x="5998919" y="3270921"/>
              <a:chExt cx="1426046" cy="1426198"/>
            </a:xfrm>
          </p:grpSpPr>
          <p:sp>
            <p:nvSpPr>
              <p:cNvPr id="795" name="Google Shape;795;p4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4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7" name="Google Shape;797;p4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4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9" name="Google Shape;799;p40"/>
            <p:cNvGrpSpPr/>
            <p:nvPr/>
          </p:nvGrpSpPr>
          <p:grpSpPr>
            <a:xfrm>
              <a:off x="4246593" y="503852"/>
              <a:ext cx="901928" cy="901976"/>
              <a:chOff x="5998919" y="3270845"/>
              <a:chExt cx="1426198" cy="1426274"/>
            </a:xfrm>
          </p:grpSpPr>
          <p:sp>
            <p:nvSpPr>
              <p:cNvPr id="800" name="Google Shape;800;p4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4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4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951356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50"/>
          <p:cNvSpPr txBox="1">
            <a:spLocks noGrp="1"/>
          </p:cNvSpPr>
          <p:nvPr>
            <p:ph type="title"/>
          </p:nvPr>
        </p:nvSpPr>
        <p:spPr>
          <a:xfrm>
            <a:off x="2347950" y="1147088"/>
            <a:ext cx="4448100" cy="117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1111" name="Google Shape;1111;p50"/>
          <p:cNvSpPr txBox="1">
            <a:spLocks noGrp="1"/>
          </p:cNvSpPr>
          <p:nvPr>
            <p:ph type="subTitle" idx="1"/>
          </p:nvPr>
        </p:nvSpPr>
        <p:spPr>
          <a:xfrm>
            <a:off x="2347900" y="2503800"/>
            <a:ext cx="4448100" cy="8337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Do you have any questions?</a:t>
            </a:r>
            <a:endParaRPr sz="1800" b="1" dirty="0"/>
          </a:p>
          <a:p>
            <a:pPr marL="0" lvl="0" indent="0" algn="ctr" rtl="0">
              <a:spcBef>
                <a:spcPts val="0"/>
              </a:spcBef>
              <a:spcAft>
                <a:spcPts val="0"/>
              </a:spcAft>
              <a:buNone/>
            </a:pPr>
            <a:r>
              <a:rPr lang="en-US" sz="1800" dirty="0"/>
              <a:t>shashraf214@gmail.com</a:t>
            </a:r>
            <a:endParaRPr sz="1800" dirty="0"/>
          </a:p>
        </p:txBody>
      </p:sp>
      <p:sp>
        <p:nvSpPr>
          <p:cNvPr id="1112" name="Google Shape;1112;p50"/>
          <p:cNvSpPr txBox="1"/>
          <p:nvPr/>
        </p:nvSpPr>
        <p:spPr>
          <a:xfrm>
            <a:off x="2496150" y="4288475"/>
            <a:ext cx="4151700" cy="26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Inter"/>
                <a:ea typeface="Inter"/>
                <a:cs typeface="Inter"/>
                <a:sym typeface="Inter"/>
              </a:rPr>
              <a:t>Please keep this slide for attribution</a:t>
            </a:r>
            <a:endParaRPr sz="1000">
              <a:solidFill>
                <a:schemeClr val="dk1"/>
              </a:solidFill>
              <a:latin typeface="Inter"/>
              <a:ea typeface="Inter"/>
              <a:cs typeface="Inter"/>
              <a:sym typeface="Inter"/>
            </a:endParaRPr>
          </a:p>
        </p:txBody>
      </p:sp>
      <p:sp>
        <p:nvSpPr>
          <p:cNvPr id="1113" name="Google Shape;1113;p50"/>
          <p:cNvSpPr/>
          <p:nvPr/>
        </p:nvSpPr>
        <p:spPr>
          <a:xfrm>
            <a:off x="3671900" y="592922"/>
            <a:ext cx="499200" cy="499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0"/>
          <p:cNvSpPr/>
          <p:nvPr/>
        </p:nvSpPr>
        <p:spPr>
          <a:xfrm>
            <a:off x="4322400" y="592922"/>
            <a:ext cx="499200" cy="499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0"/>
          <p:cNvSpPr/>
          <p:nvPr/>
        </p:nvSpPr>
        <p:spPr>
          <a:xfrm>
            <a:off x="4972900" y="592922"/>
            <a:ext cx="499200" cy="499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50"/>
          <p:cNvGrpSpPr/>
          <p:nvPr/>
        </p:nvGrpSpPr>
        <p:grpSpPr>
          <a:xfrm>
            <a:off x="554728" y="1452090"/>
            <a:ext cx="1277710" cy="851703"/>
            <a:chOff x="5491417" y="588600"/>
            <a:chExt cx="1098728" cy="732459"/>
          </a:xfrm>
        </p:grpSpPr>
        <p:sp>
          <p:nvSpPr>
            <p:cNvPr id="1117" name="Google Shape;1117;p50"/>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50"/>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50"/>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50"/>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50"/>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50"/>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50"/>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50"/>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50"/>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50"/>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50"/>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50"/>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50"/>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50"/>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50"/>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50"/>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50"/>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50"/>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50"/>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50"/>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50"/>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50"/>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50"/>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50"/>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50"/>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50"/>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50"/>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50"/>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50"/>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50"/>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50"/>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50"/>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50"/>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50"/>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50"/>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50"/>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50"/>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4" name="Google Shape;1154;p50"/>
          <p:cNvGrpSpPr/>
          <p:nvPr/>
        </p:nvGrpSpPr>
        <p:grpSpPr>
          <a:xfrm>
            <a:off x="7636455" y="2729777"/>
            <a:ext cx="902056" cy="901976"/>
            <a:chOff x="4246593" y="503852"/>
            <a:chExt cx="902056" cy="901976"/>
          </a:xfrm>
        </p:grpSpPr>
        <p:grpSp>
          <p:nvGrpSpPr>
            <p:cNvPr id="1155" name="Google Shape;1155;p50"/>
            <p:cNvGrpSpPr/>
            <p:nvPr/>
          </p:nvGrpSpPr>
          <p:grpSpPr>
            <a:xfrm>
              <a:off x="4246593" y="503900"/>
              <a:ext cx="901831" cy="901928"/>
              <a:chOff x="5998919" y="3270921"/>
              <a:chExt cx="1426046" cy="1426198"/>
            </a:xfrm>
          </p:grpSpPr>
          <p:sp>
            <p:nvSpPr>
              <p:cNvPr id="1156" name="Google Shape;1156;p5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5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8" name="Google Shape;1158;p5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5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0" name="Google Shape;1160;p50"/>
            <p:cNvGrpSpPr/>
            <p:nvPr/>
          </p:nvGrpSpPr>
          <p:grpSpPr>
            <a:xfrm>
              <a:off x="4246593" y="503852"/>
              <a:ext cx="901928" cy="901976"/>
              <a:chOff x="5998919" y="3270845"/>
              <a:chExt cx="1426198" cy="1426274"/>
            </a:xfrm>
          </p:grpSpPr>
          <p:sp>
            <p:nvSpPr>
              <p:cNvPr id="1161" name="Google Shape;1161;p5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5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5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64" name="Google Shape;1164;p50"/>
          <p:cNvSpPr/>
          <p:nvPr/>
        </p:nvSpPr>
        <p:spPr>
          <a:xfrm>
            <a:off x="3748645" y="669499"/>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5" name="Google Shape;1165;p50"/>
          <p:cNvGrpSpPr/>
          <p:nvPr/>
        </p:nvGrpSpPr>
        <p:grpSpPr>
          <a:xfrm>
            <a:off x="4398967" y="669690"/>
            <a:ext cx="346056" cy="345674"/>
            <a:chOff x="3303268" y="3817349"/>
            <a:chExt cx="346056" cy="345674"/>
          </a:xfrm>
        </p:grpSpPr>
        <p:sp>
          <p:nvSpPr>
            <p:cNvPr id="1166" name="Google Shape;1166;p5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50"/>
          <p:cNvGrpSpPr/>
          <p:nvPr/>
        </p:nvGrpSpPr>
        <p:grpSpPr>
          <a:xfrm>
            <a:off x="5049685" y="669690"/>
            <a:ext cx="345642" cy="345674"/>
            <a:chOff x="5549861" y="3817349"/>
            <a:chExt cx="345642" cy="345674"/>
          </a:xfrm>
        </p:grpSpPr>
        <p:sp>
          <p:nvSpPr>
            <p:cNvPr id="1171" name="Google Shape;1171;p50"/>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8"/>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Preprocessing &amp; Handling Missing Values</a:t>
            </a:r>
            <a:endParaRPr dirty="0"/>
          </a:p>
        </p:txBody>
      </p:sp>
      <p:sp>
        <p:nvSpPr>
          <p:cNvPr id="659" name="Google Shape;659;p38"/>
          <p:cNvSpPr txBox="1">
            <a:spLocks noGrp="1"/>
          </p:cNvSpPr>
          <p:nvPr>
            <p:ph type="subTitle" idx="1"/>
          </p:nvPr>
        </p:nvSpPr>
        <p:spPr>
          <a:xfrm>
            <a:off x="4183244" y="1541968"/>
            <a:ext cx="46503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Fills missing values in children and country columns. </a:t>
            </a:r>
          </a:p>
          <a:p>
            <a:pPr marL="0" lvl="0" indent="0" algn="l" rtl="0">
              <a:spcBef>
                <a:spcPts val="0"/>
              </a:spcBef>
              <a:spcAft>
                <a:spcPts val="0"/>
              </a:spcAft>
              <a:buNone/>
            </a:pPr>
            <a:endParaRPr lang="en-GB" dirty="0"/>
          </a:p>
        </p:txBody>
      </p:sp>
      <p:sp>
        <p:nvSpPr>
          <p:cNvPr id="660" name="Google Shape;660;p38"/>
          <p:cNvSpPr txBox="1">
            <a:spLocks noGrp="1"/>
          </p:cNvSpPr>
          <p:nvPr>
            <p:ph type="subTitle" idx="2"/>
          </p:nvPr>
        </p:nvSpPr>
        <p:spPr>
          <a:xfrm>
            <a:off x="4121581" y="1188454"/>
            <a:ext cx="1585799"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Imputation:</a:t>
            </a:r>
          </a:p>
        </p:txBody>
      </p:sp>
      <p:sp>
        <p:nvSpPr>
          <p:cNvPr id="662" name="Google Shape;662;p38"/>
          <p:cNvSpPr txBox="1">
            <a:spLocks noGrp="1"/>
          </p:cNvSpPr>
          <p:nvPr>
            <p:ph type="subTitle" idx="4"/>
          </p:nvPr>
        </p:nvSpPr>
        <p:spPr>
          <a:xfrm>
            <a:off x="4121581" y="2159727"/>
            <a:ext cx="1585799"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Replacement:</a:t>
            </a:r>
            <a:endParaRPr dirty="0"/>
          </a:p>
        </p:txBody>
      </p:sp>
      <p:sp>
        <p:nvSpPr>
          <p:cNvPr id="663" name="Google Shape;663;p38"/>
          <p:cNvSpPr txBox="1">
            <a:spLocks noGrp="1"/>
          </p:cNvSpPr>
          <p:nvPr>
            <p:ph type="subTitle" idx="5"/>
          </p:nvPr>
        </p:nvSpPr>
        <p:spPr>
          <a:xfrm>
            <a:off x="4279887" y="3518131"/>
            <a:ext cx="465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Removes company column and rows with "undefined“ in distribution channel column</a:t>
            </a:r>
          </a:p>
          <a:p>
            <a:pPr marL="0" lvl="0" indent="0" algn="l" rtl="0">
              <a:spcBef>
                <a:spcPts val="0"/>
              </a:spcBef>
              <a:spcAft>
                <a:spcPts val="0"/>
              </a:spcAft>
              <a:buClr>
                <a:schemeClr val="hlink"/>
              </a:buClr>
              <a:buSzPts val="1100"/>
              <a:buFont typeface="Arial"/>
              <a:buNone/>
            </a:pPr>
            <a:endParaRPr lang="en" dirty="0"/>
          </a:p>
          <a:p>
            <a:pPr marL="0" lvl="0" indent="0" algn="l" rtl="0">
              <a:spcBef>
                <a:spcPts val="0"/>
              </a:spcBef>
              <a:spcAft>
                <a:spcPts val="0"/>
              </a:spcAft>
              <a:buClr>
                <a:schemeClr val="hlink"/>
              </a:buClr>
              <a:buSzPts val="1100"/>
              <a:buFont typeface="Arial"/>
              <a:buNone/>
            </a:pPr>
            <a:endParaRPr dirty="0"/>
          </a:p>
        </p:txBody>
      </p:sp>
      <p:sp>
        <p:nvSpPr>
          <p:cNvPr id="664" name="Google Shape;664;p38"/>
          <p:cNvSpPr txBox="1">
            <a:spLocks noGrp="1"/>
          </p:cNvSpPr>
          <p:nvPr>
            <p:ph type="subTitle" idx="6"/>
          </p:nvPr>
        </p:nvSpPr>
        <p:spPr>
          <a:xfrm>
            <a:off x="4145144" y="3131000"/>
            <a:ext cx="1206513"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Removal:</a:t>
            </a:r>
            <a:endParaRPr dirty="0"/>
          </a:p>
        </p:txBody>
      </p:sp>
      <p:pic>
        <p:nvPicPr>
          <p:cNvPr id="3" name="Picture 2" descr="A computer screen shot of a code&#10;&#10;Description automatically generated">
            <a:extLst>
              <a:ext uri="{FF2B5EF4-FFF2-40B4-BE49-F238E27FC236}">
                <a16:creationId xmlns:a16="http://schemas.microsoft.com/office/drawing/2014/main" id="{63AB3B35-1877-E498-A1D0-0BC883DE5963}"/>
              </a:ext>
            </a:extLst>
          </p:cNvPr>
          <p:cNvPicPr>
            <a:picLocks noChangeAspect="1"/>
          </p:cNvPicPr>
          <p:nvPr/>
        </p:nvPicPr>
        <p:blipFill>
          <a:blip r:embed="rId3">
            <a:alphaModFix/>
          </a:blip>
          <a:stretch>
            <a:fillRect/>
          </a:stretch>
        </p:blipFill>
        <p:spPr>
          <a:xfrm>
            <a:off x="133815" y="1133590"/>
            <a:ext cx="3706134" cy="3053735"/>
          </a:xfrm>
          <a:prstGeom prst="rect">
            <a:avLst/>
          </a:prstGeom>
          <a:ln w="28575">
            <a:solidFill>
              <a:schemeClr val="tx1"/>
            </a:solidFill>
          </a:ln>
          <a:effectLst>
            <a:outerShdw blurRad="292100" dist="139700" dir="2700000" algn="tl" rotWithShape="0">
              <a:srgbClr val="333333">
                <a:alpha val="65000"/>
              </a:srgbClr>
            </a:outerShdw>
          </a:effectLst>
        </p:spPr>
      </p:pic>
      <p:sp>
        <p:nvSpPr>
          <p:cNvPr id="8" name="Rectangle 2">
            <a:extLst>
              <a:ext uri="{FF2B5EF4-FFF2-40B4-BE49-F238E27FC236}">
                <a16:creationId xmlns:a16="http://schemas.microsoft.com/office/drawing/2014/main" id="{86E88EEA-8C6A-4A2A-273F-E8C9EDEFE638}"/>
              </a:ext>
            </a:extLst>
          </p:cNvPr>
          <p:cNvSpPr>
            <a:spLocks noChangeArrowheads="1"/>
          </p:cNvSpPr>
          <p:nvPr/>
        </p:nvSpPr>
        <p:spPr bwMode="auto">
          <a:xfrm>
            <a:off x="4183244" y="2566504"/>
            <a:ext cx="4526974" cy="32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latinLnBrk="0" hangingPunct="0">
              <a:lnSpc>
                <a:spcPct val="115000"/>
              </a:lnSpc>
              <a:buClr>
                <a:schemeClr val="dk1"/>
              </a:buClr>
              <a:buSzPts val="1400"/>
              <a:tabLst/>
            </a:pPr>
            <a:r>
              <a:rPr lang="en-US" altLang="en-US" dirty="0">
                <a:solidFill>
                  <a:schemeClr val="dk1"/>
                </a:solidFill>
                <a:latin typeface="Inter"/>
                <a:ea typeface="Inter"/>
                <a:sym typeface="Inter"/>
              </a:rPr>
              <a:t>Replaces missing values in agent column with 0.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The Business Questions To Increase Profits?</a:t>
            </a:r>
            <a:endParaRPr dirty="0"/>
          </a:p>
        </p:txBody>
      </p:sp>
      <p:sp>
        <p:nvSpPr>
          <p:cNvPr id="529" name="Google Shape;529;p33"/>
          <p:cNvSpPr txBox="1">
            <a:spLocks noGrp="1"/>
          </p:cNvSpPr>
          <p:nvPr>
            <p:ph type="title" idx="2"/>
          </p:nvPr>
        </p:nvSpPr>
        <p:spPr>
          <a:xfrm>
            <a:off x="796200" y="1270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30" name="Google Shape;530;p33"/>
          <p:cNvSpPr txBox="1">
            <a:spLocks noGrp="1"/>
          </p:cNvSpPr>
          <p:nvPr>
            <p:ph type="title" idx="8"/>
          </p:nvPr>
        </p:nvSpPr>
        <p:spPr>
          <a:xfrm>
            <a:off x="796200" y="3000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31" name="Google Shape;531;p33"/>
          <p:cNvSpPr txBox="1">
            <a:spLocks noGrp="1"/>
          </p:cNvSpPr>
          <p:nvPr>
            <p:ph type="title" idx="14"/>
          </p:nvPr>
        </p:nvSpPr>
        <p:spPr>
          <a:xfrm>
            <a:off x="796200" y="3865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532" name="Google Shape;532;p33"/>
          <p:cNvSpPr txBox="1">
            <a:spLocks noGrp="1"/>
          </p:cNvSpPr>
          <p:nvPr>
            <p:ph type="subTitle" idx="3"/>
          </p:nvPr>
        </p:nvSpPr>
        <p:spPr>
          <a:xfrm>
            <a:off x="1647700" y="1299728"/>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Which distribution channel generates the highest revenue?</a:t>
            </a:r>
            <a:endParaRPr dirty="0"/>
          </a:p>
        </p:txBody>
      </p:sp>
      <p:sp>
        <p:nvSpPr>
          <p:cNvPr id="534" name="Google Shape;534;p33"/>
          <p:cNvSpPr txBox="1">
            <a:spLocks noGrp="1"/>
          </p:cNvSpPr>
          <p:nvPr>
            <p:ph type="subTitle" idx="6"/>
          </p:nvPr>
        </p:nvSpPr>
        <p:spPr>
          <a:xfrm>
            <a:off x="1647700" y="2140645"/>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is the relationship between lead time and cancellations?</a:t>
            </a:r>
            <a:endParaRPr dirty="0"/>
          </a:p>
        </p:txBody>
      </p:sp>
      <p:sp>
        <p:nvSpPr>
          <p:cNvPr id="535" name="Google Shape;535;p33"/>
          <p:cNvSpPr txBox="1">
            <a:spLocks noGrp="1"/>
          </p:cNvSpPr>
          <p:nvPr>
            <p:ph type="title" idx="5"/>
          </p:nvPr>
        </p:nvSpPr>
        <p:spPr>
          <a:xfrm>
            <a:off x="796200" y="2135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36" name="Google Shape;536;p33"/>
          <p:cNvSpPr txBox="1">
            <a:spLocks noGrp="1"/>
          </p:cNvSpPr>
          <p:nvPr>
            <p:ph type="subTitle" idx="9"/>
          </p:nvPr>
        </p:nvSpPr>
        <p:spPr>
          <a:xfrm>
            <a:off x="1647700" y="3018749"/>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is the Revenue by guest type?</a:t>
            </a:r>
            <a:endParaRPr dirty="0"/>
          </a:p>
        </p:txBody>
      </p:sp>
      <p:sp>
        <p:nvSpPr>
          <p:cNvPr id="537" name="Google Shape;537;p33"/>
          <p:cNvSpPr txBox="1">
            <a:spLocks noGrp="1"/>
          </p:cNvSpPr>
          <p:nvPr>
            <p:ph type="subTitle" idx="15"/>
          </p:nvPr>
        </p:nvSpPr>
        <p:spPr>
          <a:xfrm>
            <a:off x="1647700" y="3865850"/>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are the top 10 countries by number of bookings?</a:t>
            </a:r>
            <a:endParaRPr dirty="0"/>
          </a:p>
        </p:txBody>
      </p:sp>
      <p:grpSp>
        <p:nvGrpSpPr>
          <p:cNvPr id="538" name="Google Shape;538;p33"/>
          <p:cNvGrpSpPr/>
          <p:nvPr/>
        </p:nvGrpSpPr>
        <p:grpSpPr>
          <a:xfrm>
            <a:off x="8424007" y="739272"/>
            <a:ext cx="1269123" cy="979170"/>
            <a:chOff x="713232" y="1645097"/>
            <a:chExt cx="1269123" cy="979170"/>
          </a:xfrm>
        </p:grpSpPr>
        <p:sp>
          <p:nvSpPr>
            <p:cNvPr id="539" name="Google Shape;539;p33"/>
            <p:cNvSpPr/>
            <p:nvPr/>
          </p:nvSpPr>
          <p:spPr>
            <a:xfrm>
              <a:off x="713232" y="1645097"/>
              <a:ext cx="1269098" cy="979170"/>
            </a:xfrm>
            <a:custGeom>
              <a:avLst/>
              <a:gdLst/>
              <a:ahLst/>
              <a:cxnLst/>
              <a:rect l="l" t="t" r="r" b="b"/>
              <a:pathLst>
                <a:path w="1762636" h="1359958" extrusionOk="0">
                  <a:moveTo>
                    <a:pt x="0" y="0"/>
                  </a:moveTo>
                  <a:lnTo>
                    <a:pt x="1762637" y="0"/>
                  </a:lnTo>
                  <a:lnTo>
                    <a:pt x="1762637" y="1359959"/>
                  </a:lnTo>
                  <a:lnTo>
                    <a:pt x="0" y="1359959"/>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33"/>
            <p:cNvSpPr/>
            <p:nvPr/>
          </p:nvSpPr>
          <p:spPr>
            <a:xfrm>
              <a:off x="757776" y="1689040"/>
              <a:ext cx="1224578" cy="870877"/>
            </a:xfrm>
            <a:custGeom>
              <a:avLst/>
              <a:gdLst/>
              <a:ahLst/>
              <a:cxnLst/>
              <a:rect l="l" t="t" r="r" b="b"/>
              <a:pathLst>
                <a:path w="1700803" h="1209552" extrusionOk="0">
                  <a:moveTo>
                    <a:pt x="1700803" y="0"/>
                  </a:moveTo>
                  <a:lnTo>
                    <a:pt x="1700803" y="1209553"/>
                  </a:lnTo>
                  <a:lnTo>
                    <a:pt x="112349" y="1209553"/>
                  </a:lnTo>
                  <a:cubicBezTo>
                    <a:pt x="50287" y="1209553"/>
                    <a:pt x="0" y="1159266"/>
                    <a:pt x="0" y="1097280"/>
                  </a:cubicBezTo>
                  <a:lnTo>
                    <a:pt x="0" y="112349"/>
                  </a:lnTo>
                  <a:cubicBezTo>
                    <a:pt x="0" y="50363"/>
                    <a:pt x="50287" y="0"/>
                    <a:pt x="112349" y="0"/>
                  </a:cubicBezTo>
                  <a:lnTo>
                    <a:pt x="1700803" y="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33"/>
            <p:cNvSpPr/>
            <p:nvPr/>
          </p:nvSpPr>
          <p:spPr>
            <a:xfrm>
              <a:off x="895406" y="1822018"/>
              <a:ext cx="1015268" cy="621368"/>
            </a:xfrm>
            <a:custGeom>
              <a:avLst/>
              <a:gdLst/>
              <a:ahLst/>
              <a:cxnLst/>
              <a:rect l="l" t="t" r="r" b="b"/>
              <a:pathLst>
                <a:path w="1410094" h="863011" extrusionOk="0">
                  <a:moveTo>
                    <a:pt x="0" y="0"/>
                  </a:moveTo>
                  <a:lnTo>
                    <a:pt x="0" y="863011"/>
                  </a:lnTo>
                  <a:lnTo>
                    <a:pt x="1410094" y="863011"/>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33"/>
            <p:cNvSpPr/>
            <p:nvPr/>
          </p:nvSpPr>
          <p:spPr>
            <a:xfrm>
              <a:off x="895406" y="1928400"/>
              <a:ext cx="1015268" cy="515044"/>
            </a:xfrm>
            <a:custGeom>
              <a:avLst/>
              <a:gdLst/>
              <a:ahLst/>
              <a:cxnLst/>
              <a:rect l="l" t="t" r="r" b="b"/>
              <a:pathLst>
                <a:path w="1410094" h="715339" extrusionOk="0">
                  <a:moveTo>
                    <a:pt x="0" y="715340"/>
                  </a:moveTo>
                  <a:lnTo>
                    <a:pt x="328690" y="452053"/>
                  </a:lnTo>
                  <a:lnTo>
                    <a:pt x="454712" y="559085"/>
                  </a:lnTo>
                  <a:lnTo>
                    <a:pt x="905550" y="83027"/>
                  </a:lnTo>
                  <a:lnTo>
                    <a:pt x="1077986" y="318207"/>
                  </a:lnTo>
                  <a:lnTo>
                    <a:pt x="1410094"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3"/>
            <p:cNvSpPr/>
            <p:nvPr/>
          </p:nvSpPr>
          <p:spPr>
            <a:xfrm>
              <a:off x="1017604" y="2293844"/>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3"/>
            <p:cNvSpPr/>
            <p:nvPr/>
          </p:nvSpPr>
          <p:spPr>
            <a:xfrm>
              <a:off x="1575619" y="2039379"/>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33"/>
            <p:cNvSpPr/>
            <p:nvPr/>
          </p:nvSpPr>
          <p:spPr>
            <a:xfrm>
              <a:off x="1819686" y="1961125"/>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6"/>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33"/>
            <p:cNvSpPr/>
            <p:nvPr/>
          </p:nvSpPr>
          <p:spPr>
            <a:xfrm>
              <a:off x="1293848" y="2198242"/>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33"/>
            <p:cNvSpPr/>
            <p:nvPr/>
          </p:nvSpPr>
          <p:spPr>
            <a:xfrm>
              <a:off x="991282" y="1857861"/>
              <a:ext cx="278114" cy="54528"/>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8" name="Google Shape;548;p33"/>
            <p:cNvGrpSpPr/>
            <p:nvPr/>
          </p:nvGrpSpPr>
          <p:grpSpPr>
            <a:xfrm>
              <a:off x="991282" y="1966652"/>
              <a:ext cx="178234" cy="78199"/>
              <a:chOff x="3931369" y="3641467"/>
              <a:chExt cx="247410" cy="108550"/>
            </a:xfrm>
          </p:grpSpPr>
          <p:sp>
            <p:nvSpPr>
              <p:cNvPr id="549" name="Google Shape;549;p33"/>
              <p:cNvSpPr/>
              <p:nvPr/>
            </p:nvSpPr>
            <p:spPr>
              <a:xfrm>
                <a:off x="3931369" y="364146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33"/>
              <p:cNvSpPr/>
              <p:nvPr/>
            </p:nvSpPr>
            <p:spPr>
              <a:xfrm>
                <a:off x="3931369" y="369190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33"/>
              <p:cNvSpPr/>
              <p:nvPr/>
            </p:nvSpPr>
            <p:spPr>
              <a:xfrm>
                <a:off x="3931369" y="3742421"/>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The Business Questions To Increase Profits?</a:t>
            </a:r>
            <a:endParaRPr dirty="0"/>
          </a:p>
        </p:txBody>
      </p:sp>
      <p:sp>
        <p:nvSpPr>
          <p:cNvPr id="529" name="Google Shape;529;p33"/>
          <p:cNvSpPr txBox="1">
            <a:spLocks noGrp="1"/>
          </p:cNvSpPr>
          <p:nvPr>
            <p:ph type="title" idx="2"/>
          </p:nvPr>
        </p:nvSpPr>
        <p:spPr>
          <a:xfrm>
            <a:off x="796200" y="1270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530" name="Google Shape;530;p33"/>
          <p:cNvSpPr txBox="1">
            <a:spLocks noGrp="1"/>
          </p:cNvSpPr>
          <p:nvPr>
            <p:ph type="title" idx="8"/>
          </p:nvPr>
        </p:nvSpPr>
        <p:spPr>
          <a:xfrm>
            <a:off x="796200" y="3000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531" name="Google Shape;531;p33"/>
          <p:cNvSpPr txBox="1">
            <a:spLocks noGrp="1"/>
          </p:cNvSpPr>
          <p:nvPr>
            <p:ph type="title" idx="14"/>
          </p:nvPr>
        </p:nvSpPr>
        <p:spPr>
          <a:xfrm>
            <a:off x="796200" y="3865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08.</a:t>
            </a:r>
            <a:endParaRPr dirty="0"/>
          </a:p>
        </p:txBody>
      </p:sp>
      <p:sp>
        <p:nvSpPr>
          <p:cNvPr id="532" name="Google Shape;532;p33"/>
          <p:cNvSpPr txBox="1">
            <a:spLocks noGrp="1"/>
          </p:cNvSpPr>
          <p:nvPr>
            <p:ph type="subTitle" idx="3"/>
          </p:nvPr>
        </p:nvSpPr>
        <p:spPr>
          <a:xfrm>
            <a:off x="1647700" y="1292417"/>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How does Length of stay impact ADR?</a:t>
            </a:r>
            <a:endParaRPr dirty="0"/>
          </a:p>
        </p:txBody>
      </p:sp>
      <p:sp>
        <p:nvSpPr>
          <p:cNvPr id="534" name="Google Shape;534;p33"/>
          <p:cNvSpPr txBox="1">
            <a:spLocks noGrp="1"/>
          </p:cNvSpPr>
          <p:nvPr>
            <p:ph type="subTitle" idx="6"/>
          </p:nvPr>
        </p:nvSpPr>
        <p:spPr>
          <a:xfrm>
            <a:off x="1647700" y="2149571"/>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is the Room type preference for repeat guests?</a:t>
            </a:r>
            <a:endParaRPr dirty="0"/>
          </a:p>
        </p:txBody>
      </p:sp>
      <p:sp>
        <p:nvSpPr>
          <p:cNvPr id="535" name="Google Shape;535;p33"/>
          <p:cNvSpPr txBox="1">
            <a:spLocks noGrp="1"/>
          </p:cNvSpPr>
          <p:nvPr>
            <p:ph type="title" idx="5"/>
          </p:nvPr>
        </p:nvSpPr>
        <p:spPr>
          <a:xfrm>
            <a:off x="796200" y="2135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536" name="Google Shape;536;p33"/>
          <p:cNvSpPr txBox="1">
            <a:spLocks noGrp="1"/>
          </p:cNvSpPr>
          <p:nvPr>
            <p:ph type="subTitle" idx="9"/>
          </p:nvPr>
        </p:nvSpPr>
        <p:spPr>
          <a:xfrm>
            <a:off x="1647700" y="3000850"/>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How do special requests impact ADR?</a:t>
            </a:r>
            <a:endParaRPr dirty="0"/>
          </a:p>
        </p:txBody>
      </p:sp>
      <p:sp>
        <p:nvSpPr>
          <p:cNvPr id="537" name="Google Shape;537;p33"/>
          <p:cNvSpPr txBox="1">
            <a:spLocks noGrp="1"/>
          </p:cNvSpPr>
          <p:nvPr>
            <p:ph type="subTitle" idx="15"/>
          </p:nvPr>
        </p:nvSpPr>
        <p:spPr>
          <a:xfrm>
            <a:off x="1647700" y="3865850"/>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the </a:t>
            </a:r>
            <a:r>
              <a:rPr lang="en-GB" dirty="0"/>
              <a:t>Revenue by month ?</a:t>
            </a:r>
            <a:endParaRPr dirty="0"/>
          </a:p>
        </p:txBody>
      </p:sp>
      <p:grpSp>
        <p:nvGrpSpPr>
          <p:cNvPr id="538" name="Google Shape;538;p33"/>
          <p:cNvGrpSpPr/>
          <p:nvPr/>
        </p:nvGrpSpPr>
        <p:grpSpPr>
          <a:xfrm>
            <a:off x="8424007" y="739272"/>
            <a:ext cx="1269123" cy="979170"/>
            <a:chOff x="713232" y="1645097"/>
            <a:chExt cx="1269123" cy="979170"/>
          </a:xfrm>
        </p:grpSpPr>
        <p:sp>
          <p:nvSpPr>
            <p:cNvPr id="539" name="Google Shape;539;p33"/>
            <p:cNvSpPr/>
            <p:nvPr/>
          </p:nvSpPr>
          <p:spPr>
            <a:xfrm>
              <a:off x="713232" y="1645097"/>
              <a:ext cx="1269098" cy="979170"/>
            </a:xfrm>
            <a:custGeom>
              <a:avLst/>
              <a:gdLst/>
              <a:ahLst/>
              <a:cxnLst/>
              <a:rect l="l" t="t" r="r" b="b"/>
              <a:pathLst>
                <a:path w="1762636" h="1359958" extrusionOk="0">
                  <a:moveTo>
                    <a:pt x="0" y="0"/>
                  </a:moveTo>
                  <a:lnTo>
                    <a:pt x="1762637" y="0"/>
                  </a:lnTo>
                  <a:lnTo>
                    <a:pt x="1762637" y="1359959"/>
                  </a:lnTo>
                  <a:lnTo>
                    <a:pt x="0" y="1359959"/>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33"/>
            <p:cNvSpPr/>
            <p:nvPr/>
          </p:nvSpPr>
          <p:spPr>
            <a:xfrm>
              <a:off x="757776" y="1689040"/>
              <a:ext cx="1224578" cy="870877"/>
            </a:xfrm>
            <a:custGeom>
              <a:avLst/>
              <a:gdLst/>
              <a:ahLst/>
              <a:cxnLst/>
              <a:rect l="l" t="t" r="r" b="b"/>
              <a:pathLst>
                <a:path w="1700803" h="1209552" extrusionOk="0">
                  <a:moveTo>
                    <a:pt x="1700803" y="0"/>
                  </a:moveTo>
                  <a:lnTo>
                    <a:pt x="1700803" y="1209553"/>
                  </a:lnTo>
                  <a:lnTo>
                    <a:pt x="112349" y="1209553"/>
                  </a:lnTo>
                  <a:cubicBezTo>
                    <a:pt x="50287" y="1209553"/>
                    <a:pt x="0" y="1159266"/>
                    <a:pt x="0" y="1097280"/>
                  </a:cubicBezTo>
                  <a:lnTo>
                    <a:pt x="0" y="112349"/>
                  </a:lnTo>
                  <a:cubicBezTo>
                    <a:pt x="0" y="50363"/>
                    <a:pt x="50287" y="0"/>
                    <a:pt x="112349" y="0"/>
                  </a:cubicBezTo>
                  <a:lnTo>
                    <a:pt x="1700803" y="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33"/>
            <p:cNvSpPr/>
            <p:nvPr/>
          </p:nvSpPr>
          <p:spPr>
            <a:xfrm>
              <a:off x="895406" y="1822018"/>
              <a:ext cx="1015268" cy="621368"/>
            </a:xfrm>
            <a:custGeom>
              <a:avLst/>
              <a:gdLst/>
              <a:ahLst/>
              <a:cxnLst/>
              <a:rect l="l" t="t" r="r" b="b"/>
              <a:pathLst>
                <a:path w="1410094" h="863011" extrusionOk="0">
                  <a:moveTo>
                    <a:pt x="0" y="0"/>
                  </a:moveTo>
                  <a:lnTo>
                    <a:pt x="0" y="863011"/>
                  </a:lnTo>
                  <a:lnTo>
                    <a:pt x="1410094" y="863011"/>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33"/>
            <p:cNvSpPr/>
            <p:nvPr/>
          </p:nvSpPr>
          <p:spPr>
            <a:xfrm>
              <a:off x="895406" y="1928400"/>
              <a:ext cx="1015268" cy="515044"/>
            </a:xfrm>
            <a:custGeom>
              <a:avLst/>
              <a:gdLst/>
              <a:ahLst/>
              <a:cxnLst/>
              <a:rect l="l" t="t" r="r" b="b"/>
              <a:pathLst>
                <a:path w="1410094" h="715339" extrusionOk="0">
                  <a:moveTo>
                    <a:pt x="0" y="715340"/>
                  </a:moveTo>
                  <a:lnTo>
                    <a:pt x="328690" y="452053"/>
                  </a:lnTo>
                  <a:lnTo>
                    <a:pt x="454712" y="559085"/>
                  </a:lnTo>
                  <a:lnTo>
                    <a:pt x="905550" y="83027"/>
                  </a:lnTo>
                  <a:lnTo>
                    <a:pt x="1077986" y="318207"/>
                  </a:lnTo>
                  <a:lnTo>
                    <a:pt x="1410094"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3"/>
            <p:cNvSpPr/>
            <p:nvPr/>
          </p:nvSpPr>
          <p:spPr>
            <a:xfrm>
              <a:off x="1017604" y="2293844"/>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3"/>
            <p:cNvSpPr/>
            <p:nvPr/>
          </p:nvSpPr>
          <p:spPr>
            <a:xfrm>
              <a:off x="1575619" y="2039379"/>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33"/>
            <p:cNvSpPr/>
            <p:nvPr/>
          </p:nvSpPr>
          <p:spPr>
            <a:xfrm>
              <a:off x="1819686" y="1961125"/>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6"/>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33"/>
            <p:cNvSpPr/>
            <p:nvPr/>
          </p:nvSpPr>
          <p:spPr>
            <a:xfrm>
              <a:off x="1293848" y="2198242"/>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33"/>
            <p:cNvSpPr/>
            <p:nvPr/>
          </p:nvSpPr>
          <p:spPr>
            <a:xfrm>
              <a:off x="991282" y="1857861"/>
              <a:ext cx="278114" cy="54528"/>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8" name="Google Shape;548;p33"/>
            <p:cNvGrpSpPr/>
            <p:nvPr/>
          </p:nvGrpSpPr>
          <p:grpSpPr>
            <a:xfrm>
              <a:off x="991282" y="1966652"/>
              <a:ext cx="178234" cy="78199"/>
              <a:chOff x="3931369" y="3641467"/>
              <a:chExt cx="247410" cy="108550"/>
            </a:xfrm>
          </p:grpSpPr>
          <p:sp>
            <p:nvSpPr>
              <p:cNvPr id="549" name="Google Shape;549;p33"/>
              <p:cNvSpPr/>
              <p:nvPr/>
            </p:nvSpPr>
            <p:spPr>
              <a:xfrm>
                <a:off x="3931369" y="364146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33"/>
              <p:cNvSpPr/>
              <p:nvPr/>
            </p:nvSpPr>
            <p:spPr>
              <a:xfrm>
                <a:off x="3931369" y="369190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33"/>
              <p:cNvSpPr/>
              <p:nvPr/>
            </p:nvSpPr>
            <p:spPr>
              <a:xfrm>
                <a:off x="3931369" y="3742421"/>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310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900" y="3080475"/>
            <a:ext cx="3124800" cy="6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learn more on this question by code and a chart</a:t>
            </a:r>
            <a:endParaRPr dirty="0"/>
          </a:p>
        </p:txBody>
      </p:sp>
      <p:sp>
        <p:nvSpPr>
          <p:cNvPr id="574" name="Google Shape;574;p35"/>
          <p:cNvSpPr txBox="1">
            <a:spLocks noGrp="1"/>
          </p:cNvSpPr>
          <p:nvPr>
            <p:ph type="title"/>
          </p:nvPr>
        </p:nvSpPr>
        <p:spPr>
          <a:xfrm>
            <a:off x="3151900" y="1100254"/>
            <a:ext cx="4150500" cy="18383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Which distribution channel generates the highest revenue?</a:t>
            </a:r>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101239" y="-1676"/>
            <a:ext cx="4513639" cy="9659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dirty="0"/>
              <a:t>Distribution Channel Vs. Highest Revenue</a:t>
            </a:r>
            <a:endParaRPr dirty="0"/>
          </a:p>
        </p:txBody>
      </p:sp>
      <p:sp>
        <p:nvSpPr>
          <p:cNvPr id="751" name="Google Shape;751;p40"/>
          <p:cNvSpPr txBox="1">
            <a:spLocks noGrp="1"/>
          </p:cNvSpPr>
          <p:nvPr>
            <p:ph type="subTitle" idx="1"/>
          </p:nvPr>
        </p:nvSpPr>
        <p:spPr>
          <a:xfrm>
            <a:off x="5252138" y="685589"/>
            <a:ext cx="3692400" cy="1886162"/>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TA/TO</a:t>
            </a:r>
            <a:r>
              <a:rPr kumimoji="0" lang="en-US" altLang="en-US" sz="1300" b="0" i="0" u="none" strike="noStrike" cap="none" normalizeH="0" baseline="0" dirty="0">
                <a:ln>
                  <a:noFill/>
                </a:ln>
                <a:solidFill>
                  <a:schemeClr val="tx1"/>
                </a:solidFill>
                <a:effectLst/>
                <a:latin typeface="Arial" panose="020B0604020202020204" pitchFamily="34" charset="0"/>
              </a:rPr>
              <a:t> (Travel Agent/Tour Operator) is the most profitable channel, accounting for approximately 83.3% of the total revenue.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Direct</a:t>
            </a:r>
            <a:r>
              <a:rPr kumimoji="0" lang="en-US" altLang="en-US" sz="1300" b="0" i="0" u="none" strike="noStrike" cap="none" normalizeH="0" baseline="0" dirty="0">
                <a:ln>
                  <a:noFill/>
                </a:ln>
                <a:solidFill>
                  <a:schemeClr val="tx1"/>
                </a:solidFill>
                <a:effectLst/>
                <a:latin typeface="Arial" panose="020B0604020202020204" pitchFamily="34" charset="0"/>
              </a:rPr>
              <a:t> bookings contribute 12.5% to the total revenue.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GDS</a:t>
            </a:r>
            <a:r>
              <a:rPr kumimoji="0" lang="en-US" altLang="en-US" sz="1300" b="0" i="0" u="none" strike="noStrike" cap="none" normalizeH="0" baseline="0" dirty="0">
                <a:ln>
                  <a:noFill/>
                </a:ln>
                <a:solidFill>
                  <a:schemeClr val="tx1"/>
                </a:solidFill>
                <a:effectLst/>
                <a:latin typeface="Arial" panose="020B0604020202020204" pitchFamily="34" charset="0"/>
              </a:rPr>
              <a:t> (Global Distribution System) and Corporate channels generate relatively smaller portions of the revenue, with 1.1% and 0.1% respectively </a:t>
            </a:r>
          </a:p>
          <a:p>
            <a:pPr marL="0" lvl="0" indent="0" algn="l" rtl="0">
              <a:spcBef>
                <a:spcPts val="0"/>
              </a:spcBef>
              <a:spcAft>
                <a:spcPts val="0"/>
              </a:spcAft>
              <a:buClr>
                <a:schemeClr val="hlink"/>
              </a:buClr>
              <a:buSzPts val="1100"/>
              <a:buFont typeface="Arial"/>
              <a:buNone/>
            </a:pPr>
            <a:endParaRPr lang="en-US" dirty="0"/>
          </a:p>
        </p:txBody>
      </p:sp>
      <p:sp>
        <p:nvSpPr>
          <p:cNvPr id="752" name="Google Shape;752;p40"/>
          <p:cNvSpPr txBox="1">
            <a:spLocks noGrp="1"/>
          </p:cNvSpPr>
          <p:nvPr>
            <p:ph type="subTitle" idx="2"/>
          </p:nvPr>
        </p:nvSpPr>
        <p:spPr>
          <a:xfrm>
            <a:off x="5243432" y="301413"/>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CHART EXPLAINATION:</a:t>
            </a:r>
            <a:endParaRPr dirty="0"/>
          </a:p>
        </p:txBody>
      </p:sp>
      <p:sp>
        <p:nvSpPr>
          <p:cNvPr id="753" name="Google Shape;753;p40"/>
          <p:cNvSpPr txBox="1">
            <a:spLocks noGrp="1"/>
          </p:cNvSpPr>
          <p:nvPr>
            <p:ph type="subTitle" idx="3"/>
          </p:nvPr>
        </p:nvSpPr>
        <p:spPr>
          <a:xfrm>
            <a:off x="863620" y="3635545"/>
            <a:ext cx="3692400" cy="11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It calculates revenue for each distribution channel and creates a pie chart to visualize the distribution. It also customizes the chart's appearance.</a:t>
            </a:r>
            <a:endParaRPr dirty="0"/>
          </a:p>
        </p:txBody>
      </p:sp>
      <p:sp>
        <p:nvSpPr>
          <p:cNvPr id="754" name="Google Shape;754;p40"/>
          <p:cNvSpPr txBox="1">
            <a:spLocks noGrp="1"/>
          </p:cNvSpPr>
          <p:nvPr>
            <p:ph type="subTitle" idx="4"/>
          </p:nvPr>
        </p:nvSpPr>
        <p:spPr>
          <a:xfrm>
            <a:off x="720000" y="3248194"/>
            <a:ext cx="36924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CODE EXPLAINATION:</a:t>
            </a:r>
            <a:endParaRPr dirty="0"/>
          </a:p>
        </p:txBody>
      </p:sp>
      <p:pic>
        <p:nvPicPr>
          <p:cNvPr id="3" name="Picture 2" descr="A pie chart with numbers and a few words&#10;&#10;Description automatically generated with medium confidence">
            <a:extLst>
              <a:ext uri="{FF2B5EF4-FFF2-40B4-BE49-F238E27FC236}">
                <a16:creationId xmlns:a16="http://schemas.microsoft.com/office/drawing/2014/main" id="{E3B51BE5-3565-6AC4-893B-4460477AF118}"/>
              </a:ext>
            </a:extLst>
          </p:cNvPr>
          <p:cNvPicPr>
            <a:picLocks noChangeAspect="1"/>
          </p:cNvPicPr>
          <p:nvPr/>
        </p:nvPicPr>
        <p:blipFill>
          <a:blip r:embed="rId3">
            <a:alphaModFix/>
          </a:blip>
          <a:stretch>
            <a:fillRect/>
          </a:stretch>
        </p:blipFill>
        <p:spPr>
          <a:xfrm>
            <a:off x="5252138" y="2714638"/>
            <a:ext cx="3497852" cy="2288542"/>
          </a:xfrm>
          <a:prstGeom prst="rect">
            <a:avLst/>
          </a:prstGeom>
          <a:ln w="28575">
            <a:solidFill>
              <a:schemeClr val="tx1"/>
            </a:solid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8E861810-0F15-A33B-8E99-EABEDFE1F47B}"/>
              </a:ext>
            </a:extLst>
          </p:cNvPr>
          <p:cNvPicPr>
            <a:picLocks noChangeAspect="1"/>
          </p:cNvPicPr>
          <p:nvPr/>
        </p:nvPicPr>
        <p:blipFill>
          <a:blip r:embed="rId4">
            <a:alphaModFix/>
          </a:blip>
          <a:stretch>
            <a:fillRect/>
          </a:stretch>
        </p:blipFill>
        <p:spPr>
          <a:xfrm>
            <a:off x="587371" y="1136431"/>
            <a:ext cx="4244898" cy="2031615"/>
          </a:xfrm>
          <a:prstGeom prst="rect">
            <a:avLst/>
          </a:prstGeom>
          <a:ln w="28575">
            <a:solidFill>
              <a:schemeClr val="tx1"/>
            </a:solid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ACTIONS SHOULD BE DONE:</a:t>
            </a:r>
            <a:endParaRPr dirty="0"/>
          </a:p>
        </p:txBody>
      </p:sp>
      <p:sp>
        <p:nvSpPr>
          <p:cNvPr id="751" name="Google Shape;751;p40"/>
          <p:cNvSpPr txBox="1">
            <a:spLocks noGrp="1"/>
          </p:cNvSpPr>
          <p:nvPr>
            <p:ph type="subTitle" idx="1"/>
          </p:nvPr>
        </p:nvSpPr>
        <p:spPr>
          <a:xfrm>
            <a:off x="850088" y="1206001"/>
            <a:ext cx="3692400" cy="3219476"/>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Strengthen TA/TO partnerships:</a:t>
            </a:r>
            <a:r>
              <a:rPr kumimoji="0" lang="en-US" altLang="en-US" sz="1300" b="0" i="0" u="none" strike="noStrike" cap="none" normalizeH="0" baseline="0" dirty="0">
                <a:ln>
                  <a:noFill/>
                </a:ln>
                <a:solidFill>
                  <a:schemeClr val="tx1"/>
                </a:solidFill>
                <a:effectLst/>
                <a:latin typeface="Arial" panose="020B0604020202020204" pitchFamily="34" charset="0"/>
              </a:rPr>
              <a:t> Focus on building and maintaining strong relationships with travel agents and tour operators to attract more bookings through this channel.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Optimize direct booking channel:</a:t>
            </a:r>
            <a:r>
              <a:rPr kumimoji="0" lang="en-US" altLang="en-US" sz="1300" b="0" i="0" u="none" strike="noStrike" cap="none" normalizeH="0" baseline="0" dirty="0">
                <a:ln>
                  <a:noFill/>
                </a:ln>
                <a:solidFill>
                  <a:schemeClr val="tx1"/>
                </a:solidFill>
                <a:effectLst/>
                <a:latin typeface="Arial" panose="020B0604020202020204" pitchFamily="34" charset="0"/>
              </a:rPr>
              <a:t> Implement strategies to encourage guests to book directly, such as offering exclusive deals or loyalty programs.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Explore corporate market:</a:t>
            </a:r>
            <a:r>
              <a:rPr kumimoji="0" lang="en-US" altLang="en-US" sz="1300" b="0" i="0" u="none" strike="noStrike" cap="none" normalizeH="0" baseline="0" dirty="0">
                <a:ln>
                  <a:noFill/>
                </a:ln>
                <a:solidFill>
                  <a:schemeClr val="tx1"/>
                </a:solidFill>
                <a:effectLst/>
                <a:latin typeface="Arial" panose="020B0604020202020204" pitchFamily="34" charset="0"/>
              </a:rPr>
              <a:t> Identify potential corporate clients and tailor offerings to attract more business from this segment.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Diversify distribution channels:</a:t>
            </a:r>
            <a:r>
              <a:rPr kumimoji="0" lang="en-US" altLang="en-US" sz="1300" b="0" i="0" u="none" strike="noStrike" cap="none" normalizeH="0" baseline="0" dirty="0">
                <a:ln>
                  <a:noFill/>
                </a:ln>
                <a:solidFill>
                  <a:schemeClr val="tx1"/>
                </a:solidFill>
                <a:effectLst/>
                <a:latin typeface="Arial" panose="020B0604020202020204" pitchFamily="34" charset="0"/>
              </a:rPr>
              <a:t> Consider expanding into other distribution channels, such as online travel agencies (OTAs) or metasearch engines, to reach a wider audience. </a:t>
            </a:r>
          </a:p>
        </p:txBody>
      </p:sp>
      <p:grpSp>
        <p:nvGrpSpPr>
          <p:cNvPr id="755" name="Google Shape;755;p40"/>
          <p:cNvGrpSpPr/>
          <p:nvPr/>
        </p:nvGrpSpPr>
        <p:grpSpPr>
          <a:xfrm>
            <a:off x="5277825" y="1463385"/>
            <a:ext cx="1669187" cy="1112825"/>
            <a:chOff x="5491417" y="588600"/>
            <a:chExt cx="1098728" cy="732459"/>
          </a:xfrm>
        </p:grpSpPr>
        <p:sp>
          <p:nvSpPr>
            <p:cNvPr id="756" name="Google Shape;756;p40"/>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40"/>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40"/>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40"/>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40"/>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40"/>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40"/>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40"/>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40"/>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40"/>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40"/>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40"/>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40"/>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40"/>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40"/>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40"/>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40"/>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40"/>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40"/>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40"/>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40"/>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40"/>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40"/>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40"/>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40"/>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40"/>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40"/>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40"/>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40"/>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40"/>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40"/>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40"/>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40"/>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40"/>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40"/>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40"/>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40"/>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40"/>
          <p:cNvGrpSpPr/>
          <p:nvPr/>
        </p:nvGrpSpPr>
        <p:grpSpPr>
          <a:xfrm>
            <a:off x="6598067" y="2890080"/>
            <a:ext cx="1391332" cy="1391207"/>
            <a:chOff x="4246593" y="503852"/>
            <a:chExt cx="902056" cy="901976"/>
          </a:xfrm>
        </p:grpSpPr>
        <p:grpSp>
          <p:nvGrpSpPr>
            <p:cNvPr id="794" name="Google Shape;794;p40"/>
            <p:cNvGrpSpPr/>
            <p:nvPr/>
          </p:nvGrpSpPr>
          <p:grpSpPr>
            <a:xfrm>
              <a:off x="4246593" y="503900"/>
              <a:ext cx="901831" cy="901928"/>
              <a:chOff x="5998919" y="3270921"/>
              <a:chExt cx="1426046" cy="1426198"/>
            </a:xfrm>
          </p:grpSpPr>
          <p:sp>
            <p:nvSpPr>
              <p:cNvPr id="795" name="Google Shape;795;p4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4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7" name="Google Shape;797;p4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4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9" name="Google Shape;799;p40"/>
            <p:cNvGrpSpPr/>
            <p:nvPr/>
          </p:nvGrpSpPr>
          <p:grpSpPr>
            <a:xfrm>
              <a:off x="4246593" y="503852"/>
              <a:ext cx="901928" cy="901976"/>
              <a:chOff x="5998919" y="3270845"/>
              <a:chExt cx="1426198" cy="1426274"/>
            </a:xfrm>
          </p:grpSpPr>
          <p:sp>
            <p:nvSpPr>
              <p:cNvPr id="800" name="Google Shape;800;p4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4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4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889070507"/>
      </p:ext>
    </p:extLst>
  </p:cSld>
  <p:clrMapOvr>
    <a:masterClrMapping/>
  </p:clrMapOvr>
</p:sld>
</file>

<file path=ppt/theme/theme1.xml><?xml version="1.0" encoding="utf-8"?>
<a:theme xmlns:a="http://schemas.openxmlformats.org/drawingml/2006/main" name="Data Analysis and Statistics - 4th grade by Slidesgo">
  <a:themeElements>
    <a:clrScheme name="Simple Light">
      <a:dk1>
        <a:srgbClr val="17175A"/>
      </a:dk1>
      <a:lt1>
        <a:srgbClr val="FFFFFF"/>
      </a:lt1>
      <a:dk2>
        <a:srgbClr val="F6F2CC"/>
      </a:dk2>
      <a:lt2>
        <a:srgbClr val="FCBD0E"/>
      </a:lt2>
      <a:accent1>
        <a:srgbClr val="FA9D02"/>
      </a:accent1>
      <a:accent2>
        <a:srgbClr val="FC81FD"/>
      </a:accent2>
      <a:accent3>
        <a:srgbClr val="7CE1CF"/>
      </a:accent3>
      <a:accent4>
        <a:srgbClr val="6E6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1687</Words>
  <Application>Microsoft Office PowerPoint</Application>
  <PresentationFormat>On-screen Show (16:9)</PresentationFormat>
  <Paragraphs>143</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Passion One</vt:lpstr>
      <vt:lpstr>Bebas Neue</vt:lpstr>
      <vt:lpstr>Inter</vt:lpstr>
      <vt:lpstr>Data Analysis and Statistics - 4th grade by Slidesgo</vt:lpstr>
      <vt:lpstr>Data Analysis  and Visualisation</vt:lpstr>
      <vt:lpstr>Introduction</vt:lpstr>
      <vt:lpstr>Importing Libraries &amp; Reading data file</vt:lpstr>
      <vt:lpstr>Data Preprocessing &amp; Handling Missing Values</vt:lpstr>
      <vt:lpstr>What Are The Business Questions To Increase Profits?</vt:lpstr>
      <vt:lpstr>What Are The Business Questions To Increase Profits?</vt:lpstr>
      <vt:lpstr>Which distribution channel generates the highest revenue?</vt:lpstr>
      <vt:lpstr>Distribution Channel Vs. Highest Revenue</vt:lpstr>
      <vt:lpstr>ACTIONS SHOULD BE DONE:</vt:lpstr>
      <vt:lpstr>What is the relationship between lead time and cancellations?</vt:lpstr>
      <vt:lpstr>Lead Time Vs. Cancellations</vt:lpstr>
      <vt:lpstr>ACTIONS SHOULD BE DONE:</vt:lpstr>
      <vt:lpstr>What is the Revenue by guest type?</vt:lpstr>
      <vt:lpstr>Revenue By Guest Type</vt:lpstr>
      <vt:lpstr>ACTIONS SHOULD BE DONE:</vt:lpstr>
      <vt:lpstr>What are the top 10 countries by number of bookings?</vt:lpstr>
      <vt:lpstr>Top 10 Countries By no. Bookings</vt:lpstr>
      <vt:lpstr>ACTIONS SHOULD BE DONE:</vt:lpstr>
      <vt:lpstr>How does Length of stay impact ADR?</vt:lpstr>
      <vt:lpstr>Length Of Stay Vs. ADR</vt:lpstr>
      <vt:lpstr>ACTIONS SHOULD BE DONE:</vt:lpstr>
      <vt:lpstr>What is the Room type preference for repeat guests?</vt:lpstr>
      <vt:lpstr>Room type Vs. Repeat Guests</vt:lpstr>
      <vt:lpstr>ACTIONS SHOULD BE DONE:</vt:lpstr>
      <vt:lpstr>How do special requests impact ADR?</vt:lpstr>
      <vt:lpstr>Special Requests Vs. ADR</vt:lpstr>
      <vt:lpstr>ACTIONS SHOULD BE DONE:</vt:lpstr>
      <vt:lpstr>What is the Revenue by Month?</vt:lpstr>
      <vt:lpstr>Revenue By Month</vt:lpstr>
      <vt:lpstr>ACTIONS SHOULD BE DONE: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Shahd Ashraf Abo El-enein</cp:lastModifiedBy>
  <cp:revision>1</cp:revision>
  <dcterms:modified xsi:type="dcterms:W3CDTF">2024-09-17T02:51:21Z</dcterms:modified>
</cp:coreProperties>
</file>