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57" r:id="rId6"/>
    <p:sldId id="260" r:id="rId7"/>
    <p:sldId id="262" r:id="rId8"/>
    <p:sldId id="263" r:id="rId9"/>
    <p:sldId id="266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9" autoAdjust="0"/>
    <p:restoredTop sz="94660"/>
  </p:normalViewPr>
  <p:slideViewPr>
    <p:cSldViewPr snapToGrid="0">
      <p:cViewPr>
        <p:scale>
          <a:sx n="100" d="100"/>
          <a:sy n="100" d="100"/>
        </p:scale>
        <p:origin x="30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 IPA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Tobin and </a:t>
            </a:r>
            <a:r>
              <a:rPr lang="en-US" dirty="0" err="1"/>
              <a:t>Saqib</a:t>
            </a:r>
            <a:r>
              <a:rPr lang="en-US" dirty="0"/>
              <a:t> </a:t>
            </a:r>
            <a:r>
              <a:rPr lang="en-US" dirty="0" err="1"/>
              <a:t>Shahzad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Penetration Per Region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2628900"/>
            <a:ext cx="5391149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Summary of Region Penetration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West has the highest penetration of Ale and IPA beers</a:t>
            </a:r>
          </a:p>
          <a:p>
            <a:r>
              <a:rPr lang="en-US" sz="1600" dirty="0"/>
              <a:t>Ale market has the least penetration in the Northeast region</a:t>
            </a:r>
          </a:p>
          <a:p>
            <a:r>
              <a:rPr lang="en-US" sz="1600" dirty="0"/>
              <a:t>IPA market has the least penetration in the Northeast region</a:t>
            </a:r>
          </a:p>
          <a:p>
            <a:r>
              <a:rPr lang="en-US" sz="1600" dirty="0"/>
              <a:t>North Central region is nearly the same for IPA and Ale beers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8" y="2628900"/>
            <a:ext cx="4000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Closing remarks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believe that the West has the highest penetration of Ale and IPA beers and would not be a market to penetrate </a:t>
            </a:r>
          </a:p>
          <a:p>
            <a:r>
              <a:rPr lang="en-US" sz="1600" dirty="0"/>
              <a:t>Ale market has the least penetration in the Northeast region and Budweiser would do well to market Ale beers</a:t>
            </a:r>
          </a:p>
          <a:p>
            <a:r>
              <a:rPr lang="en-US" sz="1600" dirty="0"/>
              <a:t>IPA market has the least penetration in the Northeast region and Budweiser would do well to market IPA beers</a:t>
            </a:r>
          </a:p>
          <a:p>
            <a:r>
              <a:rPr lang="en-US" sz="1600" dirty="0"/>
              <a:t>North Central region is nearly the same for IPA and Ale beers and Budweiser would do well to market both IPA and Ale beers</a:t>
            </a:r>
          </a:p>
        </p:txBody>
      </p:sp>
    </p:spTree>
    <p:extLst>
      <p:ext uri="{BB962C8B-B14F-4D97-AF65-F5344CB8AC3E}">
        <p14:creationId xmlns:p14="http://schemas.microsoft.com/office/powerpoint/2010/main" val="175763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36" y="1762125"/>
            <a:ext cx="7428314" cy="4418014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99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Snippet for Future Research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617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 Case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study was to determine if Budweiser should invest in the IPA and Ale beer market</a:t>
            </a:r>
          </a:p>
          <a:p>
            <a:r>
              <a:rPr lang="en-US" sz="2000" dirty="0"/>
              <a:t>The study shows that the IPA and Ale beer market is worth investing for Budweiser</a:t>
            </a:r>
          </a:p>
          <a:p>
            <a:r>
              <a:rPr lang="en-US" sz="2000" dirty="0"/>
              <a:t>The following slides will show which States Budweiser may have the best market penetration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9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57463"/>
            <a:ext cx="9524997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2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FF058-7E23-5744-AF05-71752335FE69}"/>
              </a:ext>
            </a:extLst>
          </p:cNvPr>
          <p:cNvSpPr txBox="1"/>
          <p:nvPr/>
        </p:nvSpPr>
        <p:spPr>
          <a:xfrm>
            <a:off x="1428206" y="1436914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States: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AFB03-8AE0-454C-8C37-35053BF1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12900"/>
            <a:ext cx="4267200" cy="36322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AA29A6-079A-644F-82A9-33220796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64" y="1207407"/>
            <a:ext cx="2259872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Maximum Alcoholic (ABV) VS Most Bitter (IBU)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5" y="2556932"/>
            <a:ext cx="6943722" cy="331893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First six</a:t>
            </a:r>
          </a:p>
          <a:p>
            <a:pPr marL="0" indent="0">
              <a:buNone/>
            </a:pPr>
            <a:r>
              <a:rPr lang="en-US" dirty="0" err="1"/>
              <a:t>Beer_ID</a:t>
            </a:r>
            <a:r>
              <a:rPr lang="en-US" dirty="0"/>
              <a:t>	Beers		</a:t>
            </a:r>
            <a:r>
              <a:rPr lang="en-US" dirty="0" err="1"/>
              <a:t>Brewery_id</a:t>
            </a:r>
            <a:r>
              <a:rPr lang="en-US" dirty="0"/>
              <a:t>	Breweries		ABV	IBU	Style			Ounces	City	State</a:t>
            </a:r>
          </a:p>
          <a:p>
            <a:pPr marL="0" indent="0">
              <a:buNone/>
            </a:pPr>
            <a:r>
              <a:rPr lang="en-US" dirty="0"/>
              <a:t>1436	Pub Beer		409	10 Barrel Brewing Company	0.05	NA	American Pale Lager		12	Bend	OR</a:t>
            </a:r>
          </a:p>
          <a:p>
            <a:pPr marL="0" indent="0">
              <a:buNone/>
            </a:pPr>
            <a:r>
              <a:rPr lang="en-US" dirty="0"/>
              <a:t>2265	</a:t>
            </a:r>
            <a:r>
              <a:rPr lang="en-US" dirty="0" err="1"/>
              <a:t>Devilâ</a:t>
            </a:r>
            <a:r>
              <a:rPr lang="en-US" dirty="0"/>
              <a:t>s Cup		178	18th Street Brewery	0.07	NA	American Pale Ale (APA)		12	Gary	IN</a:t>
            </a:r>
          </a:p>
          <a:p>
            <a:pPr marL="0" indent="0">
              <a:buNone/>
            </a:pPr>
            <a:r>
              <a:rPr lang="en-US" dirty="0"/>
              <a:t>2264	Rise of the Phoenix	178	18th Street Brewery	0.07	NA	American IPA			12	Gary	IN</a:t>
            </a:r>
          </a:p>
          <a:p>
            <a:pPr marL="0" indent="0">
              <a:buNone/>
            </a:pPr>
            <a:r>
              <a:rPr lang="en-US" dirty="0"/>
              <a:t>2263	Sinister		178	18th Street Brewery	0.09	NA	American Double / Imperial IPA	12	Gary	IN</a:t>
            </a:r>
          </a:p>
          <a:p>
            <a:pPr marL="0" indent="0">
              <a:buNone/>
            </a:pPr>
            <a:r>
              <a:rPr lang="en-US" dirty="0"/>
              <a:t>2262	Sex and Candy		178	18th Street Brewery	0.08	NA	American IPA			12	Gary	IN</a:t>
            </a:r>
          </a:p>
          <a:p>
            <a:pPr marL="0" indent="0">
              <a:buNone/>
            </a:pPr>
            <a:r>
              <a:rPr lang="en-US" dirty="0"/>
              <a:t>2261	Black Exodus		178	18th Street Brewery	0.08	NA	Oatmeal Stout			12	Gary	IN</a:t>
            </a:r>
          </a:p>
          <a:p>
            <a:pPr marL="0" indent="0" algn="ctr">
              <a:buNone/>
            </a:pPr>
            <a:r>
              <a:rPr lang="en-US" sz="4800" b="1" dirty="0"/>
              <a:t>Last six</a:t>
            </a:r>
          </a:p>
          <a:p>
            <a:pPr marL="0" indent="0">
              <a:buNone/>
            </a:pPr>
            <a:r>
              <a:rPr lang="en-US" dirty="0" err="1"/>
              <a:t>Beer_ID</a:t>
            </a:r>
            <a:r>
              <a:rPr lang="en-US" dirty="0"/>
              <a:t>	Beers			</a:t>
            </a:r>
            <a:r>
              <a:rPr lang="en-US" dirty="0" err="1"/>
              <a:t>Brewery_id</a:t>
            </a:r>
            <a:r>
              <a:rPr lang="en-US" dirty="0"/>
              <a:t>	Breweries		ABV	IBU	Style		Ounces	City	State</a:t>
            </a:r>
          </a:p>
          <a:p>
            <a:pPr marL="0" indent="0">
              <a:buNone/>
            </a:pPr>
            <a:r>
              <a:rPr lang="en-US" dirty="0"/>
              <a:t>1035	Rocky Mountain Oyster Stout		425	</a:t>
            </a:r>
            <a:r>
              <a:rPr lang="en-US" dirty="0" err="1"/>
              <a:t>Wynkoop</a:t>
            </a:r>
            <a:r>
              <a:rPr lang="en-US" dirty="0"/>
              <a:t> Brewing Company	0.08	NA	American Stout	12	Denver	CO</a:t>
            </a:r>
          </a:p>
          <a:p>
            <a:pPr marL="0" indent="0">
              <a:buNone/>
            </a:pPr>
            <a:r>
              <a:rPr lang="en-US" dirty="0"/>
              <a:t>928	</a:t>
            </a:r>
            <a:r>
              <a:rPr lang="en-US" dirty="0" err="1"/>
              <a:t>Belgorado</a:t>
            </a:r>
            <a:r>
              <a:rPr lang="en-US" dirty="0"/>
              <a:t>			425	</a:t>
            </a:r>
            <a:r>
              <a:rPr lang="en-US" dirty="0" err="1"/>
              <a:t>Wynkoop</a:t>
            </a:r>
            <a:r>
              <a:rPr lang="en-US" dirty="0"/>
              <a:t> Brewing Company	0.07	45	Belgian IPA		12	Denver	CO</a:t>
            </a:r>
          </a:p>
          <a:p>
            <a:pPr marL="0" indent="0">
              <a:buNone/>
            </a:pPr>
            <a:r>
              <a:rPr lang="en-US" dirty="0"/>
              <a:t>807	Rail Yard Ale			425	</a:t>
            </a:r>
            <a:r>
              <a:rPr lang="en-US" dirty="0" err="1"/>
              <a:t>Wynkoop</a:t>
            </a:r>
            <a:r>
              <a:rPr lang="en-US" dirty="0"/>
              <a:t> Brewing Company	0.05	NA	American Amber / Red Ale	12	Denver	CO</a:t>
            </a:r>
          </a:p>
          <a:p>
            <a:pPr marL="0" indent="0">
              <a:buNone/>
            </a:pPr>
            <a:r>
              <a:rPr lang="en-US" dirty="0"/>
              <a:t>620	B3K Black Lager		425	</a:t>
            </a:r>
            <a:r>
              <a:rPr lang="en-US" dirty="0" err="1"/>
              <a:t>Wynkoop</a:t>
            </a:r>
            <a:r>
              <a:rPr lang="en-US" dirty="0"/>
              <a:t> Brewing Company	0.06	NA	</a:t>
            </a:r>
            <a:r>
              <a:rPr lang="en-US" dirty="0" err="1"/>
              <a:t>Schwarzbier</a:t>
            </a:r>
            <a:r>
              <a:rPr lang="en-US" dirty="0"/>
              <a:t>		12	Denver	CO</a:t>
            </a:r>
          </a:p>
          <a:p>
            <a:pPr marL="0" indent="0">
              <a:buNone/>
            </a:pPr>
            <a:r>
              <a:rPr lang="en-US" dirty="0"/>
              <a:t>145	Silverback Pale Ale		425	</a:t>
            </a:r>
            <a:r>
              <a:rPr lang="en-US" dirty="0" err="1"/>
              <a:t>Wynkoop</a:t>
            </a:r>
            <a:r>
              <a:rPr lang="en-US" dirty="0"/>
              <a:t> Brewing Company	0.06	40	American Pale Ale (APA)	12	Denver	CO</a:t>
            </a:r>
          </a:p>
          <a:p>
            <a:pPr marL="0" indent="0">
              <a:buNone/>
            </a:pPr>
            <a:r>
              <a:rPr lang="en-US" dirty="0"/>
              <a:t>84	Rail Yard Ale (2009)		425	</a:t>
            </a:r>
            <a:r>
              <a:rPr lang="en-US" dirty="0" err="1"/>
              <a:t>Wynkoop</a:t>
            </a:r>
            <a:r>
              <a:rPr lang="en-US" dirty="0"/>
              <a:t> Brewing Company	0.05	NA	American Amber / Red Ale	12	Denver	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6326" y="2871788"/>
            <a:ext cx="287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Maximum Alcoholic and Bitterness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breweries have the highest Alcohol and Bitterness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brewery has the lowest Alcohol and Bitterness content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591673" cy="1303867"/>
          </a:xfrm>
        </p:spPr>
        <p:txBody>
          <a:bodyPr/>
          <a:lstStyle/>
          <a:p>
            <a:r>
              <a:rPr lang="en-US" dirty="0"/>
              <a:t>Median Alcohol and Bitterness Per State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5" y="2557463"/>
            <a:ext cx="5505450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2" y="2646739"/>
            <a:ext cx="37719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Median of Alcohol and Bitterness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median range for alcohol is about .05 percent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median range for bitterness varies per state but ranges between 20 and 30 percent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554393" cy="1303867"/>
          </a:xfrm>
        </p:spPr>
        <p:txBody>
          <a:bodyPr/>
          <a:lstStyle/>
          <a:p>
            <a:r>
              <a:rPr lang="en-US" dirty="0"/>
              <a:t>Distribution of Alcohol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575" y="2605088"/>
            <a:ext cx="5868220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450" y="2752725"/>
            <a:ext cx="34385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volume range of alcohol is between .05 and 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IPA and Ale beers fall within this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smaller volumes with higher alcohol content</a:t>
            </a:r>
          </a:p>
        </p:txBody>
      </p:sp>
    </p:spTree>
    <p:extLst>
      <p:ext uri="{BB962C8B-B14F-4D97-AF65-F5344CB8AC3E}">
        <p14:creationId xmlns:p14="http://schemas.microsoft.com/office/powerpoint/2010/main" val="1665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and Bitterness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550" y="2547938"/>
            <a:ext cx="5734048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1125" y="2638425"/>
            <a:ext cx="34956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Comparison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proven evidence that ABV rises as IBU becomes more bitter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dense are is around the .05 percent 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second most dense is around the .08 to .10 percent alcohol</a:t>
            </a:r>
          </a:p>
        </p:txBody>
      </p:sp>
    </p:spTree>
    <p:extLst>
      <p:ext uri="{BB962C8B-B14F-4D97-AF65-F5344CB8AC3E}">
        <p14:creationId xmlns:p14="http://schemas.microsoft.com/office/powerpoint/2010/main" val="269451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Optimal K-Value Test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1125" y="2638425"/>
            <a:ext cx="37242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K-Value Test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Increases accuracy of the 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Utilizes the lowest and most optimal K-Value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Transformed and normalized</a:t>
            </a:r>
            <a:endParaRPr lang="en-US" sz="1400" dirty="0"/>
          </a:p>
        </p:txBody>
      </p:sp>
      <p:sp>
        <p:nvSpPr>
          <p:cNvPr id="7" name="AutoShape 2" descr="data:image/png;base64,iVBORw0KGgoAAAANSUhEUgAABsAAAAPACAMAAAC8X0zrAAAA3lBMVEUAAAAAADoAAGYAAIAAOjoAOmYAOpAAZmYAZrY6AAA6OgA6Ojo6OmY6ZmY6ZpA6ZrY6kJA6kLY6kNtmAABmOgBmOjpmOmZmZjpmZmZmZpBmkJBmkLZmkNtmtrZmtttmtv+QOgCQZgCQZjqQZmaQkGaQkLaQtraQttuQ29uQ2/+2ZgC2Zjq2kDq2kGa2tpC2tra2ttu225C229u22/+2///bkDrbkGbbtmbbtpDbtrbbttvb25Db27bb29vb2//b/7bb/9vb////AAD/tmb/25D/27b/29v//7b//9v///99iVVvAAAACXBIWXMAAB2HAAAdhwGP5fFlAAAgAElEQVR4nO3dC3vbVp7YYTCK0yjx2q0vO0o9G7tOJ17L6yiNo4m9a6V15Av1/b9QCd7Em44AEATOn3zf59m1zBEhCDnEzwAPgeIKAAIq+l4BAGhC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ScAACEnAAAhJwAAIKe+AFQDsifYT0foSW9T31s7aX3/1vQYAtbTeiLYX2KYdBHt//PVX32sAUIOAMSNgQCgCxoyAAaEIGDMCBoQiYMwIGBCKgDEjYEAoAsaMgAGhCBgzAgaEImDMCBgQioAxI2BAKALGjIABoQgYMwIGhCJgzAgYEIqAMSNgQCgCxtjR0dFff43+X9/rAVCVgFE6mgVMwYBuHU3Vf6aAcTUdQJOAKRjQpaOjxgUTMGYDSMCAzh0dNS+YgLESMAUDOnMkYJUJ2EYCBvTjaJuCHVzA/gJgT7TeiLYX2Cb9AtgfrTei7QW2ySnEjZxCBPrhFGJ1AraRgAH9ELDqBGwj0+iBfghYdQK2mYABvTCNvjoBu8F1wPpeE+CgCFhlAnaTIxfzBfrQvF8CxpzbqQA7t16qxv0SMOYEDNip5qnaTMCYETBgd9qu15WAcU3AgB1pP14lAWNGwIDGbj7A2sGh15SAMSNgQFM3zSXcXb2uBIxrqwHb9Zz6nQ5soEs3fpprp69xAWNmPWA7bcsWH/4A8rLV9TSaEzBm1k4h7nQo9jPegbRmr8qjfgomYMysvwe2w6HY0z/YIJTuXyINX5YC1gUBS9g0iWNnY7Gn8d69A/gV2ZnuXyJNX5YC1gUBS9g4C3FXg/FQAnYIvyO70v1rpPHLUsC6IGAbTQbc5mn0OxqOBxKwg/gl2ZEeXiONX5cC1gUB2ygVsB0VrJ/x3tfPEzAa6OFFcvOPPNqg33UtCRi3BGw3pxF7Ge89/kAFo7awAetkVccEjNknlm++EscOhmQfu/Z+f6KAUVNWAavzzF2t3ToB4/aA7aBgPfdLwMhfqID1M19JwKgQsB28EXYQNREwtrDN8Gk46Hr4kVsRMGYjLnkx310WrN3lVviBAkYEuz4c2vAt0QasgFEpYDs4jdj1y0TAiOXm0XPbiLpt2N08MIMNWAGjYsB2fXHfnes7YJ38RPbJbQG7aWTdWr5KbWvxF9kZATt484F66/3Agozpm3QQsOj/niUzVVuz8h03D/UKgzHUeBWwg1c9YNu+Edbzi2LHAbvtX7yt/0D2zYZxUmX01AnYvhGwg1cjYFsVrNJraZcvt5tf1Fu/zhP7ikPYi7C9VnMjYFssse0FtknA1lyP7woBa16Yiq+knb7ebglYahUT//NB7CfYpdaHkIBtscS2F9gmAVtTM2DNClbjdbTLV1zyNZ16xd/0Px3EPoKtdf3vHwHbYoltL7BNArambsAaFKbeq2iXr7lbX9KbX/Y37g32fv9AGzr/94+AbbHEthfYJgFbtTC8KwasZsEavIb6ftGtrvLB7A3Yie7//XM4I1bADlyDgNU5jdjwJdTa666V5RzOv2fZgT5Gz8EMWAE7cI0CdlXxVdH89dPOK6+l16+AsYVehs+hjFcBO2yL47tGwCoue5uXz/avvdZevi3vgfZ9n8Kyfv79cxj9ErADt7uAbf/q2W4BLb56Ww/Yvu9VWOQAfocE7KAtvZ7aDFgrr9UtFtLqvqLtPZDd2EERsB0SsIO2y4C1tJgmy2l5T9H6HsiOLKZmQ0DAdkjADtrOAtaaJq/5tvcT7e+A7MkiajgIBGyHBOyQLb+cGgZsx6/M2svewbrsYAdkV9abpv8lq42C9W/Qrx0SsEPWRsB2/9qstezdrMkOfkk7s540/W95W4duPtASsN0RsEPWQsA6eXFWXvjOVmMHv6K92XYa/idpPGCrBeqWttVcWW4jYAds5fXUJGC3vXRbUm3hwXYRoVY2O21kqPkzNwWswnNr/UAqELAD1nbA+n199r8GdYVb4Yw0HXbNB2xGQ505ATtgexewXn9+A71vs7B2kaGjDao9k94I2OFafRWGCdge7UT247foXuNxd/MTN/VLwHInYIcrasD2ai+S1W8RZ7smxt2uMiRgORKwwxU0YHu2G8not9hiu3b9H+TmcbehXzsIWCu/BNsTsIO19iqMEbC9249k82tssWE7/y/SeNxtMWD3beDtBQE7WO0HrJXVqvUT92JHksnvscV27f6/SDsBa/xDaz6RnRGwg9VKwLrfd+1fwDIpWPMN28N/kXZWtulPrfs8diZgwD6/Pxu5+LPJcwVsbv1lmOulpG76eXu0K8nhN2kpYD38M6bpU3ezanQpWsDePirmvn5SO2ICNtdWwLr+Z+leBiyHgqU27NG6is9sc+VuWqMmy8pgg9OCWAH7tJCvsfsf6i1AwGY2vH6zvJ3Kmv0MWAYFS2zYDf3qMGC3rVPrP5A4QgXs43F53PX9d0Ux+J8/nXxXFuybegUTsBkBy0zvv0zzDbvNf5JbnpVY6v4NAeqLFLDhs1Gw3ky+GLwc/fF6FLRvay1CwGb2I2B9r0yb+v59eglY6ml7+V+ZdkUK2Pn8gGtUsK9+v5ockj2tswgBm9q0V4gRsP39OE7Pv1AbFVp96m1Lu/FH7ud/YVoXKGDlAdisVpdF8aD887zmIZiATQUO2B6/+9Htr7S6CdsJ2M3/y/pCb3lirZXgIAUK2JeHk8Ou6dfjg7HRIVitd8EEbCpywPb43Y/ufqnE8VL9lbglfTdm7Ja+wW3iBmz89eJjVQjYxMa9RZiA7bFOduO3HhE1XmLyqQJG62IFrJy6MTY68hKwLQjYwdpNLpotVcDYUqCAXZ1ev+E1m89xWXMivYBNCNg+a/8Ia0cEjC1FCtioVpOpG/Ov3h7PHqlIwMY27ywEbD/ckIQMOyFgbClSwMppiMWdf5z98nz051e/X315NPmzBgEbE7A9dlMTMmyEgLGlSAGbFGuifDfsy8NRz97UWoKAjQnY/orUhEjrSpZCBexq+Grar3vlG19fHg6euBZiAzfsLAQsKw137KGOagKtKlmKFbCRd69Pfvi1ZrauCVhJwAJoumcPFbA9/lA6nQgXsO0IWEnA8te4QrECluPUEgIRsMNz095CwPLRvELBAgbbCBSw4buzejM2NhCwKwGLoEqGNn+DgHFAAgWsnHRY60NfGwjYlYBFkMjQ0QbVngn7JljAat+CeYWAJS63J2D5qBSw25/ZxapCf6IFrBi82GYZAiZgIWxxHCVgHI5YARv8rfwM2BbvhAlY4nrnApaPbU4E6hcHI1bAvvr9n8ejg7Dm5xEFTMBC2OqdLP3iUEQL2NWn8nJSg/t/NluGgAlYCN7JggrCBexq+Pq4fC/sbqP3wgQssTsUsIwIGNwuXsDKKyKOE1bc/bn2cZiACVgQ+gW3ihiw+VHYyNd3f3BDyzoELAr9gtvEDNjI++fThNW6IdjBByy1PxQwIJSwARt5//pxOmDFBrtauyAEDNgbkQNWGl5c3HwKUcDWCBiwN6IHrKZDD1jyHRUBA0IRsIMiYMD+CBSw4U8ntWYcbiJgif9RwIBQAgWsDQcesPScbAEDQhGwQyJgwB4RsEMiYMAeEbADcstVHQQMCCV4wOrOTBSwBAEDQhGww3HbZfUEDAhFwA6HgAF7JXjArj5f1LqlioAlCBgQSvSA1XTIAbv1xhwCBoQiYAdDwID9ImAHQ8CA/RIwYMOLd2dnZ78mbqNyswMO2O239hUwIJRoAZvfiLl077e6TxewBAEDQokVsE+PVm5PeedlvQUIWIKAAaGECtjlcRmt708mviv/MnhaawmHG7Db+yVgQCyRAvbl4ShYLxYeeDsKWr17XApYgoABoUQK2PlarsqkPaizCAFLEDAglEABGz4ritUThpdF8U2d2YgHG7AK/RIwIJZAAdt03UPXQqxIwIC9I2CHQcCAvRMoYMNnxeDlymNOIVZTpV8CBsQSKGBXp2u1Kt8W+7bOIgQsQcCAUCIF7OPxqGBvFh74NOrX2kFZkoAlCBgQSqSAlfPoR8U6+fms9Mvkk8y1ZtEfasAq9UvAgFhCBezqj+OVS0kNfqy3gCABO5pqb3lVvkvAgFBiBexq+HoxYYMnda9IHyNgR0ftFqzicgQMCCVYwEaG789en5ycPDn7rcH9VEIE7Oio5YIJGLCP4gVsKxECdiRgABUIWHaO2i5Y1YUIGBCKgGVHwACqELDsCBhAFQKWnbYDVnkZAgaEImDZETCAKgQsOwIGUIWAZaevfgkYEIuA5UfAACoQsAz1MgdRwIBgBCxHvfRLwIBYBGzPCRiwrwRszwkYsK8EbL/VOQ0pYEAoArbfBAzYWwK212rNAxEwIBQBC6LZlEQBA/aXgAXRbFa9gAH7S8CiaFKwes8QMCAUAYujfsEEDNhjAhZI7YIJGLDHBCySmqcRa/ZOwIBQBCyUegUTMGCfCViWbk5PnYIJGLDPBCxLifRUL1jdd8wEDAhFwLKUak/l04gCBuw1ActSsj1VCyZgwF4TsCzd0p5KBav9qTEBA0IRsCzdFp8qB2ECBuw3AcvSrfGpUDABA/abgGWpQnxuK1j9KycKGBCKgOWoUnxuKZiAAXtOwHJUdZZh8uNitX+qgAGhCFiOKn/Qq9ltLm8gYEAoApajGhfbaLFgAgaEImA5qp6lNgsmYEAoApajWhfsbS1hAgaEImA5qnfPlLYKJmBAKAKWo3pJEjDgIAlYhlqdW1idgAGhCFiGBAzgdgKWIQEDuJ2AZUjAAG4nYBnaImBHU02eK2BAKAKWoeYBOzraomACBoQiYBlqHLCjo20KJmBAKAKWn1b6JWDAvhOw/LQTMLdTAfacgOVHwAAqELD8CBhABQKWHwEDqEDA8iNgABUIWH4EDKACAcuPafQAFQhYdlq4kJSAAQdAwLKzzaV8XUoKOBwClp2trkW/Rb8EDIhFwLLT081UBAwIRsCyI2AAVQhYdgQMoAoBy46AAVQhYNkRMIAqBCw3vfVLwIBYBCw3AgZQiYDlRsAAKhGw3AgYQCUClhsBA6hEwHIjYACVCFhuBAygEgHLTH/9EjAgFgHLjIABVCNgmREwgGoELDMCBlCNgGVGwACqEbDMCBhANQKWGQEDqEbAMiNgANUIWF567JeAAbEIWF4EDKAiAcuLgAFUJGB5ETCAigQsLwIGUJGA5UXAACoSsLwIGEBFApYXAQOoSMCy0me/BAyIRcCyImAAVQlYVgQMoCoBy4qAAVQlYFkRMICqBCwrAgZQlYBlRcAAqoobsOH7X/+s/aTMA9ZrvwQMiCVawN6dnb0p//z0qBgZ/L3m0wUsQcCAUGIF7I/jMlvffLi6HH8x+boOAUsQMCCUUAE7n1br2y8PR0dfJyfflV/XWoKAJQgYEEqkgH0cHXbd+fmXR0Xxt6J4UD5SFu1pnUUIWIKAAaFECtjp5Izh8Nn1gddpzUMwAUsQMCCUQAErwzU+3LosisHLyWOjg7Ja74IJWIKAAaEECtiXh8VXvy99sfRlJQKWIGBAKF0EbPhrKwve/4D12y8BA2LpImCjytz9bfsFD59Nzxx+PN7TU4gCBlBdRwEbubd1w2YzNkZ/TiYhjqch7tEkDgEDqK6T98Deji+bUQzuvdlqyZejZdy/uHhVFN9fH4vt0zR6AQOorqNJHMPX300a9qT+9Quvnc4uv/Ffo3DdOzt7XvtSHAKWIGBAKN3NQpw17Osn9a7+tLiIV5MKvpxfk6PeFA4BSxIwIJROp9F/fj25hOGdF00b9v6n7++OA/jPyZLu1VyQgCUIGBBK158DmzZs0PwwbGr47qeTn2ufjxSwBAEDQuk4YG+fz879zSbCdyvrgPXcLwEDYukyYG8fT08gvn/eV8EELEHAgFA6C9j02Gt67rC8rmG9G6GUJw3PtpuGfyVgSQIGhNJNwN5PzxxefxDs43HdCYTjz0M/2HblBOxmAgaE0t2VOIo7L5YfaxKw4v52kz8ELEHAgFC6CtjqtMPRY/U+gjzr4ODF7d+ZWDkBu5mAAaF0E7AN15C6qL3gUcAGf1s6D1mfgCUIGBBKtPuBlR9gHjQ/j5hzwPrul4ABsUQL2NWn8sLAg/sNL6koYAkCBoTSWcCG/1keNn351380PnqazvsYTq7lcbfRe2ECliBgQCgdBezT48mkw/J9rL83XPB84uLw1eRCiHf361JSAgZQRzcBuzwu5gFr/GGuhZn306Ow8tr2d3/YlzsyCxhAHZ0E7OP1zIvPrxpfRGr5o2Ozz0bX+ziZgCUIGBBKJwE7Xbzv5Gn9i0hNrH32+f3rx+mAFRs0+tGdEDCAOroI2PDZ4kHX6HCs7keYJzZevGN4cXHzwgSsFgEDQunoShwL5WlwEaktn7gg44D13i8BA2IRsFwIGEAtHZ1CLJ7O/3ZZNDyFOPzppNaMw00ELEHAgFA6mcRxvjDzsJyRuO1NUZoTsAQBA0LpJGDjT3/de3FxcfGunPze7ACsFQKWIGBAKN18kPnj8cI8wIYfA2uFgCUIGBBKV5eSej7v173+jr8ELEnAgFC6u5jvu59OTk5+eNFuvurOTMw3YP33S8CAWALdTmUTAWuRgAGhCFgmBAygnl4Clrj6U12fL2rdUkXAEgQMCKWjgA1/OZn5/rvtL6jRmIAlCBgQSnf3A1sgYOsEDKCezu4Htqi/mfQCliBgQChdXUqquPfLw2Lwb68fFcXg6fp31DG8eHd2dvZrozfSBCxBwIBQurqY74PxnSyfjmO2zaWk3j9fPJL7rfbK5RqwDPolYEAsHd1Opbx81Pk4Y8uXpq/p06OV21PeeVlz5QTsZgIGhNLh/cAui+Lbq/kfTUzmgnw/nc743fjCivViKGAJAgaE0mHAPh6PTx6O/tbwHGJ5UfvBi4UH3h7XndEoYAkCBoTS0XtgZWam5Wp+Y+XztVyVSat1czEBSxAwIJROZiGejt8Du+5Ys4Bteves7u2dBSxBwIBQuppGX77tNZmGWLc5c5vKtzfXQhQwgJo6uyPzKFqjdH312389bDqJQ8B2TMCAUDq6lNT43avyHOAWt2QePX3tmftyCjGHfgkYEEtHF/N9+2j89tf4Y1yDHxsu+XStVmUSax3OCViCgAGhdHw7lbcnJ09q3f9kUXlJxW/eLDzw6VndwzkBSxAwIJRQN7Q8Hx/Anfx8Vvpl8knmWrPoBSxFwIBQOgnYqzsv1h9s4o+Vy9rXPh0pYAkCBoTS0QeZG87bWF/U68WEDZ7UnY8vYAkCBoTS4aWkWjJ8f/b65OTkydlvDT5NJmAJAgaE0uGlpHKQacCy6JeAAbF0eSWODAhYgoABoXQzC/GP4+LOzxdt/6QGBCxBwIBQOjmF+NPJ35bmDvZ3QlHAEgQMCKWjSRyFgKUIGEBtnQTs8ffL7grYMgEDqC3UlTi2J2AJAgaEImA5EDCA2gQsA3n0S8CAWAQsAwIGUF9H0+iX/dDgIlDtELAEAQNCMY0+AwIGUJ+AZUDAAOrr5D2wzxczvzwvBj9eNL4n89YELEHAgFA6n8Tx8bioeRPKNglYgoABoXQ/C/G8tbtbNiBgCQIGhNJ9wEaHYP3dWyXLgGXSLwEDYuk+YO3en7kmAUsQMCCUXo7ABGyJgAE00Md7YMU3Psi8SMAAGug4YMOL/ygK74EtEzCABvr4ILNZiMsEDKCBHgI28DmwZQIG0EDnd2S++6S/63DkGbBc+iVgQCxup9I7AQNoQsB6J2AATQhY7wQMoInOAjb8z/LDX1/+9R+9fQasJGAJAgaE0lHAPj2eXH7jy8Ni8Pe2f2INApYgYEAo3QTs8riYB6woHrT9I6sTsAQBA0LpJGAfR/0a3B+fO/z8ygeZVwgYQBOdBOx08fKHpy4ltSSbfgkYEEsXARs+WzzoGh2OuZjvAgEDaKSjS0kt3EDF/cCWCRhAIwLWNwEDaKSjU4jF0/nfLt0PbImAATTSySSO84WZh+WMxP7m0QtYgoABoXQSsPGnv+69uLi4ePe86PMATMBSBAwIpZsPMpeHXTncz1LAUgQMCKWrS0k9n/frXp8XQ8wvYPn0S8CAWLq7mO+7n05OTn540eu1fAUsRcCAUNxOpWcCBtCMgPVMwACacT+wngkYQDPuB9YzAQNoxv3AeiZgAM24H1i/MuqXgAGxuB9YvwQMoCH3A+uXgAE05HYq/RIwgIYErF8CBtCQ+4H1S8AAGnI/sH4JGEBD7gfWLwEDaMj9wHqVU78EDIjF/cB6JWAATbkfWK8EDKApt1PplYABNNVDwN4/9jmwGQEDaKrrgA1fzy5M3wsBSxAwIJRuAzadyyFgMwIG0FSHARv+8d1kHuLd39r+mZUJWIKAAaF0FrDPryafBRs8MY1+Lqt+CRgQS0cBe/to+iGwN23/uHoELEHAgFA6uZjvq9mFOPp782tKwBIEDAhl9wF7/3hy6vD++z7vozIlYAkCBoSy44CNZ81P5230eiOwKQFLEDAglN0GbHwZ+uLrybwNAVsjYACN7T5g83kbArZGwAAa6+II7O6L2V8EbEle/RIwIJYdvwc2vfTG4P6fArZOwACa2/ksxOH0I2Bf//h/BWyFgAE018XnwD77HNhmAgbQXMdX4ihPJfZJwBIEDAil82shfu1aiHMCBtBcl7dTmV6To7jzou2fWZmAJQgYEEq39wObXpjD/cAmBAygua7vyDw+DBOwscz6JWBALJ0HrLyx5V0BKwkYwBZ6CFifBCxBwIBQBKw/AgawBQHrj4ABbEHA+iNgAFsQsP4IGMAWBKw3ufVLwIBYBKw3AgawDQHrjYABbEPAeiNgANsQsN4IGMA2BKw3AgawDQHrjYABbEPAeiNgANsIFLDhu7M32y4jo4Bl1y8BA2IJFLAvD4viwZbLELAEAQNCCRaw4v6HrZYhYAkCBoQSLWDF4MU2yxCwBAEDQokVsMHfRgm7t8U7YQKWIGBAKLEC9tXv/zweHYQ1P48oYAkCBoQSLWBXnx6V5xHv/9lsGQKWIGBAKOECdjV8fVy+F3a30XthApYgYEAo8QI2StirccKKuz/XPg7LJ2D59UvAgFgiBmx+FDby9d0f6rwhJmAJAgaEEjNgI++fTxO28NjtBCxBwIBQwgZs5P3rxwLWIgEDQokcsNLw4sIpxJYIGBBK9IDVJGAJAgaEImA9ETCA7QQK2PCnk1ozDjfJJmAZ9kvAgFgCBawNApYgYEAoAtYPAQPYUqCA7dUdmQUMYEuBArZXd2QWMIAtBQvY3tyRWcAAthQtYPtyR2YBA9hSrIDtzx2ZBQxgS7ECtjd3ZM6xXwIGxBItYHtyR2YBA9hWuIDtxx2ZBQxgW/ECthd3ZBYwgG1FDNge3JFZwAC2FTNgV9HvyCxgANsKG7CrCndkLjbY1drVI2AA24ocsFLyjswCVouAAaFED1hNmQQsy34JGBCLgPVBwAC2Fihge3RHZgED2FqggLVBwBIEDAhFwPogYABbE7A+CBjA1gSsDwIGsLXgAas7MzGPgOXZLwEDYhGwHggYwPYErAcCBrC94AG7+nxR65YqApYgYEAo0QNWk4AlCBgQioD1QMAAtidgPRAwgO0FDNjw4t3Z2dmviduo3EzAEgQMCCVawOY3Yi7d+63u07MIWKb9EjAgllgB+/Ro5faUd17WW4CAJQgYEEqogF0el9H6/mTiu/Ivg6e1liBgCQIGhBIpYF8ejoL1YuGBt6Og1bvHpYAlCBgQSqSAna/lqkzagzqLELAEAQNCCRSw4bOiWD1heFkU39SZjShgCQIGhBIoYJuuexjyWogCBtACAeuegAG0IFDAhs+KwcuVxyKeQsy1XwIGxBIoYFena7Uq3xb7ts4iBCxBwIBQIgXs4/GoYG8WHvg06tfaQVmSgCUIGBBKpICV8+hHxTr5+az0y+STzLVm0QtYioABoYQK2NUfxyuXkhr8WG8BApYgYEAosQJ2NXy9mLDBk7pXpBewBAEDQgkWsJHh+7PXJycnT85+a3A/FQFLEDAglHgB20oGAcu2XwIGxCJgXRMwgFYIWNcEDKAVAtY1AQNohYB1TcAAWiFgXRMwgFYIWNcEDKAVAtY1AQNohYB1LN9+CRgQi4B1TMAA2iFgHRMwgHYIWMcEDKAdAtYxAQNoh4B1TMAA2iFgHRMwgHYIWMcEDKAdAtatjPslYEAsAtYtAQNoiYB1S8AAWiJg3RIwgJYIWLcEDKB6qRoAABOoSURBVKAlAtYtAQNoiYB1S8AAWiJgncq5XwIGxCJgnRIwgLYIWKcEDKAtAtYpAQNoi4B1SsAA2iJgnRIwgLYIWKcEDKAtAtYpAQNoi4B1Ket+CRgQi4B1ScAAWiNgXRIwgNYIWJcEDKA1AtYlAQNojYB1ScAAWiNgXRIwgNYIWIfy7peAAbEIWIcEDKA9AtYhAQNoj4B1SMAA2iNgHRIwgPYIWIcEDKA9AtYhAQNoj4B1SMAA2iNg3cm8XwIGxCJg3REwgBYJWHcEDKBFAtYdAQNokYB1R8AAWiRg3REwgBYJWHcEDKBFAtYdAQNokYB1Jvd+CRgQi4B1RsAA2iRgnREwgDYJWGcEDKBNAtYZAQNok4B1RsAA2iRgnREwgDYJWFey75eAAbEIWFcEDKBVAtYVAQNolYB1RcAAWiVgXREwgFYJWFcEDKBVAtYVAQNolYB1RcAAWiVgHcm/XwIGxCJgHREwgHYJWEcEDKBdAtYRAQNol4B1RMAA2iVgHREwgHYJWEcEDKBdAtYRAQNol4B1I0C/BAyIRcC6IWAALROwbggYQMsErBsCBtAyAeuGgAG0TMC6IWAALROwbggYQMsErBMR+iVgQCwC1gkBA2ibgHVCwADaJmCdEDCAtglYJwQMoG0C1gkBA2ibgHVCwADaJmCdEDCAtoUN2Od3Z799qP2sngIWol8CBsQSLGDvH3/1++iP4evjonTnRc3nC1iCgAGhhArY8HlRlAEbPitm7tc7ChOwBAEDQokUsHG3RgEb/zk4OTkpD8O+rbUIAUsQMCCUSAG7HPXqf3yY/PmgfGD4H6OQvayzCAFLEDAglEgBO5126/T6uOu05iGYgCUIGBBKoIB9eTg53Jr9Wfp4XHxT510wAUsQMCCUWAEbT0Gc/Xm18nUVApYgYEAoAQM2fBYtYDH6JWBALIECVk4+fFp+cXp9CvGyiHAKUcAA2hcoYFfnk0+BlW98TWdulE17UGcRApYgYEAokQL25WFR3HlzNS7ZZBr9qxjT6AUMoH2RAnZ1WX5y+e7PFxf/MSrZk1+eHxc1D8AELEXAgFBCBaw8ebiiXr8ELEXAgFBiBWx+Fd+pIBfzFTCA9gUL2MjnX04efz9y94efg9xOJUi/BAyIJV7AtiJgCQIGhCJguydgADsQKGDDd2dvtl2GgCUIGBBKoICVHwOrOelwjYAlCBgQSrCA1b0D8yoBSxAwIJRoASsGdWfOLxGwBAEDQokVsMHfRgm7t8U7YQKWIGBAKLEC9tXv/zweHYQ1P4/YR8Ci9EvAgFiiBezq06PyPOL9P5stQ8ASBAwIJVzAZleTutvovTABSxAwIJR4ASvvojK5IOLdn2sfhwlYgoABoUQM2OI1fb+++0Pud2QWMIBdiBmwkffPpwlbeOx2ApYgYEAoYQM28v7143TAVm8eVtrV2t1MwAB2IXLASsOLi5tPIWYRsDD9EjAglugBq6nJr3s0teWPzp+AAaEI2G2Ojg6lYAIGhBIoYMOfTmrNONyk/q97dHQwBRMwIJRAAWtD7V/3SMAA8iRgaUcHVDABA0IRsDQBA8iUgKUJGECmgges7sxEAUsQMCAUAUsTMIBMCViagAFkKnjArj5f1LqlSovT6PcvaQIGhBI9YDW1+EHmCgdmwQ7cBAwIRcBuk+xUsmLRTj0KGBCKgN3q1grdULFwb54JGBBKwIANL96dnZ39mriNys12dzuVtVDFm/0hYEAo0QI2vxFz6d5vdZ/e4f3A4s1fFDAglFgB+/Ro5faUd17WW4CAJQgYEEqogF0el9H6/mTiu/Ivg6e1liBgCQIGhBIpYF8ejoL1YuGBt6Og1bvHpYAlCBgQSqSAna/lqkzagzqLELAEAQNCCRSw4bOiWD1heFkU39SZjShgCQIGhBIoYJuue7jzayE2F65fAgbEImA7I2AAuxQoYMNnxeDlymMZn0J0KSmAnQoUsKvTtVqVb4t9W2cRnQbMxXwBdihSwD4ejwr2ZuGBT6N+rR2UJXUbsGAEDAglUsDKefSjYp38fFb6ZfJJ5lqz6AUsRcCAUEIF7OqP45VLSQ1+rLcAAUsQMCCUWAG7Gr5eTNjgSd0r0gtYgoABoQQL2Mjw/dnrk5OTJ2e/NbifioAlCBgQSryAbUXAEgQMCEXAmBEwIBQBY0bAgFAEjBkBA0IRMGYEDAhFwJgRMCAUAWNGwIBQBIwZAQNCETBmBAwIRcCYETAglIMLGDf666++1wCgltYb0fYC29T3xs6agAHBtN6IthdIR5xfTbJ50myfJJsnLZvtk8t6UFc2QyhPNk+a7ZNk86Rls31yWQ/qymYI5cnmSbN9kmyetGy2Ty7rQV3ZDKE82Txptk+SzZOWzfbJZT2oK5shlCebJ832SbJ50rLZPrmsB3VlM4TyZPOk2T5JNk9aNtsnl/WgrmyGUJ5snjTbJ8nmSctm++SyHtSVzRDKk82TZvsk2Txp2WyfXNaDurIZQnmyedJsnySbJy2b7ZPLelBXNkMoTzZPmu2TZPOkZbN9clkP6spmCOXJ5kmzfZJsnrRstk8u60Fd2QyhPNk8abZPks2Tls32yWU9qCubIZQnmyfN9kmyedKy2T65rAd1ZTOE8mTzpNk+STZPWjbbJ5f1oK5shlCebJ402yfJ5knLZvvksh7Ulc0QypPNk2b7JNk8adlsn1zWg7qyGUJ5snnSbJ8kmyctm+2Ty3pQVzZDKE82T5rtk2TzpGWzfXJZD+rKZgjlyeZJs32SbJ60bLZPLusBALUIGAAhCRgAIQkYACEJGAAhCRgAIQkYACEJGAAhCRgAIQkYACEJGAAhCRgAIQkYACEJGAAhCRgAIQkYACEJGAAhCRgAIQkYACEJGAAhCRgAIQkYACEJGAAhCRgAIQkYACEJGAAhCRgAIQlYQMNnxdzTvlcmM18efvX79d8+PT8uisG9N/2tT24Wt49xtGj4+vvRdvh6cbAYPgvWtk8Ww0fAAvryMIORk6fRi2ohYH8cTzbS4O89rlJWlraPcbRgNlaK4v7qQ4bP1abtk8XwEbCALosMRk6WhqfFwg760mZaceP2OfgNtLgtvl176NC3zm3bR8Co4dwrarPxSY35Drr8F+KdN1dX7x8t7rUP2fL2MY6ujcfKb1eTwTJ4OX/I8JnYsH3yGD4CFtCpF9RGb8dnOebbZvQC++ZD+UW5337Q43rlYmX7GEfXLufHFeVgGX9p+CzYsH3yGD4CFs9oCE1eWSz6NPq3YXHv0fxVNdpM038qXn08tsXWto9xtOD0+mhiOlgMn0Xr2yeT4SNg8YwO57/tex0yNPoX8+DHhUkKo800e4Et7IwO1+r2MY42m44bw+cGsw2Tx/ARsHhGh/NPPz0e/XP67ou+VyUn54P7HxZn2V2f9Vj6B+TBWt0+xtFm0x204XODWcDyGD4CFs95MfjbdPLPvf6P4bPxeXpeYyFg83cusni/uWer28c42mxaLsPnBpfz9whzGD4CFs/pwvTVDM5CZ2VhB72417n0NvzEYsCMo01GBxjj84WGz2az7ZPJ8BGwcMppQIMnH8rrBBReWCsELG1h+xhHm5SflJtNQjR81s23TybDR8DCmf8TaPwiy2Ama04ELG15kotxtOr6k96GzybX2yeT4SNgkZX/CnJyfpGApS1famvhUeOoND6seDn+0vDZYGH7rDza1/ARsNDOvbKWCVja5oAZRxOfri8zYfhssLh9FvU4fAQsNK+sFWYhpt0QMOOoVF6v9s7ChwwMn2VL22dRj8NHwEKz41nhc2BpAnazUaaK+/PpdIbPquXts0jAaMY/DVe4EkfazacQD34cvVqeTGf4rHh182TDHoePgIWzcMJ5YSYQY8vTxF3MbtXye4TG0bXzlbd3DJ9lq9snk+EjYOGMXk7TfdD8MxnMLF9pwuXEVy1sH+No0WVRfLV852XDZ9Ha9slk+AhYOOOprD9+WLo1D1MrF6sd38PIDZ2urX6Q2Tia2HAQYfgsWN8+mQwfAYvn4/H1NVwO/l+GK5be43FL3TWL28c4unZeLJrsjw2faxu2Tx7DR8AC+vhoNpD+3veq5GZ5ksI/j22nZUvbxziaGd+qejVghs/cxu2TxfARsIiGb8vbGHz95M++VyQ7K7PsPj0f7YMG997c/IQDs7x9jKOp8nThesAMn5nN2yeH4SNgAIQkYACEJGAAhCRgAIQkYACEJGAAhCRgAIQkYACEJGAAhCRgAIQkYACEJGAAhCRgAIQkYACEJGAAhCRgAIQkYACEJGAAhCRgAIQkYACEJGAAhCRgAIQkYACEJGAAhCRgAIQkYACEJGAAhCRgAIQkYACEJGAAhCRgAIQkYACEJGAAhCRgAIQkYACEJGAAhCRgAIQkYACEJGAAhCRgAIQkYACEJGAAhCRgAIQkYACEJGAAhCRgAIQkYACEJGAAhCRgAIQkYACEJGAAhCRgAIQkYACEJGAAhCRgHIrzovjq9+u/XhbFg7qL+HhcfNvOygxff1cUg/u1nvJsaf0XHx+8XHqkvdWErAkYh2IUsMX9eq8BG0WnWF6dSs8RMFgkYByKMmDF0/lfew3Y5bhf9VZAwGCFgHEoxgG7TkCvARutyzcfWlmSgHHABIxDcb581q7vgD29/buqETAOloBxKEbR+Jfj63AIGEQnYByKUTQeLMxEnAZsYfc/2u+X5/W+PBz9Mfzju6K486L8htej6n394+w7vr369Hj09yfzE4DDP74fHdjdfTF94HT05Lej5959s/izh28fX3/T6AesvQU2foNrMjXx3pvNi75+D+zTeGFvxis6+w3+WHjqxtVcXIMNv/XSik9+8NdP/my6raETAsahKANWzv6bHpwkA/b/ns0S8+lRcX3qsSzD6P9KC0+auDOJx6gDfyz+72OzhUy+6aaA/Z/Zop5uXPQ8YOfTh//7dcD+/XTy0ODpDau5vAY3BGy24vMfXP8YFbokYByKMmDjffOkD8mA/a/pDnzw789m+/Knk+/4b7P6TJ51va+f1uW0+Pp4dYb8vFiTb7ohYNc2L3oWsMuF75wF7Lul71xfzZU12Byw2YovfHN7JzphBwSMQzEO2PXHmVMBGx2o/DY6ank4O2R5ezwp0rgp5QN/TB8ov7c80TicPXBVHgp982b5J48eGzz5MDkZ+e1sXZbTMA7Y4MfRN72alm1t0dOAjR+frsIsYNOn/sf0qWurubYGGwM2W/Hzya9/9elZi3MlYQcEjEMxCVi5ux8f+SQDNtlvXxYLX5VflGWYPDD6qnza5XwXP3rWeDmn6zv96fcufrUxYNN3uM4njVlb9DRg5wurMA/YV28Wn7q2mmtrsDlg0593Olu5mz55BpkQMA7F+fzwZLzvTgZssgOfRWn8Vbkrvw5BuZd/UP7/+Xtd0+Wdrr9xdH59QnH2v24M2IOl1Vhb9DQn87zMUrb+1LXVXFuDzQF7cL3clWNIyJKAcSjOr+NR7rFTAZsed6x9NdvZX42f/u3VdB7g7NllJE7X3zdaeGg2wX1TwJZXY33Rk4Bdr9NsbdZ/g9XVXF+DzQF7On9OUQz+5R/OHpI7AeNQzAI2PWJpGLDZkcz4y8XpDtPTjQsHTlOLn9Oa1aJSwFYWPQ/YLE5L0+gXF7+6mutrsDFg8+85nU0AMY+evAkYh2IWsOkZtu0D9s2HhYmCyYDN30ma5ef2gK0verKchaOrigH75sP6GqQDNp7rMWEePTkTMA7F+dKbPB/aOAJbqMlMW0dg64vu7ghs5O1zBSN/AsahuA7Y+CRiS++BrU7TWw/Y4jtQl0WN98BWFt3Oe2CTB24N2MjnX54X5tGTNQHjUFwHbHwS8X9P/3q9457O7kgHbFaPcRPKEq5M2dgQsIqzEJeLsr7oScAWHr+ehbgesKXV3LAGa7/19SMLJxw3BBoyImAcioWATa/GNA3YdOf+6WGVgE2/+XJyjYvz+UewZovfELCKnwNbqdDaolc/Bzb7vNrGgC2v5voarP3WCyt+PaFewMibgHEoFgM2meM3Oxgq7n+YXPCiSsCKe39eX9GiXE55EYyrz6+KWRnWArZ0HYxJfCoEbG3RK1fieLtwJY4NAVtazfU1WPutF1a8nEZ/v5x/+P5RzZtGQ7cEjEOxGLDJZ53Gf72er/5vDysEbH6RwfkFqeZWzkheW70SYaWArS06dS3E5aeur+baGqz91pum0V+vL2RJwDgUSwEb76Qnf72czhl/8KVKwGaXeZ9efH7+7NnSNgVs9Vrw1QK2uujU1eiXn7phNdfWYPW3XppG/2z2g++s/y6QDwHjUCwHrDwEmf7186vj8k5ZV9UCNm7B4o22Xi/dO2tjwOZ341pYl9sDtrLo68kV0/uBTWfL3zCNfnU1V9Zg9bdeXvH3z4+LhZucQZ4EDIL66MbLHDgBg1CuP9O14brBcFAEDEIpJxSWJwLLyYmmWHDYBAxCWbxIogMwDpuAQSx/uNIuTAgYBPP59XeL8x7hYAkYACEJGAAhCRgAIQkYACEJGAAhCRgAIQkYACEJGAAhCRgAIQkYACEJGAAhCRgAIQkYACEJGAAhCRgAIQkYACEJGAAhCRgAIQkYACEJGAAhCRgAIQkYACEJGAAhCRgAIQkYACEJGAAhCRgAIQkYACEJGAAhCRgAIQkYACEJGAAhCRgAIQkYACEJGAAhCRgAIQkYACEJGAAhCRgAIQkYACEJGAAhCRgAIQkYACH9f5Txdlq87Jik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82296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2638426"/>
            <a:ext cx="5623558" cy="33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6993</TotalTime>
  <Words>379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Budweiser IPA Study</vt:lpstr>
      <vt:lpstr>IPA and Ale Case Study </vt:lpstr>
      <vt:lpstr>Number of Breweries By State</vt:lpstr>
      <vt:lpstr>PowerPoint Presentation</vt:lpstr>
      <vt:lpstr>Maximum Alcoholic (ABV) VS Most Bitter (IBU) beer</vt:lpstr>
      <vt:lpstr>Median Alcohol and Bitterness Per State</vt:lpstr>
      <vt:lpstr>Distribution of Alcohol</vt:lpstr>
      <vt:lpstr>Alcohol and Bitterness Comparison</vt:lpstr>
      <vt:lpstr>Most Optimal K-Value Test</vt:lpstr>
      <vt:lpstr>Beer Penetration Per Region</vt:lpstr>
      <vt:lpstr>Conclusion</vt:lpstr>
      <vt:lpstr>Code Snippet for Future Research</vt:lpstr>
    </vt:vector>
  </TitlesOfParts>
  <Company>Verizon [EDN]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IPA Study</dc:title>
  <dc:creator>Brian Tobin</dc:creator>
  <cp:lastModifiedBy>Brian Tobin</cp:lastModifiedBy>
  <cp:revision>13</cp:revision>
  <dcterms:created xsi:type="dcterms:W3CDTF">2019-10-21T23:53:15Z</dcterms:created>
  <dcterms:modified xsi:type="dcterms:W3CDTF">2019-10-27T04:08:06Z</dcterms:modified>
</cp:coreProperties>
</file>