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95C27E-9383-43AF-A737-FCDA1FD5588D}"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207943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95C27E-9383-43AF-A737-FCDA1FD5588D}"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346416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95C27E-9383-43AF-A737-FCDA1FD5588D}"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420272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95C27E-9383-43AF-A737-FCDA1FD5588D}"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204738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95C27E-9383-43AF-A737-FCDA1FD5588D}" type="datetimeFigureOut">
              <a:rPr lang="en-IN" smtClean="0"/>
              <a:t>11-08-2024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1751520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95C27E-9383-43AF-A737-FCDA1FD5588D}"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413850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95C27E-9383-43AF-A737-FCDA1FD5588D}" type="datetimeFigureOut">
              <a:rPr lang="en-IN" smtClean="0"/>
              <a:t>11-08-2024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136017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95C27E-9383-43AF-A737-FCDA1FD5588D}" type="datetimeFigureOut">
              <a:rPr lang="en-IN" smtClean="0"/>
              <a:t>11-08-2024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243531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5C27E-9383-43AF-A737-FCDA1FD5588D}" type="datetimeFigureOut">
              <a:rPr lang="en-IN" smtClean="0"/>
              <a:t>11-08-2024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143214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95C27E-9383-43AF-A737-FCDA1FD5588D}"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2595629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95C27E-9383-43AF-A737-FCDA1FD5588D}" type="datetimeFigureOut">
              <a:rPr lang="en-IN" smtClean="0"/>
              <a:t>11-08-2024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BAAF3-869C-4BDC-B198-5102267757C4}" type="slidenum">
              <a:rPr lang="en-IN" smtClean="0"/>
              <a:t>‹#›</a:t>
            </a:fld>
            <a:endParaRPr lang="en-IN"/>
          </a:p>
        </p:txBody>
      </p:sp>
    </p:spTree>
    <p:extLst>
      <p:ext uri="{BB962C8B-B14F-4D97-AF65-F5344CB8AC3E}">
        <p14:creationId xmlns:p14="http://schemas.microsoft.com/office/powerpoint/2010/main" val="2700605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5C27E-9383-43AF-A737-FCDA1FD5588D}" type="datetimeFigureOut">
              <a:rPr lang="en-IN" smtClean="0"/>
              <a:t>11-08-2024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BAAF3-869C-4BDC-B198-5102267757C4}" type="slidenum">
              <a:rPr lang="en-IN" smtClean="0"/>
              <a:t>‹#›</a:t>
            </a:fld>
            <a:endParaRPr lang="en-IN"/>
          </a:p>
        </p:txBody>
      </p:sp>
    </p:spTree>
    <p:extLst>
      <p:ext uri="{BB962C8B-B14F-4D97-AF65-F5344CB8AC3E}">
        <p14:creationId xmlns:p14="http://schemas.microsoft.com/office/powerpoint/2010/main" val="3294217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TELECOM CHURN PROJECT</a:t>
            </a:r>
            <a:endParaRPr lang="en-IN" dirty="0"/>
          </a:p>
        </p:txBody>
      </p:sp>
      <p:sp>
        <p:nvSpPr>
          <p:cNvPr id="3" name="Subtitle 2"/>
          <p:cNvSpPr>
            <a:spLocks noGrp="1"/>
          </p:cNvSpPr>
          <p:nvPr>
            <p:ph type="subTitle" idx="1"/>
          </p:nvPr>
        </p:nvSpPr>
        <p:spPr/>
        <p:txBody>
          <a:bodyPr/>
          <a:lstStyle/>
          <a:p>
            <a:r>
              <a:rPr lang="en-US" dirty="0" smtClean="0"/>
              <a:t>BY:- SHAIFALI SHRIVASTAV</a:t>
            </a:r>
          </a:p>
          <a:p>
            <a:r>
              <a:rPr lang="en-US" dirty="0" smtClean="0"/>
              <a:t>GCP DS-C5 DEC 2023</a:t>
            </a:r>
            <a:endParaRPr lang="en-IN" dirty="0"/>
          </a:p>
        </p:txBody>
      </p:sp>
    </p:spTree>
    <p:extLst>
      <p:ext uri="{BB962C8B-B14F-4D97-AF65-F5344CB8AC3E}">
        <p14:creationId xmlns:p14="http://schemas.microsoft.com/office/powerpoint/2010/main" val="107664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8781" y="494890"/>
            <a:ext cx="11374437" cy="5868219"/>
          </a:xfrm>
          <a:prstGeom prst="rect">
            <a:avLst/>
          </a:prstGeom>
        </p:spPr>
      </p:pic>
    </p:spTree>
    <p:extLst>
      <p:ext uri="{BB962C8B-B14F-4D97-AF65-F5344CB8AC3E}">
        <p14:creationId xmlns:p14="http://schemas.microsoft.com/office/powerpoint/2010/main" val="395184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913" y="532996"/>
            <a:ext cx="11460174" cy="5792008"/>
          </a:xfrm>
          <a:prstGeom prst="rect">
            <a:avLst/>
          </a:prstGeom>
        </p:spPr>
      </p:pic>
    </p:spTree>
    <p:extLst>
      <p:ext uri="{BB962C8B-B14F-4D97-AF65-F5344CB8AC3E}">
        <p14:creationId xmlns:p14="http://schemas.microsoft.com/office/powerpoint/2010/main" val="1216454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UNDERSTANDING THE BUSINESS PROBLEM</a:t>
            </a:r>
          </a:p>
        </p:txBody>
      </p:sp>
      <p:sp>
        <p:nvSpPr>
          <p:cNvPr id="3" name="Content Placeholder 2"/>
          <p:cNvSpPr>
            <a:spLocks noGrp="1"/>
          </p:cNvSpPr>
          <p:nvPr>
            <p:ph idx="1"/>
          </p:nvPr>
        </p:nvSpPr>
        <p:spPr/>
        <p:txBody>
          <a:bodyPr>
            <a:normAutofit fontScale="55000" lnSpcReduction="20000"/>
          </a:bodyPr>
          <a:lstStyle/>
          <a:p>
            <a:pPr marL="285750" indent="-285750"/>
            <a:r>
              <a:rPr lang="en-IN" dirty="0" smtClean="0"/>
              <a:t>In the telecom Industry , Customers according to the law are able to choose from Multiple Service Providers available in the Market . </a:t>
            </a:r>
          </a:p>
          <a:p>
            <a:pPr marL="285750" indent="-285750"/>
            <a:r>
              <a:rPr lang="en-IN" dirty="0" smtClean="0"/>
              <a:t>As it is a highly competitive market , since there are many players available and offering various Plans to suit the Customer’s needs and demands in the market , it becomes Extremely necessary  for the Companies to take the decisions which are Data Driven and Market Trends . </a:t>
            </a:r>
          </a:p>
          <a:p>
            <a:pPr marL="285750" indent="-285750"/>
            <a:r>
              <a:rPr lang="en-IN" dirty="0" smtClean="0"/>
              <a:t>On an Average Telecom Industry experience churn of the customers 15-20% annually .</a:t>
            </a:r>
          </a:p>
          <a:p>
            <a:pPr marL="285750" indent="-285750"/>
            <a:r>
              <a:rPr lang="en-IN" dirty="0" smtClean="0"/>
              <a:t>This churn is very difficult for the operators in the market as it costs 5-10% more to the companies than to retain the existing ones and maintain them and meet their demands . </a:t>
            </a:r>
          </a:p>
          <a:p>
            <a:pPr marL="285750" indent="-285750"/>
            <a:r>
              <a:rPr lang="en-IN" dirty="0" smtClean="0"/>
              <a:t>Looking at the above scenario it is extremely important for the companies to Retain their original Customers and not losing them and try to retain them .</a:t>
            </a:r>
          </a:p>
          <a:p>
            <a:pPr marL="285750" indent="-285750"/>
            <a:r>
              <a:rPr lang="en-IN" dirty="0" smtClean="0"/>
              <a:t>Therefore , for the incumbent operators , their primary goal is to retain the existing customers rather than acquiring the new customers .</a:t>
            </a:r>
          </a:p>
          <a:p>
            <a:pPr marL="285750" indent="-285750"/>
            <a:r>
              <a:rPr lang="en-IN" dirty="0" smtClean="0"/>
              <a:t>To reduce the churn of the customers , companies need to Predict that which all highly profitable customers are at the risk of churning . </a:t>
            </a:r>
          </a:p>
          <a:p>
            <a:pPr marL="285750" indent="-285750"/>
            <a:r>
              <a:rPr lang="en-IN" dirty="0" smtClean="0"/>
              <a:t>There are basically two types of churn – A) </a:t>
            </a:r>
            <a:r>
              <a:rPr lang="en-IN" dirty="0" err="1" smtClean="0"/>
              <a:t>Postpaid</a:t>
            </a:r>
            <a:r>
              <a:rPr lang="en-IN" dirty="0" smtClean="0"/>
              <a:t> and B) Prepaid . </a:t>
            </a:r>
          </a:p>
          <a:p>
            <a:pPr marL="285750" indent="-285750"/>
            <a:r>
              <a:rPr lang="en-IN" dirty="0" smtClean="0"/>
              <a:t>Predicting the Prepaid users churn is more difficult than the </a:t>
            </a:r>
            <a:r>
              <a:rPr lang="en-IN" dirty="0" err="1" smtClean="0"/>
              <a:t>Postpaid</a:t>
            </a:r>
            <a:r>
              <a:rPr lang="en-IN" dirty="0" smtClean="0"/>
              <a:t> ones since in Prepaid companies cannot decide as to the customers have stopped using the services or they have churned to the different companies . </a:t>
            </a:r>
            <a:endParaRPr lang="en-IN" dirty="0"/>
          </a:p>
        </p:txBody>
      </p:sp>
    </p:spTree>
    <p:extLst>
      <p:ext uri="{BB962C8B-B14F-4D97-AF65-F5344CB8AC3E}">
        <p14:creationId xmlns:p14="http://schemas.microsoft.com/office/powerpoint/2010/main" val="30103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453" y="696286"/>
            <a:ext cx="10632347" cy="5480677"/>
          </a:xfrm>
        </p:spPr>
        <p:txBody>
          <a:bodyPr>
            <a:normAutofit fontScale="70000" lnSpcReduction="20000"/>
          </a:bodyPr>
          <a:lstStyle/>
          <a:p>
            <a:pPr marL="285750" indent="-285750"/>
            <a:r>
              <a:rPr lang="en-IN" dirty="0" smtClean="0"/>
              <a:t>The data set of the company which we have been provided is of 4 months . </a:t>
            </a:r>
          </a:p>
          <a:p>
            <a:pPr marL="285750" indent="-285750"/>
            <a:r>
              <a:rPr lang="en-IN" dirty="0" smtClean="0"/>
              <a:t>From the above four months data , The Business objective is to predict the churn in the last month , using the features available to us from the first three months and depict it accordingly to the company . </a:t>
            </a:r>
          </a:p>
          <a:p>
            <a:pPr marL="285750" indent="-285750"/>
            <a:r>
              <a:rPr lang="en-IN" dirty="0" smtClean="0"/>
              <a:t>To make the predictions , we need to understand the behaviour of the Churn of the customers according to the different months data provided to us . There are 4 months , so first month is “GOOD PHASE” , which states that Customers are happy and behaves well . </a:t>
            </a:r>
          </a:p>
          <a:p>
            <a:pPr marL="285750" indent="-285750"/>
            <a:r>
              <a:rPr lang="en-IN" dirty="0" smtClean="0"/>
              <a:t>Second phase is “ACTION PHASE’ , which is of the next 2 months , i.e. , 2</a:t>
            </a:r>
            <a:r>
              <a:rPr lang="en-IN" baseline="30000" dirty="0" smtClean="0"/>
              <a:t>nd</a:t>
            </a:r>
            <a:r>
              <a:rPr lang="en-IN" dirty="0" smtClean="0"/>
              <a:t> and 3</a:t>
            </a:r>
            <a:r>
              <a:rPr lang="en-IN" baseline="30000" dirty="0" smtClean="0"/>
              <a:t>rd</a:t>
            </a:r>
            <a:r>
              <a:rPr lang="en-IN" dirty="0" smtClean="0"/>
              <a:t> month . In this phase , the customers gets a good and compelling offer from the other service providers or the competitors , or they are being uncharged fairly , or they are unhappy with the quality service , etc. In this phase customers generally shows different behaviour than the Good Phase . Since this is the crucial phase for the company it is very important for the company to retain the High Churn Risk customers and to match the needs and demands of the customers like matching the competitor’s offers , offering them good quality service , offering them discounts , </a:t>
            </a:r>
            <a:r>
              <a:rPr lang="en-IN" dirty="0" err="1" smtClean="0"/>
              <a:t>etc</a:t>
            </a:r>
            <a:r>
              <a:rPr lang="en-IN" dirty="0" smtClean="0"/>
              <a:t> . </a:t>
            </a:r>
          </a:p>
          <a:p>
            <a:pPr marL="285750" indent="-285750"/>
            <a:r>
              <a:rPr lang="en-IN" dirty="0" smtClean="0"/>
              <a:t>Last phase is “CHURN PHASE” , where customers churn to the other companies . This is of the last month where maximum amount of the Churn takes place since the customers are not happy . </a:t>
            </a:r>
          </a:p>
          <a:p>
            <a:pPr marL="285750" indent="-285750"/>
            <a:r>
              <a:rPr lang="en-IN" dirty="0" smtClean="0"/>
              <a:t>The last month’s data is what we have to prepare , where the Churn rates would be defined as well as the churn would be available based on the past month’s data. </a:t>
            </a:r>
            <a:endParaRPr lang="en-IN" dirty="0"/>
          </a:p>
        </p:txBody>
      </p:sp>
    </p:spTree>
    <p:extLst>
      <p:ext uri="{BB962C8B-B14F-4D97-AF65-F5344CB8AC3E}">
        <p14:creationId xmlns:p14="http://schemas.microsoft.com/office/powerpoint/2010/main" val="248809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2544" y="390101"/>
            <a:ext cx="11726912" cy="6077798"/>
          </a:xfrm>
          <a:prstGeom prst="rect">
            <a:avLst/>
          </a:prstGeom>
        </p:spPr>
      </p:pic>
    </p:spTree>
    <p:extLst>
      <p:ext uri="{BB962C8B-B14F-4D97-AF65-F5344CB8AC3E}">
        <p14:creationId xmlns:p14="http://schemas.microsoft.com/office/powerpoint/2010/main" val="197102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4939" y="432969"/>
            <a:ext cx="11622122" cy="5992061"/>
          </a:xfrm>
          <a:prstGeom prst="rect">
            <a:avLst/>
          </a:prstGeom>
        </p:spPr>
      </p:pic>
    </p:spTree>
    <p:extLst>
      <p:ext uri="{BB962C8B-B14F-4D97-AF65-F5344CB8AC3E}">
        <p14:creationId xmlns:p14="http://schemas.microsoft.com/office/powerpoint/2010/main" val="1856610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9728" y="547285"/>
            <a:ext cx="11412543" cy="5763429"/>
          </a:xfrm>
          <a:prstGeom prst="rect">
            <a:avLst/>
          </a:prstGeom>
        </p:spPr>
      </p:pic>
    </p:spTree>
    <p:extLst>
      <p:ext uri="{BB962C8B-B14F-4D97-AF65-F5344CB8AC3E}">
        <p14:creationId xmlns:p14="http://schemas.microsoft.com/office/powerpoint/2010/main" val="8560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913" y="447259"/>
            <a:ext cx="11460174" cy="5963482"/>
          </a:xfrm>
          <a:prstGeom prst="rect">
            <a:avLst/>
          </a:prstGeom>
        </p:spPr>
      </p:pic>
    </p:spTree>
    <p:extLst>
      <p:ext uri="{BB962C8B-B14F-4D97-AF65-F5344CB8AC3E}">
        <p14:creationId xmlns:p14="http://schemas.microsoft.com/office/powerpoint/2010/main" val="169991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913" y="456785"/>
            <a:ext cx="11460174" cy="5944430"/>
          </a:xfrm>
          <a:prstGeom prst="rect">
            <a:avLst/>
          </a:prstGeom>
        </p:spPr>
      </p:pic>
    </p:spTree>
    <p:extLst>
      <p:ext uri="{BB962C8B-B14F-4D97-AF65-F5344CB8AC3E}">
        <p14:creationId xmlns:p14="http://schemas.microsoft.com/office/powerpoint/2010/main" val="211678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1363" y="594917"/>
            <a:ext cx="11536385" cy="5668166"/>
          </a:xfrm>
          <a:prstGeom prst="rect">
            <a:avLst/>
          </a:prstGeom>
        </p:spPr>
      </p:pic>
    </p:spTree>
    <p:extLst>
      <p:ext uri="{BB962C8B-B14F-4D97-AF65-F5344CB8AC3E}">
        <p14:creationId xmlns:p14="http://schemas.microsoft.com/office/powerpoint/2010/main" val="1006285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564</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TELECOM CHURN PROJECT</vt:lpstr>
      <vt:lpstr>UNDERSTANDING THE BUSINESS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CHURN PROJECT</dc:title>
  <dc:creator>Shaifali shrivastav</dc:creator>
  <cp:lastModifiedBy>Shaifali shrivastav</cp:lastModifiedBy>
  <cp:revision>2</cp:revision>
  <dcterms:created xsi:type="dcterms:W3CDTF">2024-08-11T06:39:41Z</dcterms:created>
  <dcterms:modified xsi:type="dcterms:W3CDTF">2024-08-11T06:42:33Z</dcterms:modified>
</cp:coreProperties>
</file>