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1" r:id="rId3"/>
    <p:sldId id="257" r:id="rId4"/>
    <p:sldId id="262" r:id="rId5"/>
    <p:sldId id="258" r:id="rId6"/>
    <p:sldId id="263" r:id="rId7"/>
    <p:sldId id="259" r:id="rId8"/>
    <p:sldId id="264" r:id="rId9"/>
    <p:sldId id="260"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45"/>
    <p:restoredTop sz="85064"/>
  </p:normalViewPr>
  <p:slideViewPr>
    <p:cSldViewPr snapToGrid="0" snapToObjects="1">
      <p:cViewPr varScale="1">
        <p:scale>
          <a:sx n="79" d="100"/>
          <a:sy n="79" d="100"/>
        </p:scale>
        <p:origin x="1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sshaikh/Documents/Code/Udacity/Data%20Foundations/chinook_db/Project%203%20q%202-3-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shaikh/Documents/Code/Udacity/Data%20Foundations/chinook_db/Project%203%20q%202-3-1.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sshaikh/Documents/Code/Udacity/Data%20Foundations/chinook_db/Project%203%20q%202-3-1.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Work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Artists</a:t>
            </a:r>
            <a:r>
              <a:rPr lang="en-US" baseline="0"/>
              <a:t> Per Genre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Sheet1!$A$1:$A$25</c:f>
              <c:strCache>
                <c:ptCount val="25"/>
                <c:pt idx="0">
                  <c:v>Rock</c:v>
                </c:pt>
                <c:pt idx="1">
                  <c:v>Latin</c:v>
                </c:pt>
                <c:pt idx="2">
                  <c:v>Metal</c:v>
                </c:pt>
                <c:pt idx="3">
                  <c:v>Alternative &amp; Punk</c:v>
                </c:pt>
                <c:pt idx="4">
                  <c:v>Jazz</c:v>
                </c:pt>
                <c:pt idx="5">
                  <c:v>TV Shows</c:v>
                </c:pt>
                <c:pt idx="6">
                  <c:v>Blues</c:v>
                </c:pt>
                <c:pt idx="7">
                  <c:v>Classical</c:v>
                </c:pt>
                <c:pt idx="8">
                  <c:v>Drama</c:v>
                </c:pt>
                <c:pt idx="9">
                  <c:v>R&amp;B/Soul</c:v>
                </c:pt>
                <c:pt idx="10">
                  <c:v>Reggae</c:v>
                </c:pt>
                <c:pt idx="11">
                  <c:v>Pop</c:v>
                </c:pt>
                <c:pt idx="12">
                  <c:v>Soundtrack</c:v>
                </c:pt>
                <c:pt idx="13">
                  <c:v>Alternative</c:v>
                </c:pt>
                <c:pt idx="14">
                  <c:v>Hip Hop/Rap</c:v>
                </c:pt>
                <c:pt idx="15">
                  <c:v>Electronica/Dance</c:v>
                </c:pt>
                <c:pt idx="16">
                  <c:v>Heavy Metal</c:v>
                </c:pt>
                <c:pt idx="17">
                  <c:v>World</c:v>
                </c:pt>
                <c:pt idx="18">
                  <c:v>Sci Fi &amp; Fantasy</c:v>
                </c:pt>
                <c:pt idx="19">
                  <c:v>Easy Listening</c:v>
                </c:pt>
                <c:pt idx="20">
                  <c:v>Comedy</c:v>
                </c:pt>
                <c:pt idx="21">
                  <c:v>Bossa Nova</c:v>
                </c:pt>
                <c:pt idx="22">
                  <c:v>Science Fiction</c:v>
                </c:pt>
                <c:pt idx="23">
                  <c:v>Rock And Roll</c:v>
                </c:pt>
                <c:pt idx="24">
                  <c:v>Opera</c:v>
                </c:pt>
              </c:strCache>
            </c:strRef>
          </c:cat>
          <c:val>
            <c:numRef>
              <c:f>Sheet1!$B$1:$B$25</c:f>
              <c:numCache>
                <c:formatCode>General</c:formatCode>
                <c:ptCount val="25"/>
                <c:pt idx="0">
                  <c:v>1297</c:v>
                </c:pt>
                <c:pt idx="1">
                  <c:v>579</c:v>
                </c:pt>
                <c:pt idx="2">
                  <c:v>374</c:v>
                </c:pt>
                <c:pt idx="3">
                  <c:v>332</c:v>
                </c:pt>
                <c:pt idx="4">
                  <c:v>130</c:v>
                </c:pt>
                <c:pt idx="5">
                  <c:v>93</c:v>
                </c:pt>
                <c:pt idx="6">
                  <c:v>81</c:v>
                </c:pt>
                <c:pt idx="7">
                  <c:v>74</c:v>
                </c:pt>
                <c:pt idx="8">
                  <c:v>64</c:v>
                </c:pt>
                <c:pt idx="9">
                  <c:v>61</c:v>
                </c:pt>
                <c:pt idx="10">
                  <c:v>58</c:v>
                </c:pt>
                <c:pt idx="11">
                  <c:v>48</c:v>
                </c:pt>
                <c:pt idx="12">
                  <c:v>43</c:v>
                </c:pt>
                <c:pt idx="13">
                  <c:v>40</c:v>
                </c:pt>
                <c:pt idx="14">
                  <c:v>35</c:v>
                </c:pt>
                <c:pt idx="15">
                  <c:v>30</c:v>
                </c:pt>
                <c:pt idx="16">
                  <c:v>28</c:v>
                </c:pt>
                <c:pt idx="17">
                  <c:v>28</c:v>
                </c:pt>
                <c:pt idx="18">
                  <c:v>26</c:v>
                </c:pt>
                <c:pt idx="19">
                  <c:v>24</c:v>
                </c:pt>
                <c:pt idx="20">
                  <c:v>17</c:v>
                </c:pt>
                <c:pt idx="21">
                  <c:v>15</c:v>
                </c:pt>
                <c:pt idx="22">
                  <c:v>13</c:v>
                </c:pt>
                <c:pt idx="23">
                  <c:v>12</c:v>
                </c:pt>
                <c:pt idx="24">
                  <c:v>1</c:v>
                </c:pt>
              </c:numCache>
            </c:numRef>
          </c:val>
          <c:extLst>
            <c:ext xmlns:c16="http://schemas.microsoft.com/office/drawing/2014/chart" uri="{C3380CC4-5D6E-409C-BE32-E72D297353CC}">
              <c16:uniqueId val="{00000000-19C5-AD44-92F6-F95DC357E697}"/>
            </c:ext>
          </c:extLst>
        </c:ser>
        <c:dLbls>
          <c:showLegendKey val="0"/>
          <c:showVal val="0"/>
          <c:showCatName val="0"/>
          <c:showSerName val="0"/>
          <c:showPercent val="0"/>
          <c:showBubbleSize val="0"/>
        </c:dLbls>
        <c:gapWidth val="219"/>
        <c:overlap val="-27"/>
        <c:axId val="1349829296"/>
        <c:axId val="1375554800"/>
      </c:barChart>
      <c:catAx>
        <c:axId val="13498292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Music Genre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5554800"/>
        <c:crosses val="autoZero"/>
        <c:auto val="1"/>
        <c:lblAlgn val="ctr"/>
        <c:lblOffset val="100"/>
        <c:noMultiLvlLbl val="0"/>
      </c:catAx>
      <c:valAx>
        <c:axId val="1375554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Artists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98292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Media</a:t>
            </a:r>
            <a:r>
              <a:rPr lang="en-US" baseline="0"/>
              <a:t> Types Purchased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1D8-0E4C-B10C-93D54D4C2F1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1D8-0E4C-B10C-93D54D4C2F1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1D8-0E4C-B10C-93D54D4C2F1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1D8-0E4C-B10C-93D54D4C2F1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1D8-0E4C-B10C-93D54D4C2F11}"/>
              </c:ext>
            </c:extLst>
          </c:dPt>
          <c:dLbls>
            <c:dLbl>
              <c:idx val="0"/>
              <c:layout>
                <c:manualLayout>
                  <c:x val="8.1075583835602705E-2"/>
                  <c:y val="-2.986322772645539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1D8-0E4C-B10C-93D54D4C2F11}"/>
                </c:ext>
              </c:extLst>
            </c:dLbl>
            <c:dLbl>
              <c:idx val="3"/>
              <c:delete val="1"/>
              <c:extLst>
                <c:ext xmlns:c15="http://schemas.microsoft.com/office/drawing/2012/chart" uri="{CE6537A1-D6FC-4f65-9D91-7224C49458BB}"/>
                <c:ext xmlns:c16="http://schemas.microsoft.com/office/drawing/2014/chart" uri="{C3380CC4-5D6E-409C-BE32-E72D297353CC}">
                  <c16:uniqueId val="{00000007-21D8-0E4C-B10C-93D54D4C2F11}"/>
                </c:ext>
              </c:extLst>
            </c:dLbl>
            <c:dLbl>
              <c:idx val="4"/>
              <c:delete val="1"/>
              <c:extLst>
                <c:ext xmlns:c15="http://schemas.microsoft.com/office/drawing/2012/chart" uri="{CE6537A1-D6FC-4f65-9D91-7224C49458BB}"/>
                <c:ext xmlns:c16="http://schemas.microsoft.com/office/drawing/2014/chart" uri="{C3380CC4-5D6E-409C-BE32-E72D297353CC}">
                  <c16:uniqueId val="{00000009-21D8-0E4C-B10C-93D54D4C2F1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Sheet3!$A$1:$A$5</c:f>
              <c:strCache>
                <c:ptCount val="5"/>
                <c:pt idx="0">
                  <c:v>MPEG audio file</c:v>
                </c:pt>
                <c:pt idx="1">
                  <c:v>Protected AAC audio file</c:v>
                </c:pt>
                <c:pt idx="2">
                  <c:v>Protected MPEG-4 video file</c:v>
                </c:pt>
                <c:pt idx="3">
                  <c:v>Purchased AAC audio file</c:v>
                </c:pt>
                <c:pt idx="4">
                  <c:v>AAC audio file</c:v>
                </c:pt>
              </c:strCache>
            </c:strRef>
          </c:cat>
          <c:val>
            <c:numRef>
              <c:f>Sheet3!$B$1:$B$5</c:f>
              <c:numCache>
                <c:formatCode>General</c:formatCode>
                <c:ptCount val="5"/>
                <c:pt idx="0">
                  <c:v>1976</c:v>
                </c:pt>
                <c:pt idx="1">
                  <c:v>146</c:v>
                </c:pt>
                <c:pt idx="2">
                  <c:v>111</c:v>
                </c:pt>
                <c:pt idx="3">
                  <c:v>4</c:v>
                </c:pt>
                <c:pt idx="4">
                  <c:v>3</c:v>
                </c:pt>
              </c:numCache>
            </c:numRef>
          </c:val>
          <c:extLst>
            <c:ext xmlns:c16="http://schemas.microsoft.com/office/drawing/2014/chart" uri="{C3380CC4-5D6E-409C-BE32-E72D297353CC}">
              <c16:uniqueId val="{0000000A-21D8-0E4C-B10C-93D54D4C2F1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Sales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4367613441109204E-2"/>
          <c:y val="0.119453275225624"/>
          <c:w val="0.92563238655889102"/>
          <c:h val="0.68902567827417305"/>
        </c:manualLayout>
      </c:layout>
      <c:barChart>
        <c:barDir val="col"/>
        <c:grouping val="clustered"/>
        <c:varyColors val="0"/>
        <c:ser>
          <c:idx val="0"/>
          <c:order val="0"/>
          <c:spPr>
            <a:solidFill>
              <a:schemeClr val="accent1"/>
            </a:solidFill>
            <a:ln>
              <a:noFill/>
            </a:ln>
            <a:effectLst/>
          </c:spPr>
          <c:invertIfNegative val="0"/>
          <c:cat>
            <c:strRef>
              <c:f>Sheet4!$B$7:$B$9</c:f>
              <c:strCache>
                <c:ptCount val="3"/>
                <c:pt idx="0">
                  <c:v>Jane Peacock</c:v>
                </c:pt>
                <c:pt idx="1">
                  <c:v>Margaret Park</c:v>
                </c:pt>
                <c:pt idx="2">
                  <c:v>Steve Johnson</c:v>
                </c:pt>
              </c:strCache>
            </c:strRef>
          </c:cat>
          <c:val>
            <c:numRef>
              <c:f>Sheet4!$C$7:$C$9</c:f>
              <c:numCache>
                <c:formatCode>General</c:formatCode>
                <c:ptCount val="3"/>
                <c:pt idx="0">
                  <c:v>833.04000000000201</c:v>
                </c:pt>
                <c:pt idx="1">
                  <c:v>775.400000000001</c:v>
                </c:pt>
                <c:pt idx="2">
                  <c:v>720.16000000000099</c:v>
                </c:pt>
              </c:numCache>
            </c:numRef>
          </c:val>
          <c:extLst>
            <c:ext xmlns:c16="http://schemas.microsoft.com/office/drawing/2014/chart" uri="{C3380CC4-5D6E-409C-BE32-E72D297353CC}">
              <c16:uniqueId val="{00000000-1B29-1B48-BB1E-4F6FA680DEE7}"/>
            </c:ext>
          </c:extLst>
        </c:ser>
        <c:dLbls>
          <c:showLegendKey val="0"/>
          <c:showVal val="0"/>
          <c:showCatName val="0"/>
          <c:showSerName val="0"/>
          <c:showPercent val="0"/>
          <c:showBubbleSize val="0"/>
        </c:dLbls>
        <c:gapWidth val="219"/>
        <c:overlap val="-27"/>
        <c:axId val="1384706592"/>
        <c:axId val="1384709984"/>
      </c:barChart>
      <c:catAx>
        <c:axId val="1384706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Employee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4709984"/>
        <c:crosses val="autoZero"/>
        <c:auto val="1"/>
        <c:lblAlgn val="ctr"/>
        <c:lblOffset val="100"/>
        <c:noMultiLvlLbl val="0"/>
      </c:catAx>
      <c:valAx>
        <c:axId val="1384709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Amount</a:t>
                </a:r>
                <a:r>
                  <a:rPr lang="en-US" baseline="0" dirty="0"/>
                  <a:t> made in Dollars</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4706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a:t>
            </a:r>
            <a:r>
              <a:rPr lang="en-US" baseline="0"/>
              <a:t> made per Genre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Sheet1!$A$1:$A$24</c:f>
              <c:strCache>
                <c:ptCount val="24"/>
                <c:pt idx="0">
                  <c:v>Rock</c:v>
                </c:pt>
                <c:pt idx="1">
                  <c:v>Latin</c:v>
                </c:pt>
                <c:pt idx="2">
                  <c:v>Metal</c:v>
                </c:pt>
                <c:pt idx="3">
                  <c:v>Alternative &amp; Punk</c:v>
                </c:pt>
                <c:pt idx="4">
                  <c:v>TV Shows</c:v>
                </c:pt>
                <c:pt idx="5">
                  <c:v>Jazz</c:v>
                </c:pt>
                <c:pt idx="6">
                  <c:v>Blues</c:v>
                </c:pt>
                <c:pt idx="7">
                  <c:v>Drama</c:v>
                </c:pt>
                <c:pt idx="8">
                  <c:v>Classical</c:v>
                </c:pt>
                <c:pt idx="9">
                  <c:v>R&amp;B/Soul</c:v>
                </c:pt>
                <c:pt idx="10">
                  <c:v>Sci Fi &amp; Fantasy</c:v>
                </c:pt>
                <c:pt idx="11">
                  <c:v>Reggae</c:v>
                </c:pt>
                <c:pt idx="12">
                  <c:v>Pop</c:v>
                </c:pt>
                <c:pt idx="13">
                  <c:v>Soundtrack</c:v>
                </c:pt>
                <c:pt idx="14">
                  <c:v>Comedy</c:v>
                </c:pt>
                <c:pt idx="15">
                  <c:v>Hip Hop/Rap</c:v>
                </c:pt>
                <c:pt idx="16">
                  <c:v>Bossa Nova</c:v>
                </c:pt>
                <c:pt idx="17">
                  <c:v>Alternative</c:v>
                </c:pt>
                <c:pt idx="18">
                  <c:v>World</c:v>
                </c:pt>
                <c:pt idx="19">
                  <c:v>Science Fiction</c:v>
                </c:pt>
                <c:pt idx="20">
                  <c:v>Electronica/Dance</c:v>
                </c:pt>
                <c:pt idx="21">
                  <c:v>Heavy Metal</c:v>
                </c:pt>
                <c:pt idx="22">
                  <c:v>Easy Listening</c:v>
                </c:pt>
                <c:pt idx="23">
                  <c:v>Rock And Roll</c:v>
                </c:pt>
              </c:strCache>
            </c:strRef>
          </c:cat>
          <c:val>
            <c:numRef>
              <c:f>Sheet1!$B$1:$B$24</c:f>
              <c:numCache>
                <c:formatCode>General</c:formatCode>
                <c:ptCount val="24"/>
                <c:pt idx="0">
                  <c:v>826.650000000006</c:v>
                </c:pt>
                <c:pt idx="1">
                  <c:v>382.14000000000198</c:v>
                </c:pt>
                <c:pt idx="2">
                  <c:v>261.36000000000098</c:v>
                </c:pt>
                <c:pt idx="3">
                  <c:v>241.560000000001</c:v>
                </c:pt>
                <c:pt idx="4">
                  <c:v>93.529999999999902</c:v>
                </c:pt>
                <c:pt idx="5">
                  <c:v>79.2</c:v>
                </c:pt>
                <c:pt idx="6">
                  <c:v>60.39</c:v>
                </c:pt>
                <c:pt idx="7">
                  <c:v>57.71</c:v>
                </c:pt>
                <c:pt idx="8">
                  <c:v>40.590000000000003</c:v>
                </c:pt>
                <c:pt idx="9">
                  <c:v>40.590000000000003</c:v>
                </c:pt>
                <c:pt idx="10">
                  <c:v>39.799999999999997</c:v>
                </c:pt>
                <c:pt idx="11">
                  <c:v>29.7</c:v>
                </c:pt>
                <c:pt idx="12">
                  <c:v>27.72</c:v>
                </c:pt>
                <c:pt idx="13">
                  <c:v>19.8</c:v>
                </c:pt>
                <c:pt idx="14">
                  <c:v>17.91</c:v>
                </c:pt>
                <c:pt idx="15">
                  <c:v>16.829999999999998</c:v>
                </c:pt>
                <c:pt idx="16">
                  <c:v>14.85</c:v>
                </c:pt>
                <c:pt idx="17">
                  <c:v>13.86</c:v>
                </c:pt>
                <c:pt idx="18">
                  <c:v>12.87</c:v>
                </c:pt>
                <c:pt idx="19">
                  <c:v>11.94</c:v>
                </c:pt>
                <c:pt idx="20">
                  <c:v>11.88</c:v>
                </c:pt>
                <c:pt idx="21">
                  <c:v>11.88</c:v>
                </c:pt>
                <c:pt idx="22">
                  <c:v>9.9</c:v>
                </c:pt>
                <c:pt idx="23">
                  <c:v>5.94</c:v>
                </c:pt>
              </c:numCache>
            </c:numRef>
          </c:val>
          <c:extLst>
            <c:ext xmlns:c16="http://schemas.microsoft.com/office/drawing/2014/chart" uri="{C3380CC4-5D6E-409C-BE32-E72D297353CC}">
              <c16:uniqueId val="{00000000-126D-AA41-8157-D825B51C3539}"/>
            </c:ext>
          </c:extLst>
        </c:ser>
        <c:dLbls>
          <c:showLegendKey val="0"/>
          <c:showVal val="0"/>
          <c:showCatName val="0"/>
          <c:showSerName val="0"/>
          <c:showPercent val="0"/>
          <c:showBubbleSize val="0"/>
        </c:dLbls>
        <c:gapWidth val="219"/>
        <c:overlap val="-27"/>
        <c:axId val="1331028016"/>
        <c:axId val="1331093600"/>
      </c:barChart>
      <c:catAx>
        <c:axId val="1331028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Music</a:t>
                </a:r>
                <a:r>
                  <a:rPr lang="en-US" baseline="0"/>
                  <a:t> Genres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1093600"/>
        <c:crosses val="autoZero"/>
        <c:auto val="1"/>
        <c:lblAlgn val="ctr"/>
        <c:lblOffset val="100"/>
        <c:noMultiLvlLbl val="0"/>
      </c:catAx>
      <c:valAx>
        <c:axId val="1331093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Sales</a:t>
                </a:r>
                <a:r>
                  <a:rPr lang="en-US" baseline="0"/>
                  <a:t> in Dollars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1028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EEDACE-DC45-9147-9645-4C29615C1093}" type="datetimeFigureOut">
              <a:rPr lang="en-US" smtClean="0"/>
              <a:t>5/21/18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73774-5F84-1A43-B223-DEF707CE2C38}" type="slidenum">
              <a:rPr lang="en-US" smtClean="0"/>
              <a:t>‹#›</a:t>
            </a:fld>
            <a:endParaRPr lang="en-US"/>
          </a:p>
        </p:txBody>
      </p:sp>
    </p:spTree>
    <p:extLst>
      <p:ext uri="{BB962C8B-B14F-4D97-AF65-F5344CB8AC3E}">
        <p14:creationId xmlns:p14="http://schemas.microsoft.com/office/powerpoint/2010/main" val="686520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DISTINCT </a:t>
            </a:r>
            <a:r>
              <a:rPr lang="en-US" dirty="0" err="1"/>
              <a:t>g.Name</a:t>
            </a:r>
            <a:r>
              <a:rPr lang="en-US" dirty="0"/>
              <a:t> Genre, COUNT(*)</a:t>
            </a:r>
          </a:p>
          <a:p>
            <a:r>
              <a:rPr lang="en-US" dirty="0"/>
              <a:t>FROM Artist </a:t>
            </a:r>
            <a:r>
              <a:rPr lang="en-US" dirty="0" err="1"/>
              <a:t>ar</a:t>
            </a:r>
            <a:endParaRPr lang="en-US" dirty="0"/>
          </a:p>
          <a:p>
            <a:r>
              <a:rPr lang="en-US" dirty="0"/>
              <a:t>JOIN Album al</a:t>
            </a:r>
          </a:p>
          <a:p>
            <a:r>
              <a:rPr lang="en-US" dirty="0"/>
              <a:t>ON </a:t>
            </a:r>
            <a:r>
              <a:rPr lang="en-US" dirty="0" err="1"/>
              <a:t>ar.ArtistId</a:t>
            </a:r>
            <a:r>
              <a:rPr lang="en-US" dirty="0"/>
              <a:t> = </a:t>
            </a:r>
            <a:r>
              <a:rPr lang="en-US" dirty="0" err="1"/>
              <a:t>al.ArtistId</a:t>
            </a:r>
            <a:endParaRPr lang="en-US" dirty="0"/>
          </a:p>
          <a:p>
            <a:r>
              <a:rPr lang="en-US" dirty="0"/>
              <a:t>JOIN Track t</a:t>
            </a:r>
          </a:p>
          <a:p>
            <a:r>
              <a:rPr lang="en-US" dirty="0"/>
              <a:t>ON </a:t>
            </a:r>
            <a:r>
              <a:rPr lang="en-US" dirty="0" err="1"/>
              <a:t>t.AlbumId</a:t>
            </a:r>
            <a:r>
              <a:rPr lang="en-US" dirty="0"/>
              <a:t> = </a:t>
            </a:r>
            <a:r>
              <a:rPr lang="en-US" dirty="0" err="1"/>
              <a:t>al.AlbumId</a:t>
            </a:r>
            <a:endParaRPr lang="en-US" dirty="0"/>
          </a:p>
          <a:p>
            <a:r>
              <a:rPr lang="en-US" dirty="0"/>
              <a:t>JOIN Genre g</a:t>
            </a:r>
          </a:p>
          <a:p>
            <a:r>
              <a:rPr lang="en-US" dirty="0"/>
              <a:t>ON </a:t>
            </a:r>
            <a:r>
              <a:rPr lang="en-US" dirty="0" err="1"/>
              <a:t>t.GenreId</a:t>
            </a:r>
            <a:r>
              <a:rPr lang="en-US" dirty="0"/>
              <a:t> = </a:t>
            </a:r>
            <a:r>
              <a:rPr lang="en-US" dirty="0" err="1"/>
              <a:t>g.GenreId</a:t>
            </a:r>
            <a:endParaRPr lang="en-US" dirty="0"/>
          </a:p>
          <a:p>
            <a:r>
              <a:rPr lang="en-US" dirty="0"/>
              <a:t>GROUP BY 1ORDER BY 2 DESC;</a:t>
            </a:r>
          </a:p>
        </p:txBody>
      </p:sp>
      <p:sp>
        <p:nvSpPr>
          <p:cNvPr id="4" name="Slide Number Placeholder 3"/>
          <p:cNvSpPr>
            <a:spLocks noGrp="1"/>
          </p:cNvSpPr>
          <p:nvPr>
            <p:ph type="sldNum" sz="quarter" idx="10"/>
          </p:nvPr>
        </p:nvSpPr>
        <p:spPr/>
        <p:txBody>
          <a:bodyPr/>
          <a:lstStyle/>
          <a:p>
            <a:fld id="{D3473774-5F84-1A43-B223-DEF707CE2C38}" type="slidenum">
              <a:rPr lang="en-US" smtClean="0"/>
              <a:t>3</a:t>
            </a:fld>
            <a:endParaRPr lang="en-US"/>
          </a:p>
        </p:txBody>
      </p:sp>
    </p:spTree>
    <p:extLst>
      <p:ext uri="{BB962C8B-B14F-4D97-AF65-F5344CB8AC3E}">
        <p14:creationId xmlns:p14="http://schemas.microsoft.com/office/powerpoint/2010/main" val="2063774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m.Name</a:t>
            </a:r>
            <a:r>
              <a:rPr lang="en-US" dirty="0"/>
              <a:t>, COUNT(</a:t>
            </a:r>
            <a:r>
              <a:rPr lang="en-US" dirty="0" err="1"/>
              <a:t>i.InvoiceId</a:t>
            </a:r>
            <a:r>
              <a:rPr lang="en-US" dirty="0"/>
              <a:t>) </a:t>
            </a:r>
            <a:r>
              <a:rPr lang="en-US" dirty="0" err="1"/>
              <a:t>invoice_count</a:t>
            </a:r>
            <a:endParaRPr lang="en-US" dirty="0"/>
          </a:p>
          <a:p>
            <a:r>
              <a:rPr lang="en-US" dirty="0"/>
              <a:t>FROM </a:t>
            </a:r>
            <a:r>
              <a:rPr lang="en-US" dirty="0" err="1"/>
              <a:t>MediaType</a:t>
            </a:r>
            <a:r>
              <a:rPr lang="en-US" dirty="0"/>
              <a:t> m</a:t>
            </a:r>
          </a:p>
          <a:p>
            <a:r>
              <a:rPr lang="en-US" dirty="0"/>
              <a:t>JOIN Track t</a:t>
            </a:r>
          </a:p>
          <a:p>
            <a:r>
              <a:rPr lang="en-US" dirty="0"/>
              <a:t>ON </a:t>
            </a:r>
            <a:r>
              <a:rPr lang="en-US" dirty="0" err="1"/>
              <a:t>m.MediaTypeId</a:t>
            </a:r>
            <a:r>
              <a:rPr lang="en-US" dirty="0"/>
              <a:t> = </a:t>
            </a:r>
            <a:r>
              <a:rPr lang="en-US" dirty="0" err="1"/>
              <a:t>t.MediaTypeId</a:t>
            </a:r>
            <a:endParaRPr lang="en-US" dirty="0"/>
          </a:p>
          <a:p>
            <a:r>
              <a:rPr lang="en-US" dirty="0"/>
              <a:t>JOIN </a:t>
            </a:r>
            <a:r>
              <a:rPr lang="en-US" dirty="0" err="1"/>
              <a:t>InvoiceLine</a:t>
            </a:r>
            <a:r>
              <a:rPr lang="en-US" dirty="0"/>
              <a:t> </a:t>
            </a:r>
            <a:r>
              <a:rPr lang="en-US" dirty="0" err="1"/>
              <a:t>il</a:t>
            </a:r>
            <a:endParaRPr lang="en-US" dirty="0"/>
          </a:p>
          <a:p>
            <a:r>
              <a:rPr lang="en-US" dirty="0"/>
              <a:t>ON </a:t>
            </a:r>
            <a:r>
              <a:rPr lang="en-US" dirty="0" err="1"/>
              <a:t>t.TrackId</a:t>
            </a:r>
            <a:r>
              <a:rPr lang="en-US" dirty="0"/>
              <a:t> = </a:t>
            </a:r>
            <a:r>
              <a:rPr lang="en-US" dirty="0" err="1"/>
              <a:t>il.TrackId</a:t>
            </a:r>
            <a:endParaRPr lang="en-US" dirty="0"/>
          </a:p>
          <a:p>
            <a:r>
              <a:rPr lang="en-US" dirty="0"/>
              <a:t>JOIN Invoice I</a:t>
            </a:r>
          </a:p>
          <a:p>
            <a:r>
              <a:rPr lang="en-US" dirty="0"/>
              <a:t>ON </a:t>
            </a:r>
            <a:r>
              <a:rPr lang="en-US" dirty="0" err="1"/>
              <a:t>il.InvoiceId</a:t>
            </a:r>
            <a:r>
              <a:rPr lang="en-US" dirty="0"/>
              <a:t> = </a:t>
            </a:r>
            <a:r>
              <a:rPr lang="en-US" dirty="0" err="1"/>
              <a:t>i.InvoiceId</a:t>
            </a:r>
            <a:endParaRPr lang="en-US" dirty="0"/>
          </a:p>
          <a:p>
            <a:r>
              <a:rPr lang="en-US" dirty="0"/>
              <a:t>GROUP BY 1</a:t>
            </a:r>
          </a:p>
          <a:p>
            <a:r>
              <a:rPr lang="en-US" dirty="0"/>
              <a:t>ORDER BY 2 DESC;</a:t>
            </a:r>
          </a:p>
        </p:txBody>
      </p:sp>
      <p:sp>
        <p:nvSpPr>
          <p:cNvPr id="4" name="Slide Number Placeholder 3"/>
          <p:cNvSpPr>
            <a:spLocks noGrp="1"/>
          </p:cNvSpPr>
          <p:nvPr>
            <p:ph type="sldNum" sz="quarter" idx="10"/>
          </p:nvPr>
        </p:nvSpPr>
        <p:spPr/>
        <p:txBody>
          <a:bodyPr/>
          <a:lstStyle/>
          <a:p>
            <a:fld id="{D3473774-5F84-1A43-B223-DEF707CE2C38}" type="slidenum">
              <a:rPr lang="en-US" smtClean="0"/>
              <a:t>5</a:t>
            </a:fld>
            <a:endParaRPr lang="en-US"/>
          </a:p>
        </p:txBody>
      </p:sp>
    </p:spTree>
    <p:extLst>
      <p:ext uri="{BB962C8B-B14F-4D97-AF65-F5344CB8AC3E}">
        <p14:creationId xmlns:p14="http://schemas.microsoft.com/office/powerpoint/2010/main" val="862866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e.EmployeeId</a:t>
            </a:r>
            <a:r>
              <a:rPr lang="en-US" dirty="0"/>
              <a:t>, </a:t>
            </a:r>
            <a:r>
              <a:rPr lang="en-US" dirty="0" err="1"/>
              <a:t>e.FirstName</a:t>
            </a:r>
            <a:r>
              <a:rPr lang="en-US" dirty="0"/>
              <a:t>||' '||</a:t>
            </a:r>
            <a:r>
              <a:rPr lang="en-US" dirty="0" err="1"/>
              <a:t>e.LastName</a:t>
            </a:r>
            <a:r>
              <a:rPr lang="en-US" dirty="0"/>
              <a:t> </a:t>
            </a:r>
            <a:r>
              <a:rPr lang="en-US" dirty="0" err="1"/>
              <a:t>EmployeeFullName</a:t>
            </a:r>
            <a:r>
              <a:rPr lang="en-US" dirty="0"/>
              <a:t>, </a:t>
            </a:r>
          </a:p>
          <a:p>
            <a:r>
              <a:rPr lang="en-US" dirty="0"/>
              <a:t>SUM(</a:t>
            </a:r>
            <a:r>
              <a:rPr lang="en-US" dirty="0" err="1"/>
              <a:t>i.Total</a:t>
            </a:r>
            <a:r>
              <a:rPr lang="en-US" dirty="0"/>
              <a:t>) </a:t>
            </a:r>
            <a:r>
              <a:rPr lang="en-US" dirty="0" err="1"/>
              <a:t>total_sales</a:t>
            </a:r>
            <a:endParaRPr lang="en-US" dirty="0"/>
          </a:p>
          <a:p>
            <a:r>
              <a:rPr lang="en-US" dirty="0"/>
              <a:t>FROM Employee e</a:t>
            </a:r>
          </a:p>
          <a:p>
            <a:r>
              <a:rPr lang="en-US" dirty="0"/>
              <a:t>JOIN Customer c</a:t>
            </a:r>
            <a:br>
              <a:rPr lang="en-US" dirty="0"/>
            </a:br>
            <a:r>
              <a:rPr lang="en-US" dirty="0"/>
              <a:t>ON </a:t>
            </a:r>
            <a:r>
              <a:rPr lang="en-US" dirty="0" err="1"/>
              <a:t>e.EmployeeId</a:t>
            </a:r>
            <a:r>
              <a:rPr lang="en-US" dirty="0"/>
              <a:t> = </a:t>
            </a:r>
            <a:r>
              <a:rPr lang="en-US" dirty="0" err="1"/>
              <a:t>c.SupportRepId</a:t>
            </a:r>
            <a:endParaRPr lang="en-US" dirty="0"/>
          </a:p>
          <a:p>
            <a:r>
              <a:rPr lang="en-US" dirty="0"/>
              <a:t>JOIN Invoice I</a:t>
            </a:r>
          </a:p>
          <a:p>
            <a:r>
              <a:rPr lang="en-US" dirty="0"/>
              <a:t>ON </a:t>
            </a:r>
            <a:r>
              <a:rPr lang="en-US" dirty="0" err="1"/>
              <a:t>c.CustomerId</a:t>
            </a:r>
            <a:r>
              <a:rPr lang="en-US" dirty="0"/>
              <a:t> = </a:t>
            </a:r>
            <a:r>
              <a:rPr lang="en-US" dirty="0" err="1"/>
              <a:t>i.CustomerId</a:t>
            </a:r>
            <a:endParaRPr lang="en-US" dirty="0"/>
          </a:p>
          <a:p>
            <a:r>
              <a:rPr lang="en-US" dirty="0"/>
              <a:t>GROUP BY 1, 2</a:t>
            </a:r>
          </a:p>
          <a:p>
            <a:r>
              <a:rPr lang="en-US" dirty="0"/>
              <a:t>ORDER BY 3 DESC</a:t>
            </a:r>
          </a:p>
        </p:txBody>
      </p:sp>
      <p:sp>
        <p:nvSpPr>
          <p:cNvPr id="4" name="Slide Number Placeholder 3"/>
          <p:cNvSpPr>
            <a:spLocks noGrp="1"/>
          </p:cNvSpPr>
          <p:nvPr>
            <p:ph type="sldNum" sz="quarter" idx="10"/>
          </p:nvPr>
        </p:nvSpPr>
        <p:spPr/>
        <p:txBody>
          <a:bodyPr/>
          <a:lstStyle/>
          <a:p>
            <a:fld id="{D3473774-5F84-1A43-B223-DEF707CE2C38}" type="slidenum">
              <a:rPr lang="en-US" smtClean="0"/>
              <a:t>7</a:t>
            </a:fld>
            <a:endParaRPr lang="en-US"/>
          </a:p>
        </p:txBody>
      </p:sp>
    </p:spTree>
    <p:extLst>
      <p:ext uri="{BB962C8B-B14F-4D97-AF65-F5344CB8AC3E}">
        <p14:creationId xmlns:p14="http://schemas.microsoft.com/office/powerpoint/2010/main" val="1997167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t>
            </a:r>
            <a:r>
              <a:rPr lang="en-US" dirty="0" err="1"/>
              <a:t>g.Name</a:t>
            </a:r>
            <a:r>
              <a:rPr lang="en-US" dirty="0"/>
              <a:t>, SUM(</a:t>
            </a:r>
            <a:r>
              <a:rPr lang="en-US" dirty="0" err="1"/>
              <a:t>i.Total</a:t>
            </a:r>
            <a:r>
              <a:rPr lang="en-US" dirty="0"/>
              <a:t>)</a:t>
            </a:r>
          </a:p>
          <a:p>
            <a:r>
              <a:rPr lang="en-US" dirty="0"/>
              <a:t>FROM Genre g</a:t>
            </a:r>
          </a:p>
          <a:p>
            <a:r>
              <a:rPr lang="en-US" dirty="0"/>
              <a:t>JOIN Track t</a:t>
            </a:r>
          </a:p>
          <a:p>
            <a:r>
              <a:rPr lang="en-US" dirty="0"/>
              <a:t>ON </a:t>
            </a:r>
            <a:r>
              <a:rPr lang="en-US" dirty="0" err="1"/>
              <a:t>g.GenreId</a:t>
            </a:r>
            <a:r>
              <a:rPr lang="en-US" dirty="0"/>
              <a:t> = </a:t>
            </a:r>
            <a:r>
              <a:rPr lang="en-US" dirty="0" err="1"/>
              <a:t>t.GenreId</a:t>
            </a:r>
            <a:endParaRPr lang="en-US" dirty="0"/>
          </a:p>
          <a:p>
            <a:r>
              <a:rPr lang="en-US" dirty="0"/>
              <a:t>JOIN </a:t>
            </a:r>
            <a:r>
              <a:rPr lang="en-US" dirty="0" err="1"/>
              <a:t>InvoiceLine</a:t>
            </a:r>
            <a:r>
              <a:rPr lang="en-US" dirty="0"/>
              <a:t> </a:t>
            </a:r>
            <a:r>
              <a:rPr lang="en-US" dirty="0" err="1"/>
              <a:t>il</a:t>
            </a:r>
            <a:endParaRPr lang="en-US" dirty="0"/>
          </a:p>
          <a:p>
            <a:r>
              <a:rPr lang="en-US" dirty="0"/>
              <a:t>ON </a:t>
            </a:r>
            <a:r>
              <a:rPr lang="en-US" dirty="0" err="1"/>
              <a:t>t.TrackId</a:t>
            </a:r>
            <a:r>
              <a:rPr lang="en-US" dirty="0"/>
              <a:t> = </a:t>
            </a:r>
            <a:r>
              <a:rPr lang="en-US" dirty="0" err="1"/>
              <a:t>il.TrackId</a:t>
            </a:r>
            <a:endParaRPr lang="en-US" dirty="0"/>
          </a:p>
          <a:p>
            <a:r>
              <a:rPr lang="en-US" dirty="0"/>
              <a:t>JOIN Invoice I</a:t>
            </a:r>
          </a:p>
          <a:p>
            <a:r>
              <a:rPr lang="en-US" dirty="0"/>
              <a:t>ON </a:t>
            </a:r>
            <a:r>
              <a:rPr lang="en-US" dirty="0" err="1"/>
              <a:t>il.InvoiceId</a:t>
            </a:r>
            <a:r>
              <a:rPr lang="en-US" dirty="0"/>
              <a:t> = </a:t>
            </a:r>
            <a:r>
              <a:rPr lang="en-US" dirty="0" err="1"/>
              <a:t>i.InvoiceId</a:t>
            </a:r>
            <a:endParaRPr lang="en-US" dirty="0"/>
          </a:p>
          <a:p>
            <a:r>
              <a:rPr lang="en-US" dirty="0"/>
              <a:t>GROUP BY 1</a:t>
            </a:r>
          </a:p>
          <a:p>
            <a:r>
              <a:rPr lang="en-US" dirty="0"/>
              <a:t>ORDER BY 2 DESC;</a:t>
            </a:r>
          </a:p>
        </p:txBody>
      </p:sp>
      <p:sp>
        <p:nvSpPr>
          <p:cNvPr id="4" name="Slide Number Placeholder 3"/>
          <p:cNvSpPr>
            <a:spLocks noGrp="1"/>
          </p:cNvSpPr>
          <p:nvPr>
            <p:ph type="sldNum" sz="quarter" idx="10"/>
          </p:nvPr>
        </p:nvSpPr>
        <p:spPr/>
        <p:txBody>
          <a:bodyPr/>
          <a:lstStyle/>
          <a:p>
            <a:fld id="{D3473774-5F84-1A43-B223-DEF707CE2C38}" type="slidenum">
              <a:rPr lang="en-US" smtClean="0"/>
              <a:t>9</a:t>
            </a:fld>
            <a:endParaRPr lang="en-US"/>
          </a:p>
        </p:txBody>
      </p:sp>
    </p:spTree>
    <p:extLst>
      <p:ext uri="{BB962C8B-B14F-4D97-AF65-F5344CB8AC3E}">
        <p14:creationId xmlns:p14="http://schemas.microsoft.com/office/powerpoint/2010/main" val="6160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980D701-7289-0644-8191-2171AD4FFE97}" type="datetimeFigureOut">
              <a:rPr lang="en-US" smtClean="0"/>
              <a:t>5/21/18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310AD-FE85-0146-8666-D85D139480FF}" type="slidenum">
              <a:rPr lang="en-US" smtClean="0"/>
              <a:t>‹#›</a:t>
            </a:fld>
            <a:endParaRPr lang="en-US"/>
          </a:p>
        </p:txBody>
      </p:sp>
    </p:spTree>
    <p:extLst>
      <p:ext uri="{BB962C8B-B14F-4D97-AF65-F5344CB8AC3E}">
        <p14:creationId xmlns:p14="http://schemas.microsoft.com/office/powerpoint/2010/main" val="1244241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80D701-7289-0644-8191-2171AD4FFE97}" type="datetimeFigureOut">
              <a:rPr lang="en-US" smtClean="0"/>
              <a:t>5/21/18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310AD-FE85-0146-8666-D85D139480FF}" type="slidenum">
              <a:rPr lang="en-US" smtClean="0"/>
              <a:t>‹#›</a:t>
            </a:fld>
            <a:endParaRPr lang="en-US"/>
          </a:p>
        </p:txBody>
      </p:sp>
    </p:spTree>
    <p:extLst>
      <p:ext uri="{BB962C8B-B14F-4D97-AF65-F5344CB8AC3E}">
        <p14:creationId xmlns:p14="http://schemas.microsoft.com/office/powerpoint/2010/main" val="931875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80D701-7289-0644-8191-2171AD4FFE97}" type="datetimeFigureOut">
              <a:rPr lang="en-US" smtClean="0"/>
              <a:t>5/21/18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310AD-FE85-0146-8666-D85D139480FF}" type="slidenum">
              <a:rPr lang="en-US" smtClean="0"/>
              <a:t>‹#›</a:t>
            </a:fld>
            <a:endParaRPr lang="en-US"/>
          </a:p>
        </p:txBody>
      </p:sp>
    </p:spTree>
    <p:extLst>
      <p:ext uri="{BB962C8B-B14F-4D97-AF65-F5344CB8AC3E}">
        <p14:creationId xmlns:p14="http://schemas.microsoft.com/office/powerpoint/2010/main" val="428198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80D701-7289-0644-8191-2171AD4FFE97}" type="datetimeFigureOut">
              <a:rPr lang="en-US" smtClean="0"/>
              <a:t>5/21/18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310AD-FE85-0146-8666-D85D139480FF}" type="slidenum">
              <a:rPr lang="en-US" smtClean="0"/>
              <a:t>‹#›</a:t>
            </a:fld>
            <a:endParaRPr lang="en-US"/>
          </a:p>
        </p:txBody>
      </p:sp>
    </p:spTree>
    <p:extLst>
      <p:ext uri="{BB962C8B-B14F-4D97-AF65-F5344CB8AC3E}">
        <p14:creationId xmlns:p14="http://schemas.microsoft.com/office/powerpoint/2010/main" val="1912619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0D701-7289-0644-8191-2171AD4FFE97}" type="datetimeFigureOut">
              <a:rPr lang="en-US" smtClean="0"/>
              <a:t>5/21/18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310AD-FE85-0146-8666-D85D139480FF}" type="slidenum">
              <a:rPr lang="en-US" smtClean="0"/>
              <a:t>‹#›</a:t>
            </a:fld>
            <a:endParaRPr lang="en-US"/>
          </a:p>
        </p:txBody>
      </p:sp>
    </p:spTree>
    <p:extLst>
      <p:ext uri="{BB962C8B-B14F-4D97-AF65-F5344CB8AC3E}">
        <p14:creationId xmlns:p14="http://schemas.microsoft.com/office/powerpoint/2010/main" val="1861750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80D701-7289-0644-8191-2171AD4FFE97}" type="datetimeFigureOut">
              <a:rPr lang="en-US" smtClean="0"/>
              <a:t>5/21/18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F310AD-FE85-0146-8666-D85D139480FF}" type="slidenum">
              <a:rPr lang="en-US" smtClean="0"/>
              <a:t>‹#›</a:t>
            </a:fld>
            <a:endParaRPr lang="en-US"/>
          </a:p>
        </p:txBody>
      </p:sp>
    </p:spTree>
    <p:extLst>
      <p:ext uri="{BB962C8B-B14F-4D97-AF65-F5344CB8AC3E}">
        <p14:creationId xmlns:p14="http://schemas.microsoft.com/office/powerpoint/2010/main" val="15995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80D701-7289-0644-8191-2171AD4FFE97}" type="datetimeFigureOut">
              <a:rPr lang="en-US" smtClean="0"/>
              <a:t>5/21/18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F310AD-FE85-0146-8666-D85D139480FF}" type="slidenum">
              <a:rPr lang="en-US" smtClean="0"/>
              <a:t>‹#›</a:t>
            </a:fld>
            <a:endParaRPr lang="en-US"/>
          </a:p>
        </p:txBody>
      </p:sp>
    </p:spTree>
    <p:extLst>
      <p:ext uri="{BB962C8B-B14F-4D97-AF65-F5344CB8AC3E}">
        <p14:creationId xmlns:p14="http://schemas.microsoft.com/office/powerpoint/2010/main" val="81933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80D701-7289-0644-8191-2171AD4FFE97}" type="datetimeFigureOut">
              <a:rPr lang="en-US" smtClean="0"/>
              <a:t>5/21/18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F310AD-FE85-0146-8666-D85D139480FF}" type="slidenum">
              <a:rPr lang="en-US" smtClean="0"/>
              <a:t>‹#›</a:t>
            </a:fld>
            <a:endParaRPr lang="en-US"/>
          </a:p>
        </p:txBody>
      </p:sp>
    </p:spTree>
    <p:extLst>
      <p:ext uri="{BB962C8B-B14F-4D97-AF65-F5344CB8AC3E}">
        <p14:creationId xmlns:p14="http://schemas.microsoft.com/office/powerpoint/2010/main" val="92485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0D701-7289-0644-8191-2171AD4FFE97}" type="datetimeFigureOut">
              <a:rPr lang="en-US" smtClean="0"/>
              <a:t>5/21/18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F310AD-FE85-0146-8666-D85D139480FF}" type="slidenum">
              <a:rPr lang="en-US" smtClean="0"/>
              <a:t>‹#›</a:t>
            </a:fld>
            <a:endParaRPr lang="en-US"/>
          </a:p>
        </p:txBody>
      </p:sp>
    </p:spTree>
    <p:extLst>
      <p:ext uri="{BB962C8B-B14F-4D97-AF65-F5344CB8AC3E}">
        <p14:creationId xmlns:p14="http://schemas.microsoft.com/office/powerpoint/2010/main" val="57383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80D701-7289-0644-8191-2171AD4FFE97}" type="datetimeFigureOut">
              <a:rPr lang="en-US" smtClean="0"/>
              <a:t>5/21/18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F310AD-FE85-0146-8666-D85D139480FF}" type="slidenum">
              <a:rPr lang="en-US" smtClean="0"/>
              <a:t>‹#›</a:t>
            </a:fld>
            <a:endParaRPr lang="en-US"/>
          </a:p>
        </p:txBody>
      </p:sp>
    </p:spTree>
    <p:extLst>
      <p:ext uri="{BB962C8B-B14F-4D97-AF65-F5344CB8AC3E}">
        <p14:creationId xmlns:p14="http://schemas.microsoft.com/office/powerpoint/2010/main" val="10889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80D701-7289-0644-8191-2171AD4FFE97}" type="datetimeFigureOut">
              <a:rPr lang="en-US" smtClean="0"/>
              <a:t>5/21/18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F310AD-FE85-0146-8666-D85D139480FF}" type="slidenum">
              <a:rPr lang="en-US" smtClean="0"/>
              <a:t>‹#›</a:t>
            </a:fld>
            <a:endParaRPr lang="en-US"/>
          </a:p>
        </p:txBody>
      </p:sp>
    </p:spTree>
    <p:extLst>
      <p:ext uri="{BB962C8B-B14F-4D97-AF65-F5344CB8AC3E}">
        <p14:creationId xmlns:p14="http://schemas.microsoft.com/office/powerpoint/2010/main" val="55535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0D701-7289-0644-8191-2171AD4FFE97}" type="datetimeFigureOut">
              <a:rPr lang="en-US" smtClean="0"/>
              <a:t>5/21/18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310AD-FE85-0146-8666-D85D139480FF}" type="slidenum">
              <a:rPr lang="en-US" smtClean="0"/>
              <a:t>‹#›</a:t>
            </a:fld>
            <a:endParaRPr lang="en-US"/>
          </a:p>
        </p:txBody>
      </p:sp>
    </p:spTree>
    <p:extLst>
      <p:ext uri="{BB962C8B-B14F-4D97-AF65-F5344CB8AC3E}">
        <p14:creationId xmlns:p14="http://schemas.microsoft.com/office/powerpoint/2010/main" val="1276655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Query Digital Music Store DB</a:t>
            </a:r>
          </a:p>
        </p:txBody>
      </p:sp>
      <p:sp>
        <p:nvSpPr>
          <p:cNvPr id="3" name="Subtitle 2"/>
          <p:cNvSpPr>
            <a:spLocks noGrp="1"/>
          </p:cNvSpPr>
          <p:nvPr>
            <p:ph type="subTitle" idx="1"/>
          </p:nvPr>
        </p:nvSpPr>
        <p:spPr/>
        <p:txBody>
          <a:bodyPr/>
          <a:lstStyle/>
          <a:p>
            <a:r>
              <a:rPr lang="en-US" dirty="0"/>
              <a:t>By Shariq Shaikh</a:t>
            </a:r>
          </a:p>
        </p:txBody>
      </p:sp>
    </p:spTree>
    <p:extLst>
      <p:ext uri="{BB962C8B-B14F-4D97-AF65-F5344CB8AC3E}">
        <p14:creationId xmlns:p14="http://schemas.microsoft.com/office/powerpoint/2010/main" val="51294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D3BA0-C446-0F49-88D7-5B0104555656}"/>
              </a:ext>
            </a:extLst>
          </p:cNvPr>
          <p:cNvSpPr>
            <a:spLocks noGrp="1"/>
          </p:cNvSpPr>
          <p:nvPr>
            <p:ph type="title"/>
          </p:nvPr>
        </p:nvSpPr>
        <p:spPr/>
        <p:txBody>
          <a:bodyPr/>
          <a:lstStyle/>
          <a:p>
            <a:r>
              <a:rPr lang="en-US" dirty="0"/>
              <a:t>Corresponding SQL Query</a:t>
            </a:r>
          </a:p>
        </p:txBody>
      </p:sp>
      <p:sp>
        <p:nvSpPr>
          <p:cNvPr id="3" name="Content Placeholder 2">
            <a:extLst>
              <a:ext uri="{FF2B5EF4-FFF2-40B4-BE49-F238E27FC236}">
                <a16:creationId xmlns:a16="http://schemas.microsoft.com/office/drawing/2014/main" id="{C8B4BC23-588D-3B48-8DFA-DB8C4FB92B56}"/>
              </a:ext>
            </a:extLst>
          </p:cNvPr>
          <p:cNvSpPr>
            <a:spLocks noGrp="1"/>
          </p:cNvSpPr>
          <p:nvPr>
            <p:ph idx="1"/>
          </p:nvPr>
        </p:nvSpPr>
        <p:spPr/>
        <p:txBody>
          <a:bodyPr/>
          <a:lstStyle/>
          <a:p>
            <a:pPr marL="0" indent="0">
              <a:buNone/>
            </a:pPr>
            <a:r>
              <a:rPr lang="en-US" dirty="0"/>
              <a:t>SELECT </a:t>
            </a:r>
            <a:r>
              <a:rPr lang="en-US" dirty="0" err="1"/>
              <a:t>g.name</a:t>
            </a:r>
            <a:r>
              <a:rPr lang="en-US" dirty="0"/>
              <a:t>, SUM(</a:t>
            </a:r>
            <a:r>
              <a:rPr lang="en-US" dirty="0" err="1"/>
              <a:t>il.unitprice</a:t>
            </a:r>
            <a:r>
              <a:rPr lang="en-US" dirty="0"/>
              <a:t> * </a:t>
            </a:r>
            <a:r>
              <a:rPr lang="en-US" dirty="0" err="1"/>
              <a:t>il.quantity</a:t>
            </a:r>
            <a:r>
              <a:rPr lang="en-US" dirty="0"/>
              <a:t>) AS total</a:t>
            </a:r>
          </a:p>
          <a:p>
            <a:pPr marL="0" indent="0">
              <a:buNone/>
            </a:pPr>
            <a:r>
              <a:rPr lang="en-US" dirty="0"/>
              <a:t>FROM Genre g</a:t>
            </a:r>
          </a:p>
          <a:p>
            <a:pPr marL="0" indent="0">
              <a:buNone/>
            </a:pPr>
            <a:r>
              <a:rPr lang="en-US" dirty="0"/>
              <a:t>JOIN Track t</a:t>
            </a:r>
          </a:p>
          <a:p>
            <a:pPr marL="0" indent="0">
              <a:buNone/>
            </a:pPr>
            <a:r>
              <a:rPr lang="en-US" dirty="0"/>
              <a:t>ON </a:t>
            </a:r>
            <a:r>
              <a:rPr lang="en-US" dirty="0" err="1"/>
              <a:t>g.GenreId</a:t>
            </a:r>
            <a:r>
              <a:rPr lang="en-US" dirty="0"/>
              <a:t> = </a:t>
            </a:r>
            <a:r>
              <a:rPr lang="en-US" dirty="0" err="1"/>
              <a:t>t.GenreId</a:t>
            </a:r>
            <a:endParaRPr lang="en-US" dirty="0"/>
          </a:p>
          <a:p>
            <a:pPr marL="0" indent="0">
              <a:buNone/>
            </a:pPr>
            <a:r>
              <a:rPr lang="en-US" dirty="0"/>
              <a:t>JOIN </a:t>
            </a:r>
            <a:r>
              <a:rPr lang="en-US" dirty="0" err="1"/>
              <a:t>InvoiceLine</a:t>
            </a:r>
            <a:r>
              <a:rPr lang="en-US" dirty="0"/>
              <a:t> </a:t>
            </a:r>
            <a:r>
              <a:rPr lang="en-US" dirty="0" err="1"/>
              <a:t>il</a:t>
            </a:r>
            <a:endParaRPr lang="en-US" dirty="0"/>
          </a:p>
          <a:p>
            <a:pPr marL="0" indent="0">
              <a:buNone/>
            </a:pPr>
            <a:r>
              <a:rPr lang="en-US" dirty="0"/>
              <a:t>ON </a:t>
            </a:r>
            <a:r>
              <a:rPr lang="en-US" dirty="0" err="1"/>
              <a:t>t.TrackId</a:t>
            </a:r>
            <a:r>
              <a:rPr lang="en-US" dirty="0"/>
              <a:t> = </a:t>
            </a:r>
            <a:r>
              <a:rPr lang="en-US" dirty="0" err="1"/>
              <a:t>il.TrackId</a:t>
            </a:r>
            <a:endParaRPr lang="en-US" dirty="0"/>
          </a:p>
          <a:p>
            <a:pPr marL="0" indent="0">
              <a:buNone/>
            </a:pPr>
            <a:r>
              <a:rPr lang="en-US" dirty="0"/>
              <a:t>GROUP BY 1</a:t>
            </a:r>
          </a:p>
          <a:p>
            <a:pPr marL="0" indent="0">
              <a:buNone/>
            </a:pPr>
            <a:r>
              <a:rPr lang="en-US"/>
              <a:t>ORDER BY 2 DESC;</a:t>
            </a:r>
          </a:p>
        </p:txBody>
      </p:sp>
    </p:spTree>
    <p:extLst>
      <p:ext uri="{BB962C8B-B14F-4D97-AF65-F5344CB8AC3E}">
        <p14:creationId xmlns:p14="http://schemas.microsoft.com/office/powerpoint/2010/main" val="61110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2800" dirty="0"/>
              <a:t>In this presentation, the following questions will be answered by querying an SQL database</a:t>
            </a:r>
          </a:p>
        </p:txBody>
      </p:sp>
      <p:sp>
        <p:nvSpPr>
          <p:cNvPr id="3" name="Content Placeholder 2"/>
          <p:cNvSpPr>
            <a:spLocks noGrp="1"/>
          </p:cNvSpPr>
          <p:nvPr>
            <p:ph idx="1"/>
          </p:nvPr>
        </p:nvSpPr>
        <p:spPr>
          <a:xfrm>
            <a:off x="838200" y="1536065"/>
            <a:ext cx="10515600" cy="4351338"/>
          </a:xfrm>
        </p:spPr>
        <p:txBody>
          <a:bodyPr/>
          <a:lstStyle/>
          <a:p>
            <a:r>
              <a:rPr lang="en-US" dirty="0"/>
              <a:t>How many artists belong to each genre? Which genres have the most artists?</a:t>
            </a:r>
          </a:p>
          <a:p>
            <a:endParaRPr lang="en-US" dirty="0"/>
          </a:p>
          <a:p>
            <a:r>
              <a:rPr lang="en-US" dirty="0"/>
              <a:t>What was the most bought Media type?</a:t>
            </a:r>
          </a:p>
          <a:p>
            <a:endParaRPr lang="en-US" dirty="0"/>
          </a:p>
          <a:p>
            <a:r>
              <a:rPr lang="en-US" dirty="0"/>
              <a:t>Which employee brought in the most profit?</a:t>
            </a:r>
          </a:p>
          <a:p>
            <a:endParaRPr lang="en-US" dirty="0"/>
          </a:p>
          <a:p>
            <a:r>
              <a:rPr lang="en-US" dirty="0"/>
              <a:t>Which genre of music di customers buy the most of?</a:t>
            </a:r>
          </a:p>
          <a:p>
            <a:endParaRPr lang="en-US" dirty="0"/>
          </a:p>
        </p:txBody>
      </p:sp>
    </p:spTree>
    <p:extLst>
      <p:ext uri="{BB962C8B-B14F-4D97-AF65-F5344CB8AC3E}">
        <p14:creationId xmlns:p14="http://schemas.microsoft.com/office/powerpoint/2010/main" val="1324494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0649"/>
          </a:xfrm>
        </p:spPr>
        <p:txBody>
          <a:bodyPr>
            <a:normAutofit/>
          </a:bodyPr>
          <a:lstStyle/>
          <a:p>
            <a:pPr algn="ctr"/>
            <a:r>
              <a:rPr lang="en-US" sz="2800" dirty="0"/>
              <a:t>How many artists belong to each genre? Which genres have the most artists?</a:t>
            </a:r>
          </a:p>
        </p:txBody>
      </p:sp>
      <p:graphicFrame>
        <p:nvGraphicFramePr>
          <p:cNvPr id="4" name="Chart 3"/>
          <p:cNvGraphicFramePr>
            <a:graphicFrameLocks/>
          </p:cNvGraphicFramePr>
          <p:nvPr>
            <p:extLst>
              <p:ext uri="{D42A27DB-BD31-4B8C-83A1-F6EECF244321}">
                <p14:modId xmlns:p14="http://schemas.microsoft.com/office/powerpoint/2010/main" val="1359072203"/>
              </p:ext>
            </p:extLst>
          </p:nvPr>
        </p:nvGraphicFramePr>
        <p:xfrm>
          <a:off x="3757353" y="1150374"/>
          <a:ext cx="8434647" cy="570762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261538" y="1470414"/>
            <a:ext cx="3735275" cy="1754326"/>
          </a:xfrm>
          <a:prstGeom prst="rect">
            <a:avLst/>
          </a:prstGeom>
          <a:noFill/>
        </p:spPr>
        <p:txBody>
          <a:bodyPr wrap="square" rtlCol="0">
            <a:spAutoFit/>
          </a:bodyPr>
          <a:lstStyle/>
          <a:p>
            <a:r>
              <a:rPr lang="en-US" dirty="0"/>
              <a:t>We can see from the graph a large majority of artist belong to the rock genre, with Latin coming in at a distant second. It should be kept in mind that artist may have been assigned to multiple genres</a:t>
            </a:r>
          </a:p>
        </p:txBody>
      </p:sp>
    </p:spTree>
    <p:extLst>
      <p:ext uri="{BB962C8B-B14F-4D97-AF65-F5344CB8AC3E}">
        <p14:creationId xmlns:p14="http://schemas.microsoft.com/office/powerpoint/2010/main" val="37817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00D9-E030-8C42-9A38-2F2EEAC52EEB}"/>
              </a:ext>
            </a:extLst>
          </p:cNvPr>
          <p:cNvSpPr>
            <a:spLocks noGrp="1"/>
          </p:cNvSpPr>
          <p:nvPr>
            <p:ph type="title"/>
          </p:nvPr>
        </p:nvSpPr>
        <p:spPr/>
        <p:txBody>
          <a:bodyPr/>
          <a:lstStyle/>
          <a:p>
            <a:r>
              <a:rPr lang="en-US" dirty="0"/>
              <a:t>Corresponding SQL Query</a:t>
            </a:r>
          </a:p>
        </p:txBody>
      </p:sp>
      <p:sp>
        <p:nvSpPr>
          <p:cNvPr id="3" name="Content Placeholder 2">
            <a:extLst>
              <a:ext uri="{FF2B5EF4-FFF2-40B4-BE49-F238E27FC236}">
                <a16:creationId xmlns:a16="http://schemas.microsoft.com/office/drawing/2014/main" id="{FFCFF942-7A80-A84E-A7D8-9D4534EFF268}"/>
              </a:ext>
            </a:extLst>
          </p:cNvPr>
          <p:cNvSpPr>
            <a:spLocks noGrp="1"/>
          </p:cNvSpPr>
          <p:nvPr>
            <p:ph idx="1"/>
          </p:nvPr>
        </p:nvSpPr>
        <p:spPr/>
        <p:txBody>
          <a:bodyPr>
            <a:normAutofit fontScale="92500" lnSpcReduction="20000"/>
          </a:bodyPr>
          <a:lstStyle/>
          <a:p>
            <a:pPr marL="0" indent="0">
              <a:buNone/>
            </a:pPr>
            <a:r>
              <a:rPr lang="en-US" dirty="0"/>
              <a:t>SELECT </a:t>
            </a:r>
            <a:r>
              <a:rPr lang="en-US" dirty="0" err="1"/>
              <a:t>g.Name</a:t>
            </a:r>
            <a:r>
              <a:rPr lang="en-US" dirty="0"/>
              <a:t> Genre, COUNT(*)</a:t>
            </a:r>
          </a:p>
          <a:p>
            <a:pPr marL="0" indent="0">
              <a:buNone/>
            </a:pPr>
            <a:r>
              <a:rPr lang="en-US" dirty="0"/>
              <a:t>FROM Artist </a:t>
            </a:r>
            <a:r>
              <a:rPr lang="en-US" dirty="0" err="1"/>
              <a:t>ar</a:t>
            </a:r>
            <a:endParaRPr lang="en-US" dirty="0"/>
          </a:p>
          <a:p>
            <a:pPr marL="0" indent="0">
              <a:buNone/>
            </a:pPr>
            <a:r>
              <a:rPr lang="en-US" dirty="0"/>
              <a:t>JOIN Album al</a:t>
            </a:r>
          </a:p>
          <a:p>
            <a:pPr marL="0" indent="0">
              <a:buNone/>
            </a:pPr>
            <a:r>
              <a:rPr lang="en-US" dirty="0"/>
              <a:t>ON </a:t>
            </a:r>
            <a:r>
              <a:rPr lang="en-US" dirty="0" err="1"/>
              <a:t>ar.ArtistId</a:t>
            </a:r>
            <a:r>
              <a:rPr lang="en-US" dirty="0"/>
              <a:t> = </a:t>
            </a:r>
            <a:r>
              <a:rPr lang="en-US" dirty="0" err="1"/>
              <a:t>al.ArtistId</a:t>
            </a:r>
            <a:endParaRPr lang="en-US" dirty="0"/>
          </a:p>
          <a:p>
            <a:pPr marL="0" indent="0">
              <a:buNone/>
            </a:pPr>
            <a:r>
              <a:rPr lang="en-US" dirty="0"/>
              <a:t>JOIN Track t</a:t>
            </a:r>
          </a:p>
          <a:p>
            <a:pPr marL="0" indent="0">
              <a:buNone/>
            </a:pPr>
            <a:r>
              <a:rPr lang="en-US" dirty="0"/>
              <a:t>ON </a:t>
            </a:r>
            <a:r>
              <a:rPr lang="en-US" dirty="0" err="1"/>
              <a:t>t.AlbumId</a:t>
            </a:r>
            <a:r>
              <a:rPr lang="en-US" dirty="0"/>
              <a:t> = </a:t>
            </a:r>
            <a:r>
              <a:rPr lang="en-US" dirty="0" err="1"/>
              <a:t>al.AlbumId</a:t>
            </a:r>
            <a:endParaRPr lang="en-US" dirty="0"/>
          </a:p>
          <a:p>
            <a:pPr marL="0" indent="0">
              <a:buNone/>
            </a:pPr>
            <a:r>
              <a:rPr lang="en-US" dirty="0"/>
              <a:t>JOIN Genre g</a:t>
            </a:r>
          </a:p>
          <a:p>
            <a:pPr marL="0" indent="0">
              <a:buNone/>
            </a:pPr>
            <a:r>
              <a:rPr lang="en-US" dirty="0"/>
              <a:t>ON </a:t>
            </a:r>
            <a:r>
              <a:rPr lang="en-US" dirty="0" err="1"/>
              <a:t>t.GenreId</a:t>
            </a:r>
            <a:r>
              <a:rPr lang="en-US" dirty="0"/>
              <a:t> = </a:t>
            </a:r>
            <a:r>
              <a:rPr lang="en-US" dirty="0" err="1"/>
              <a:t>g.GenreId</a:t>
            </a:r>
            <a:endParaRPr lang="en-US" dirty="0"/>
          </a:p>
          <a:p>
            <a:pPr marL="0" indent="0">
              <a:buNone/>
            </a:pPr>
            <a:r>
              <a:rPr lang="en-US" dirty="0"/>
              <a:t>GROUP BY 1</a:t>
            </a:r>
          </a:p>
          <a:p>
            <a:pPr marL="0" indent="0">
              <a:buNone/>
            </a:pPr>
            <a:r>
              <a:rPr lang="en-US" dirty="0"/>
              <a:t>ORDER BY 2 DESC;</a:t>
            </a:r>
          </a:p>
        </p:txBody>
      </p:sp>
    </p:spTree>
    <p:extLst>
      <p:ext uri="{BB962C8B-B14F-4D97-AF65-F5344CB8AC3E}">
        <p14:creationId xmlns:p14="http://schemas.microsoft.com/office/powerpoint/2010/main" val="137781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61999"/>
          </a:xfrm>
        </p:spPr>
        <p:txBody>
          <a:bodyPr>
            <a:normAutofit/>
          </a:bodyPr>
          <a:lstStyle/>
          <a:p>
            <a:pPr algn="ctr"/>
            <a:r>
              <a:rPr lang="en-US" sz="2800" dirty="0"/>
              <a:t>What was the most bought Media type?</a:t>
            </a:r>
          </a:p>
        </p:txBody>
      </p:sp>
      <p:graphicFrame>
        <p:nvGraphicFramePr>
          <p:cNvPr id="7" name="Chart 6"/>
          <p:cNvGraphicFramePr>
            <a:graphicFrameLocks/>
          </p:cNvGraphicFramePr>
          <p:nvPr>
            <p:extLst>
              <p:ext uri="{D42A27DB-BD31-4B8C-83A1-F6EECF244321}">
                <p14:modId xmlns:p14="http://schemas.microsoft.com/office/powerpoint/2010/main" val="520932930"/>
              </p:ext>
            </p:extLst>
          </p:nvPr>
        </p:nvGraphicFramePr>
        <p:xfrm>
          <a:off x="5666740" y="1275715"/>
          <a:ext cx="5956300" cy="403225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381000" y="1275715"/>
            <a:ext cx="5029200" cy="1477328"/>
          </a:xfrm>
          <a:prstGeom prst="rect">
            <a:avLst/>
          </a:prstGeom>
          <a:noFill/>
        </p:spPr>
        <p:txBody>
          <a:bodyPr wrap="square" rtlCol="0">
            <a:spAutoFit/>
          </a:bodyPr>
          <a:lstStyle/>
          <a:p>
            <a:r>
              <a:rPr lang="en-US" dirty="0"/>
              <a:t>The pie chart shows that by far, the most purchased media format was overwhelmingly MPEG audio. It should be noted that this table differentiates between Protected AAC, Purchased AAC, and AAC audio</a:t>
            </a:r>
          </a:p>
        </p:txBody>
      </p:sp>
    </p:spTree>
    <p:extLst>
      <p:ext uri="{BB962C8B-B14F-4D97-AF65-F5344CB8AC3E}">
        <p14:creationId xmlns:p14="http://schemas.microsoft.com/office/powerpoint/2010/main" val="153556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3A38-BD7B-E944-B624-F7DEDC846E4B}"/>
              </a:ext>
            </a:extLst>
          </p:cNvPr>
          <p:cNvSpPr>
            <a:spLocks noGrp="1"/>
          </p:cNvSpPr>
          <p:nvPr>
            <p:ph type="title"/>
          </p:nvPr>
        </p:nvSpPr>
        <p:spPr/>
        <p:txBody>
          <a:bodyPr/>
          <a:lstStyle/>
          <a:p>
            <a:r>
              <a:rPr lang="en-US" dirty="0"/>
              <a:t>Corresponding SQL Query</a:t>
            </a:r>
          </a:p>
        </p:txBody>
      </p:sp>
      <p:sp>
        <p:nvSpPr>
          <p:cNvPr id="3" name="Content Placeholder 2">
            <a:extLst>
              <a:ext uri="{FF2B5EF4-FFF2-40B4-BE49-F238E27FC236}">
                <a16:creationId xmlns:a16="http://schemas.microsoft.com/office/drawing/2014/main" id="{12A51D1C-B11F-5945-9E60-1CA3B4E75651}"/>
              </a:ext>
            </a:extLst>
          </p:cNvPr>
          <p:cNvSpPr>
            <a:spLocks noGrp="1"/>
          </p:cNvSpPr>
          <p:nvPr>
            <p:ph idx="1"/>
          </p:nvPr>
        </p:nvSpPr>
        <p:spPr/>
        <p:txBody>
          <a:bodyPr>
            <a:normAutofit fontScale="92500" lnSpcReduction="20000"/>
          </a:bodyPr>
          <a:lstStyle/>
          <a:p>
            <a:pPr marL="0" indent="0">
              <a:buNone/>
            </a:pPr>
            <a:r>
              <a:rPr lang="en-US" dirty="0"/>
              <a:t>SELECT </a:t>
            </a:r>
            <a:r>
              <a:rPr lang="en-US" dirty="0" err="1"/>
              <a:t>m.Name</a:t>
            </a:r>
            <a:r>
              <a:rPr lang="en-US" dirty="0"/>
              <a:t>, COUNT(</a:t>
            </a:r>
            <a:r>
              <a:rPr lang="en-US" dirty="0" err="1"/>
              <a:t>i.InvoiceId</a:t>
            </a:r>
            <a:r>
              <a:rPr lang="en-US" dirty="0"/>
              <a:t>) </a:t>
            </a:r>
            <a:r>
              <a:rPr lang="en-US" dirty="0" err="1"/>
              <a:t>invoice_count</a:t>
            </a:r>
            <a:endParaRPr lang="en-US" dirty="0"/>
          </a:p>
          <a:p>
            <a:pPr marL="0" indent="0">
              <a:buNone/>
            </a:pPr>
            <a:r>
              <a:rPr lang="en-US" dirty="0"/>
              <a:t>FROM MediaType m</a:t>
            </a:r>
          </a:p>
          <a:p>
            <a:pPr marL="0" indent="0">
              <a:buNone/>
            </a:pPr>
            <a:r>
              <a:rPr lang="en-US" dirty="0"/>
              <a:t>JOIN Track t</a:t>
            </a:r>
          </a:p>
          <a:p>
            <a:pPr marL="0" indent="0">
              <a:buNone/>
            </a:pPr>
            <a:r>
              <a:rPr lang="en-US" dirty="0"/>
              <a:t>ON </a:t>
            </a:r>
            <a:r>
              <a:rPr lang="en-US" dirty="0" err="1"/>
              <a:t>m.MediaTypeId</a:t>
            </a:r>
            <a:r>
              <a:rPr lang="en-US" dirty="0"/>
              <a:t> = </a:t>
            </a:r>
            <a:r>
              <a:rPr lang="en-US" dirty="0" err="1"/>
              <a:t>t.MediaTypeId</a:t>
            </a:r>
            <a:endParaRPr lang="en-US" dirty="0"/>
          </a:p>
          <a:p>
            <a:pPr marL="0" indent="0">
              <a:buNone/>
            </a:pPr>
            <a:r>
              <a:rPr lang="en-US" dirty="0"/>
              <a:t>JOIN </a:t>
            </a:r>
            <a:r>
              <a:rPr lang="en-US" dirty="0" err="1"/>
              <a:t>InvoiceLine</a:t>
            </a:r>
            <a:r>
              <a:rPr lang="en-US" dirty="0"/>
              <a:t> </a:t>
            </a:r>
            <a:r>
              <a:rPr lang="en-US" dirty="0" err="1"/>
              <a:t>il</a:t>
            </a:r>
            <a:endParaRPr lang="en-US" dirty="0"/>
          </a:p>
          <a:p>
            <a:pPr marL="0" indent="0">
              <a:buNone/>
            </a:pPr>
            <a:r>
              <a:rPr lang="en-US" dirty="0"/>
              <a:t>ON </a:t>
            </a:r>
            <a:r>
              <a:rPr lang="en-US" dirty="0" err="1"/>
              <a:t>t.TrackId</a:t>
            </a:r>
            <a:r>
              <a:rPr lang="en-US" dirty="0"/>
              <a:t> = </a:t>
            </a:r>
            <a:r>
              <a:rPr lang="en-US" dirty="0" err="1"/>
              <a:t>il.TrackId</a:t>
            </a:r>
            <a:endParaRPr lang="en-US" dirty="0"/>
          </a:p>
          <a:p>
            <a:pPr marL="0" indent="0">
              <a:buNone/>
            </a:pPr>
            <a:r>
              <a:rPr lang="en-US" dirty="0"/>
              <a:t>JOIN Invoice I</a:t>
            </a:r>
          </a:p>
          <a:p>
            <a:pPr marL="0" indent="0">
              <a:buNone/>
            </a:pPr>
            <a:r>
              <a:rPr lang="en-US" dirty="0"/>
              <a:t>ON </a:t>
            </a:r>
            <a:r>
              <a:rPr lang="en-US" dirty="0" err="1"/>
              <a:t>il.InvoiceId</a:t>
            </a:r>
            <a:r>
              <a:rPr lang="en-US" dirty="0"/>
              <a:t> = </a:t>
            </a:r>
            <a:r>
              <a:rPr lang="en-US" dirty="0" err="1"/>
              <a:t>i.InvoiceId</a:t>
            </a:r>
            <a:endParaRPr lang="en-US" dirty="0"/>
          </a:p>
          <a:p>
            <a:pPr marL="0" indent="0">
              <a:buNone/>
            </a:pPr>
            <a:r>
              <a:rPr lang="en-US" dirty="0"/>
              <a:t>GROUP BY 1</a:t>
            </a:r>
          </a:p>
          <a:p>
            <a:pPr marL="0" indent="0">
              <a:buNone/>
            </a:pPr>
            <a:r>
              <a:rPr lang="en-US" dirty="0"/>
              <a:t>ORDER BY 2 DESC;</a:t>
            </a:r>
          </a:p>
        </p:txBody>
      </p:sp>
    </p:spTree>
    <p:extLst>
      <p:ext uri="{BB962C8B-B14F-4D97-AF65-F5344CB8AC3E}">
        <p14:creationId xmlns:p14="http://schemas.microsoft.com/office/powerpoint/2010/main" val="1376015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38200"/>
          </a:xfrm>
        </p:spPr>
        <p:txBody>
          <a:bodyPr>
            <a:normAutofit/>
          </a:bodyPr>
          <a:lstStyle/>
          <a:p>
            <a:pPr algn="ctr"/>
            <a:r>
              <a:rPr lang="en-US" sz="2800" dirty="0"/>
              <a:t>Which employee brought in the most profit?</a:t>
            </a:r>
          </a:p>
        </p:txBody>
      </p:sp>
      <p:graphicFrame>
        <p:nvGraphicFramePr>
          <p:cNvPr id="4" name="Chart 3"/>
          <p:cNvGraphicFramePr>
            <a:graphicFrameLocks/>
          </p:cNvGraphicFramePr>
          <p:nvPr>
            <p:extLst>
              <p:ext uri="{D42A27DB-BD31-4B8C-83A1-F6EECF244321}">
                <p14:modId xmlns:p14="http://schemas.microsoft.com/office/powerpoint/2010/main" val="978287363"/>
              </p:ext>
            </p:extLst>
          </p:nvPr>
        </p:nvGraphicFramePr>
        <p:xfrm>
          <a:off x="4008120" y="990600"/>
          <a:ext cx="8031480" cy="569976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259080" y="1661160"/>
            <a:ext cx="3749040" cy="1569660"/>
          </a:xfrm>
          <a:prstGeom prst="rect">
            <a:avLst/>
          </a:prstGeom>
          <a:noFill/>
        </p:spPr>
        <p:txBody>
          <a:bodyPr wrap="square" rtlCol="0">
            <a:spAutoFit/>
          </a:bodyPr>
          <a:lstStyle/>
          <a:p>
            <a:r>
              <a:rPr lang="en-US" sz="2400" dirty="0"/>
              <a:t>According to this graph, Jane peacock brought in the most sales, followed closely by Margaret, then Steve</a:t>
            </a:r>
          </a:p>
        </p:txBody>
      </p:sp>
    </p:spTree>
    <p:extLst>
      <p:ext uri="{BB962C8B-B14F-4D97-AF65-F5344CB8AC3E}">
        <p14:creationId xmlns:p14="http://schemas.microsoft.com/office/powerpoint/2010/main" val="195558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59B9-D210-2A4A-B3F8-F970518362BC}"/>
              </a:ext>
            </a:extLst>
          </p:cNvPr>
          <p:cNvSpPr>
            <a:spLocks noGrp="1"/>
          </p:cNvSpPr>
          <p:nvPr>
            <p:ph type="title"/>
          </p:nvPr>
        </p:nvSpPr>
        <p:spPr/>
        <p:txBody>
          <a:bodyPr/>
          <a:lstStyle/>
          <a:p>
            <a:r>
              <a:rPr lang="en-US" dirty="0"/>
              <a:t>Corresponding SQL Query</a:t>
            </a:r>
          </a:p>
        </p:txBody>
      </p:sp>
      <p:sp>
        <p:nvSpPr>
          <p:cNvPr id="3" name="Content Placeholder 2">
            <a:extLst>
              <a:ext uri="{FF2B5EF4-FFF2-40B4-BE49-F238E27FC236}">
                <a16:creationId xmlns:a16="http://schemas.microsoft.com/office/drawing/2014/main" id="{E8DE6640-2C0F-644F-8F99-CA8BFFA346F9}"/>
              </a:ext>
            </a:extLst>
          </p:cNvPr>
          <p:cNvSpPr>
            <a:spLocks noGrp="1"/>
          </p:cNvSpPr>
          <p:nvPr>
            <p:ph idx="1"/>
          </p:nvPr>
        </p:nvSpPr>
        <p:spPr/>
        <p:txBody>
          <a:bodyPr>
            <a:normAutofit fontScale="92500"/>
          </a:bodyPr>
          <a:lstStyle/>
          <a:p>
            <a:pPr marL="0" indent="0">
              <a:buNone/>
            </a:pPr>
            <a:r>
              <a:rPr lang="en-US" dirty="0"/>
              <a:t>SELECT </a:t>
            </a:r>
            <a:r>
              <a:rPr lang="en-US" dirty="0" err="1"/>
              <a:t>e.EmployeeId</a:t>
            </a:r>
            <a:r>
              <a:rPr lang="en-US" dirty="0"/>
              <a:t>, </a:t>
            </a:r>
            <a:r>
              <a:rPr lang="en-US" dirty="0" err="1"/>
              <a:t>e.FirstName</a:t>
            </a:r>
            <a:r>
              <a:rPr lang="en-US" dirty="0"/>
              <a:t>||' '||</a:t>
            </a:r>
            <a:r>
              <a:rPr lang="en-US" dirty="0" err="1"/>
              <a:t>e.LastName</a:t>
            </a:r>
            <a:r>
              <a:rPr lang="en-US" dirty="0"/>
              <a:t> </a:t>
            </a:r>
            <a:r>
              <a:rPr lang="en-US" dirty="0" err="1"/>
              <a:t>EmployeeFullName</a:t>
            </a:r>
            <a:r>
              <a:rPr lang="en-US" dirty="0"/>
              <a:t>,</a:t>
            </a:r>
          </a:p>
          <a:p>
            <a:pPr marL="0" indent="0">
              <a:buNone/>
            </a:pPr>
            <a:r>
              <a:rPr lang="en-US" dirty="0"/>
              <a:t>SUM(</a:t>
            </a:r>
            <a:r>
              <a:rPr lang="en-US" dirty="0" err="1"/>
              <a:t>i.Total</a:t>
            </a:r>
            <a:r>
              <a:rPr lang="en-US" dirty="0"/>
              <a:t>) </a:t>
            </a:r>
            <a:r>
              <a:rPr lang="en-US" dirty="0" err="1"/>
              <a:t>total_sales</a:t>
            </a:r>
            <a:endParaRPr lang="en-US" dirty="0"/>
          </a:p>
          <a:p>
            <a:pPr marL="0" indent="0">
              <a:buNone/>
            </a:pPr>
            <a:r>
              <a:rPr lang="en-US" dirty="0"/>
              <a:t>FROM Employee e</a:t>
            </a:r>
          </a:p>
          <a:p>
            <a:pPr marL="0" indent="0">
              <a:buNone/>
            </a:pPr>
            <a:r>
              <a:rPr lang="en-US" dirty="0"/>
              <a:t>JOIN Customer </a:t>
            </a:r>
            <a:br>
              <a:rPr lang="en-US" dirty="0"/>
            </a:br>
            <a:r>
              <a:rPr lang="en-US" dirty="0"/>
              <a:t>ON </a:t>
            </a:r>
            <a:r>
              <a:rPr lang="en-US" dirty="0" err="1"/>
              <a:t>e.EmployeeId</a:t>
            </a:r>
            <a:r>
              <a:rPr lang="en-US" dirty="0"/>
              <a:t> = </a:t>
            </a:r>
            <a:r>
              <a:rPr lang="en-US" dirty="0" err="1"/>
              <a:t>c.SupportRepId</a:t>
            </a:r>
            <a:endParaRPr lang="en-US" dirty="0"/>
          </a:p>
          <a:p>
            <a:pPr marL="0" indent="0">
              <a:buNone/>
            </a:pPr>
            <a:r>
              <a:rPr lang="en-US" dirty="0"/>
              <a:t>JOIN Invoice I</a:t>
            </a:r>
          </a:p>
          <a:p>
            <a:pPr marL="0" indent="0">
              <a:buNone/>
            </a:pPr>
            <a:r>
              <a:rPr lang="en-US" dirty="0"/>
              <a:t>ON </a:t>
            </a:r>
            <a:r>
              <a:rPr lang="en-US" dirty="0" err="1"/>
              <a:t>c.CustomerId</a:t>
            </a:r>
            <a:r>
              <a:rPr lang="en-US" dirty="0"/>
              <a:t> = </a:t>
            </a:r>
            <a:r>
              <a:rPr lang="en-US" dirty="0" err="1"/>
              <a:t>i.CustomerId</a:t>
            </a:r>
            <a:endParaRPr lang="en-US" dirty="0"/>
          </a:p>
          <a:p>
            <a:pPr marL="0" indent="0">
              <a:buNone/>
            </a:pPr>
            <a:r>
              <a:rPr lang="en-US" dirty="0"/>
              <a:t>GROUP BY 1, 2</a:t>
            </a:r>
          </a:p>
          <a:p>
            <a:pPr marL="0" indent="0">
              <a:buNone/>
            </a:pPr>
            <a:r>
              <a:rPr lang="en-US" dirty="0"/>
              <a:t>ORDER BY 3 DESC;</a:t>
            </a:r>
          </a:p>
        </p:txBody>
      </p:sp>
    </p:spTree>
    <p:extLst>
      <p:ext uri="{BB962C8B-B14F-4D97-AF65-F5344CB8AC3E}">
        <p14:creationId xmlns:p14="http://schemas.microsoft.com/office/powerpoint/2010/main" val="3234739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0"/>
            <a:ext cx="10515600" cy="716915"/>
          </a:xfrm>
        </p:spPr>
        <p:txBody>
          <a:bodyPr>
            <a:normAutofit/>
          </a:bodyPr>
          <a:lstStyle/>
          <a:p>
            <a:pPr algn="ctr"/>
            <a:r>
              <a:rPr lang="en-US" sz="2800" dirty="0"/>
              <a:t>Which genre of music did customers buy the most of?</a:t>
            </a:r>
          </a:p>
        </p:txBody>
      </p:sp>
      <p:sp>
        <p:nvSpPr>
          <p:cNvPr id="5" name="TextBox 4"/>
          <p:cNvSpPr txBox="1"/>
          <p:nvPr/>
        </p:nvSpPr>
        <p:spPr>
          <a:xfrm>
            <a:off x="426720" y="1417320"/>
            <a:ext cx="3627120" cy="1754326"/>
          </a:xfrm>
          <a:prstGeom prst="rect">
            <a:avLst/>
          </a:prstGeom>
          <a:noFill/>
        </p:spPr>
        <p:txBody>
          <a:bodyPr wrap="square" rtlCol="0">
            <a:spAutoFit/>
          </a:bodyPr>
          <a:lstStyle/>
          <a:p>
            <a:r>
              <a:rPr lang="en-US" dirty="0"/>
              <a:t>From the corresponding graph we can see the Rock genre had the most purchases which is consistent with the analysis that most artists were listed as being part of the Rock genre.</a:t>
            </a:r>
          </a:p>
        </p:txBody>
      </p:sp>
      <p:graphicFrame>
        <p:nvGraphicFramePr>
          <p:cNvPr id="6" name="Chart 5"/>
          <p:cNvGraphicFramePr>
            <a:graphicFrameLocks/>
          </p:cNvGraphicFramePr>
          <p:nvPr>
            <p:extLst>
              <p:ext uri="{D42A27DB-BD31-4B8C-83A1-F6EECF244321}">
                <p14:modId xmlns:p14="http://schemas.microsoft.com/office/powerpoint/2010/main" val="890459872"/>
              </p:ext>
            </p:extLst>
          </p:nvPr>
        </p:nvGraphicFramePr>
        <p:xfrm>
          <a:off x="4995079" y="1057607"/>
          <a:ext cx="6505149" cy="38419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061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665</Words>
  <Application>Microsoft Macintosh PowerPoint</Application>
  <PresentationFormat>Widescreen</PresentationFormat>
  <Paragraphs>110</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Query Digital Music Store DB</vt:lpstr>
      <vt:lpstr>In this presentation, the following questions will be answered by querying an SQL database</vt:lpstr>
      <vt:lpstr>How many artists belong to each genre? Which genres have the most artists?</vt:lpstr>
      <vt:lpstr>Corresponding SQL Query</vt:lpstr>
      <vt:lpstr>What was the most bought Media type?</vt:lpstr>
      <vt:lpstr>Corresponding SQL Query</vt:lpstr>
      <vt:lpstr>Which employee brought in the most profit?</vt:lpstr>
      <vt:lpstr>Corresponding SQL Query</vt:lpstr>
      <vt:lpstr>Which genre of music did customers buy the most of?</vt:lpstr>
      <vt:lpstr>Corresponding SQL Query</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Shariq Shaikh</dc:creator>
  <cp:lastModifiedBy>Shariq Shaikh</cp:lastModifiedBy>
  <cp:revision>22</cp:revision>
  <cp:lastPrinted>2017-11-13T00:59:47Z</cp:lastPrinted>
  <dcterms:created xsi:type="dcterms:W3CDTF">2017-11-12T17:32:35Z</dcterms:created>
  <dcterms:modified xsi:type="dcterms:W3CDTF">2018-05-21T20:03:11Z</dcterms:modified>
</cp:coreProperties>
</file>