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2" r:id="rId10"/>
    <p:sldId id="340" r:id="rId11"/>
    <p:sldId id="339" r:id="rId12"/>
    <p:sldId id="341" r:id="rId13"/>
    <p:sldId id="342" r:id="rId14"/>
    <p:sldId id="343" r:id="rId15"/>
    <p:sldId id="344"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82" d="100"/>
          <a:sy n="82" d="100"/>
        </p:scale>
        <p:origin x="119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11/30/2023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118220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11/30/2023</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11/30/2023</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shaikshoaib/VOIS_TECH/tree/main" TargetMode="External"/><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hyperlink" Target="https://drive.google.com/drive/folders/1RUYBKMZmf7NXXMdBP2ibqhMVrjpMohcS?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20524" y="4536440"/>
            <a:ext cx="5299788" cy="1935480"/>
          </a:xfrm>
        </p:spPr>
        <p:txBody>
          <a:bodyPr/>
          <a:lstStyle/>
          <a:p>
            <a:r>
              <a:rPr lang="en-US" b="0" dirty="0">
                <a:solidFill>
                  <a:schemeClr val="tx1"/>
                </a:solidFill>
              </a:rPr>
              <a:t>    </a:t>
            </a:r>
          </a:p>
          <a:p>
            <a:r>
              <a:rPr lang="en-US" b="0" dirty="0">
                <a:solidFill>
                  <a:schemeClr val="tx1"/>
                </a:solidFill>
              </a:rPr>
              <a:t>Name : SHAIK SHOAIB</a:t>
            </a:r>
          </a:p>
          <a:p>
            <a:r>
              <a:rPr lang="en-US" b="0" dirty="0">
                <a:solidFill>
                  <a:schemeClr val="tx1"/>
                </a:solidFill>
              </a:rPr>
              <a:t>Student ID : STU6511bfb94ed821695662009</a:t>
            </a:r>
          </a:p>
          <a:p>
            <a:pPr algn="ct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14118" y="3158963"/>
            <a:ext cx="9311951" cy="1469021"/>
          </a:xfrm>
        </p:spPr>
        <p:txBody>
          <a:bodyPr>
            <a:normAutofit/>
          </a:bodyPr>
          <a:lstStyle/>
          <a:p>
            <a:r>
              <a:rPr lang="en-GB" sz="3200" b="1" dirty="0"/>
              <a:t>Project Title </a:t>
            </a:r>
            <a:r>
              <a:rPr lang="en-GB" sz="3200" dirty="0"/>
              <a:t>- </a:t>
            </a:r>
            <a:r>
              <a:rPr lang="en-US" sz="3200" dirty="0"/>
              <a:t>Enhancing Diabetes Prediction with Machine Learning Models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8831358" cy="4455924"/>
          </a:xfrm>
        </p:spPr>
        <p:txBody>
          <a:bodyPr/>
          <a:lstStyle/>
          <a:p>
            <a:pPr marL="0" indent="0">
              <a:buNone/>
            </a:pPr>
            <a:r>
              <a:rPr lang="en-US" b="1" dirty="0"/>
              <a:t>SVM classifier:</a:t>
            </a:r>
          </a:p>
          <a:p>
            <a:pPr marL="0" indent="0">
              <a:buNone/>
            </a:pPr>
            <a:r>
              <a:rPr lang="en-IN" dirty="0"/>
              <a:t>Accuracy: 76.6%</a:t>
            </a:r>
            <a:endParaRPr lang="en-US" dirty="0"/>
          </a:p>
        </p:txBody>
      </p:sp>
      <p:pic>
        <p:nvPicPr>
          <p:cNvPr id="6" name="Picture 5">
            <a:extLst>
              <a:ext uri="{FF2B5EF4-FFF2-40B4-BE49-F238E27FC236}">
                <a16:creationId xmlns:a16="http://schemas.microsoft.com/office/drawing/2014/main" id="{2A1E5865-210E-889F-7D1B-EC6DF9F62603}"/>
              </a:ext>
            </a:extLst>
          </p:cNvPr>
          <p:cNvPicPr>
            <a:picLocks noChangeAspect="1"/>
          </p:cNvPicPr>
          <p:nvPr/>
        </p:nvPicPr>
        <p:blipFill rotWithShape="1">
          <a:blip r:embed="rId3"/>
          <a:srcRect r="18960"/>
          <a:stretch/>
        </p:blipFill>
        <p:spPr>
          <a:xfrm>
            <a:off x="557758" y="2346576"/>
            <a:ext cx="9183402" cy="3833192"/>
          </a:xfrm>
          <a:prstGeom prst="rect">
            <a:avLst/>
          </a:prstGeom>
        </p:spPr>
      </p:pic>
    </p:spTree>
    <p:extLst>
      <p:ext uri="{BB962C8B-B14F-4D97-AF65-F5344CB8AC3E}">
        <p14:creationId xmlns:p14="http://schemas.microsoft.com/office/powerpoint/2010/main" val="688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8831358" cy="4455924"/>
          </a:xfrm>
        </p:spPr>
        <p:txBody>
          <a:bodyPr/>
          <a:lstStyle/>
          <a:p>
            <a:pPr marL="0" indent="0">
              <a:buNone/>
            </a:pPr>
            <a:r>
              <a:rPr lang="en-US" b="1" dirty="0"/>
              <a:t>SVM classifier:</a:t>
            </a:r>
          </a:p>
          <a:p>
            <a:pPr marL="0" indent="0">
              <a:buNone/>
            </a:pPr>
            <a:r>
              <a:rPr lang="en-IN" dirty="0"/>
              <a:t>Classification report:</a:t>
            </a:r>
            <a:endParaRPr lang="en-US" dirty="0"/>
          </a:p>
        </p:txBody>
      </p:sp>
      <p:pic>
        <p:nvPicPr>
          <p:cNvPr id="9" name="Picture 8">
            <a:extLst>
              <a:ext uri="{FF2B5EF4-FFF2-40B4-BE49-F238E27FC236}">
                <a16:creationId xmlns:a16="http://schemas.microsoft.com/office/drawing/2014/main" id="{60D737A5-BFBE-E33C-317E-73AE0E2D71AF}"/>
              </a:ext>
            </a:extLst>
          </p:cNvPr>
          <p:cNvPicPr>
            <a:picLocks noChangeAspect="1"/>
          </p:cNvPicPr>
          <p:nvPr/>
        </p:nvPicPr>
        <p:blipFill rotWithShape="1">
          <a:blip r:embed="rId3"/>
          <a:srcRect r="12440"/>
          <a:stretch/>
        </p:blipFill>
        <p:spPr>
          <a:xfrm>
            <a:off x="597101" y="2392589"/>
            <a:ext cx="9293348" cy="2403345"/>
          </a:xfrm>
          <a:prstGeom prst="rect">
            <a:avLst/>
          </a:prstGeom>
        </p:spPr>
      </p:pic>
    </p:spTree>
    <p:extLst>
      <p:ext uri="{BB962C8B-B14F-4D97-AF65-F5344CB8AC3E}">
        <p14:creationId xmlns:p14="http://schemas.microsoft.com/office/powerpoint/2010/main" val="6348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8897251" cy="830997"/>
          </a:xfrm>
        </p:spPr>
        <p:txBody>
          <a:bodyPr>
            <a:normAutofit fontScale="90000"/>
          </a:bodyPr>
          <a:lstStyle/>
          <a:p>
            <a:r>
              <a:rPr lang="en-GB" dirty="0"/>
              <a:t>RESULTS – </a:t>
            </a:r>
            <a:r>
              <a:rPr lang="en-GB" dirty="0" err="1"/>
              <a:t>SVM_Confusion</a:t>
            </a:r>
            <a:r>
              <a:rPr lang="en-GB" dirty="0"/>
              <a:t> matrix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3C3C8520-F86A-29CF-D9AE-315C0A618CE1}"/>
              </a:ext>
            </a:extLst>
          </p:cNvPr>
          <p:cNvPicPr>
            <a:picLocks noChangeAspect="1"/>
          </p:cNvPicPr>
          <p:nvPr/>
        </p:nvPicPr>
        <p:blipFill rotWithShape="1">
          <a:blip r:embed="rId3"/>
          <a:srcRect r="7366"/>
          <a:stretch/>
        </p:blipFill>
        <p:spPr>
          <a:xfrm>
            <a:off x="558405" y="1201586"/>
            <a:ext cx="9014804" cy="1767993"/>
          </a:xfrm>
          <a:prstGeom prst="rect">
            <a:avLst/>
          </a:prstGeom>
        </p:spPr>
      </p:pic>
      <p:pic>
        <p:nvPicPr>
          <p:cNvPr id="14" name="Picture 13">
            <a:extLst>
              <a:ext uri="{FF2B5EF4-FFF2-40B4-BE49-F238E27FC236}">
                <a16:creationId xmlns:a16="http://schemas.microsoft.com/office/drawing/2014/main" id="{139D41BE-1FE2-1E2D-F3CF-C22D1212CE9C}"/>
              </a:ext>
            </a:extLst>
          </p:cNvPr>
          <p:cNvPicPr>
            <a:picLocks noChangeAspect="1"/>
          </p:cNvPicPr>
          <p:nvPr/>
        </p:nvPicPr>
        <p:blipFill>
          <a:blip r:embed="rId4"/>
          <a:stretch>
            <a:fillRect/>
          </a:stretch>
        </p:blipFill>
        <p:spPr>
          <a:xfrm>
            <a:off x="1710196" y="2969579"/>
            <a:ext cx="5979059" cy="3880206"/>
          </a:xfrm>
          <a:prstGeom prst="rect">
            <a:avLst/>
          </a:prstGeom>
        </p:spPr>
      </p:pic>
    </p:spTree>
    <p:extLst>
      <p:ext uri="{BB962C8B-B14F-4D97-AF65-F5344CB8AC3E}">
        <p14:creationId xmlns:p14="http://schemas.microsoft.com/office/powerpoint/2010/main" val="289846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18506" y="4253927"/>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61257" y="1107440"/>
            <a:ext cx="9918441" cy="2543766"/>
          </a:xfrm>
        </p:spPr>
        <p:txBody>
          <a:bodyPr>
            <a:normAutofit/>
          </a:bodyPr>
          <a:lstStyle/>
          <a:p>
            <a:pPr algn="l"/>
            <a:r>
              <a:rPr lang="en-US" dirty="0"/>
              <a:t>My project codes </a:t>
            </a:r>
            <a:r>
              <a:rPr lang="en-US" dirty="0" err="1"/>
              <a:t>Github</a:t>
            </a:r>
            <a:r>
              <a:rPr lang="en-US" dirty="0"/>
              <a:t> link:</a:t>
            </a:r>
          </a:p>
          <a:p>
            <a:pPr algn="l"/>
            <a:r>
              <a:rPr lang="en-US" dirty="0">
                <a:hlinkClick r:id="rId3"/>
              </a:rPr>
              <a:t>https://github.com/sshaikshoaib/VOIS_TECH/tree/main</a:t>
            </a:r>
            <a:endParaRPr lang="en-US" dirty="0"/>
          </a:p>
          <a:p>
            <a:pPr algn="l"/>
            <a:r>
              <a:rPr lang="en-US" dirty="0"/>
              <a:t>My project codes drive link:</a:t>
            </a:r>
          </a:p>
          <a:p>
            <a:pPr algn="l"/>
            <a:r>
              <a:rPr lang="en-US" dirty="0">
                <a:hlinkClick r:id="rId4"/>
              </a:rPr>
              <a:t>https://drive.google.com/drive/folders/1RUYBKMZmf7NXXMdBP2ibqhMVrjpMohcS?usp=sharing</a:t>
            </a:r>
            <a:endParaRPr lang="en-US" dirty="0"/>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2095774"/>
            <a:ext cx="7279308" cy="4376146"/>
          </a:xfrm>
        </p:spPr>
        <p:txBody>
          <a:bodyPr>
            <a:noAutofit/>
          </a:bodyPr>
          <a:lstStyle/>
          <a:p>
            <a:pPr>
              <a:lnSpc>
                <a:spcPct val="150000"/>
              </a:lnSpc>
            </a:pPr>
            <a:r>
              <a:rPr lang="en-US" sz="1600" dirty="0"/>
              <a:t>How might we enhance the accuracy and interpretability of diabetes prediction models to empower healthcare professionals in identifying individuals at risk, thereby facilitating early intervention and personalized care?"</a:t>
            </a:r>
          </a:p>
          <a:p>
            <a:pPr>
              <a:lnSpc>
                <a:spcPct val="150000"/>
              </a:lnSpc>
            </a:pPr>
            <a:endParaRPr lang="en-US" sz="1600" dirty="0"/>
          </a:p>
          <a:p>
            <a:pPr>
              <a:lnSpc>
                <a:spcPct val="150000"/>
              </a:lnSpc>
            </a:pPr>
            <a:r>
              <a:rPr lang="en-US" sz="1600" dirty="0"/>
              <a:t>This problem statement suggests a focus on improving both the performance and interpretability of your machine learning models for diabetes prediction, with the ultimate goal of aiding healthcare professionals in making informed decisions for patient care. Adjust the wording based on the specific objectives and goals you have in mind for your project.</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84899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2181" y="654729"/>
            <a:ext cx="8723293" cy="830997"/>
          </a:xfrm>
        </p:spPr>
        <p:txBody>
          <a:bodyPr>
            <a:normAutofit fontScale="90000"/>
          </a:bodyPr>
          <a:lstStyle/>
          <a:p>
            <a:r>
              <a:rPr lang="en-GB" dirty="0"/>
              <a:t>Project Description</a:t>
            </a:r>
            <a:br>
              <a:rPr lang="en-GB" dirty="0"/>
            </a:br>
            <a:r>
              <a:rPr lang="en-US" sz="2000" b="0" dirty="0"/>
              <a:t>Project Title: “Enhancing Diabetes Prediction with Machine Learning models"</a:t>
            </a:r>
            <a:br>
              <a:rPr lang="en-US" sz="2000" b="0" dirty="0"/>
            </a:br>
            <a:br>
              <a:rPr lang="en-US" sz="2000" b="0" dirty="0"/>
            </a:br>
            <a:r>
              <a:rPr lang="en-US" sz="2000" b="0" dirty="0"/>
              <a:t>This project focuses on developing and comparing two machine learning models—Random Forest Classifier and Support Vector Machine (SVM)—for predicting diabetes based on health-related attributes. The dataset includes factors such as glucose levels, blood pressure, BMI, etc. The goal is to enhance accuracy while ensuring interpretability for healthcare professionals. By evaluating model performance and visualizing interpretability, the project aims to empower early intervention and personalized care for individuals at risk of diabetes. The findings contribute to the understanding of machine learning applications in healthcare.</a:t>
            </a:r>
            <a:br>
              <a:rPr lang="en-US" sz="2000" b="0" dirty="0"/>
            </a:br>
            <a:br>
              <a:rPr lang="en-US" sz="2000" b="0" dirty="0"/>
            </a:br>
            <a:r>
              <a:rPr lang="en-US" sz="2000" b="0" dirty="0"/>
              <a:t>Significance:</a:t>
            </a:r>
            <a:br>
              <a:rPr lang="en-US" sz="2000" b="0" dirty="0"/>
            </a:br>
            <a:r>
              <a:rPr lang="en-US" sz="2000" b="0" dirty="0"/>
              <a:t>This project addresses the critical need for accurate and interpretable diabetes prediction models. Healthcare professionals can benefit from these models by gaining insights into influential factors and making informed decisions for patient care. The project's outcomes have the potential to improve diagnostic processes and contribute to more effective healthcare strategies for diabetes management.</a:t>
            </a:r>
            <a:r>
              <a:rPr lang="en-GB" sz="2000" b="0" dirty="0"/>
              <a:t>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a:extLst>
              <a:ext uri="{FF2B5EF4-FFF2-40B4-BE49-F238E27FC236}">
                <a16:creationId xmlns:a16="http://schemas.microsoft.com/office/drawing/2014/main" id="{E71C38A9-ACFC-88ED-A9FE-74AEE24F6983}"/>
              </a:ext>
            </a:extLst>
          </p:cNvPr>
          <p:cNvSpPr txBox="1"/>
          <p:nvPr/>
        </p:nvSpPr>
        <p:spPr>
          <a:xfrm>
            <a:off x="6652728" y="1642188"/>
            <a:ext cx="429207" cy="369332"/>
          </a:xfrm>
          <a:prstGeom prst="rect">
            <a:avLst/>
          </a:prstGeom>
          <a:solidFill>
            <a:schemeClr val="bg1">
              <a:lumMod val="95000"/>
            </a:schemeClr>
          </a:solidFill>
        </p:spPr>
        <p:txBody>
          <a:bodyPr wrap="square" rtlCol="0">
            <a:spAutoFit/>
          </a:bodyPr>
          <a:lstStyle/>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8" y="927668"/>
            <a:ext cx="8701274" cy="5818363"/>
          </a:xfrm>
        </p:spPr>
        <p:txBody>
          <a:bodyPr>
            <a:normAutofit fontScale="40000" lnSpcReduction="20000"/>
          </a:bodyPr>
          <a:lstStyle/>
          <a:p>
            <a:pPr marL="0" indent="0" algn="just">
              <a:lnSpc>
                <a:spcPct val="150000"/>
              </a:lnSpc>
              <a:buNone/>
            </a:pPr>
            <a:r>
              <a:rPr lang="en-US" sz="4000" b="1" dirty="0"/>
              <a:t>Healthcare Professionals:</a:t>
            </a:r>
          </a:p>
          <a:p>
            <a:pPr marL="0" indent="0" algn="just">
              <a:lnSpc>
                <a:spcPct val="150000"/>
              </a:lnSpc>
              <a:buNone/>
            </a:pPr>
            <a:r>
              <a:rPr lang="en-US" sz="3600" dirty="0"/>
              <a:t>Doctors, nurses, and other healthcare practitioners who can utilize the predictive models to identify individuals at risk of diabetes during routine check-ups.</a:t>
            </a:r>
          </a:p>
          <a:p>
            <a:pPr marL="0" indent="0" algn="just">
              <a:lnSpc>
                <a:spcPct val="150000"/>
              </a:lnSpc>
              <a:buNone/>
            </a:pPr>
            <a:r>
              <a:rPr lang="en-US" sz="3600" dirty="0"/>
              <a:t>Healthcare professionals can integrate the model predictions into their decision-making processes, enabling early interventions and personalized care plans.</a:t>
            </a:r>
          </a:p>
          <a:p>
            <a:pPr marL="0" indent="0" algn="just">
              <a:lnSpc>
                <a:spcPct val="150000"/>
              </a:lnSpc>
              <a:buNone/>
            </a:pPr>
            <a:r>
              <a:rPr lang="en-US" sz="4000" b="1" dirty="0"/>
              <a:t>Patients:</a:t>
            </a:r>
          </a:p>
          <a:p>
            <a:pPr marL="0" indent="0" algn="just">
              <a:lnSpc>
                <a:spcPct val="150000"/>
              </a:lnSpc>
              <a:buNone/>
            </a:pPr>
            <a:r>
              <a:rPr lang="en-US" sz="3600" dirty="0"/>
              <a:t>Individuals who may benefit from early detection of diabetes risk. The project's outcomes could empower patients to proactively manage their health and make lifestyle changes to reduce the risk of diabetes.</a:t>
            </a:r>
          </a:p>
          <a:p>
            <a:pPr marL="0" indent="0" algn="just">
              <a:lnSpc>
                <a:spcPct val="150000"/>
              </a:lnSpc>
              <a:buNone/>
            </a:pPr>
            <a:r>
              <a:rPr lang="en-US" sz="4000" b="1" dirty="0"/>
              <a:t>Healthcare Institutions:</a:t>
            </a:r>
          </a:p>
          <a:p>
            <a:pPr marL="0" indent="0" algn="just">
              <a:lnSpc>
                <a:spcPct val="150000"/>
              </a:lnSpc>
              <a:buNone/>
            </a:pPr>
            <a:r>
              <a:rPr lang="en-US" sz="3600" dirty="0"/>
              <a:t>Hospitals, clinics, and healthcare institutions that can incorporate the developed models into their health information systems for systematic and efficient risk assessment.</a:t>
            </a:r>
          </a:p>
          <a:p>
            <a:pPr marL="0" indent="0" algn="just">
              <a:lnSpc>
                <a:spcPct val="150000"/>
              </a:lnSpc>
              <a:buNone/>
            </a:pPr>
            <a:r>
              <a:rPr lang="en-US" sz="4000" b="1" dirty="0"/>
              <a:t>Researchers and Data Scientists:</a:t>
            </a:r>
          </a:p>
          <a:p>
            <a:pPr marL="0" indent="0" algn="just">
              <a:lnSpc>
                <a:spcPct val="150000"/>
              </a:lnSpc>
              <a:buNone/>
            </a:pPr>
            <a:r>
              <a:rPr lang="en-US" sz="3600" dirty="0"/>
              <a:t>Professionals in the field of healthcare analytics and machine learning who can explore the project's methodology, findings, and potentially contribute to further improvements in diabetes prediction models.</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316780"/>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TextBox 2">
            <a:extLst>
              <a:ext uri="{FF2B5EF4-FFF2-40B4-BE49-F238E27FC236}">
                <a16:creationId xmlns:a16="http://schemas.microsoft.com/office/drawing/2014/main" id="{A1A64BF4-F11D-8E30-9F44-54A889F10DA2}"/>
              </a:ext>
            </a:extLst>
          </p:cNvPr>
          <p:cNvSpPr txBox="1"/>
          <p:nvPr/>
        </p:nvSpPr>
        <p:spPr>
          <a:xfrm>
            <a:off x="6634066" y="1651518"/>
            <a:ext cx="466530"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65763" y="1167013"/>
            <a:ext cx="10060474" cy="5243448"/>
          </a:xfrm>
        </p:spPr>
        <p:txBody>
          <a:bodyPr/>
          <a:lstStyle/>
          <a:p>
            <a:pPr marL="0" indent="0">
              <a:buNone/>
            </a:pPr>
            <a:r>
              <a:rPr lang="en-US" b="1" dirty="0"/>
              <a:t>	Programming Language </a:t>
            </a:r>
            <a:r>
              <a:rPr lang="en-US" dirty="0"/>
              <a:t>- Python </a:t>
            </a:r>
          </a:p>
          <a:p>
            <a:pPr marL="457200" lvl="1" indent="0">
              <a:lnSpc>
                <a:spcPct val="150000"/>
              </a:lnSpc>
              <a:buNone/>
            </a:pPr>
            <a:r>
              <a:rPr lang="en-US" b="1" dirty="0"/>
              <a:t>Machine Learning Models </a:t>
            </a:r>
            <a:r>
              <a:rPr lang="en-US" dirty="0"/>
              <a:t>– </a:t>
            </a:r>
          </a:p>
          <a:p>
            <a:pPr marL="457200" lvl="1" indent="0">
              <a:lnSpc>
                <a:spcPct val="150000"/>
              </a:lnSpc>
              <a:buNone/>
            </a:pPr>
            <a:r>
              <a:rPr lang="en-US" dirty="0"/>
              <a:t>	Random Forest Classifier: Implemented using scikit-learn, this ensemble 	learning model is utilized for predicting diabetes based on the input features.</a:t>
            </a:r>
          </a:p>
          <a:p>
            <a:pPr marL="457200" lvl="1" indent="0">
              <a:lnSpc>
                <a:spcPct val="150000"/>
              </a:lnSpc>
              <a:buNone/>
            </a:pPr>
            <a:r>
              <a:rPr lang="en-US" dirty="0"/>
              <a:t>	Support Vector Machine (SVM): The project includes the implementation of an 	SVM classifier from scikit-learn for diabetes prediction</a:t>
            </a:r>
          </a:p>
          <a:p>
            <a:pPr marL="457200" lvl="1" indent="0">
              <a:lnSpc>
                <a:spcPct val="150000"/>
              </a:lnSpc>
              <a:buNone/>
            </a:pPr>
            <a:r>
              <a:rPr lang="en-US" b="1" dirty="0"/>
              <a:t>Libraries Used </a:t>
            </a:r>
            <a:r>
              <a:rPr lang="en-US" dirty="0"/>
              <a:t>- Pandas , Matplotlib , NumPy, Scikit-learn, Seaborn</a:t>
            </a:r>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182913" y="240974"/>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60400" y="1107890"/>
            <a:ext cx="8903478" cy="5632311"/>
          </a:xfrm>
          <a:prstGeom prst="rect">
            <a:avLst/>
          </a:prstGeom>
          <a:noFill/>
        </p:spPr>
        <p:txBody>
          <a:bodyPr wrap="square">
            <a:spAutoFit/>
          </a:bodyPr>
          <a:lstStyle/>
          <a:p>
            <a:r>
              <a:rPr lang="en-US" dirty="0"/>
              <a:t>In this diabetes prediction project, two machine learning models have been employed to assess their effectiveness in predicting the likelihood of diabetes based on a given set of health-related features. </a:t>
            </a:r>
          </a:p>
          <a:p>
            <a:endParaRPr lang="en-US" dirty="0"/>
          </a:p>
          <a:p>
            <a:r>
              <a:rPr lang="en-US" dirty="0"/>
              <a:t>Firstly, a Random Forest Classifier was utilized, leveraging the ensemble learning technique. This model is built upon an ensemble of decision trees, each contributing to the final prediction. Random Forests are known for their robustness, handling complex relationships in data, and offering high accuracy. The Random Forest model aids in capturing diverse patterns within the dataset, contributing to a comprehensive and reliable prediction framework.</a:t>
            </a:r>
          </a:p>
          <a:p>
            <a:endParaRPr lang="en-US" dirty="0"/>
          </a:p>
          <a:p>
            <a:r>
              <a:rPr lang="en-US" dirty="0"/>
              <a:t>Additionally, a Support Vector Machine (SVM) classifier was implemented. SVM is a powerful supervised learning algorithm used for classification and regression tasks. In this project, the SVM model is trained to discern between individuals with and without diabetes based on the specified features. SVMs are effective in high-dimensional spaces and are particularly useful when dealing with non-linear relationships in data. The project employs these two distinct models to provide a comparative analysis of their performance in the context of diabetes prediction, offering insights into the strengths and limitations of each approach.</a:t>
            </a:r>
            <a:endParaRPr lang="en-GB" dirty="0"/>
          </a:p>
          <a:p>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 - </a:t>
            </a:r>
            <a:endParaRPr lang="en-IN" dirty="0"/>
          </a:p>
        </p:txBody>
      </p:sp>
      <p:sp>
        <p:nvSpPr>
          <p:cNvPr id="2" name="TextBox 1">
            <a:extLst>
              <a:ext uri="{FF2B5EF4-FFF2-40B4-BE49-F238E27FC236}">
                <a16:creationId xmlns:a16="http://schemas.microsoft.com/office/drawing/2014/main" id="{CB31F1EA-AE19-3C90-4AE4-B0EAA01922F4}"/>
              </a:ext>
            </a:extLst>
          </p:cNvPr>
          <p:cNvSpPr txBox="1"/>
          <p:nvPr/>
        </p:nvSpPr>
        <p:spPr>
          <a:xfrm>
            <a:off x="6641737" y="1679510"/>
            <a:ext cx="391886"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8831358" cy="4455924"/>
          </a:xfrm>
        </p:spPr>
        <p:txBody>
          <a:bodyPr/>
          <a:lstStyle/>
          <a:p>
            <a:pPr marL="0" indent="0">
              <a:buNone/>
            </a:pPr>
            <a:r>
              <a:rPr lang="en-US" b="1" dirty="0"/>
              <a:t>Random Forest Classifier:</a:t>
            </a:r>
          </a:p>
          <a:p>
            <a:pPr marL="0" indent="0">
              <a:buNone/>
            </a:pPr>
            <a:r>
              <a:rPr lang="en-IN" dirty="0"/>
              <a:t>Accuracy: 72.07%</a:t>
            </a:r>
            <a:endParaRPr lang="en-US" dirty="0"/>
          </a:p>
        </p:txBody>
      </p:sp>
      <p:pic>
        <p:nvPicPr>
          <p:cNvPr id="3" name="Picture 2">
            <a:extLst>
              <a:ext uri="{FF2B5EF4-FFF2-40B4-BE49-F238E27FC236}">
                <a16:creationId xmlns:a16="http://schemas.microsoft.com/office/drawing/2014/main" id="{FF057C97-E9EC-CBC3-E6F8-CF1128F5CE98}"/>
              </a:ext>
            </a:extLst>
          </p:cNvPr>
          <p:cNvPicPr>
            <a:picLocks noChangeAspect="1"/>
          </p:cNvPicPr>
          <p:nvPr/>
        </p:nvPicPr>
        <p:blipFill>
          <a:blip r:embed="rId3"/>
          <a:stretch>
            <a:fillRect/>
          </a:stretch>
        </p:blipFill>
        <p:spPr>
          <a:xfrm>
            <a:off x="891140" y="2340107"/>
            <a:ext cx="9307220" cy="3397335"/>
          </a:xfrm>
          <a:prstGeom prst="rect">
            <a:avLst/>
          </a:prstGeom>
        </p:spPr>
      </p:pic>
    </p:spTree>
    <p:extLst>
      <p:ext uri="{BB962C8B-B14F-4D97-AF65-F5344CB8AC3E}">
        <p14:creationId xmlns:p14="http://schemas.microsoft.com/office/powerpoint/2010/main" val="14904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8831358" cy="4455924"/>
          </a:xfrm>
        </p:spPr>
        <p:txBody>
          <a:bodyPr/>
          <a:lstStyle/>
          <a:p>
            <a:pPr marL="0" indent="0">
              <a:buNone/>
            </a:pPr>
            <a:r>
              <a:rPr lang="en-US" b="1" dirty="0"/>
              <a:t>Random Forest Classifier:</a:t>
            </a:r>
          </a:p>
          <a:p>
            <a:pPr marL="0" indent="0">
              <a:buNone/>
            </a:pPr>
            <a:r>
              <a:rPr lang="en-IN" dirty="0"/>
              <a:t>Classification report:</a:t>
            </a:r>
            <a:endParaRPr lang="en-US" dirty="0"/>
          </a:p>
        </p:txBody>
      </p:sp>
      <p:pic>
        <p:nvPicPr>
          <p:cNvPr id="13" name="Picture 12">
            <a:extLst>
              <a:ext uri="{FF2B5EF4-FFF2-40B4-BE49-F238E27FC236}">
                <a16:creationId xmlns:a16="http://schemas.microsoft.com/office/drawing/2014/main" id="{F11DC2C5-25CB-C779-CCC0-68ABA1678B5A}"/>
              </a:ext>
            </a:extLst>
          </p:cNvPr>
          <p:cNvPicPr>
            <a:picLocks noChangeAspect="1"/>
          </p:cNvPicPr>
          <p:nvPr/>
        </p:nvPicPr>
        <p:blipFill rotWithShape="1">
          <a:blip r:embed="rId3"/>
          <a:srcRect r="16403"/>
          <a:stretch/>
        </p:blipFill>
        <p:spPr>
          <a:xfrm>
            <a:off x="885677" y="2444315"/>
            <a:ext cx="9527285" cy="247223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8710639" cy="830997"/>
          </a:xfrm>
        </p:spPr>
        <p:txBody>
          <a:bodyPr>
            <a:normAutofit fontScale="90000"/>
          </a:bodyPr>
          <a:lstStyle/>
          <a:p>
            <a:r>
              <a:rPr lang="en-GB" dirty="0"/>
              <a:t>RESULTS – </a:t>
            </a:r>
            <a:r>
              <a:rPr lang="en-GB" dirty="0" err="1"/>
              <a:t>RFC_Confusion</a:t>
            </a:r>
            <a:r>
              <a:rPr lang="en-GB" dirty="0"/>
              <a:t> matrix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8831358" cy="4455924"/>
          </a:xfrm>
        </p:spPr>
        <p:txBody>
          <a:bodyPr/>
          <a:lstStyle/>
          <a:p>
            <a:pPr marL="0" indent="0">
              <a:buNone/>
            </a:pPr>
            <a:r>
              <a:rPr lang="en-US" b="1" dirty="0"/>
              <a:t>Random Forest Classifier:</a:t>
            </a:r>
          </a:p>
          <a:p>
            <a:pPr marL="0" indent="0">
              <a:buNone/>
            </a:pPr>
            <a:r>
              <a:rPr lang="en-IN" dirty="0"/>
              <a:t>Confusion matrix:</a:t>
            </a:r>
            <a:endParaRPr lang="en-US" dirty="0"/>
          </a:p>
        </p:txBody>
      </p:sp>
      <p:pic>
        <p:nvPicPr>
          <p:cNvPr id="3" name="Picture 2">
            <a:extLst>
              <a:ext uri="{FF2B5EF4-FFF2-40B4-BE49-F238E27FC236}">
                <a16:creationId xmlns:a16="http://schemas.microsoft.com/office/drawing/2014/main" id="{6848AE4F-D15A-C40B-6B00-392A0772B241}"/>
              </a:ext>
            </a:extLst>
          </p:cNvPr>
          <p:cNvPicPr>
            <a:picLocks noChangeAspect="1"/>
          </p:cNvPicPr>
          <p:nvPr/>
        </p:nvPicPr>
        <p:blipFill rotWithShape="1">
          <a:blip r:embed="rId3"/>
          <a:srcRect l="820" r="17888"/>
          <a:stretch/>
        </p:blipFill>
        <p:spPr>
          <a:xfrm>
            <a:off x="470463" y="1201586"/>
            <a:ext cx="9298689" cy="1714649"/>
          </a:xfrm>
          <a:prstGeom prst="rect">
            <a:avLst/>
          </a:prstGeom>
        </p:spPr>
      </p:pic>
      <p:pic>
        <p:nvPicPr>
          <p:cNvPr id="9" name="Picture 8">
            <a:extLst>
              <a:ext uri="{FF2B5EF4-FFF2-40B4-BE49-F238E27FC236}">
                <a16:creationId xmlns:a16="http://schemas.microsoft.com/office/drawing/2014/main" id="{04C8554D-5960-415F-F493-C4655571AEA9}"/>
              </a:ext>
            </a:extLst>
          </p:cNvPr>
          <p:cNvPicPr>
            <a:picLocks noChangeAspect="1"/>
          </p:cNvPicPr>
          <p:nvPr/>
        </p:nvPicPr>
        <p:blipFill rotWithShape="1">
          <a:blip r:embed="rId4"/>
          <a:srcRect l="1996" r="17115"/>
          <a:stretch/>
        </p:blipFill>
        <p:spPr>
          <a:xfrm>
            <a:off x="1390262" y="2916235"/>
            <a:ext cx="7473820" cy="3941765"/>
          </a:xfrm>
          <a:prstGeom prst="rect">
            <a:avLst/>
          </a:prstGeom>
        </p:spPr>
      </p:pic>
    </p:spTree>
    <p:extLst>
      <p:ext uri="{BB962C8B-B14F-4D97-AF65-F5344CB8AC3E}">
        <p14:creationId xmlns:p14="http://schemas.microsoft.com/office/powerpoint/2010/main" val="4117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documentManagement/types"/>
    <ds:schemaRef ds:uri="http://schemas.microsoft.com/office/infopath/2007/PartnerControls"/>
    <ds:schemaRef ds:uri="71af3243-3dd4-4a8d-8c0d-dd76da1f02a5"/>
    <ds:schemaRef ds:uri="http://purl.org/dc/dcmitype/"/>
    <ds:schemaRef ds:uri="http://www.w3.org/XML/1998/namespace"/>
    <ds:schemaRef ds:uri="http://purl.org/dc/elements/1.1/"/>
    <ds:schemaRef ds:uri="http://schemas.openxmlformats.org/package/2006/metadata/core-properties"/>
    <ds:schemaRef ds:uri="16c05727-aa75-4e4a-9b5f-8a80a116589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672</TotalTime>
  <Words>815</Words>
  <Application>Microsoft Office PowerPoint</Application>
  <PresentationFormat>Widescreen</PresentationFormat>
  <Paragraphs>56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 Enhancing Diabetes Prediction with Machine Learning Models</vt:lpstr>
      <vt:lpstr>PROBLEM  STATEMENT</vt:lpstr>
      <vt:lpstr>Project Description Project Title: “Enhancing Diabetes Prediction with Machine Learning models"  This project focuses on developing and comparing two machine learning models—Random Forest Classifier and Support Vector Machine (SVM)—for predicting diabetes based on health-related attributes. The dataset includes factors such as glucose levels, blood pressure, BMI, etc. The goal is to enhance accuracy while ensuring interpretability for healthcare professionals. By evaluating model performance and visualizing interpretability, the project aims to empower early intervention and personalized care for individuals at risk of diabetes. The findings contribute to the understanding of machine learning applications in healthcare.  Significance: This project addresses the critical need for accurate and interpretable diabetes prediction models. Healthcare professionals can benefit from these models by gaining insights into influential factors and making informed decisions for patient care. The project's outcomes have the potential to improve diagnostic processes and contribute to more effective healthcare strategies for diabetes management.  </vt:lpstr>
      <vt:lpstr>WHO ARE THE END USERS?</vt:lpstr>
      <vt:lpstr>Technology Used</vt:lpstr>
      <vt:lpstr>MODELLING - </vt:lpstr>
      <vt:lpstr>RESULTS </vt:lpstr>
      <vt:lpstr>RESULTS </vt:lpstr>
      <vt:lpstr>RESULTS – RFC_Confusion matrix </vt:lpstr>
      <vt:lpstr>RESULTS </vt:lpstr>
      <vt:lpstr>RESULTS </vt:lpstr>
      <vt:lpstr>RESULTS – SVM_Confusion matrix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shaik shoaib shoaib</cp:lastModifiedBy>
  <cp:revision>74</cp:revision>
  <dcterms:created xsi:type="dcterms:W3CDTF">2021-07-11T13:13:15Z</dcterms:created>
  <dcterms:modified xsi:type="dcterms:W3CDTF">2023-11-30T15:24:18Z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