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01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05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9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47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50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7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020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18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373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26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1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94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2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itgoffice-my.sharepoint.com/:p:/g/personal/himanshu_chaudhary_iitg_ac_in/Eb-GsH3_dTBMkWtCWegr6XAB6ut518LX86JX3cJwwBWAmg?e=gYNV6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itgoffice-my.sharepoint.com/:p:/g/personal/himanshu_chaudhary_iitg_ac_in/Eb-GsH3_dTBMkWtCWegr6XAB6ut518LX86JX3cJwwBWAmg?e=gYNV6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itgoffice-my.sharepoint.com/:p:/g/personal/himanshu_chaudhary_iitg_ac_in/Eb-GsH3_dTBMkWtCWegr6XAB6ut518LX86JX3cJwwBWAmg?e=gYNV6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itgoffice-my.sharepoint.com/:p:/g/personal/himanshu_chaudhary_iitg_ac_in/Eb-GsH3_dTBMkWtCWegr6XAB6ut518LX86JX3cJwwBWAmg?e=gYNV6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iitgoffice-my.sharepoint.com/:p:/g/personal/himanshu_chaudhary_iitg_ac_in/Eb-GsH3_dTBMkWtCWegr6XAB6ut518LX86JX3cJwwBWAmg?e=gYNV6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5935B-1DE6-4339-9F63-AC98A06D1673}"/>
              </a:ext>
            </a:extLst>
          </p:cNvPr>
          <p:cNvSpPr txBox="1"/>
          <p:nvPr/>
        </p:nvSpPr>
        <p:spPr>
          <a:xfrm>
            <a:off x="628650" y="482600"/>
            <a:ext cx="2663436" cy="1350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latin typeface="+mj-lt"/>
                <a:ea typeface="+mj-ea"/>
                <a:cs typeface="+mj-cs"/>
              </a:rPr>
              <a:t>Khatabook</a:t>
            </a:r>
            <a:r>
              <a:rPr lang="en-US" sz="4100" b="1" kern="1200" dirty="0">
                <a:latin typeface="+mj-lt"/>
                <a:ea typeface="+mj-ea"/>
                <a:cs typeface="+mj-cs"/>
              </a:rPr>
              <a:t> </a:t>
            </a:r>
            <a:endParaRPr lang="en-US" b="1">
              <a:cs typeface="Calibri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- </a:t>
            </a:r>
            <a:r>
              <a:rPr lang="en-US" sz="2400" b="1" kern="1200" dirty="0">
                <a:latin typeface="+mj-lt"/>
                <a:ea typeface="+mj-ea"/>
                <a:cs typeface="+mj-cs"/>
              </a:rPr>
              <a:t>A Case Study</a:t>
            </a:r>
            <a:endParaRPr lang="en-US" b="1" dirty="0">
              <a:ea typeface="+mj-ea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C6E58D-6F52-4A54-ADBE-3DBD24D1C0CD}"/>
              </a:ext>
            </a:extLst>
          </p:cNvPr>
          <p:cNvSpPr txBox="1"/>
          <p:nvPr/>
        </p:nvSpPr>
        <p:spPr>
          <a:xfrm>
            <a:off x="646696" y="4013298"/>
            <a:ext cx="4562978" cy="8944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err="1" smtClean="0"/>
              <a:t>Varenyam</a:t>
            </a:r>
            <a:r>
              <a:rPr lang="en-IN" sz="1500" dirty="0" smtClean="0"/>
              <a:t> </a:t>
            </a:r>
            <a:r>
              <a:rPr lang="en-IN" sz="1500" dirty="0" err="1" smtClean="0"/>
              <a:t>Bakshi</a:t>
            </a:r>
            <a:r>
              <a:rPr lang="en-IN" sz="1500" dirty="0" smtClean="0"/>
              <a:t> and </a:t>
            </a:r>
            <a:r>
              <a:rPr lang="en-IN" sz="1500" dirty="0" err="1" smtClean="0"/>
              <a:t>Siddharth</a:t>
            </a:r>
            <a:r>
              <a:rPr lang="en-IN" sz="1500" dirty="0" smtClean="0"/>
              <a:t> Shankar </a:t>
            </a:r>
            <a:r>
              <a:rPr lang="en-IN" sz="1500" dirty="0" err="1" smtClean="0"/>
              <a:t>Pandey</a:t>
            </a:r>
            <a:endParaRPr lang="en-IN" sz="1500" dirty="0" smtClean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smtClean="0"/>
              <a:t>190101098 and 190107074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smtClean="0"/>
              <a:t>IIT </a:t>
            </a:r>
            <a:r>
              <a:rPr lang="en-IN" sz="1500" dirty="0" err="1" smtClean="0"/>
              <a:t>Guwahati</a:t>
            </a:r>
            <a:endParaRPr lang="en-US" sz="1500" dirty="0"/>
          </a:p>
        </p:txBody>
      </p:sp>
      <p:pic>
        <p:nvPicPr>
          <p:cNvPr id="1028" name="Picture 4" descr="Khatabook - Crunchbase Company Profile &amp; Funding">
            <a:extLst>
              <a:ext uri="{FF2B5EF4-FFF2-40B4-BE49-F238E27FC236}">
                <a16:creationId xmlns:a16="http://schemas.microsoft.com/office/drawing/2014/main" xmlns="" id="{5B201918-5712-4854-B847-CBB232BF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00739" y="802048"/>
            <a:ext cx="3560660" cy="35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F8339D-9AFB-4E70-9975-717AF8E67B11}"/>
              </a:ext>
            </a:extLst>
          </p:cNvPr>
          <p:cNvSpPr txBox="1"/>
          <p:nvPr/>
        </p:nvSpPr>
        <p:spPr>
          <a:xfrm>
            <a:off x="628650" y="1700213"/>
            <a:ext cx="260925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 err="1">
                <a:latin typeface="Arial"/>
                <a:cs typeface="Arial"/>
              </a:rPr>
              <a:t>Khatabook</a:t>
            </a:r>
            <a:r>
              <a:rPr lang="en-US" sz="1100" dirty="0">
                <a:latin typeface="Arial"/>
                <a:cs typeface="Arial"/>
              </a:rPr>
              <a:t> is</a:t>
            </a:r>
            <a:r>
              <a:rPr lang="en-US" sz="1100" b="1" dirty="0">
                <a:latin typeface="Arial"/>
                <a:cs typeface="Arial"/>
              </a:rPr>
              <a:t> India's fastest growing SaaS company</a:t>
            </a:r>
            <a:r>
              <a:rPr lang="en-US" sz="1100" dirty="0">
                <a:latin typeface="Arial"/>
                <a:cs typeface="Arial"/>
              </a:rPr>
              <a:t> that enables micro, small and medium businesses to increase efficiency and reduce costs through safe and secure business and financial solutions. </a:t>
            </a:r>
            <a:endParaRPr lang="en-US" sz="11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3" y="160401"/>
            <a:ext cx="257058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dirty="0" err="1">
                <a:solidFill>
                  <a:srgbClr val="E84B21"/>
                </a:solidFill>
                <a:latin typeface="Arial"/>
                <a:cs typeface="Arial"/>
              </a:rPr>
              <a:t>Methodolo</a:t>
            </a:r>
            <a:r>
              <a:rPr lang="en-IN" sz="2700" b="0" dirty="0" err="1">
                <a:solidFill>
                  <a:srgbClr val="E84B21"/>
                </a:solidFill>
                <a:latin typeface="Arial"/>
                <a:cs typeface="Arial"/>
              </a:rPr>
              <a:t>gy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0229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0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0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5" y="1691766"/>
                </a:lnTo>
                <a:lnTo>
                  <a:pt x="1034795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0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1430" y="1322958"/>
            <a:ext cx="60960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540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Market  rese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7" y="1862150"/>
            <a:ext cx="887094" cy="1153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40" algn="ctr">
              <a:lnSpc>
                <a:spcPct val="863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Secondary  data sources,  news articles,  </a:t>
            </a:r>
            <a:r>
              <a:rPr sz="1050" spc="-5" dirty="0">
                <a:latin typeface="Arial"/>
                <a:cs typeface="Arial"/>
              </a:rPr>
              <a:t>Playstore </a:t>
            </a:r>
            <a:r>
              <a:rPr sz="1050" dirty="0">
                <a:latin typeface="Arial"/>
                <a:cs typeface="Arial"/>
              </a:rPr>
              <a:t>and  Appstore  </a:t>
            </a:r>
            <a:r>
              <a:rPr sz="1050" spc="-5" dirty="0">
                <a:latin typeface="Arial"/>
                <a:cs typeface="Arial"/>
              </a:rPr>
              <a:t>reviews,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depth  </a:t>
            </a:r>
            <a:r>
              <a:rPr sz="1050" spc="-5" dirty="0">
                <a:latin typeface="Arial"/>
                <a:cs typeface="Arial"/>
              </a:rPr>
              <a:t>interviews </a:t>
            </a:r>
            <a:r>
              <a:rPr sz="1050" dirty="0">
                <a:latin typeface="Arial"/>
                <a:cs typeface="Arial"/>
              </a:rPr>
              <a:t>of  non-users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895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8" y="0"/>
                </a:moveTo>
                <a:lnTo>
                  <a:pt x="109728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8" y="205994"/>
                </a:lnTo>
                <a:lnTo>
                  <a:pt x="109728" y="257556"/>
                </a:lnTo>
                <a:lnTo>
                  <a:pt x="219456" y="128778"/>
                </a:lnTo>
                <a:lnTo>
                  <a:pt x="109728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553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1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1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6" y="1691766"/>
                </a:lnTo>
                <a:lnTo>
                  <a:pt x="1034796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1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0236" y="1392174"/>
            <a:ext cx="77279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492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Goals and  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Non-</a:t>
            </a:r>
            <a:r>
              <a:rPr sz="1100" b="1" spc="-80" dirty="0">
                <a:solidFill>
                  <a:srgbClr val="923E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Goals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0133" y="1931670"/>
            <a:ext cx="911225" cy="10147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Competitor  Analysis,  Value  proposition  and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Prioritizing  customer pain  points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7220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8878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1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1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6" y="1691766"/>
                </a:lnTo>
                <a:lnTo>
                  <a:pt x="1034796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1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3089" y="1530222"/>
            <a:ext cx="70421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7429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Product  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trate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1648" y="2069719"/>
            <a:ext cx="888365" cy="7385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User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scenario,  target  personas and  proposed  solution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6544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8202" y="1285494"/>
            <a:ext cx="1231900" cy="1795780"/>
          </a:xfrm>
          <a:custGeom>
            <a:avLst/>
            <a:gdLst/>
            <a:ahLst/>
            <a:cxnLst/>
            <a:rect l="l" t="t" r="r" b="b"/>
            <a:pathLst>
              <a:path w="1231900" h="1795780">
                <a:moveTo>
                  <a:pt x="1108202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8" y="36067"/>
                </a:lnTo>
                <a:lnTo>
                  <a:pt x="9675" y="75223"/>
                </a:lnTo>
                <a:lnTo>
                  <a:pt x="0" y="123189"/>
                </a:lnTo>
                <a:lnTo>
                  <a:pt x="0" y="1672081"/>
                </a:lnTo>
                <a:lnTo>
                  <a:pt x="9675" y="1720048"/>
                </a:lnTo>
                <a:lnTo>
                  <a:pt x="36068" y="1759203"/>
                </a:lnTo>
                <a:lnTo>
                  <a:pt x="75223" y="1785596"/>
                </a:lnTo>
                <a:lnTo>
                  <a:pt x="123189" y="1795271"/>
                </a:lnTo>
                <a:lnTo>
                  <a:pt x="1108202" y="1795271"/>
                </a:lnTo>
                <a:lnTo>
                  <a:pt x="1156168" y="1785596"/>
                </a:lnTo>
                <a:lnTo>
                  <a:pt x="1195324" y="1759203"/>
                </a:lnTo>
                <a:lnTo>
                  <a:pt x="1221716" y="1720048"/>
                </a:lnTo>
                <a:lnTo>
                  <a:pt x="1231392" y="1672081"/>
                </a:lnTo>
                <a:lnTo>
                  <a:pt x="1231392" y="123189"/>
                </a:lnTo>
                <a:lnTo>
                  <a:pt x="1221716" y="75223"/>
                </a:lnTo>
                <a:lnTo>
                  <a:pt x="1195324" y="36067"/>
                </a:lnTo>
                <a:lnTo>
                  <a:pt x="1156168" y="9675"/>
                </a:lnTo>
                <a:lnTo>
                  <a:pt x="1108202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2910" y="1355547"/>
            <a:ext cx="106235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1230"/>
              </a:lnSpc>
              <a:spcBef>
                <a:spcPts val="105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Strategy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Impleme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tat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8151" y="2104389"/>
            <a:ext cx="1031240" cy="8775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1270" algn="ctr">
              <a:lnSpc>
                <a:spcPct val="86300"/>
              </a:lnSpc>
              <a:spcBef>
                <a:spcPts val="275"/>
              </a:spcBef>
            </a:pPr>
            <a:r>
              <a:rPr sz="1050" dirty="0">
                <a:latin typeface="Arial"/>
                <a:cs typeface="Arial"/>
              </a:rPr>
              <a:t>Analysing user  value </a:t>
            </a:r>
            <a:r>
              <a:rPr sz="1050" spc="-5" dirty="0">
                <a:latin typeface="Arial"/>
                <a:cs typeface="Arial"/>
              </a:rPr>
              <a:t>vs  </a:t>
            </a:r>
            <a:r>
              <a:rPr sz="1050" dirty="0">
                <a:latin typeface="Arial"/>
                <a:cs typeface="Arial"/>
              </a:rPr>
              <a:t>implementation  cost and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timeline  of feature  implementation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22464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09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2597" y="1285494"/>
            <a:ext cx="1036319" cy="1795780"/>
          </a:xfrm>
          <a:custGeom>
            <a:avLst/>
            <a:gdLst/>
            <a:ahLst/>
            <a:cxnLst/>
            <a:rect l="l" t="t" r="r" b="b"/>
            <a:pathLst>
              <a:path w="1036320" h="1795780">
                <a:moveTo>
                  <a:pt x="932687" y="0"/>
                </a:moveTo>
                <a:lnTo>
                  <a:pt x="103631" y="0"/>
                </a:lnTo>
                <a:lnTo>
                  <a:pt x="63275" y="8137"/>
                </a:lnTo>
                <a:lnTo>
                  <a:pt x="30337" y="30337"/>
                </a:lnTo>
                <a:lnTo>
                  <a:pt x="8137" y="63275"/>
                </a:lnTo>
                <a:lnTo>
                  <a:pt x="0" y="103631"/>
                </a:lnTo>
                <a:lnTo>
                  <a:pt x="0" y="1691639"/>
                </a:lnTo>
                <a:lnTo>
                  <a:pt x="8137" y="1731996"/>
                </a:lnTo>
                <a:lnTo>
                  <a:pt x="30337" y="1764934"/>
                </a:lnTo>
                <a:lnTo>
                  <a:pt x="63275" y="1787134"/>
                </a:lnTo>
                <a:lnTo>
                  <a:pt x="103631" y="1795271"/>
                </a:lnTo>
                <a:lnTo>
                  <a:pt x="932687" y="1795271"/>
                </a:lnTo>
                <a:lnTo>
                  <a:pt x="973044" y="1787134"/>
                </a:lnTo>
                <a:lnTo>
                  <a:pt x="1005982" y="1764934"/>
                </a:lnTo>
                <a:lnTo>
                  <a:pt x="1028182" y="1731996"/>
                </a:lnTo>
                <a:lnTo>
                  <a:pt x="1036320" y="1691639"/>
                </a:lnTo>
                <a:lnTo>
                  <a:pt x="1036320" y="103631"/>
                </a:lnTo>
                <a:lnTo>
                  <a:pt x="1028182" y="63275"/>
                </a:lnTo>
                <a:lnTo>
                  <a:pt x="1005982" y="30337"/>
                </a:lnTo>
                <a:lnTo>
                  <a:pt x="973044" y="8137"/>
                </a:lnTo>
                <a:lnTo>
                  <a:pt x="932687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4720" y="1322958"/>
            <a:ext cx="59309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8895" marR="5080" indent="-36830">
              <a:lnSpc>
                <a:spcPts val="1140"/>
              </a:lnSpc>
              <a:spcBef>
                <a:spcPts val="290"/>
              </a:spcBef>
            </a:pP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ss  Metrics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1465" y="1862150"/>
            <a:ext cx="878840" cy="1153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905" algn="ctr">
              <a:lnSpc>
                <a:spcPct val="863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Identifying  metrics </a:t>
            </a:r>
            <a:r>
              <a:rPr sz="1050" spc="-5" dirty="0">
                <a:latin typeface="Arial"/>
                <a:cs typeface="Arial"/>
              </a:rPr>
              <a:t>to  analyze the  </a:t>
            </a:r>
            <a:r>
              <a:rPr sz="1050" dirty="0">
                <a:latin typeface="Arial"/>
                <a:cs typeface="Arial"/>
              </a:rPr>
              <a:t>success of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dirty="0">
                <a:latin typeface="Arial"/>
                <a:cs typeface="Arial"/>
              </a:rPr>
              <a:t>features  implemented  and overall  product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5657" y="697230"/>
            <a:ext cx="7038340" cy="391795"/>
          </a:xfrm>
          <a:prstGeom prst="rect">
            <a:avLst/>
          </a:prstGeom>
          <a:ln w="19050">
            <a:solidFill>
              <a:srgbClr val="E84B2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75"/>
              </a:spcBef>
            </a:pPr>
            <a:r>
              <a:rPr sz="1050" dirty="0">
                <a:latin typeface="Arial"/>
                <a:cs typeface="Arial"/>
              </a:rPr>
              <a:t>To increase the number of users who record transactions on the Khatabook app on a daily</a:t>
            </a:r>
            <a:r>
              <a:rPr sz="1050" spc="-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basis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334" y="697230"/>
            <a:ext cx="1294130" cy="571951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99060" rIns="0" bIns="0" rtlCol="0" anchor="t">
            <a:spAutoFit/>
          </a:bodyPr>
          <a:lstStyle/>
          <a:p>
            <a:pPr marL="304165">
              <a:lnSpc>
                <a:spcPct val="100000"/>
              </a:lnSpc>
              <a:spcBef>
                <a:spcPts val="780"/>
              </a:spcBef>
            </a:pPr>
            <a:r>
              <a:rPr lang="en-US" sz="1200" b="1" spc="-5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</a:p>
          <a:p>
            <a:pPr marL="304165">
              <a:spcBef>
                <a:spcPts val="780"/>
              </a:spcBef>
            </a:pPr>
            <a:endParaRPr lang="en-US" sz="12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334" y="1221486"/>
            <a:ext cx="1294130" cy="1922145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34620" marR="129539" algn="ctr">
              <a:lnSpc>
                <a:spcPct val="100000"/>
              </a:lnSpc>
              <a:spcBef>
                <a:spcPts val="88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Approach  to solving the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34" y="3460241"/>
            <a:ext cx="1294130" cy="391795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Roadmap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75460" y="3268718"/>
            <a:ext cx="7120128" cy="1067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77695" y="3924096"/>
            <a:ext cx="617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Cust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mer  Needs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8089" y="3912514"/>
            <a:ext cx="808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Competitive  </a:t>
            </a:r>
            <a:r>
              <a:rPr sz="1000" b="1" dirty="0">
                <a:latin typeface="Arial"/>
                <a:cs typeface="Arial"/>
              </a:rPr>
              <a:t>L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nd</a:t>
            </a:r>
            <a:r>
              <a:rPr sz="1000" b="1" spc="-5" dirty="0">
                <a:latin typeface="Arial"/>
                <a:cs typeface="Arial"/>
              </a:rPr>
              <a:t>sca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5" dirty="0">
                <a:latin typeface="Arial"/>
                <a:cs typeface="Arial"/>
              </a:rPr>
              <a:t>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8403" y="3915257"/>
            <a:ext cx="814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Goal  Identific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2120" y="3122676"/>
            <a:ext cx="977265" cy="3765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2120" y="4376928"/>
            <a:ext cx="977265" cy="23177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0"/>
              </a:spcBef>
            </a:pPr>
            <a:r>
              <a:rPr sz="1000" b="1" spc="-5" dirty="0">
                <a:latin typeface="Arial"/>
                <a:cs typeface="Arial"/>
              </a:rPr>
              <a:t>Wireframes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5921" y="3913733"/>
            <a:ext cx="537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uc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Metrics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6208" y="3912514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Cost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Benefit  </a:t>
            </a:r>
            <a:r>
              <a:rPr sz="1000" b="1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2078" y="3545204"/>
            <a:ext cx="608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Pr</a:t>
            </a:r>
            <a:r>
              <a:rPr sz="1000" b="1" spc="-5" dirty="0">
                <a:latin typeface="Arial"/>
                <a:cs typeface="Arial"/>
              </a:rPr>
              <a:t>opos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9971" y="3978046"/>
            <a:ext cx="812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Functional 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pe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ific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2120" y="4634484"/>
            <a:ext cx="977265" cy="3765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involved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5460" y="4360164"/>
            <a:ext cx="821690" cy="4146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42545" rIns="0" bIns="0" rtlCol="0">
            <a:spAutoFit/>
          </a:bodyPr>
          <a:lstStyle/>
          <a:p>
            <a:pPr marL="142875" marR="135890" indent="62230">
              <a:lnSpc>
                <a:spcPct val="100000"/>
              </a:lnSpc>
              <a:spcBef>
                <a:spcPts val="335"/>
              </a:spcBef>
            </a:pPr>
            <a:r>
              <a:rPr sz="1000" b="1" dirty="0">
                <a:latin typeface="Arial"/>
                <a:cs typeface="Arial"/>
              </a:rPr>
              <a:t>Market  </a:t>
            </a:r>
            <a:r>
              <a:rPr sz="1000" b="1" spc="-5" dirty="0">
                <a:latin typeface="Arial"/>
                <a:cs typeface="Arial"/>
              </a:rPr>
              <a:t>Scenar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2364" y="4363211"/>
            <a:ext cx="1031875" cy="230504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Persona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2364" y="4623815"/>
            <a:ext cx="1031875" cy="230504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Journey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4" y="847114"/>
            <a:ext cx="30978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u="sng" dirty="0">
                <a:solidFill>
                  <a:srgbClr val="E84B21"/>
                </a:solidFill>
                <a:latin typeface="Arial"/>
                <a:cs typeface="Arial"/>
              </a:rPr>
              <a:t>Market</a:t>
            </a:r>
            <a:r>
              <a:rPr sz="2700" b="0" u="sng" spc="-260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sz="2700" b="0" u="sng" dirty="0">
                <a:solidFill>
                  <a:srgbClr val="E84B21"/>
                </a:solidFill>
                <a:latin typeface="Arial"/>
                <a:cs typeface="Arial"/>
              </a:rPr>
              <a:t>Research</a:t>
            </a:r>
            <a:endParaRPr sz="2700" u="sng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idx="1"/>
          </p:nvPr>
        </p:nvSpPr>
        <p:spPr>
          <a:xfrm>
            <a:off x="4641977" y="2419350"/>
            <a:ext cx="4310121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 indent="0">
              <a:lnSpc>
                <a:spcPct val="100000"/>
              </a:lnSpc>
              <a:spcBef>
                <a:spcPts val="100"/>
              </a:spcBef>
              <a:buNone/>
              <a:tabLst>
                <a:tab pos="241300" algn="l"/>
              </a:tabLst>
            </a:pPr>
            <a:r>
              <a:rPr lang="en-IN" sz="1100" b="1" spc="-5" dirty="0">
                <a:solidFill>
                  <a:srgbClr val="E84B21"/>
                </a:solidFill>
                <a:latin typeface="Arial"/>
                <a:cs typeface="Arial"/>
              </a:rPr>
              <a:t>Key</a:t>
            </a:r>
            <a:r>
              <a:rPr lang="en-IN" sz="1100" b="1" spc="-65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lang="en-IN" sz="1100" b="1" dirty="0">
                <a:solidFill>
                  <a:srgbClr val="E84B21"/>
                </a:solidFill>
                <a:latin typeface="Arial"/>
                <a:cs typeface="Arial"/>
              </a:rPr>
              <a:t>Insights:</a:t>
            </a:r>
            <a:endParaRPr lang="en-IN" sz="1100" dirty="0">
              <a:latin typeface="Arial"/>
              <a:cs typeface="Arial"/>
            </a:endParaRP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endParaRPr lang="en-US" sz="1100" spc="-10" dirty="0"/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lang="en-US" sz="110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SMEs are usually managed by more than one person  in the family.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Urban merchants prefer managing their transactions on  the laptop.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Merchants prefer if the process of sending reminders</a:t>
            </a:r>
            <a:r>
              <a:rPr lang="en-IN" sz="1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the mobile app is automated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Urban merchants also want to manage their bills and  invoices along with credit accounting.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There is huge positive reception for the app from long-  term users.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8870800"/>
              </p:ext>
            </p:extLst>
          </p:nvPr>
        </p:nvGraphicFramePr>
        <p:xfrm>
          <a:off x="4434708" y="514350"/>
          <a:ext cx="4498340" cy="149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9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70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Landscape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5351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247015" marR="19621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90%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retail  industry is  unorgan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ed</a:t>
                      </a:r>
                    </a:p>
                  </a:txBody>
                  <a:tcPr marL="0" marR="0" marT="86995" marB="0">
                    <a:lnR w="9525">
                      <a:solidFill>
                        <a:srgbClr val="E84B2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-5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&gt;50%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143510" marR="174625" indent="-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Volume of retail  electronic</a:t>
                      </a:r>
                      <a:r>
                        <a:rPr sz="10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payment  transactions</a:t>
                      </a:r>
                    </a:p>
                  </a:txBody>
                  <a:tcPr marL="0" marR="0" marT="86995" marB="0">
                    <a:lnL w="9525">
                      <a:solidFill>
                        <a:srgbClr val="E84B21"/>
                      </a:solidFill>
                      <a:prstDash val="solid"/>
                    </a:lnL>
                    <a:lnR w="9525">
                      <a:solidFill>
                        <a:srgbClr val="E84B2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00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8.92%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121285" marR="11239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CAGR of global</a:t>
                      </a:r>
                      <a:r>
                        <a:rPr sz="10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accounting  software market and  expected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cross $26600  million by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2024</a:t>
                      </a:r>
                    </a:p>
                  </a:txBody>
                  <a:tcPr marL="0" marR="0" marT="86995" marB="0">
                    <a:lnL w="9525">
                      <a:solidFill>
                        <a:srgbClr val="E84B2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04800" y="2146553"/>
            <a:ext cx="8674354" cy="2465197"/>
            <a:chOff x="4907534" y="594741"/>
            <a:chExt cx="4071620" cy="4017010"/>
          </a:xfrm>
        </p:grpSpPr>
        <p:sp>
          <p:nvSpPr>
            <p:cNvPr id="5" name="object 5"/>
            <p:cNvSpPr/>
            <p:nvPr/>
          </p:nvSpPr>
          <p:spPr>
            <a:xfrm>
              <a:off x="4920234" y="604266"/>
              <a:ext cx="4046220" cy="3997960"/>
            </a:xfrm>
            <a:custGeom>
              <a:avLst/>
              <a:gdLst/>
              <a:ahLst/>
              <a:cxnLst/>
              <a:rect l="l" t="t" r="r" b="b"/>
              <a:pathLst>
                <a:path w="4046220" h="3997960">
                  <a:moveTo>
                    <a:pt x="0" y="3997452"/>
                  </a:moveTo>
                  <a:lnTo>
                    <a:pt x="4046219" y="3997452"/>
                  </a:lnTo>
                  <a:lnTo>
                    <a:pt x="4046219" y="0"/>
                  </a:lnTo>
                  <a:lnTo>
                    <a:pt x="0" y="0"/>
                  </a:lnTo>
                  <a:lnTo>
                    <a:pt x="0" y="3997452"/>
                  </a:lnTo>
                  <a:close/>
                </a:path>
              </a:pathLst>
            </a:custGeom>
            <a:ln w="19050">
              <a:solidFill>
                <a:srgbClr val="E84B2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0234" y="613410"/>
              <a:ext cx="4046220" cy="294640"/>
            </a:xfrm>
            <a:custGeom>
              <a:avLst/>
              <a:gdLst/>
              <a:ahLst/>
              <a:cxnLst/>
              <a:rect l="l" t="t" r="r" b="b"/>
              <a:pathLst>
                <a:path w="4046220" h="294640">
                  <a:moveTo>
                    <a:pt x="4046219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4046219" y="294132"/>
                  </a:lnTo>
                  <a:lnTo>
                    <a:pt x="40462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0234" y="613410"/>
              <a:ext cx="4046220" cy="294640"/>
            </a:xfrm>
            <a:custGeom>
              <a:avLst/>
              <a:gdLst/>
              <a:ahLst/>
              <a:cxnLst/>
              <a:rect l="l" t="t" r="r" b="b"/>
              <a:pathLst>
                <a:path w="4046220" h="294640">
                  <a:moveTo>
                    <a:pt x="0" y="294132"/>
                  </a:moveTo>
                  <a:lnTo>
                    <a:pt x="4046219" y="294132"/>
                  </a:lnTo>
                  <a:lnTo>
                    <a:pt x="4046219" y="0"/>
                  </a:lnTo>
                  <a:lnTo>
                    <a:pt x="0" y="0"/>
                  </a:lnTo>
                  <a:lnTo>
                    <a:pt x="0" y="294132"/>
                  </a:lnTo>
                  <a:close/>
                </a:path>
              </a:pathLst>
            </a:custGeom>
            <a:ln w="25400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00" y="2419350"/>
            <a:ext cx="4038600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b="1" dirty="0">
                <a:solidFill>
                  <a:srgbClr val="E84B21"/>
                </a:solidFill>
                <a:latin typeface="Arial"/>
                <a:cs typeface="Arial"/>
              </a:rPr>
              <a:t>Barriers to shift to online</a:t>
            </a:r>
            <a:r>
              <a:rPr sz="1100" b="1" spc="-150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84B21"/>
                </a:solidFill>
                <a:latin typeface="Arial"/>
                <a:cs typeface="Arial"/>
              </a:rPr>
              <a:t>mode:</a:t>
            </a:r>
            <a:endParaRPr lang="en-US" sz="1100" b="1" dirty="0">
              <a:solidFill>
                <a:srgbClr val="E84B2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endParaRPr sz="11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Lack of customer trust and fear of data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loss</a:t>
            </a:r>
            <a:endParaRPr sz="11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latin typeface="Arial"/>
                <a:cs typeface="Arial"/>
              </a:rPr>
              <a:t>Resistance </a:t>
            </a:r>
            <a:r>
              <a:rPr sz="1100" dirty="0">
                <a:latin typeface="Arial"/>
                <a:cs typeface="Arial"/>
              </a:rPr>
              <a:t>to shift </a:t>
            </a:r>
            <a:r>
              <a:rPr sz="1100" spc="5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convenience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physical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books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Fear of </a:t>
            </a:r>
            <a:r>
              <a:rPr sz="1100" spc="-5" dirty="0">
                <a:latin typeface="Arial"/>
                <a:cs typeface="Arial"/>
              </a:rPr>
              <a:t>adding </a:t>
            </a:r>
            <a:r>
              <a:rPr sz="1100" dirty="0">
                <a:latin typeface="Arial"/>
                <a:cs typeface="Arial"/>
              </a:rPr>
              <a:t>bank account / </a:t>
            </a:r>
            <a:r>
              <a:rPr sz="1100" spc="-5" dirty="0">
                <a:latin typeface="Arial"/>
                <a:cs typeface="Arial"/>
              </a:rPr>
              <a:t>loss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money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latin typeface="Arial"/>
                <a:cs typeface="Arial"/>
              </a:rPr>
              <a:t>No </a:t>
            </a:r>
            <a:r>
              <a:rPr sz="1100" dirty="0">
                <a:latin typeface="Arial"/>
                <a:cs typeface="Arial"/>
              </a:rPr>
              <a:t>internet access or </a:t>
            </a:r>
            <a:r>
              <a:rPr sz="1100" spc="-5" dirty="0">
                <a:latin typeface="Arial"/>
                <a:cs typeface="Arial"/>
              </a:rPr>
              <a:t>unstable internet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</a:p>
          <a:p>
            <a:pPr marL="299085" marR="2686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Non-usage of smartphones (non – target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  group)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6D0CFA-6C3D-45ED-88D1-008980F73C8B}"/>
              </a:ext>
            </a:extLst>
          </p:cNvPr>
          <p:cNvSpPr txBox="1"/>
          <p:nvPr/>
        </p:nvSpPr>
        <p:spPr>
          <a:xfrm>
            <a:off x="305663" y="4736306"/>
            <a:ext cx="6761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For customer persona and strategy demonstration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0000"/>
                </a:solidFill>
              </a:rPr>
              <a:t> </a:t>
            </a:r>
            <a:r>
              <a:rPr lang="en-US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ctrl +</a:t>
            </a:r>
            <a:r>
              <a:rPr lang="en-US" b="1" i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b="1" i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1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5426" y="2779395"/>
            <a:ext cx="6007735" cy="1094105"/>
          </a:xfrm>
          <a:custGeom>
            <a:avLst/>
            <a:gdLst/>
            <a:ahLst/>
            <a:cxnLst/>
            <a:rect l="l" t="t" r="r" b="b"/>
            <a:pathLst>
              <a:path w="6007734" h="1094104">
                <a:moveTo>
                  <a:pt x="0" y="1093851"/>
                </a:moveTo>
                <a:lnTo>
                  <a:pt x="1821561" y="886460"/>
                </a:lnTo>
                <a:lnTo>
                  <a:pt x="1848167" y="878246"/>
                </a:lnTo>
                <a:lnTo>
                  <a:pt x="1878638" y="869028"/>
                </a:lnTo>
                <a:lnTo>
                  <a:pt x="1950142" y="847792"/>
                </a:lnTo>
                <a:lnTo>
                  <a:pt x="1990660" y="835882"/>
                </a:lnTo>
                <a:lnTo>
                  <a:pt x="2034014" y="823183"/>
                </a:lnTo>
                <a:lnTo>
                  <a:pt x="2079945" y="809748"/>
                </a:lnTo>
                <a:lnTo>
                  <a:pt x="2128196" y="795630"/>
                </a:lnTo>
                <a:lnTo>
                  <a:pt x="2178510" y="780884"/>
                </a:lnTo>
                <a:lnTo>
                  <a:pt x="2230630" y="765564"/>
                </a:lnTo>
                <a:lnTo>
                  <a:pt x="2284298" y="749722"/>
                </a:lnTo>
                <a:lnTo>
                  <a:pt x="2339258" y="733414"/>
                </a:lnTo>
                <a:lnTo>
                  <a:pt x="2395251" y="716692"/>
                </a:lnTo>
                <a:lnTo>
                  <a:pt x="2452021" y="699611"/>
                </a:lnTo>
                <a:lnTo>
                  <a:pt x="2509311" y="682224"/>
                </a:lnTo>
                <a:lnTo>
                  <a:pt x="2566862" y="664584"/>
                </a:lnTo>
                <a:lnTo>
                  <a:pt x="2624419" y="646747"/>
                </a:lnTo>
                <a:lnTo>
                  <a:pt x="2681723" y="628765"/>
                </a:lnTo>
                <a:lnTo>
                  <a:pt x="2738517" y="610692"/>
                </a:lnTo>
                <a:lnTo>
                  <a:pt x="2794545" y="592582"/>
                </a:lnTo>
                <a:lnTo>
                  <a:pt x="2849548" y="574489"/>
                </a:lnTo>
                <a:lnTo>
                  <a:pt x="2903270" y="556466"/>
                </a:lnTo>
                <a:lnTo>
                  <a:pt x="2955453" y="538568"/>
                </a:lnTo>
                <a:lnTo>
                  <a:pt x="3005840" y="520847"/>
                </a:lnTo>
                <a:lnTo>
                  <a:pt x="3054173" y="503359"/>
                </a:lnTo>
                <a:lnTo>
                  <a:pt x="3100197" y="486156"/>
                </a:lnTo>
                <a:lnTo>
                  <a:pt x="3145792" y="467711"/>
                </a:lnTo>
                <a:lnTo>
                  <a:pt x="3189563" y="447963"/>
                </a:lnTo>
                <a:lnTo>
                  <a:pt x="3231710" y="427070"/>
                </a:lnTo>
                <a:lnTo>
                  <a:pt x="3272430" y="405192"/>
                </a:lnTo>
                <a:lnTo>
                  <a:pt x="3311924" y="382487"/>
                </a:lnTo>
                <a:lnTo>
                  <a:pt x="3350389" y="359115"/>
                </a:lnTo>
                <a:lnTo>
                  <a:pt x="3388025" y="335235"/>
                </a:lnTo>
                <a:lnTo>
                  <a:pt x="3425030" y="311007"/>
                </a:lnTo>
                <a:lnTo>
                  <a:pt x="3461603" y="286588"/>
                </a:lnTo>
                <a:lnTo>
                  <a:pt x="3497944" y="262140"/>
                </a:lnTo>
                <a:lnTo>
                  <a:pt x="3534251" y="237820"/>
                </a:lnTo>
                <a:lnTo>
                  <a:pt x="3570723" y="213788"/>
                </a:lnTo>
                <a:lnTo>
                  <a:pt x="3607559" y="190203"/>
                </a:lnTo>
                <a:lnTo>
                  <a:pt x="3644957" y="167224"/>
                </a:lnTo>
                <a:lnTo>
                  <a:pt x="3683117" y="145011"/>
                </a:lnTo>
                <a:lnTo>
                  <a:pt x="3722238" y="123723"/>
                </a:lnTo>
                <a:lnTo>
                  <a:pt x="3762518" y="103518"/>
                </a:lnTo>
                <a:lnTo>
                  <a:pt x="3804156" y="84556"/>
                </a:lnTo>
                <a:lnTo>
                  <a:pt x="3847351" y="66997"/>
                </a:lnTo>
                <a:lnTo>
                  <a:pt x="3892303" y="50999"/>
                </a:lnTo>
                <a:lnTo>
                  <a:pt x="3939209" y="36721"/>
                </a:lnTo>
                <a:lnTo>
                  <a:pt x="3988269" y="24323"/>
                </a:lnTo>
                <a:lnTo>
                  <a:pt x="4039681" y="13964"/>
                </a:lnTo>
                <a:lnTo>
                  <a:pt x="4093645" y="5803"/>
                </a:lnTo>
                <a:lnTo>
                  <a:pt x="4150360" y="0"/>
                </a:lnTo>
                <a:lnTo>
                  <a:pt x="4644955" y="24076"/>
                </a:lnTo>
                <a:lnTo>
                  <a:pt x="5260673" y="114315"/>
                </a:lnTo>
                <a:lnTo>
                  <a:pt x="5785546" y="211722"/>
                </a:lnTo>
                <a:lnTo>
                  <a:pt x="6007608" y="257302"/>
                </a:lnTo>
              </a:path>
            </a:pathLst>
          </a:custGeom>
          <a:ln w="25400">
            <a:solidFill>
              <a:srgbClr val="AA35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9431" y="4180992"/>
            <a:ext cx="1948814" cy="906780"/>
          </a:xfrm>
          <a:custGeom>
            <a:avLst/>
            <a:gdLst/>
            <a:ahLst/>
            <a:cxnLst/>
            <a:rect l="l" t="t" r="r" b="b"/>
            <a:pathLst>
              <a:path w="1948815" h="906779">
                <a:moveTo>
                  <a:pt x="1948814" y="0"/>
                </a:moveTo>
                <a:lnTo>
                  <a:pt x="0" y="0"/>
                </a:lnTo>
                <a:lnTo>
                  <a:pt x="0" y="906780"/>
                </a:lnTo>
                <a:lnTo>
                  <a:pt x="1948814" y="906780"/>
                </a:lnTo>
                <a:lnTo>
                  <a:pt x="1948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613" y="616966"/>
          <a:ext cx="8849360" cy="446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Awareness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Advocacy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Realizing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Info/Compare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Open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7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8580" marR="3848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 marR="63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Find ads/news/articles/  vernacular influencer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marketing ads. Listen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Brand ambassador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 friends &amp;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family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2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Visit  website,  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3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Download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apk/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  or app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827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Signup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 the app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using  mobile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30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adds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 &amp; starts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Sharing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 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inviting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friends and  family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36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Reviewing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on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social  media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app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Touchpoints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065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Social Media/  Video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sharing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371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News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Blogs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720" marR="165735" indent="-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Website,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Advertising  links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promotions,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reviews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App,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Service,  Help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Desk,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Chat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Mouth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Social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Media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390">
                <a:tc rowSpan="4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Experience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23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xtremely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2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41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Slightly  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ositi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Neutral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  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xpe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63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physical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checks app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continues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suggests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40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Scenario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book to record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understands how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works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registers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creates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record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friends based on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collection's improvement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76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hears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friend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decide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download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business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explores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reviews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7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account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23158" y="3475125"/>
            <a:ext cx="384021" cy="38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2527" y="3760013"/>
            <a:ext cx="38523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1417" y="3056905"/>
            <a:ext cx="384021" cy="38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314" y="160401"/>
            <a:ext cx="32502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E84B21"/>
                </a:solidFill>
                <a:latin typeface="Arial"/>
                <a:cs typeface="Arial"/>
              </a:rPr>
              <a:t>Customer Journey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9518" y="2697885"/>
            <a:ext cx="379730" cy="381000"/>
          </a:xfrm>
          <a:custGeom>
            <a:avLst/>
            <a:gdLst/>
            <a:ahLst/>
            <a:cxnLst/>
            <a:rect l="l" t="t" r="r" b="b"/>
            <a:pathLst>
              <a:path w="379729" h="381000">
                <a:moveTo>
                  <a:pt x="189577" y="0"/>
                </a:moveTo>
                <a:lnTo>
                  <a:pt x="139180" y="6799"/>
                </a:lnTo>
                <a:lnTo>
                  <a:pt x="93894" y="25988"/>
                </a:lnTo>
                <a:lnTo>
                  <a:pt x="55526" y="55751"/>
                </a:lnTo>
                <a:lnTo>
                  <a:pt x="25882" y="94275"/>
                </a:lnTo>
                <a:lnTo>
                  <a:pt x="6771" y="139745"/>
                </a:lnTo>
                <a:lnTo>
                  <a:pt x="0" y="190346"/>
                </a:lnTo>
                <a:lnTo>
                  <a:pt x="6772" y="240945"/>
                </a:lnTo>
                <a:lnTo>
                  <a:pt x="25883" y="286413"/>
                </a:lnTo>
                <a:lnTo>
                  <a:pt x="55526" y="324935"/>
                </a:lnTo>
                <a:lnTo>
                  <a:pt x="93894" y="354697"/>
                </a:lnTo>
                <a:lnTo>
                  <a:pt x="139180" y="373885"/>
                </a:lnTo>
                <a:lnTo>
                  <a:pt x="189577" y="380684"/>
                </a:lnTo>
                <a:lnTo>
                  <a:pt x="239975" y="373885"/>
                </a:lnTo>
                <a:lnTo>
                  <a:pt x="285263" y="354697"/>
                </a:lnTo>
                <a:lnTo>
                  <a:pt x="323633" y="324935"/>
                </a:lnTo>
                <a:lnTo>
                  <a:pt x="327824" y="319488"/>
                </a:lnTo>
                <a:lnTo>
                  <a:pt x="205828" y="319488"/>
                </a:lnTo>
                <a:lnTo>
                  <a:pt x="158106" y="316536"/>
                </a:lnTo>
                <a:lnTo>
                  <a:pt x="113630" y="294660"/>
                </a:lnTo>
                <a:lnTo>
                  <a:pt x="87288" y="267203"/>
                </a:lnTo>
                <a:lnTo>
                  <a:pt x="88103" y="260913"/>
                </a:lnTo>
                <a:lnTo>
                  <a:pt x="96838" y="254163"/>
                </a:lnTo>
                <a:lnTo>
                  <a:pt x="366834" y="254163"/>
                </a:lnTo>
                <a:lnTo>
                  <a:pt x="372390" y="240945"/>
                </a:lnTo>
                <a:lnTo>
                  <a:pt x="375476" y="217895"/>
                </a:lnTo>
                <a:lnTo>
                  <a:pt x="115692" y="217895"/>
                </a:lnTo>
                <a:lnTo>
                  <a:pt x="98845" y="215450"/>
                </a:lnTo>
                <a:lnTo>
                  <a:pt x="63009" y="190797"/>
                </a:lnTo>
                <a:lnTo>
                  <a:pt x="55376" y="149674"/>
                </a:lnTo>
                <a:lnTo>
                  <a:pt x="51584" y="146468"/>
                </a:lnTo>
                <a:lnTo>
                  <a:pt x="49755" y="144953"/>
                </a:lnTo>
                <a:lnTo>
                  <a:pt x="48803" y="142624"/>
                </a:lnTo>
                <a:lnTo>
                  <a:pt x="48990" y="140758"/>
                </a:lnTo>
                <a:lnTo>
                  <a:pt x="49069" y="126065"/>
                </a:lnTo>
                <a:lnTo>
                  <a:pt x="93893" y="114092"/>
                </a:lnTo>
                <a:lnTo>
                  <a:pt x="112549" y="112558"/>
                </a:lnTo>
                <a:lnTo>
                  <a:pt x="360963" y="112558"/>
                </a:lnTo>
                <a:lnTo>
                  <a:pt x="353278" y="94275"/>
                </a:lnTo>
                <a:lnTo>
                  <a:pt x="323632" y="55751"/>
                </a:lnTo>
                <a:lnTo>
                  <a:pt x="285262" y="25988"/>
                </a:lnTo>
                <a:lnTo>
                  <a:pt x="239974" y="6799"/>
                </a:lnTo>
                <a:lnTo>
                  <a:pt x="189577" y="0"/>
                </a:lnTo>
                <a:close/>
              </a:path>
              <a:path w="379729" h="381000">
                <a:moveTo>
                  <a:pt x="366834" y="254163"/>
                </a:moveTo>
                <a:lnTo>
                  <a:pt x="282320" y="254163"/>
                </a:lnTo>
                <a:lnTo>
                  <a:pt x="291055" y="260913"/>
                </a:lnTo>
                <a:lnTo>
                  <a:pt x="291870" y="267203"/>
                </a:lnTo>
                <a:lnTo>
                  <a:pt x="288507" y="271590"/>
                </a:lnTo>
                <a:lnTo>
                  <a:pt x="251170" y="304259"/>
                </a:lnTo>
                <a:lnTo>
                  <a:pt x="205828" y="319488"/>
                </a:lnTo>
                <a:lnTo>
                  <a:pt x="327824" y="319488"/>
                </a:lnTo>
                <a:lnTo>
                  <a:pt x="353278" y="286413"/>
                </a:lnTo>
                <a:lnTo>
                  <a:pt x="366834" y="254163"/>
                </a:lnTo>
                <a:close/>
              </a:path>
              <a:path w="379729" h="381000">
                <a:moveTo>
                  <a:pt x="282320" y="254163"/>
                </a:moveTo>
                <a:lnTo>
                  <a:pt x="96838" y="254163"/>
                </a:lnTo>
                <a:lnTo>
                  <a:pt x="103103" y="254982"/>
                </a:lnTo>
                <a:lnTo>
                  <a:pt x="106462" y="259368"/>
                </a:lnTo>
                <a:lnTo>
                  <a:pt x="137821" y="286817"/>
                </a:lnTo>
                <a:lnTo>
                  <a:pt x="175908" y="299618"/>
                </a:lnTo>
                <a:lnTo>
                  <a:pt x="215996" y="297147"/>
                </a:lnTo>
                <a:lnTo>
                  <a:pt x="253360" y="278778"/>
                </a:lnTo>
                <a:lnTo>
                  <a:pt x="276055" y="254982"/>
                </a:lnTo>
                <a:lnTo>
                  <a:pt x="282320" y="254163"/>
                </a:lnTo>
                <a:close/>
              </a:path>
              <a:path w="379729" h="381000">
                <a:moveTo>
                  <a:pt x="185632" y="154198"/>
                </a:moveTo>
                <a:lnTo>
                  <a:pt x="182896" y="156248"/>
                </a:lnTo>
                <a:lnTo>
                  <a:pt x="182044" y="159241"/>
                </a:lnTo>
                <a:lnTo>
                  <a:pt x="174405" y="180239"/>
                </a:lnTo>
                <a:lnTo>
                  <a:pt x="161384" y="199086"/>
                </a:lnTo>
                <a:lnTo>
                  <a:pt x="142104" y="212675"/>
                </a:lnTo>
                <a:lnTo>
                  <a:pt x="115692" y="217895"/>
                </a:lnTo>
                <a:lnTo>
                  <a:pt x="261766" y="217895"/>
                </a:lnTo>
                <a:lnTo>
                  <a:pt x="216355" y="199086"/>
                </a:lnTo>
                <a:lnTo>
                  <a:pt x="195414" y="159241"/>
                </a:lnTo>
                <a:lnTo>
                  <a:pt x="194479" y="156306"/>
                </a:lnTo>
                <a:lnTo>
                  <a:pt x="191793" y="154299"/>
                </a:lnTo>
                <a:lnTo>
                  <a:pt x="188729" y="154232"/>
                </a:lnTo>
                <a:lnTo>
                  <a:pt x="185632" y="154198"/>
                </a:lnTo>
                <a:close/>
              </a:path>
              <a:path w="379729" h="381000">
                <a:moveTo>
                  <a:pt x="360963" y="112558"/>
                </a:moveTo>
                <a:lnTo>
                  <a:pt x="264909" y="112558"/>
                </a:lnTo>
                <a:lnTo>
                  <a:pt x="283741" y="114093"/>
                </a:lnTo>
                <a:lnTo>
                  <a:pt x="302151" y="117661"/>
                </a:lnTo>
                <a:lnTo>
                  <a:pt x="328530" y="143058"/>
                </a:lnTo>
                <a:lnTo>
                  <a:pt x="327594" y="145287"/>
                </a:lnTo>
                <a:lnTo>
                  <a:pt x="325873" y="146819"/>
                </a:lnTo>
                <a:lnTo>
                  <a:pt x="322082" y="149674"/>
                </a:lnTo>
                <a:lnTo>
                  <a:pt x="321368" y="160185"/>
                </a:lnTo>
                <a:lnTo>
                  <a:pt x="306343" y="200398"/>
                </a:lnTo>
                <a:lnTo>
                  <a:pt x="261766" y="217895"/>
                </a:lnTo>
                <a:lnTo>
                  <a:pt x="375476" y="217895"/>
                </a:lnTo>
                <a:lnTo>
                  <a:pt x="379163" y="190346"/>
                </a:lnTo>
                <a:lnTo>
                  <a:pt x="372390" y="139745"/>
                </a:lnTo>
                <a:lnTo>
                  <a:pt x="360963" y="112558"/>
                </a:lnTo>
                <a:close/>
              </a:path>
              <a:path w="379729" h="381000">
                <a:moveTo>
                  <a:pt x="264909" y="112558"/>
                </a:moveTo>
                <a:lnTo>
                  <a:pt x="112549" y="112558"/>
                </a:lnTo>
                <a:lnTo>
                  <a:pt x="131397" y="114161"/>
                </a:lnTo>
                <a:lnTo>
                  <a:pt x="154193" y="117867"/>
                </a:lnTo>
                <a:lnTo>
                  <a:pt x="175212" y="122025"/>
                </a:lnTo>
                <a:lnTo>
                  <a:pt x="188729" y="124980"/>
                </a:lnTo>
                <a:lnTo>
                  <a:pt x="202239" y="122088"/>
                </a:lnTo>
                <a:lnTo>
                  <a:pt x="223246" y="117924"/>
                </a:lnTo>
                <a:lnTo>
                  <a:pt x="246039" y="114182"/>
                </a:lnTo>
                <a:lnTo>
                  <a:pt x="264909" y="11255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5257" y="2779395"/>
            <a:ext cx="384029" cy="383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70865"/>
            <a:ext cx="86004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1: Simplifying bills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0350451"/>
              </p:ext>
            </p:extLst>
          </p:nvPr>
        </p:nvGraphicFramePr>
        <p:xfrm>
          <a:off x="76200" y="742950"/>
          <a:ext cx="9143365" cy="41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364490" marR="306070" indent="-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tomer  Persona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Tarun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tier-2 city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high</a:t>
                      </a:r>
                      <a:r>
                        <a:rPr lang="en-US" sz="1100" b="1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earning capacity and high app</a:t>
                      </a:r>
                      <a:r>
                        <a:rPr lang="en-US" sz="11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usage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1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17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prefer papers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calculations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as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multi-item transactions. They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select  purchased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generate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takes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away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hassle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writing paper bills.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Moving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away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paper helps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 faster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digital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book</a:t>
                      </a:r>
                      <a:r>
                        <a:rPr lang="en-US" sz="11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keeping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L="360045" marR="334645" indent="-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100" b="1" spc="-10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Line  Solution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4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 one-stop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solution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merchants to keep track and generate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still maintaining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value proposition</a:t>
                      </a:r>
                      <a:r>
                        <a:rPr lang="en-US" sz="1100" spc="-5" dirty="0">
                          <a:latin typeface="Arial"/>
                          <a:cs typeface="Arial"/>
                        </a:rPr>
                        <a:t> 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Khatabook.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marR="30797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addition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 called ‘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’ in which merchant should enter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along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prices.</a:t>
                      </a:r>
                    </a:p>
                    <a:p>
                      <a:pPr marL="263525" marR="62865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pulled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back to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 entries. This add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made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available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separately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to maintain </a:t>
                      </a: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Khatabook’s light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weight app</a:t>
                      </a:r>
                      <a:r>
                        <a:rPr lang="en-US" sz="1100" b="1" spc="-155" baseline="0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status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  <a:p>
                      <a:pPr marL="263525" marR="31623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Now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 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entry,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 can select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dropdown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once he/she starts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typing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1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enter the number 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purchased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arrive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 the final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sum.</a:t>
                      </a:r>
                    </a:p>
                    <a:p>
                      <a:pPr marL="263525" marR="30670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be shared through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WhatsApp. Option to print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in physical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made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available in  later releases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 on the usage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statistics.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Barriers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Addressed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Maintaining light-weight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other user personas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uninstall apps that take up more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memory.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Addressing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invoice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generation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issues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23825" marR="114935" indent="-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Feature  Impleme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  Steps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Revamp Khatabook app’s “more”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section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“Inventory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Bills”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Redirect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 Appstore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where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users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and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label 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Suggest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 merchant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E46946-22C9-4C9C-BBCE-FC83CEB5E5B9}"/>
              </a:ext>
            </a:extLst>
          </p:cNvPr>
          <p:cNvSpPr txBox="1"/>
          <p:nvPr/>
        </p:nvSpPr>
        <p:spPr>
          <a:xfrm>
            <a:off x="0" y="4835723"/>
            <a:ext cx="67615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/>
              <a:t>For customer persona and strategy demonstration</a:t>
            </a:r>
            <a:r>
              <a:rPr lang="en-US" sz="1400" i="1" dirty="0"/>
              <a:t>,</a:t>
            </a:r>
            <a:r>
              <a:rPr lang="en-US" sz="1400" i="1" dirty="0">
                <a:solidFill>
                  <a:srgbClr val="000000"/>
                </a:solidFill>
              </a:rPr>
              <a:t> </a:t>
            </a:r>
            <a:r>
              <a:rPr lang="en-US" sz="14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ctrl +</a:t>
            </a:r>
            <a:r>
              <a:rPr lang="en-US" sz="1400" b="1" i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sz="14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400" b="1" i="1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49529"/>
            <a:ext cx="83718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2: Enhancing Payments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4623619"/>
              </p:ext>
            </p:extLst>
          </p:nvPr>
        </p:nvGraphicFramePr>
        <p:xfrm>
          <a:off x="-6350" y="697737"/>
          <a:ext cx="9143365" cy="3944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364490" marR="306070" indent="-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tomer  Persona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Tarun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Mr.</a:t>
                      </a:r>
                      <a:r>
                        <a:rPr lang="en-US"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 err="1">
                          <a:latin typeface="Arial"/>
                          <a:cs typeface="Arial"/>
                        </a:rPr>
                        <a:t>Pavan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tier-2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city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medium to high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earning capacity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high app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usage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1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98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visit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purchases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grocery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like milk, newspaper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etc.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uses Khata book to record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his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transactions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lends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monthly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customers.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also manages these recurring</a:t>
                      </a:r>
                      <a:r>
                        <a:rPr sz="11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close groups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19">
                <a:tc rowSpan="2">
                  <a:txBody>
                    <a:bodyPr/>
                    <a:lstStyle/>
                    <a:p>
                      <a:pPr marL="321945" marR="313690" indent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One Line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olutio</a:t>
                      </a: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673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Recurring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payments: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Updating 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recurring transactions once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continue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update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dates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where  payments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Groups: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cumulative balance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few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/ create groups based on user scenario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11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apartment  management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7020" marR="247650" indent="-32384" algn="just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cript</a:t>
                      </a:r>
                      <a:r>
                        <a:rPr sz="1100" b="1" spc="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  (Recurring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Payments)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enter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owes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him,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should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frequency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(recurring)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might happen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future.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recurring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frequency selection like monthly/weekly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skip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few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week/month.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updates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transaction-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receive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marR="123189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264160" algn="l"/>
                        </a:tabLst>
                      </a:pP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Backend: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transaction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automatically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updated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next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Khata book app and merchant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receive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pop-  up notification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add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 account 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marR="259079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264160" algn="l"/>
                        </a:tabLst>
                      </a:pP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Reasoning: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update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transaction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click.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 updating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didn’t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purchase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This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features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decreases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effort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satisfaction.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70815" marR="163195" indent="838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Description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(User</a:t>
                      </a:r>
                      <a:r>
                        <a:rPr sz="1100" b="1" spc="-9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Groups)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create group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the customers home page to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create groups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up to 20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added to the home page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along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make changes to the group but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notification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sent to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generate group user reports and manage group</a:t>
                      </a:r>
                      <a:r>
                        <a:rPr sz="11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D9E9A-2A96-4CE8-8FC2-F42AD1FDBBA9}"/>
              </a:ext>
            </a:extLst>
          </p:cNvPr>
          <p:cNvSpPr txBox="1"/>
          <p:nvPr/>
        </p:nvSpPr>
        <p:spPr>
          <a:xfrm>
            <a:off x="0" y="4736306"/>
            <a:ext cx="67615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/>
              <a:t>For customer persona and strategy demonstration</a:t>
            </a:r>
            <a:r>
              <a:rPr lang="en-US" sz="1400" i="1" dirty="0"/>
              <a:t>,</a:t>
            </a:r>
            <a:r>
              <a:rPr lang="en-US" sz="1400" i="1" dirty="0">
                <a:solidFill>
                  <a:srgbClr val="000000"/>
                </a:solidFill>
              </a:rPr>
              <a:t> </a:t>
            </a:r>
            <a:r>
              <a:rPr lang="en-US" sz="14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ctrl +</a:t>
            </a:r>
            <a:r>
              <a:rPr lang="en-US" sz="1400" b="1" i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sz="14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400" b="1" i="1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99440"/>
            <a:ext cx="86629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3: Automatic Reminders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1460046"/>
              </p:ext>
            </p:extLst>
          </p:nvPr>
        </p:nvGraphicFramePr>
        <p:xfrm>
          <a:off x="0" y="913359"/>
          <a:ext cx="9143365" cy="3750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5178">
                <a:tc>
                  <a:txBody>
                    <a:bodyPr/>
                    <a:lstStyle/>
                    <a:p>
                      <a:pPr marL="91440" marR="575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ustomer  Persona</a:t>
                      </a: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Pavan,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earning capacity owner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kirana shops, has difficulty keeping track 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his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limits.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30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shops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run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lines. However,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must pay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suppliers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 period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it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difficult to manage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do not take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timely payments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customers. They must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regularly send reminders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manually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customers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 if its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91440" marR="4832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escri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automatic reminders to 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WhatsApp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their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dues.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periodic credit limit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customer and can choose to start reminder once the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limit 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triggered.</a:t>
                      </a:r>
                    </a:p>
                    <a:p>
                      <a:pPr marL="263525" marR="21717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frequency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customer.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choose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even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 limit 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 triggered on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frequent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basis.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choice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decided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below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limit.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Barriers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Addressed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 time spent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tracking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Ensure merchant does not run out of cash on an aggregate</a:t>
                      </a:r>
                      <a:r>
                        <a:rPr sz="11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needed to pay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 suppliers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9601">
                <a:tc>
                  <a:txBody>
                    <a:bodyPr/>
                    <a:lstStyle/>
                    <a:p>
                      <a:pPr marL="91440" marR="226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  Imp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ementa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limit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feature per 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merchant can set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individually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warn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send reminder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 above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limit.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feature to ask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partial payments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outstanding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balances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feature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periodic payment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texts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carrier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analyse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impact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WhatsApp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bot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business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that sends users reminders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their balances with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theor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merchants.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FDA959-6F40-4B8D-9263-E5D7F91FB207}"/>
              </a:ext>
            </a:extLst>
          </p:cNvPr>
          <p:cNvSpPr txBox="1"/>
          <p:nvPr/>
        </p:nvSpPr>
        <p:spPr>
          <a:xfrm>
            <a:off x="0" y="4736306"/>
            <a:ext cx="67615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/>
              <a:t>For customer persona and strategy demonstration</a:t>
            </a:r>
            <a:r>
              <a:rPr lang="en-US" sz="1200" i="1" dirty="0"/>
              <a:t>,</a:t>
            </a:r>
            <a:r>
              <a:rPr lang="en-US" sz="1200" i="1" dirty="0">
                <a:solidFill>
                  <a:srgbClr val="000000"/>
                </a:solidFill>
              </a:rPr>
              <a:t> </a:t>
            </a:r>
            <a:r>
              <a:rPr lang="en-US" sz="12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ctrl +</a:t>
            </a:r>
            <a:r>
              <a:rPr lang="en-US" sz="1200" b="1" i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200" b="1" i="1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4" y="0"/>
            <a:ext cx="6300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Strategy Implementation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0619" y="606513"/>
            <a:ext cx="2506980" cy="2509520"/>
            <a:chOff x="1150619" y="606513"/>
            <a:chExt cx="2506980" cy="2509520"/>
          </a:xfrm>
        </p:grpSpPr>
        <p:sp>
          <p:nvSpPr>
            <p:cNvPr id="4" name="object 4"/>
            <p:cNvSpPr/>
            <p:nvPr/>
          </p:nvSpPr>
          <p:spPr>
            <a:xfrm>
              <a:off x="2337005" y="1047976"/>
              <a:ext cx="159922" cy="2067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7627" y="1046226"/>
              <a:ext cx="114300" cy="2021205"/>
            </a:xfrm>
            <a:custGeom>
              <a:avLst/>
              <a:gdLst/>
              <a:ahLst/>
              <a:cxnLst/>
              <a:rect l="l" t="t" r="r" b="b"/>
              <a:pathLst>
                <a:path w="114300" h="2021205">
                  <a:moveTo>
                    <a:pt x="38100" y="1906778"/>
                  </a:moveTo>
                  <a:lnTo>
                    <a:pt x="0" y="1906778"/>
                  </a:lnTo>
                  <a:lnTo>
                    <a:pt x="57150" y="2021078"/>
                  </a:lnTo>
                  <a:lnTo>
                    <a:pt x="104775" y="1925828"/>
                  </a:lnTo>
                  <a:lnTo>
                    <a:pt x="38100" y="1925828"/>
                  </a:lnTo>
                  <a:lnTo>
                    <a:pt x="38100" y="1906778"/>
                  </a:lnTo>
                  <a:close/>
                </a:path>
                <a:path w="114300" h="202120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925828"/>
                  </a:lnTo>
                  <a:lnTo>
                    <a:pt x="76200" y="1925828"/>
                  </a:lnTo>
                  <a:lnTo>
                    <a:pt x="76200" y="95250"/>
                  </a:lnTo>
                  <a:close/>
                </a:path>
                <a:path w="114300" h="2021205">
                  <a:moveTo>
                    <a:pt x="114300" y="1906778"/>
                  </a:moveTo>
                  <a:lnTo>
                    <a:pt x="76200" y="1906778"/>
                  </a:lnTo>
                  <a:lnTo>
                    <a:pt x="76200" y="1925828"/>
                  </a:lnTo>
                  <a:lnTo>
                    <a:pt x="104775" y="1925828"/>
                  </a:lnTo>
                  <a:lnTo>
                    <a:pt x="114300" y="1906778"/>
                  </a:lnTo>
                  <a:close/>
                </a:path>
                <a:path w="114300" h="202120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02120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0619" y="1952307"/>
              <a:ext cx="2506980" cy="310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8353" y="2029968"/>
              <a:ext cx="2196465" cy="114300"/>
            </a:xfrm>
            <a:custGeom>
              <a:avLst/>
              <a:gdLst/>
              <a:ahLst/>
              <a:cxnLst/>
              <a:rect l="l" t="t" r="r" b="b"/>
              <a:pathLst>
                <a:path w="219646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196465" h="114300">
                  <a:moveTo>
                    <a:pt x="2082165" y="0"/>
                  </a:moveTo>
                  <a:lnTo>
                    <a:pt x="2082165" y="114300"/>
                  </a:lnTo>
                  <a:lnTo>
                    <a:pt x="2158365" y="76200"/>
                  </a:lnTo>
                  <a:lnTo>
                    <a:pt x="2101215" y="76200"/>
                  </a:lnTo>
                  <a:lnTo>
                    <a:pt x="2101215" y="38100"/>
                  </a:lnTo>
                  <a:lnTo>
                    <a:pt x="2158365" y="38100"/>
                  </a:lnTo>
                  <a:lnTo>
                    <a:pt x="2082165" y="0"/>
                  </a:lnTo>
                  <a:close/>
                </a:path>
                <a:path w="219646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196465" h="114300">
                  <a:moveTo>
                    <a:pt x="208216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82165" y="76200"/>
                  </a:lnTo>
                  <a:lnTo>
                    <a:pt x="2082165" y="38100"/>
                  </a:lnTo>
                  <a:close/>
                </a:path>
                <a:path w="2196465" h="114300">
                  <a:moveTo>
                    <a:pt x="2158365" y="38100"/>
                  </a:moveTo>
                  <a:lnTo>
                    <a:pt x="2101215" y="38100"/>
                  </a:lnTo>
                  <a:lnTo>
                    <a:pt x="2101215" y="76200"/>
                  </a:lnTo>
                  <a:lnTo>
                    <a:pt x="2158365" y="76200"/>
                  </a:lnTo>
                  <a:lnTo>
                    <a:pt x="2196465" y="57150"/>
                  </a:lnTo>
                  <a:lnTo>
                    <a:pt x="2158365" y="3810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419" y="606513"/>
              <a:ext cx="1135392" cy="394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9571" y="623354"/>
              <a:ext cx="986015" cy="4007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8141" y="648461"/>
              <a:ext cx="1016635" cy="276225"/>
            </a:xfrm>
            <a:custGeom>
              <a:avLst/>
              <a:gdLst/>
              <a:ahLst/>
              <a:cxnLst/>
              <a:rect l="l" t="t" r="r" b="b"/>
              <a:pathLst>
                <a:path w="1016635" h="276225">
                  <a:moveTo>
                    <a:pt x="1016507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016507" y="275844"/>
                  </a:lnTo>
                  <a:lnTo>
                    <a:pt x="101650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8141" y="648461"/>
              <a:ext cx="1016635" cy="276225"/>
            </a:xfrm>
            <a:custGeom>
              <a:avLst/>
              <a:gdLst/>
              <a:ahLst/>
              <a:cxnLst/>
              <a:rect l="l" t="t" r="r" b="b"/>
              <a:pathLst>
                <a:path w="1016635" h="276225">
                  <a:moveTo>
                    <a:pt x="0" y="275844"/>
                  </a:moveTo>
                  <a:lnTo>
                    <a:pt x="1016507" y="275844"/>
                  </a:lnTo>
                  <a:lnTo>
                    <a:pt x="1016507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98142" y="648462"/>
            <a:ext cx="1016635" cy="2762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5503" y="3124049"/>
            <a:ext cx="1117600" cy="410209"/>
            <a:chOff x="1845503" y="3124049"/>
            <a:chExt cx="1117600" cy="410209"/>
          </a:xfrm>
        </p:grpSpPr>
        <p:sp>
          <p:nvSpPr>
            <p:cNvPr id="14" name="object 14"/>
            <p:cNvSpPr/>
            <p:nvPr/>
          </p:nvSpPr>
          <p:spPr>
            <a:xfrm>
              <a:off x="1845503" y="3124049"/>
              <a:ext cx="1117226" cy="3782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6335" y="3133382"/>
              <a:ext cx="952512" cy="4007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141" y="3156965"/>
              <a:ext cx="1016635" cy="277495"/>
            </a:xfrm>
            <a:custGeom>
              <a:avLst/>
              <a:gdLst/>
              <a:ahLst/>
              <a:cxnLst/>
              <a:rect l="l" t="t" r="r" b="b"/>
              <a:pathLst>
                <a:path w="1016635" h="277495">
                  <a:moveTo>
                    <a:pt x="101650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016507" y="277368"/>
                  </a:lnTo>
                  <a:lnTo>
                    <a:pt x="101650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8141" y="3156965"/>
              <a:ext cx="1016635" cy="277495"/>
            </a:xfrm>
            <a:custGeom>
              <a:avLst/>
              <a:gdLst/>
              <a:ahLst/>
              <a:cxnLst/>
              <a:rect l="l" t="t" r="r" b="b"/>
              <a:pathLst>
                <a:path w="1016635" h="277495">
                  <a:moveTo>
                    <a:pt x="0" y="277368"/>
                  </a:moveTo>
                  <a:lnTo>
                    <a:pt x="1016507" y="277368"/>
                  </a:lnTo>
                  <a:lnTo>
                    <a:pt x="101650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98142" y="3156966"/>
            <a:ext cx="1016635" cy="2774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35679" y="1482839"/>
            <a:ext cx="419734" cy="1245235"/>
            <a:chOff x="3535679" y="1482839"/>
            <a:chExt cx="419734" cy="1245235"/>
          </a:xfrm>
        </p:grpSpPr>
        <p:sp>
          <p:nvSpPr>
            <p:cNvPr id="20" name="object 20"/>
            <p:cNvSpPr/>
            <p:nvPr/>
          </p:nvSpPr>
          <p:spPr>
            <a:xfrm>
              <a:off x="3558539" y="1482839"/>
              <a:ext cx="396252" cy="1245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5679" y="1533156"/>
              <a:ext cx="400773" cy="11414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0261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5" h="1126489">
                  <a:moveTo>
                    <a:pt x="277367" y="0"/>
                  </a:moveTo>
                  <a:lnTo>
                    <a:pt x="0" y="0"/>
                  </a:lnTo>
                  <a:lnTo>
                    <a:pt x="0" y="1126236"/>
                  </a:lnTo>
                  <a:lnTo>
                    <a:pt x="277367" y="1126236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0261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5" h="1126489">
                  <a:moveTo>
                    <a:pt x="0" y="1126236"/>
                  </a:moveTo>
                  <a:lnTo>
                    <a:pt x="277367" y="1126236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11262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59213" y="1635379"/>
            <a:ext cx="196215" cy="90296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6863" y="1482839"/>
            <a:ext cx="419734" cy="1245235"/>
            <a:chOff x="816863" y="1482839"/>
            <a:chExt cx="419734" cy="1245235"/>
          </a:xfrm>
        </p:grpSpPr>
        <p:sp>
          <p:nvSpPr>
            <p:cNvPr id="26" name="object 26"/>
            <p:cNvSpPr/>
            <p:nvPr/>
          </p:nvSpPr>
          <p:spPr>
            <a:xfrm>
              <a:off x="839723" y="1482839"/>
              <a:ext cx="396252" cy="1245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863" y="1549895"/>
              <a:ext cx="400773" cy="1107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445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4" h="1126489">
                  <a:moveTo>
                    <a:pt x="277368" y="0"/>
                  </a:moveTo>
                  <a:lnTo>
                    <a:pt x="0" y="0"/>
                  </a:lnTo>
                  <a:lnTo>
                    <a:pt x="0" y="1126236"/>
                  </a:lnTo>
                  <a:lnTo>
                    <a:pt x="277368" y="112623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1445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4" h="1126489">
                  <a:moveTo>
                    <a:pt x="0" y="1126236"/>
                  </a:moveTo>
                  <a:lnTo>
                    <a:pt x="277368" y="1126236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112623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0117" y="1652142"/>
            <a:ext cx="196215" cy="8693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2657" y="4227067"/>
            <a:ext cx="828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Enhanced  </a:t>
            </a:r>
            <a:r>
              <a:rPr sz="1400" spc="-5" dirty="0">
                <a:latin typeface="Arial"/>
                <a:cs typeface="Arial"/>
              </a:rPr>
              <a:t>Payments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599" y="4162145"/>
            <a:ext cx="798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Si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plified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Bills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35204" y="3598147"/>
            <a:ext cx="584200" cy="436245"/>
            <a:chOff x="3335204" y="3598147"/>
            <a:chExt cx="584200" cy="436245"/>
          </a:xfrm>
        </p:grpSpPr>
        <p:sp>
          <p:nvSpPr>
            <p:cNvPr id="34" name="object 34"/>
            <p:cNvSpPr/>
            <p:nvPr/>
          </p:nvSpPr>
          <p:spPr>
            <a:xfrm>
              <a:off x="3447643" y="3607206"/>
              <a:ext cx="361950" cy="427355"/>
            </a:xfrm>
            <a:custGeom>
              <a:avLst/>
              <a:gdLst/>
              <a:ahLst/>
              <a:cxnLst/>
              <a:rect l="l" t="t" r="r" b="b"/>
              <a:pathLst>
                <a:path w="361950" h="427354">
                  <a:moveTo>
                    <a:pt x="193446" y="129387"/>
                  </a:moveTo>
                  <a:lnTo>
                    <a:pt x="167601" y="129387"/>
                  </a:lnTo>
                  <a:lnTo>
                    <a:pt x="167601" y="219951"/>
                  </a:lnTo>
                  <a:lnTo>
                    <a:pt x="77101" y="219951"/>
                  </a:lnTo>
                  <a:lnTo>
                    <a:pt x="77101" y="245833"/>
                  </a:lnTo>
                  <a:lnTo>
                    <a:pt x="187655" y="245808"/>
                  </a:lnTo>
                  <a:lnTo>
                    <a:pt x="193433" y="240030"/>
                  </a:lnTo>
                  <a:lnTo>
                    <a:pt x="193446" y="129387"/>
                  </a:lnTo>
                  <a:close/>
                </a:path>
                <a:path w="361950" h="427354">
                  <a:moveTo>
                    <a:pt x="361492" y="231165"/>
                  </a:moveTo>
                  <a:lnTo>
                    <a:pt x="355155" y="185305"/>
                  </a:lnTo>
                  <a:lnTo>
                    <a:pt x="337058" y="142011"/>
                  </a:lnTo>
                  <a:lnTo>
                    <a:pt x="322719" y="123583"/>
                  </a:lnTo>
                  <a:lnTo>
                    <a:pt x="322719" y="232892"/>
                  </a:lnTo>
                  <a:lnTo>
                    <a:pt x="315480" y="277876"/>
                  </a:lnTo>
                  <a:lnTo>
                    <a:pt x="295287" y="316953"/>
                  </a:lnTo>
                  <a:lnTo>
                    <a:pt x="264502" y="347751"/>
                  </a:lnTo>
                  <a:lnTo>
                    <a:pt x="225475" y="367957"/>
                  </a:lnTo>
                  <a:lnTo>
                    <a:pt x="180530" y="375221"/>
                  </a:lnTo>
                  <a:lnTo>
                    <a:pt x="135636" y="367868"/>
                  </a:lnTo>
                  <a:lnTo>
                    <a:pt x="96647" y="347624"/>
                  </a:lnTo>
                  <a:lnTo>
                    <a:pt x="65887" y="316839"/>
                  </a:lnTo>
                  <a:lnTo>
                    <a:pt x="45707" y="277876"/>
                  </a:lnTo>
                  <a:lnTo>
                    <a:pt x="38328" y="232892"/>
                  </a:lnTo>
                  <a:lnTo>
                    <a:pt x="45580" y="187909"/>
                  </a:lnTo>
                  <a:lnTo>
                    <a:pt x="65760" y="148844"/>
                  </a:lnTo>
                  <a:lnTo>
                    <a:pt x="96545" y="118033"/>
                  </a:lnTo>
                  <a:lnTo>
                    <a:pt x="135572" y="97828"/>
                  </a:lnTo>
                  <a:lnTo>
                    <a:pt x="180530" y="90576"/>
                  </a:lnTo>
                  <a:lnTo>
                    <a:pt x="225475" y="97828"/>
                  </a:lnTo>
                  <a:lnTo>
                    <a:pt x="264502" y="118033"/>
                  </a:lnTo>
                  <a:lnTo>
                    <a:pt x="295287" y="148844"/>
                  </a:lnTo>
                  <a:lnTo>
                    <a:pt x="315480" y="187909"/>
                  </a:lnTo>
                  <a:lnTo>
                    <a:pt x="322719" y="232892"/>
                  </a:lnTo>
                  <a:lnTo>
                    <a:pt x="322719" y="123583"/>
                  </a:lnTo>
                  <a:lnTo>
                    <a:pt x="307251" y="103695"/>
                  </a:lnTo>
                  <a:lnTo>
                    <a:pt x="291261" y="90576"/>
                  </a:lnTo>
                  <a:lnTo>
                    <a:pt x="282562" y="83426"/>
                  </a:lnTo>
                  <a:lnTo>
                    <a:pt x="254914" y="67919"/>
                  </a:lnTo>
                  <a:lnTo>
                    <a:pt x="224980" y="57480"/>
                  </a:lnTo>
                  <a:lnTo>
                    <a:pt x="193446" y="52400"/>
                  </a:lnTo>
                  <a:lnTo>
                    <a:pt x="193446" y="25882"/>
                  </a:lnTo>
                  <a:lnTo>
                    <a:pt x="226441" y="25882"/>
                  </a:lnTo>
                  <a:lnTo>
                    <a:pt x="232232" y="20091"/>
                  </a:lnTo>
                  <a:lnTo>
                    <a:pt x="232232" y="5791"/>
                  </a:lnTo>
                  <a:lnTo>
                    <a:pt x="226441" y="0"/>
                  </a:lnTo>
                  <a:lnTo>
                    <a:pt x="134594" y="0"/>
                  </a:lnTo>
                  <a:lnTo>
                    <a:pt x="128816" y="5791"/>
                  </a:lnTo>
                  <a:lnTo>
                    <a:pt x="128816" y="20091"/>
                  </a:lnTo>
                  <a:lnTo>
                    <a:pt x="134594" y="25882"/>
                  </a:lnTo>
                  <a:lnTo>
                    <a:pt x="167601" y="25882"/>
                  </a:lnTo>
                  <a:lnTo>
                    <a:pt x="167601" y="52400"/>
                  </a:lnTo>
                  <a:lnTo>
                    <a:pt x="120091" y="62268"/>
                  </a:lnTo>
                  <a:lnTo>
                    <a:pt x="78282" y="83527"/>
                  </a:lnTo>
                  <a:lnTo>
                    <a:pt x="43776" y="114350"/>
                  </a:lnTo>
                  <a:lnTo>
                    <a:pt x="18161" y="152908"/>
                  </a:lnTo>
                  <a:lnTo>
                    <a:pt x="3035" y="197332"/>
                  </a:lnTo>
                  <a:lnTo>
                    <a:pt x="0" y="245795"/>
                  </a:lnTo>
                  <a:lnTo>
                    <a:pt x="5067" y="277355"/>
                  </a:lnTo>
                  <a:lnTo>
                    <a:pt x="15494" y="307301"/>
                  </a:lnTo>
                  <a:lnTo>
                    <a:pt x="31000" y="334975"/>
                  </a:lnTo>
                  <a:lnTo>
                    <a:pt x="51257" y="359689"/>
                  </a:lnTo>
                  <a:lnTo>
                    <a:pt x="23456" y="414578"/>
                  </a:lnTo>
                  <a:lnTo>
                    <a:pt x="38328" y="426974"/>
                  </a:lnTo>
                  <a:lnTo>
                    <a:pt x="43205" y="426847"/>
                  </a:lnTo>
                  <a:lnTo>
                    <a:pt x="47637" y="424129"/>
                  </a:lnTo>
                  <a:lnTo>
                    <a:pt x="49961" y="419849"/>
                  </a:lnTo>
                  <a:lnTo>
                    <a:pt x="71285" y="377151"/>
                  </a:lnTo>
                  <a:lnTo>
                    <a:pt x="112598" y="400761"/>
                  </a:lnTo>
                  <a:lnTo>
                    <a:pt x="157480" y="412559"/>
                  </a:lnTo>
                  <a:lnTo>
                    <a:pt x="203568" y="412559"/>
                  </a:lnTo>
                  <a:lnTo>
                    <a:pt x="248450" y="400761"/>
                  </a:lnTo>
                  <a:lnTo>
                    <a:pt x="289763" y="377151"/>
                  </a:lnTo>
                  <a:lnTo>
                    <a:pt x="311086" y="419849"/>
                  </a:lnTo>
                  <a:lnTo>
                    <a:pt x="313410" y="424129"/>
                  </a:lnTo>
                  <a:lnTo>
                    <a:pt x="317855" y="426847"/>
                  </a:lnTo>
                  <a:lnTo>
                    <a:pt x="322719" y="426974"/>
                  </a:lnTo>
                  <a:lnTo>
                    <a:pt x="324713" y="426847"/>
                  </a:lnTo>
                  <a:lnTo>
                    <a:pt x="326682" y="426415"/>
                  </a:lnTo>
                  <a:lnTo>
                    <a:pt x="328536" y="425678"/>
                  </a:lnTo>
                  <a:lnTo>
                    <a:pt x="334949" y="422516"/>
                  </a:lnTo>
                  <a:lnTo>
                    <a:pt x="337578" y="414769"/>
                  </a:lnTo>
                  <a:lnTo>
                    <a:pt x="334352" y="408203"/>
                  </a:lnTo>
                  <a:lnTo>
                    <a:pt x="318643" y="377151"/>
                  </a:lnTo>
                  <a:lnTo>
                    <a:pt x="317652" y="375221"/>
                  </a:lnTo>
                  <a:lnTo>
                    <a:pt x="309791" y="359689"/>
                  </a:lnTo>
                  <a:lnTo>
                    <a:pt x="338836" y="320802"/>
                  </a:lnTo>
                  <a:lnTo>
                    <a:pt x="356069" y="277139"/>
                  </a:lnTo>
                  <a:lnTo>
                    <a:pt x="361492" y="231165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2201" y="3598794"/>
              <a:ext cx="131372" cy="1313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35197" y="3598151"/>
              <a:ext cx="209550" cy="332740"/>
            </a:xfrm>
            <a:custGeom>
              <a:avLst/>
              <a:gdLst/>
              <a:ahLst/>
              <a:cxnLst/>
              <a:rect l="l" t="t" r="r" b="b"/>
              <a:pathLst>
                <a:path w="209550" h="332739">
                  <a:moveTo>
                    <a:pt x="56222" y="168198"/>
                  </a:moveTo>
                  <a:lnTo>
                    <a:pt x="38125" y="150088"/>
                  </a:lnTo>
                  <a:lnTo>
                    <a:pt x="9715" y="192252"/>
                  </a:lnTo>
                  <a:lnTo>
                    <a:pt x="0" y="240385"/>
                  </a:lnTo>
                  <a:lnTo>
                    <a:pt x="9029" y="288658"/>
                  </a:lnTo>
                  <a:lnTo>
                    <a:pt x="38125" y="332524"/>
                  </a:lnTo>
                  <a:lnTo>
                    <a:pt x="56222" y="314401"/>
                  </a:lnTo>
                  <a:lnTo>
                    <a:pt x="33502" y="280365"/>
                  </a:lnTo>
                  <a:lnTo>
                    <a:pt x="25844" y="241604"/>
                  </a:lnTo>
                  <a:lnTo>
                    <a:pt x="33274" y="202793"/>
                  </a:lnTo>
                  <a:lnTo>
                    <a:pt x="56222" y="168198"/>
                  </a:lnTo>
                  <a:close/>
                </a:path>
                <a:path w="209550" h="332739">
                  <a:moveTo>
                    <a:pt x="92417" y="204431"/>
                  </a:moveTo>
                  <a:lnTo>
                    <a:pt x="74320" y="186321"/>
                  </a:lnTo>
                  <a:lnTo>
                    <a:pt x="57353" y="212064"/>
                  </a:lnTo>
                  <a:lnTo>
                    <a:pt x="51701" y="241300"/>
                  </a:lnTo>
                  <a:lnTo>
                    <a:pt x="57353" y="270548"/>
                  </a:lnTo>
                  <a:lnTo>
                    <a:pt x="74320" y="296291"/>
                  </a:lnTo>
                  <a:lnTo>
                    <a:pt x="92417" y="278180"/>
                  </a:lnTo>
                  <a:lnTo>
                    <a:pt x="81267" y="260870"/>
                  </a:lnTo>
                  <a:lnTo>
                    <a:pt x="77558" y="241300"/>
                  </a:lnTo>
                  <a:lnTo>
                    <a:pt x="81267" y="221742"/>
                  </a:lnTo>
                  <a:lnTo>
                    <a:pt x="92417" y="204431"/>
                  </a:lnTo>
                  <a:close/>
                </a:path>
                <a:path w="209550" h="332739">
                  <a:moveTo>
                    <a:pt x="208940" y="41402"/>
                  </a:moveTo>
                  <a:lnTo>
                    <a:pt x="175336" y="7772"/>
                  </a:lnTo>
                  <a:lnTo>
                    <a:pt x="166878" y="2006"/>
                  </a:lnTo>
                  <a:lnTo>
                    <a:pt x="157213" y="0"/>
                  </a:lnTo>
                  <a:lnTo>
                    <a:pt x="147497" y="1778"/>
                  </a:lnTo>
                  <a:lnTo>
                    <a:pt x="138493" y="7772"/>
                  </a:lnTo>
                  <a:lnTo>
                    <a:pt x="84836" y="61455"/>
                  </a:lnTo>
                  <a:lnTo>
                    <a:pt x="79082" y="69913"/>
                  </a:lnTo>
                  <a:lnTo>
                    <a:pt x="77089" y="79590"/>
                  </a:lnTo>
                  <a:lnTo>
                    <a:pt x="78854" y="89306"/>
                  </a:lnTo>
                  <a:lnTo>
                    <a:pt x="84836" y="98336"/>
                  </a:lnTo>
                  <a:lnTo>
                    <a:pt x="118452" y="131978"/>
                  </a:lnTo>
                  <a:lnTo>
                    <a:pt x="208940" y="41402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26429" y="3748233"/>
              <a:ext cx="92420" cy="1824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238049" y="3583731"/>
            <a:ext cx="337185" cy="596900"/>
            <a:chOff x="2238049" y="3583731"/>
            <a:chExt cx="337185" cy="596900"/>
          </a:xfrm>
        </p:grpSpPr>
        <p:sp>
          <p:nvSpPr>
            <p:cNvPr id="39" name="object 39"/>
            <p:cNvSpPr/>
            <p:nvPr/>
          </p:nvSpPr>
          <p:spPr>
            <a:xfrm>
              <a:off x="2238049" y="3583731"/>
              <a:ext cx="337185" cy="596900"/>
            </a:xfrm>
            <a:custGeom>
              <a:avLst/>
              <a:gdLst/>
              <a:ahLst/>
              <a:cxnLst/>
              <a:rect l="l" t="t" r="r" b="b"/>
              <a:pathLst>
                <a:path w="337185" h="596900">
                  <a:moveTo>
                    <a:pt x="311003" y="0"/>
                  </a:moveTo>
                  <a:lnTo>
                    <a:pt x="25916" y="0"/>
                  </a:lnTo>
                  <a:lnTo>
                    <a:pt x="0" y="25939"/>
                  </a:lnTo>
                  <a:lnTo>
                    <a:pt x="0" y="570671"/>
                  </a:lnTo>
                  <a:lnTo>
                    <a:pt x="311003" y="596610"/>
                  </a:lnTo>
                  <a:lnTo>
                    <a:pt x="321078" y="594551"/>
                  </a:lnTo>
                  <a:lnTo>
                    <a:pt x="329307" y="588990"/>
                  </a:lnTo>
                  <a:lnTo>
                    <a:pt x="334863" y="580754"/>
                  </a:lnTo>
                  <a:lnTo>
                    <a:pt x="336920" y="570671"/>
                  </a:lnTo>
                  <a:lnTo>
                    <a:pt x="336920" y="525279"/>
                  </a:lnTo>
                  <a:lnTo>
                    <a:pt x="25917" y="525279"/>
                  </a:lnTo>
                  <a:lnTo>
                    <a:pt x="25916" y="71332"/>
                  </a:lnTo>
                  <a:lnTo>
                    <a:pt x="336920" y="71332"/>
                  </a:lnTo>
                  <a:lnTo>
                    <a:pt x="336920" y="45393"/>
                  </a:lnTo>
                  <a:lnTo>
                    <a:pt x="140415" y="45393"/>
                  </a:lnTo>
                  <a:lnTo>
                    <a:pt x="136064" y="41070"/>
                  </a:lnTo>
                  <a:lnTo>
                    <a:pt x="136064" y="30316"/>
                  </a:lnTo>
                  <a:lnTo>
                    <a:pt x="140415" y="25939"/>
                  </a:lnTo>
                  <a:lnTo>
                    <a:pt x="336920" y="25939"/>
                  </a:lnTo>
                  <a:lnTo>
                    <a:pt x="334863" y="15852"/>
                  </a:lnTo>
                  <a:lnTo>
                    <a:pt x="329307" y="7619"/>
                  </a:lnTo>
                  <a:lnTo>
                    <a:pt x="321078" y="2062"/>
                  </a:lnTo>
                  <a:lnTo>
                    <a:pt x="311003" y="0"/>
                  </a:lnTo>
                  <a:close/>
                </a:path>
                <a:path w="337185" h="596900">
                  <a:moveTo>
                    <a:pt x="336920" y="71332"/>
                  </a:moveTo>
                  <a:lnTo>
                    <a:pt x="311003" y="71332"/>
                  </a:lnTo>
                  <a:lnTo>
                    <a:pt x="311003" y="525279"/>
                  </a:lnTo>
                  <a:lnTo>
                    <a:pt x="336920" y="525279"/>
                  </a:lnTo>
                  <a:lnTo>
                    <a:pt x="336920" y="71332"/>
                  </a:lnTo>
                  <a:close/>
                </a:path>
                <a:path w="337185" h="596900">
                  <a:moveTo>
                    <a:pt x="336920" y="25939"/>
                  </a:moveTo>
                  <a:lnTo>
                    <a:pt x="196504" y="25939"/>
                  </a:lnTo>
                  <a:lnTo>
                    <a:pt x="200856" y="30316"/>
                  </a:lnTo>
                  <a:lnTo>
                    <a:pt x="200856" y="41070"/>
                  </a:lnTo>
                  <a:lnTo>
                    <a:pt x="196504" y="45393"/>
                  </a:lnTo>
                  <a:lnTo>
                    <a:pt x="336920" y="45393"/>
                  </a:lnTo>
                  <a:lnTo>
                    <a:pt x="336920" y="25939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02842" y="3765316"/>
              <a:ext cx="207335" cy="1965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22235" y="3608250"/>
            <a:ext cx="466725" cy="389255"/>
          </a:xfrm>
          <a:custGeom>
            <a:avLst/>
            <a:gdLst/>
            <a:ahLst/>
            <a:cxnLst/>
            <a:rect l="l" t="t" r="r" b="b"/>
            <a:pathLst>
              <a:path w="466725" h="389254">
                <a:moveTo>
                  <a:pt x="388754" y="0"/>
                </a:moveTo>
                <a:lnTo>
                  <a:pt x="51833" y="0"/>
                </a:lnTo>
                <a:lnTo>
                  <a:pt x="15226" y="15239"/>
                </a:lnTo>
                <a:lnTo>
                  <a:pt x="0" y="51878"/>
                </a:lnTo>
                <a:lnTo>
                  <a:pt x="0" y="337209"/>
                </a:lnTo>
                <a:lnTo>
                  <a:pt x="15226" y="373848"/>
                </a:lnTo>
                <a:lnTo>
                  <a:pt x="51833" y="389088"/>
                </a:lnTo>
                <a:lnTo>
                  <a:pt x="414671" y="389088"/>
                </a:lnTo>
                <a:lnTo>
                  <a:pt x="424734" y="387041"/>
                </a:lnTo>
                <a:lnTo>
                  <a:pt x="432975" y="381468"/>
                </a:lnTo>
                <a:lnTo>
                  <a:pt x="438543" y="373220"/>
                </a:lnTo>
                <a:lnTo>
                  <a:pt x="440588" y="363148"/>
                </a:lnTo>
                <a:lnTo>
                  <a:pt x="440588" y="291816"/>
                </a:lnTo>
                <a:lnTo>
                  <a:pt x="460684" y="291816"/>
                </a:lnTo>
                <a:lnTo>
                  <a:pt x="466516" y="285979"/>
                </a:lnTo>
                <a:lnTo>
                  <a:pt x="466516" y="252907"/>
                </a:lnTo>
                <a:lnTo>
                  <a:pt x="388754" y="252907"/>
                </a:lnTo>
                <a:lnTo>
                  <a:pt x="378691" y="250860"/>
                </a:lnTo>
                <a:lnTo>
                  <a:pt x="370450" y="245287"/>
                </a:lnTo>
                <a:lnTo>
                  <a:pt x="364882" y="237039"/>
                </a:lnTo>
                <a:lnTo>
                  <a:pt x="362837" y="226968"/>
                </a:lnTo>
                <a:lnTo>
                  <a:pt x="364882" y="216896"/>
                </a:lnTo>
                <a:lnTo>
                  <a:pt x="370450" y="208648"/>
                </a:lnTo>
                <a:lnTo>
                  <a:pt x="378691" y="203075"/>
                </a:lnTo>
                <a:lnTo>
                  <a:pt x="388754" y="201028"/>
                </a:lnTo>
                <a:lnTo>
                  <a:pt x="466516" y="201028"/>
                </a:lnTo>
                <a:lnTo>
                  <a:pt x="466516" y="167956"/>
                </a:lnTo>
                <a:lnTo>
                  <a:pt x="460684" y="162120"/>
                </a:lnTo>
                <a:lnTo>
                  <a:pt x="440588" y="162120"/>
                </a:lnTo>
                <a:lnTo>
                  <a:pt x="440588" y="90787"/>
                </a:lnTo>
                <a:lnTo>
                  <a:pt x="44706" y="64848"/>
                </a:lnTo>
                <a:lnTo>
                  <a:pt x="38875" y="59011"/>
                </a:lnTo>
                <a:lnTo>
                  <a:pt x="38875" y="44745"/>
                </a:lnTo>
                <a:lnTo>
                  <a:pt x="44706" y="38908"/>
                </a:lnTo>
                <a:lnTo>
                  <a:pt x="414671" y="38908"/>
                </a:lnTo>
                <a:lnTo>
                  <a:pt x="414671" y="25939"/>
                </a:lnTo>
                <a:lnTo>
                  <a:pt x="412626" y="15867"/>
                </a:lnTo>
                <a:lnTo>
                  <a:pt x="407058" y="7619"/>
                </a:lnTo>
                <a:lnTo>
                  <a:pt x="398817" y="2046"/>
                </a:lnTo>
                <a:lnTo>
                  <a:pt x="388754" y="0"/>
                </a:lnTo>
                <a:close/>
              </a:path>
              <a:path w="466725" h="389254">
                <a:moveTo>
                  <a:pt x="466516" y="201028"/>
                </a:moveTo>
                <a:lnTo>
                  <a:pt x="388754" y="201028"/>
                </a:lnTo>
                <a:lnTo>
                  <a:pt x="398817" y="203075"/>
                </a:lnTo>
                <a:lnTo>
                  <a:pt x="407058" y="208648"/>
                </a:lnTo>
                <a:lnTo>
                  <a:pt x="412626" y="216896"/>
                </a:lnTo>
                <a:lnTo>
                  <a:pt x="414671" y="226968"/>
                </a:lnTo>
                <a:lnTo>
                  <a:pt x="412626" y="237039"/>
                </a:lnTo>
                <a:lnTo>
                  <a:pt x="407058" y="245287"/>
                </a:lnTo>
                <a:lnTo>
                  <a:pt x="398817" y="250860"/>
                </a:lnTo>
                <a:lnTo>
                  <a:pt x="388754" y="252907"/>
                </a:lnTo>
                <a:lnTo>
                  <a:pt x="466516" y="252907"/>
                </a:lnTo>
                <a:lnTo>
                  <a:pt x="466516" y="201028"/>
                </a:lnTo>
                <a:close/>
              </a:path>
            </a:pathLst>
          </a:custGeom>
          <a:solidFill>
            <a:srgbClr val="B64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73297" y="4224020"/>
            <a:ext cx="819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omatic  alerts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70975" y="1144753"/>
            <a:ext cx="1457325" cy="1645920"/>
            <a:chOff x="2170975" y="1144753"/>
            <a:chExt cx="1457325" cy="1645920"/>
          </a:xfrm>
        </p:grpSpPr>
        <p:sp>
          <p:nvSpPr>
            <p:cNvPr id="44" name="object 44"/>
            <p:cNvSpPr/>
            <p:nvPr/>
          </p:nvSpPr>
          <p:spPr>
            <a:xfrm>
              <a:off x="3155353" y="1153845"/>
              <a:ext cx="362585" cy="427990"/>
            </a:xfrm>
            <a:custGeom>
              <a:avLst/>
              <a:gdLst/>
              <a:ahLst/>
              <a:cxnLst/>
              <a:rect l="l" t="t" r="r" b="b"/>
              <a:pathLst>
                <a:path w="362585" h="427990">
                  <a:moveTo>
                    <a:pt x="193929" y="129692"/>
                  </a:moveTo>
                  <a:lnTo>
                    <a:pt x="168008" y="129692"/>
                  </a:lnTo>
                  <a:lnTo>
                    <a:pt x="168008" y="220472"/>
                  </a:lnTo>
                  <a:lnTo>
                    <a:pt x="77304" y="220472"/>
                  </a:lnTo>
                  <a:lnTo>
                    <a:pt x="77304" y="246418"/>
                  </a:lnTo>
                  <a:lnTo>
                    <a:pt x="188112" y="246392"/>
                  </a:lnTo>
                  <a:lnTo>
                    <a:pt x="193903" y="240601"/>
                  </a:lnTo>
                  <a:lnTo>
                    <a:pt x="193929" y="129692"/>
                  </a:lnTo>
                  <a:close/>
                </a:path>
                <a:path w="362585" h="427990">
                  <a:moveTo>
                    <a:pt x="362381" y="231711"/>
                  </a:moveTo>
                  <a:lnTo>
                    <a:pt x="356019" y="185750"/>
                  </a:lnTo>
                  <a:lnTo>
                    <a:pt x="337883" y="142341"/>
                  </a:lnTo>
                  <a:lnTo>
                    <a:pt x="323507" y="123875"/>
                  </a:lnTo>
                  <a:lnTo>
                    <a:pt x="323507" y="233451"/>
                  </a:lnTo>
                  <a:lnTo>
                    <a:pt x="316242" y="278536"/>
                  </a:lnTo>
                  <a:lnTo>
                    <a:pt x="296011" y="317703"/>
                  </a:lnTo>
                  <a:lnTo>
                    <a:pt x="265150" y="348589"/>
                  </a:lnTo>
                  <a:lnTo>
                    <a:pt x="226021" y="368833"/>
                  </a:lnTo>
                  <a:lnTo>
                    <a:pt x="180975" y="376110"/>
                  </a:lnTo>
                  <a:lnTo>
                    <a:pt x="135966" y="368744"/>
                  </a:lnTo>
                  <a:lnTo>
                    <a:pt x="96888" y="348462"/>
                  </a:lnTo>
                  <a:lnTo>
                    <a:pt x="66052" y="317588"/>
                  </a:lnTo>
                  <a:lnTo>
                    <a:pt x="45821" y="278536"/>
                  </a:lnTo>
                  <a:lnTo>
                    <a:pt x="38430" y="233451"/>
                  </a:lnTo>
                  <a:lnTo>
                    <a:pt x="45694" y="188353"/>
                  </a:lnTo>
                  <a:lnTo>
                    <a:pt x="65925" y="149186"/>
                  </a:lnTo>
                  <a:lnTo>
                    <a:pt x="96786" y="118300"/>
                  </a:lnTo>
                  <a:lnTo>
                    <a:pt x="135915" y="98056"/>
                  </a:lnTo>
                  <a:lnTo>
                    <a:pt x="180975" y="90779"/>
                  </a:lnTo>
                  <a:lnTo>
                    <a:pt x="226021" y="98056"/>
                  </a:lnTo>
                  <a:lnTo>
                    <a:pt x="265150" y="118300"/>
                  </a:lnTo>
                  <a:lnTo>
                    <a:pt x="296011" y="149186"/>
                  </a:lnTo>
                  <a:lnTo>
                    <a:pt x="316242" y="188353"/>
                  </a:lnTo>
                  <a:lnTo>
                    <a:pt x="323507" y="233451"/>
                  </a:lnTo>
                  <a:lnTo>
                    <a:pt x="323507" y="123875"/>
                  </a:lnTo>
                  <a:lnTo>
                    <a:pt x="308000" y="103936"/>
                  </a:lnTo>
                  <a:lnTo>
                    <a:pt x="291973" y="90779"/>
                  </a:lnTo>
                  <a:lnTo>
                    <a:pt x="283248" y="83616"/>
                  </a:lnTo>
                  <a:lnTo>
                    <a:pt x="255536" y="68072"/>
                  </a:lnTo>
                  <a:lnTo>
                    <a:pt x="225539" y="57607"/>
                  </a:lnTo>
                  <a:lnTo>
                    <a:pt x="193929" y="52514"/>
                  </a:lnTo>
                  <a:lnTo>
                    <a:pt x="193929" y="25933"/>
                  </a:lnTo>
                  <a:lnTo>
                    <a:pt x="226999" y="25933"/>
                  </a:lnTo>
                  <a:lnTo>
                    <a:pt x="232803" y="20129"/>
                  </a:lnTo>
                  <a:lnTo>
                    <a:pt x="232803" y="5803"/>
                  </a:lnTo>
                  <a:lnTo>
                    <a:pt x="226999" y="0"/>
                  </a:lnTo>
                  <a:lnTo>
                    <a:pt x="134937" y="0"/>
                  </a:lnTo>
                  <a:lnTo>
                    <a:pt x="129133" y="5803"/>
                  </a:lnTo>
                  <a:lnTo>
                    <a:pt x="129133" y="20129"/>
                  </a:lnTo>
                  <a:lnTo>
                    <a:pt x="134937" y="25933"/>
                  </a:lnTo>
                  <a:lnTo>
                    <a:pt x="168008" y="25933"/>
                  </a:lnTo>
                  <a:lnTo>
                    <a:pt x="168008" y="52514"/>
                  </a:lnTo>
                  <a:lnTo>
                    <a:pt x="120396" y="62407"/>
                  </a:lnTo>
                  <a:lnTo>
                    <a:pt x="78486" y="83718"/>
                  </a:lnTo>
                  <a:lnTo>
                    <a:pt x="43891" y="114617"/>
                  </a:lnTo>
                  <a:lnTo>
                    <a:pt x="18211" y="153263"/>
                  </a:lnTo>
                  <a:lnTo>
                    <a:pt x="3048" y="197802"/>
                  </a:lnTo>
                  <a:lnTo>
                    <a:pt x="0" y="246367"/>
                  </a:lnTo>
                  <a:lnTo>
                    <a:pt x="5080" y="278015"/>
                  </a:lnTo>
                  <a:lnTo>
                    <a:pt x="15544" y="308038"/>
                  </a:lnTo>
                  <a:lnTo>
                    <a:pt x="31076" y="335775"/>
                  </a:lnTo>
                  <a:lnTo>
                    <a:pt x="51384" y="360553"/>
                  </a:lnTo>
                  <a:lnTo>
                    <a:pt x="23520" y="415569"/>
                  </a:lnTo>
                  <a:lnTo>
                    <a:pt x="38430" y="427990"/>
                  </a:lnTo>
                  <a:lnTo>
                    <a:pt x="43319" y="427863"/>
                  </a:lnTo>
                  <a:lnTo>
                    <a:pt x="47752" y="425145"/>
                  </a:lnTo>
                  <a:lnTo>
                    <a:pt x="50088" y="420852"/>
                  </a:lnTo>
                  <a:lnTo>
                    <a:pt x="71475" y="378053"/>
                  </a:lnTo>
                  <a:lnTo>
                    <a:pt x="112877" y="401713"/>
                  </a:lnTo>
                  <a:lnTo>
                    <a:pt x="157873" y="413550"/>
                  </a:lnTo>
                  <a:lnTo>
                    <a:pt x="204063" y="413550"/>
                  </a:lnTo>
                  <a:lnTo>
                    <a:pt x="249059" y="401713"/>
                  </a:lnTo>
                  <a:lnTo>
                    <a:pt x="290461" y="378053"/>
                  </a:lnTo>
                  <a:lnTo>
                    <a:pt x="311848" y="420852"/>
                  </a:lnTo>
                  <a:lnTo>
                    <a:pt x="314185" y="425145"/>
                  </a:lnTo>
                  <a:lnTo>
                    <a:pt x="318630" y="427875"/>
                  </a:lnTo>
                  <a:lnTo>
                    <a:pt x="323507" y="427990"/>
                  </a:lnTo>
                  <a:lnTo>
                    <a:pt x="325513" y="427863"/>
                  </a:lnTo>
                  <a:lnTo>
                    <a:pt x="327482" y="427431"/>
                  </a:lnTo>
                  <a:lnTo>
                    <a:pt x="329349" y="426694"/>
                  </a:lnTo>
                  <a:lnTo>
                    <a:pt x="335762" y="423532"/>
                  </a:lnTo>
                  <a:lnTo>
                    <a:pt x="338404" y="415759"/>
                  </a:lnTo>
                  <a:lnTo>
                    <a:pt x="335178" y="409181"/>
                  </a:lnTo>
                  <a:lnTo>
                    <a:pt x="319417" y="378053"/>
                  </a:lnTo>
                  <a:lnTo>
                    <a:pt x="318427" y="376110"/>
                  </a:lnTo>
                  <a:lnTo>
                    <a:pt x="310553" y="360553"/>
                  </a:lnTo>
                  <a:lnTo>
                    <a:pt x="339674" y="321564"/>
                  </a:lnTo>
                  <a:lnTo>
                    <a:pt x="356933" y="277799"/>
                  </a:lnTo>
                  <a:lnTo>
                    <a:pt x="362381" y="231711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0558" y="1145401"/>
              <a:ext cx="131690" cy="1316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2640" y="1144765"/>
              <a:ext cx="209550" cy="333375"/>
            </a:xfrm>
            <a:custGeom>
              <a:avLst/>
              <a:gdLst/>
              <a:ahLst/>
              <a:cxnLst/>
              <a:rect l="l" t="t" r="r" b="b"/>
              <a:pathLst>
                <a:path w="209550" h="333375">
                  <a:moveTo>
                    <a:pt x="56362" y="168605"/>
                  </a:moveTo>
                  <a:lnTo>
                    <a:pt x="38227" y="150444"/>
                  </a:lnTo>
                  <a:lnTo>
                    <a:pt x="9740" y="192709"/>
                  </a:lnTo>
                  <a:lnTo>
                    <a:pt x="0" y="240957"/>
                  </a:lnTo>
                  <a:lnTo>
                    <a:pt x="9055" y="289344"/>
                  </a:lnTo>
                  <a:lnTo>
                    <a:pt x="38227" y="333311"/>
                  </a:lnTo>
                  <a:lnTo>
                    <a:pt x="56362" y="315150"/>
                  </a:lnTo>
                  <a:lnTo>
                    <a:pt x="33578" y="281038"/>
                  </a:lnTo>
                  <a:lnTo>
                    <a:pt x="25908" y="242176"/>
                  </a:lnTo>
                  <a:lnTo>
                    <a:pt x="33362" y="203276"/>
                  </a:lnTo>
                  <a:lnTo>
                    <a:pt x="56362" y="168605"/>
                  </a:lnTo>
                  <a:close/>
                </a:path>
                <a:path w="209550" h="333375">
                  <a:moveTo>
                    <a:pt x="92646" y="204914"/>
                  </a:moveTo>
                  <a:lnTo>
                    <a:pt x="74510" y="186753"/>
                  </a:lnTo>
                  <a:lnTo>
                    <a:pt x="57492" y="212559"/>
                  </a:lnTo>
                  <a:lnTo>
                    <a:pt x="51828" y="241884"/>
                  </a:lnTo>
                  <a:lnTo>
                    <a:pt x="57492" y="271195"/>
                  </a:lnTo>
                  <a:lnTo>
                    <a:pt x="74510" y="297002"/>
                  </a:lnTo>
                  <a:lnTo>
                    <a:pt x="92646" y="278841"/>
                  </a:lnTo>
                  <a:lnTo>
                    <a:pt x="81470" y="261493"/>
                  </a:lnTo>
                  <a:lnTo>
                    <a:pt x="77749" y="241871"/>
                  </a:lnTo>
                  <a:lnTo>
                    <a:pt x="81470" y="222262"/>
                  </a:lnTo>
                  <a:lnTo>
                    <a:pt x="92646" y="204914"/>
                  </a:lnTo>
                  <a:close/>
                </a:path>
                <a:path w="209550" h="333375">
                  <a:moveTo>
                    <a:pt x="209448" y="41503"/>
                  </a:moveTo>
                  <a:lnTo>
                    <a:pt x="175755" y="7772"/>
                  </a:lnTo>
                  <a:lnTo>
                    <a:pt x="167284" y="2006"/>
                  </a:lnTo>
                  <a:lnTo>
                    <a:pt x="157594" y="0"/>
                  </a:lnTo>
                  <a:lnTo>
                    <a:pt x="147866" y="1765"/>
                  </a:lnTo>
                  <a:lnTo>
                    <a:pt x="138823" y="7772"/>
                  </a:lnTo>
                  <a:lnTo>
                    <a:pt x="85051" y="61595"/>
                  </a:lnTo>
                  <a:lnTo>
                    <a:pt x="79273" y="70078"/>
                  </a:lnTo>
                  <a:lnTo>
                    <a:pt x="77279" y="79781"/>
                  </a:lnTo>
                  <a:lnTo>
                    <a:pt x="79044" y="89522"/>
                  </a:lnTo>
                  <a:lnTo>
                    <a:pt x="85051" y="98564"/>
                  </a:lnTo>
                  <a:lnTo>
                    <a:pt x="118745" y="132283"/>
                  </a:lnTo>
                  <a:lnTo>
                    <a:pt x="209448" y="41503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35062" y="1295202"/>
              <a:ext cx="92643" cy="1828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9173" y="2195318"/>
              <a:ext cx="337185" cy="595630"/>
            </a:xfrm>
            <a:custGeom>
              <a:avLst/>
              <a:gdLst/>
              <a:ahLst/>
              <a:cxnLst/>
              <a:rect l="l" t="t" r="r" b="b"/>
              <a:pathLst>
                <a:path w="337185" h="595630">
                  <a:moveTo>
                    <a:pt x="311003" y="0"/>
                  </a:moveTo>
                  <a:lnTo>
                    <a:pt x="25916" y="0"/>
                  </a:lnTo>
                  <a:lnTo>
                    <a:pt x="0" y="25876"/>
                  </a:lnTo>
                  <a:lnTo>
                    <a:pt x="0" y="569294"/>
                  </a:lnTo>
                  <a:lnTo>
                    <a:pt x="311003" y="595171"/>
                  </a:lnTo>
                  <a:lnTo>
                    <a:pt x="321078" y="593117"/>
                  </a:lnTo>
                  <a:lnTo>
                    <a:pt x="329307" y="587569"/>
                  </a:lnTo>
                  <a:lnTo>
                    <a:pt x="334863" y="579353"/>
                  </a:lnTo>
                  <a:lnTo>
                    <a:pt x="336920" y="569294"/>
                  </a:lnTo>
                  <a:lnTo>
                    <a:pt x="336920" y="524012"/>
                  </a:lnTo>
                  <a:lnTo>
                    <a:pt x="25917" y="524012"/>
                  </a:lnTo>
                  <a:lnTo>
                    <a:pt x="25916" y="71160"/>
                  </a:lnTo>
                  <a:lnTo>
                    <a:pt x="336920" y="71160"/>
                  </a:lnTo>
                  <a:lnTo>
                    <a:pt x="336920" y="45284"/>
                  </a:lnTo>
                  <a:lnTo>
                    <a:pt x="140415" y="45284"/>
                  </a:lnTo>
                  <a:lnTo>
                    <a:pt x="136064" y="40971"/>
                  </a:lnTo>
                  <a:lnTo>
                    <a:pt x="136064" y="30243"/>
                  </a:lnTo>
                  <a:lnTo>
                    <a:pt x="140415" y="25876"/>
                  </a:lnTo>
                  <a:lnTo>
                    <a:pt x="336920" y="25876"/>
                  </a:lnTo>
                  <a:lnTo>
                    <a:pt x="334863" y="15814"/>
                  </a:lnTo>
                  <a:lnTo>
                    <a:pt x="329307" y="7601"/>
                  </a:lnTo>
                  <a:lnTo>
                    <a:pt x="321078" y="2057"/>
                  </a:lnTo>
                  <a:lnTo>
                    <a:pt x="311003" y="0"/>
                  </a:lnTo>
                  <a:close/>
                </a:path>
                <a:path w="337185" h="595630">
                  <a:moveTo>
                    <a:pt x="336920" y="71160"/>
                  </a:moveTo>
                  <a:lnTo>
                    <a:pt x="311003" y="71160"/>
                  </a:lnTo>
                  <a:lnTo>
                    <a:pt x="311003" y="524012"/>
                  </a:lnTo>
                  <a:lnTo>
                    <a:pt x="336920" y="524012"/>
                  </a:lnTo>
                  <a:lnTo>
                    <a:pt x="336920" y="71160"/>
                  </a:lnTo>
                  <a:close/>
                </a:path>
                <a:path w="337185" h="595630">
                  <a:moveTo>
                    <a:pt x="336920" y="25876"/>
                  </a:moveTo>
                  <a:lnTo>
                    <a:pt x="196504" y="25876"/>
                  </a:lnTo>
                  <a:lnTo>
                    <a:pt x="200856" y="30243"/>
                  </a:lnTo>
                  <a:lnTo>
                    <a:pt x="200856" y="40971"/>
                  </a:lnTo>
                  <a:lnTo>
                    <a:pt x="196504" y="45284"/>
                  </a:lnTo>
                  <a:lnTo>
                    <a:pt x="336920" y="45284"/>
                  </a:lnTo>
                  <a:lnTo>
                    <a:pt x="336920" y="25876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13966" y="2376465"/>
              <a:ext cx="207335" cy="19611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0975" y="1331394"/>
              <a:ext cx="466725" cy="389255"/>
            </a:xfrm>
            <a:custGeom>
              <a:avLst/>
              <a:gdLst/>
              <a:ahLst/>
              <a:cxnLst/>
              <a:rect l="l" t="t" r="r" b="b"/>
              <a:pathLst>
                <a:path w="466725" h="389255">
                  <a:moveTo>
                    <a:pt x="388754" y="0"/>
                  </a:moveTo>
                  <a:lnTo>
                    <a:pt x="51833" y="0"/>
                  </a:lnTo>
                  <a:lnTo>
                    <a:pt x="15226" y="15239"/>
                  </a:lnTo>
                  <a:lnTo>
                    <a:pt x="0" y="51878"/>
                  </a:lnTo>
                  <a:lnTo>
                    <a:pt x="0" y="337209"/>
                  </a:lnTo>
                  <a:lnTo>
                    <a:pt x="15226" y="373848"/>
                  </a:lnTo>
                  <a:lnTo>
                    <a:pt x="51834" y="389088"/>
                  </a:lnTo>
                  <a:lnTo>
                    <a:pt x="414671" y="389088"/>
                  </a:lnTo>
                  <a:lnTo>
                    <a:pt x="424734" y="387041"/>
                  </a:lnTo>
                  <a:lnTo>
                    <a:pt x="432975" y="381468"/>
                  </a:lnTo>
                  <a:lnTo>
                    <a:pt x="438543" y="373220"/>
                  </a:lnTo>
                  <a:lnTo>
                    <a:pt x="440588" y="363149"/>
                  </a:lnTo>
                  <a:lnTo>
                    <a:pt x="440588" y="291816"/>
                  </a:lnTo>
                  <a:lnTo>
                    <a:pt x="460684" y="291816"/>
                  </a:lnTo>
                  <a:lnTo>
                    <a:pt x="466516" y="285979"/>
                  </a:lnTo>
                  <a:lnTo>
                    <a:pt x="466516" y="252907"/>
                  </a:lnTo>
                  <a:lnTo>
                    <a:pt x="388754" y="252907"/>
                  </a:lnTo>
                  <a:lnTo>
                    <a:pt x="378691" y="250860"/>
                  </a:lnTo>
                  <a:lnTo>
                    <a:pt x="370450" y="245287"/>
                  </a:lnTo>
                  <a:lnTo>
                    <a:pt x="364882" y="237039"/>
                  </a:lnTo>
                  <a:lnTo>
                    <a:pt x="362837" y="226968"/>
                  </a:lnTo>
                  <a:lnTo>
                    <a:pt x="364882" y="216896"/>
                  </a:lnTo>
                  <a:lnTo>
                    <a:pt x="370450" y="208648"/>
                  </a:lnTo>
                  <a:lnTo>
                    <a:pt x="378691" y="203075"/>
                  </a:lnTo>
                  <a:lnTo>
                    <a:pt x="388754" y="201028"/>
                  </a:lnTo>
                  <a:lnTo>
                    <a:pt x="466516" y="201029"/>
                  </a:lnTo>
                  <a:lnTo>
                    <a:pt x="466516" y="167956"/>
                  </a:lnTo>
                  <a:lnTo>
                    <a:pt x="460684" y="162120"/>
                  </a:lnTo>
                  <a:lnTo>
                    <a:pt x="440588" y="162120"/>
                  </a:lnTo>
                  <a:lnTo>
                    <a:pt x="440588" y="90787"/>
                  </a:lnTo>
                  <a:lnTo>
                    <a:pt x="44706" y="64847"/>
                  </a:lnTo>
                  <a:lnTo>
                    <a:pt x="38875" y="59011"/>
                  </a:lnTo>
                  <a:lnTo>
                    <a:pt x="38875" y="44745"/>
                  </a:lnTo>
                  <a:lnTo>
                    <a:pt x="44706" y="38908"/>
                  </a:lnTo>
                  <a:lnTo>
                    <a:pt x="414671" y="38909"/>
                  </a:lnTo>
                  <a:lnTo>
                    <a:pt x="414671" y="25939"/>
                  </a:lnTo>
                  <a:lnTo>
                    <a:pt x="412626" y="15867"/>
                  </a:lnTo>
                  <a:lnTo>
                    <a:pt x="407058" y="7619"/>
                  </a:lnTo>
                  <a:lnTo>
                    <a:pt x="398817" y="2046"/>
                  </a:lnTo>
                  <a:lnTo>
                    <a:pt x="388754" y="0"/>
                  </a:lnTo>
                  <a:close/>
                </a:path>
                <a:path w="466725" h="389255">
                  <a:moveTo>
                    <a:pt x="466516" y="201029"/>
                  </a:moveTo>
                  <a:lnTo>
                    <a:pt x="388754" y="201028"/>
                  </a:lnTo>
                  <a:lnTo>
                    <a:pt x="398817" y="203075"/>
                  </a:lnTo>
                  <a:lnTo>
                    <a:pt x="407058" y="208648"/>
                  </a:lnTo>
                  <a:lnTo>
                    <a:pt x="412626" y="216896"/>
                  </a:lnTo>
                  <a:lnTo>
                    <a:pt x="414671" y="226968"/>
                  </a:lnTo>
                  <a:lnTo>
                    <a:pt x="412626" y="237039"/>
                  </a:lnTo>
                  <a:lnTo>
                    <a:pt x="407058" y="245287"/>
                  </a:lnTo>
                  <a:lnTo>
                    <a:pt x="398817" y="250860"/>
                  </a:lnTo>
                  <a:lnTo>
                    <a:pt x="388754" y="252907"/>
                  </a:lnTo>
                  <a:lnTo>
                    <a:pt x="466516" y="252907"/>
                  </a:lnTo>
                  <a:lnTo>
                    <a:pt x="466516" y="201029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201286" y="678687"/>
          <a:ext cx="4801234" cy="3832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marL="92075" marR="4705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44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costs 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 they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small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improvements on  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2324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Minimal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Changes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81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adding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requested  feature on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Alerts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63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UI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minimal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1219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Costs are high as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needs integration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whatsapp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4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highly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useful  feature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1041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Long term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strategic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impact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49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Simplified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Bills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636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Need additional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small size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original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Competing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financial  transaction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space  by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increasing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scope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63817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  ac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DDB77A5-8B05-4D96-9B3C-DC07DAAD094B}"/>
              </a:ext>
            </a:extLst>
          </p:cNvPr>
          <p:cNvSpPr txBox="1"/>
          <p:nvPr/>
        </p:nvSpPr>
        <p:spPr>
          <a:xfrm>
            <a:off x="539353" y="4736306"/>
            <a:ext cx="6761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For customer persona and strategy demonstration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0000"/>
                </a:solidFill>
              </a:rPr>
              <a:t> </a:t>
            </a:r>
            <a:r>
              <a:rPr lang="en-US" b="1" i="1" dirty="0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ctrl +</a:t>
            </a:r>
            <a:r>
              <a:rPr lang="en-US" b="1" i="1" dirty="0">
                <a:solidFill>
                  <a:srgbClr val="FF0000"/>
                </a:solidFill>
                <a:hlinkClick r:id="rId14"/>
              </a:rPr>
              <a:t> </a:t>
            </a:r>
            <a:r>
              <a:rPr lang="en-US" b="1" i="1" dirty="0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b="1" i="1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3409" y="4412741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5" h="321310">
                <a:moveTo>
                  <a:pt x="0" y="0"/>
                </a:moveTo>
                <a:lnTo>
                  <a:pt x="149351" y="0"/>
                </a:lnTo>
                <a:lnTo>
                  <a:pt x="149351" y="320979"/>
                </a:lnTo>
                <a:lnTo>
                  <a:pt x="298576" y="320979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634" y="3771138"/>
            <a:ext cx="299085" cy="642620"/>
          </a:xfrm>
          <a:custGeom>
            <a:avLst/>
            <a:gdLst/>
            <a:ahLst/>
            <a:cxnLst/>
            <a:rect l="l" t="t" r="r" b="b"/>
            <a:pathLst>
              <a:path w="299084" h="642620">
                <a:moveTo>
                  <a:pt x="0" y="321564"/>
                </a:moveTo>
                <a:lnTo>
                  <a:pt x="149351" y="321564"/>
                </a:lnTo>
                <a:lnTo>
                  <a:pt x="149351" y="642543"/>
                </a:lnTo>
                <a:lnTo>
                  <a:pt x="298576" y="642543"/>
                </a:lnTo>
              </a:path>
              <a:path w="299084" h="642620">
                <a:moveTo>
                  <a:pt x="0" y="320979"/>
                </a:moveTo>
                <a:lnTo>
                  <a:pt x="149351" y="320979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3409" y="4092702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5" h="321310">
                <a:moveTo>
                  <a:pt x="0" y="320979"/>
                </a:moveTo>
                <a:lnTo>
                  <a:pt x="149351" y="320979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2710" y="2969514"/>
            <a:ext cx="299085" cy="1444625"/>
          </a:xfrm>
          <a:custGeom>
            <a:avLst/>
            <a:gdLst/>
            <a:ahLst/>
            <a:cxnLst/>
            <a:rect l="l" t="t" r="r" b="b"/>
            <a:pathLst>
              <a:path w="299085" h="1444625">
                <a:moveTo>
                  <a:pt x="0" y="0"/>
                </a:moveTo>
                <a:lnTo>
                  <a:pt x="149351" y="0"/>
                </a:lnTo>
                <a:lnTo>
                  <a:pt x="149351" y="1444409"/>
                </a:lnTo>
                <a:lnTo>
                  <a:pt x="298576" y="1444409"/>
                </a:lnTo>
              </a:path>
            </a:pathLst>
          </a:custGeom>
          <a:ln w="25399">
            <a:solidFill>
              <a:srgbClr val="B83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5634" y="2487929"/>
            <a:ext cx="299085" cy="641350"/>
          </a:xfrm>
          <a:custGeom>
            <a:avLst/>
            <a:gdLst/>
            <a:ahLst/>
            <a:cxnLst/>
            <a:rect l="l" t="t" r="r" b="b"/>
            <a:pathLst>
              <a:path w="299084" h="641350">
                <a:moveTo>
                  <a:pt x="0" y="320039"/>
                </a:moveTo>
                <a:lnTo>
                  <a:pt x="149351" y="320039"/>
                </a:lnTo>
                <a:lnTo>
                  <a:pt x="149351" y="640969"/>
                </a:lnTo>
                <a:lnTo>
                  <a:pt x="298576" y="640969"/>
                </a:lnTo>
              </a:path>
              <a:path w="299084" h="641350">
                <a:moveTo>
                  <a:pt x="0" y="320928"/>
                </a:moveTo>
                <a:lnTo>
                  <a:pt x="149351" y="3209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3409" y="28079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2710" y="2807970"/>
            <a:ext cx="299085" cy="160655"/>
          </a:xfrm>
          <a:custGeom>
            <a:avLst/>
            <a:gdLst/>
            <a:ahLst/>
            <a:cxnLst/>
            <a:rect l="l" t="t" r="r" b="b"/>
            <a:pathLst>
              <a:path w="299085" h="160655">
                <a:moveTo>
                  <a:pt x="0" y="160528"/>
                </a:moveTo>
                <a:lnTo>
                  <a:pt x="149351" y="1605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B83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634" y="1203197"/>
            <a:ext cx="299085" cy="642620"/>
          </a:xfrm>
          <a:custGeom>
            <a:avLst/>
            <a:gdLst/>
            <a:ahLst/>
            <a:cxnLst/>
            <a:rect l="l" t="t" r="r" b="b"/>
            <a:pathLst>
              <a:path w="299084" h="642619">
                <a:moveTo>
                  <a:pt x="0" y="321563"/>
                </a:moveTo>
                <a:lnTo>
                  <a:pt x="149351" y="321563"/>
                </a:lnTo>
                <a:lnTo>
                  <a:pt x="149351" y="642492"/>
                </a:lnTo>
                <a:lnTo>
                  <a:pt x="298576" y="642492"/>
                </a:lnTo>
              </a:path>
              <a:path w="299084" h="642619">
                <a:moveTo>
                  <a:pt x="0" y="320928"/>
                </a:moveTo>
                <a:lnTo>
                  <a:pt x="149351" y="3209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3409" y="152476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26489" y="1512061"/>
            <a:ext cx="1818005" cy="1697355"/>
            <a:chOff x="1126489" y="1512061"/>
            <a:chExt cx="1818005" cy="1697355"/>
          </a:xfrm>
        </p:grpSpPr>
        <p:sp>
          <p:nvSpPr>
            <p:cNvPr id="12" name="object 12"/>
            <p:cNvSpPr/>
            <p:nvPr/>
          </p:nvSpPr>
          <p:spPr>
            <a:xfrm>
              <a:off x="2632709" y="1524761"/>
              <a:ext cx="299085" cy="1444625"/>
            </a:xfrm>
            <a:custGeom>
              <a:avLst/>
              <a:gdLst/>
              <a:ahLst/>
              <a:cxnLst/>
              <a:rect l="l" t="t" r="r" b="b"/>
              <a:pathLst>
                <a:path w="299085" h="1444625">
                  <a:moveTo>
                    <a:pt x="0" y="1444370"/>
                  </a:moveTo>
                  <a:lnTo>
                    <a:pt x="149351" y="1444370"/>
                  </a:lnTo>
                  <a:lnTo>
                    <a:pt x="149351" y="0"/>
                  </a:lnTo>
                  <a:lnTo>
                    <a:pt x="298576" y="0"/>
                  </a:lnTo>
                </a:path>
              </a:pathLst>
            </a:custGeom>
            <a:ln w="25400">
              <a:solidFill>
                <a:srgbClr val="B83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189" y="2740913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189" y="2740913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39189" y="2740914"/>
            <a:ext cx="1493520" cy="4559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4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transacting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17189" y="1283461"/>
            <a:ext cx="1518920" cy="481330"/>
            <a:chOff x="2917189" y="1283461"/>
            <a:chExt cx="1518920" cy="481330"/>
          </a:xfrm>
        </p:grpSpPr>
        <p:sp>
          <p:nvSpPr>
            <p:cNvPr id="17" name="object 17"/>
            <p:cNvSpPr/>
            <p:nvPr/>
          </p:nvSpPr>
          <p:spPr>
            <a:xfrm>
              <a:off x="2929889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9889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29889" y="1296161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Breadth,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Depth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09414" y="1283461"/>
            <a:ext cx="1518920" cy="481330"/>
            <a:chOff x="4709414" y="1283461"/>
            <a:chExt cx="1518920" cy="481330"/>
          </a:xfrm>
        </p:grpSpPr>
        <p:sp>
          <p:nvSpPr>
            <p:cNvPr id="21" name="object 21"/>
            <p:cNvSpPr/>
            <p:nvPr/>
          </p:nvSpPr>
          <p:spPr>
            <a:xfrm>
              <a:off x="4722114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2114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22114" y="1296161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bills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00114" y="963422"/>
            <a:ext cx="1518920" cy="481330"/>
            <a:chOff x="6500114" y="963422"/>
            <a:chExt cx="1518920" cy="481330"/>
          </a:xfrm>
        </p:grpSpPr>
        <p:sp>
          <p:nvSpPr>
            <p:cNvPr id="25" name="object 25"/>
            <p:cNvSpPr/>
            <p:nvPr/>
          </p:nvSpPr>
          <p:spPr>
            <a:xfrm>
              <a:off x="6512814" y="97612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12814" y="97612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12814" y="976122"/>
            <a:ext cx="1493520" cy="455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27685" marR="195580" indent="-325120">
              <a:lnSpc>
                <a:spcPts val="1140"/>
              </a:lnSpc>
              <a:spcBef>
                <a:spcPts val="63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00114" y="1605025"/>
            <a:ext cx="1518920" cy="481330"/>
            <a:chOff x="6500114" y="1605025"/>
            <a:chExt cx="1518920" cy="481330"/>
          </a:xfrm>
        </p:grpSpPr>
        <p:sp>
          <p:nvSpPr>
            <p:cNvPr id="29" name="object 29"/>
            <p:cNvSpPr/>
            <p:nvPr/>
          </p:nvSpPr>
          <p:spPr>
            <a:xfrm>
              <a:off x="6512814" y="161772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2814" y="161772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12814" y="1617725"/>
            <a:ext cx="1493520" cy="4559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34365" marR="59690" indent="-567055">
              <a:lnSpc>
                <a:spcPts val="1140"/>
              </a:lnSpc>
              <a:spcBef>
                <a:spcPts val="64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bills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per  day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7189" y="2568194"/>
            <a:ext cx="1518920" cy="481330"/>
            <a:chOff x="2917189" y="2568194"/>
            <a:chExt cx="1518920" cy="481330"/>
          </a:xfrm>
        </p:grpSpPr>
        <p:sp>
          <p:nvSpPr>
            <p:cNvPr id="33" name="object 33"/>
            <p:cNvSpPr/>
            <p:nvPr/>
          </p:nvSpPr>
          <p:spPr>
            <a:xfrm>
              <a:off x="2929889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9889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29889" y="2580894"/>
            <a:ext cx="1493520" cy="4559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19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09414" y="2568194"/>
            <a:ext cx="1518920" cy="481330"/>
            <a:chOff x="4709414" y="2568194"/>
            <a:chExt cx="1518920" cy="481330"/>
          </a:xfrm>
        </p:grpSpPr>
        <p:sp>
          <p:nvSpPr>
            <p:cNvPr id="37" name="object 37"/>
            <p:cNvSpPr/>
            <p:nvPr/>
          </p:nvSpPr>
          <p:spPr>
            <a:xfrm>
              <a:off x="4722114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22114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22114" y="2580894"/>
            <a:ext cx="1493520" cy="4559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9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Enhancing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00114" y="2246629"/>
            <a:ext cx="1518920" cy="481330"/>
            <a:chOff x="6500114" y="2246629"/>
            <a:chExt cx="1518920" cy="481330"/>
          </a:xfrm>
        </p:grpSpPr>
        <p:sp>
          <p:nvSpPr>
            <p:cNvPr id="41" name="object 41"/>
            <p:cNvSpPr/>
            <p:nvPr/>
          </p:nvSpPr>
          <p:spPr>
            <a:xfrm>
              <a:off x="6512814" y="2259329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2814" y="2259329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12814" y="2259329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daily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00114" y="2889757"/>
            <a:ext cx="1518920" cy="480059"/>
            <a:chOff x="6500114" y="2889757"/>
            <a:chExt cx="1518920" cy="480059"/>
          </a:xfrm>
        </p:grpSpPr>
        <p:sp>
          <p:nvSpPr>
            <p:cNvPr id="45" name="object 45"/>
            <p:cNvSpPr/>
            <p:nvPr/>
          </p:nvSpPr>
          <p:spPr>
            <a:xfrm>
              <a:off x="6512814" y="2902457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1493520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493520" y="454151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12814" y="2902457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0" y="454151"/>
                  </a:moveTo>
                  <a:lnTo>
                    <a:pt x="1493520" y="454151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12814" y="2902457"/>
            <a:ext cx="1493520" cy="4546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9710" marR="213360" indent="1270" algn="ctr">
              <a:lnSpc>
                <a:spcPts val="1140"/>
              </a:lnSpc>
              <a:spcBef>
                <a:spcPts val="6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report  generations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917189" y="4172965"/>
            <a:ext cx="1518920" cy="481330"/>
            <a:chOff x="2917189" y="4172965"/>
            <a:chExt cx="1518920" cy="481330"/>
          </a:xfrm>
        </p:grpSpPr>
        <p:sp>
          <p:nvSpPr>
            <p:cNvPr id="49" name="object 49"/>
            <p:cNvSpPr/>
            <p:nvPr/>
          </p:nvSpPr>
          <p:spPr>
            <a:xfrm>
              <a:off x="2929889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19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19" y="45567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29889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19" y="455676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29889" y="4185665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09414" y="3851402"/>
            <a:ext cx="1518920" cy="481330"/>
            <a:chOff x="4709414" y="3851402"/>
            <a:chExt cx="1518920" cy="481330"/>
          </a:xfrm>
        </p:grpSpPr>
        <p:sp>
          <p:nvSpPr>
            <p:cNvPr id="53" name="object 53"/>
            <p:cNvSpPr/>
            <p:nvPr/>
          </p:nvSpPr>
          <p:spPr>
            <a:xfrm>
              <a:off x="4722114" y="386410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19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19" y="45567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2114" y="386410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19" y="455676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22114" y="3864102"/>
            <a:ext cx="1493520" cy="4559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3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reminders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00114" y="3531361"/>
            <a:ext cx="1518920" cy="481330"/>
            <a:chOff x="6500114" y="3531361"/>
            <a:chExt cx="1518920" cy="481330"/>
          </a:xfrm>
        </p:grpSpPr>
        <p:sp>
          <p:nvSpPr>
            <p:cNvPr id="57" name="object 57"/>
            <p:cNvSpPr/>
            <p:nvPr/>
          </p:nvSpPr>
          <p:spPr>
            <a:xfrm>
              <a:off x="6512814" y="35440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12814" y="35440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512814" y="3544061"/>
            <a:ext cx="1493520" cy="4559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5575" marR="148590" indent="15240" algn="just">
              <a:lnSpc>
                <a:spcPts val="1140"/>
              </a:lnSpc>
              <a:spcBef>
                <a:spcPts val="7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ratio of 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partial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dues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paid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 total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00114" y="4172965"/>
            <a:ext cx="1518920" cy="481330"/>
            <a:chOff x="6500114" y="4172965"/>
            <a:chExt cx="1518920" cy="481330"/>
          </a:xfrm>
        </p:grpSpPr>
        <p:sp>
          <p:nvSpPr>
            <p:cNvPr id="61" name="object 61"/>
            <p:cNvSpPr/>
            <p:nvPr/>
          </p:nvSpPr>
          <p:spPr>
            <a:xfrm>
              <a:off x="6512814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20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20" y="455676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12814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20" y="455676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512814" y="4185665"/>
            <a:ext cx="1493520" cy="4559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21005" marR="91440" indent="-323215">
              <a:lnSpc>
                <a:spcPts val="1140"/>
              </a:lnSpc>
              <a:spcBef>
                <a:spcPts val="6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 payment  collections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709414" y="4494529"/>
            <a:ext cx="1518920" cy="480059"/>
            <a:chOff x="4709414" y="4494529"/>
            <a:chExt cx="1518920" cy="480059"/>
          </a:xfrm>
        </p:grpSpPr>
        <p:sp>
          <p:nvSpPr>
            <p:cNvPr id="65" name="object 65"/>
            <p:cNvSpPr/>
            <p:nvPr/>
          </p:nvSpPr>
          <p:spPr>
            <a:xfrm>
              <a:off x="4722114" y="4507229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1493519" y="0"/>
                  </a:moveTo>
                  <a:lnTo>
                    <a:pt x="0" y="0"/>
                  </a:lnTo>
                  <a:lnTo>
                    <a:pt x="0" y="454152"/>
                  </a:lnTo>
                  <a:lnTo>
                    <a:pt x="1493519" y="45415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22114" y="4507229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0" y="454152"/>
                  </a:moveTo>
                  <a:lnTo>
                    <a:pt x="1493519" y="454152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722114" y="4507229"/>
            <a:ext cx="1493520" cy="45465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26415" marR="79375" indent="-442595">
              <a:lnSpc>
                <a:spcPts val="1140"/>
              </a:lnSpc>
              <a:spcBef>
                <a:spcPts val="64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users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 feature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27188" y="57150"/>
            <a:ext cx="5310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E84B21"/>
                </a:solidFill>
                <a:latin typeface="Arial"/>
                <a:cs typeface="Arial"/>
              </a:rPr>
              <a:t>Success Metrics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72210" y="527558"/>
            <a:ext cx="1189990" cy="548640"/>
            <a:chOff x="1172210" y="527558"/>
            <a:chExt cx="1189990" cy="548640"/>
          </a:xfrm>
        </p:grpSpPr>
        <p:sp>
          <p:nvSpPr>
            <p:cNvPr id="70" name="object 70"/>
            <p:cNvSpPr/>
            <p:nvPr/>
          </p:nvSpPr>
          <p:spPr>
            <a:xfrm>
              <a:off x="1184910" y="540258"/>
              <a:ext cx="1164590" cy="523240"/>
            </a:xfrm>
            <a:custGeom>
              <a:avLst/>
              <a:gdLst/>
              <a:ahLst/>
              <a:cxnLst/>
              <a:rect l="l" t="t" r="r" b="b"/>
              <a:pathLst>
                <a:path w="1164589" h="523240">
                  <a:moveTo>
                    <a:pt x="1164336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164336" y="522732"/>
                  </a:lnTo>
                  <a:lnTo>
                    <a:pt x="1164336" y="0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84910" y="540258"/>
              <a:ext cx="1164590" cy="523240"/>
            </a:xfrm>
            <a:custGeom>
              <a:avLst/>
              <a:gdLst/>
              <a:ahLst/>
              <a:cxnLst/>
              <a:rect l="l" t="t" r="r" b="b"/>
              <a:pathLst>
                <a:path w="1164589" h="523240">
                  <a:moveTo>
                    <a:pt x="0" y="522732"/>
                  </a:moveTo>
                  <a:lnTo>
                    <a:pt x="1164336" y="522732"/>
                  </a:lnTo>
                  <a:lnTo>
                    <a:pt x="1164336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25400">
              <a:solidFill>
                <a:srgbClr val="853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349121" y="566165"/>
            <a:ext cx="8362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North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Star  Metric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30010" y="531328"/>
            <a:ext cx="1164590" cy="307975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11873" y="540258"/>
            <a:ext cx="1164590" cy="307975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KPI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79085" y="534162"/>
            <a:ext cx="1164590" cy="523240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635" marR="248285" indent="19685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Initiati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PresentationFormat>On-screen Show (16:9)</PresentationFormat>
  <Paragraphs>244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Methodology</vt:lpstr>
      <vt:lpstr>Market Research</vt:lpstr>
      <vt:lpstr>Customer Journey</vt:lpstr>
      <vt:lpstr>Product Strategy 1: Simplifying bills</vt:lpstr>
      <vt:lpstr>Product Strategy 2: Enhancing Payments</vt:lpstr>
      <vt:lpstr>Product Strategy 3: Automatic Reminders</vt:lpstr>
      <vt:lpstr>Strategy Implementation</vt:lpstr>
      <vt:lpstr>Success Metrics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modified xsi:type="dcterms:W3CDTF">2022-09-13T17:52:05Z</dcterms:modified>
</cp:coreProperties>
</file>