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23"/>
  </p:notesMasterIdLst>
  <p:sldIdLst>
    <p:sldId id="315" r:id="rId4"/>
    <p:sldId id="316" r:id="rId5"/>
    <p:sldId id="317" r:id="rId6"/>
    <p:sldId id="324" r:id="rId7"/>
    <p:sldId id="325" r:id="rId8"/>
    <p:sldId id="369" r:id="rId9"/>
    <p:sldId id="374" r:id="rId10"/>
    <p:sldId id="347" r:id="rId11"/>
    <p:sldId id="373" r:id="rId12"/>
    <p:sldId id="348" r:id="rId13"/>
    <p:sldId id="370" r:id="rId14"/>
    <p:sldId id="375" r:id="rId15"/>
    <p:sldId id="372" r:id="rId16"/>
    <p:sldId id="352" r:id="rId17"/>
    <p:sldId id="371" r:id="rId18"/>
    <p:sldId id="353" r:id="rId19"/>
    <p:sldId id="356" r:id="rId20"/>
    <p:sldId id="359"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98227-8C09-BEC7-26D7-5CC27F36C3EB}" v="36" dt="2023-11-20T19:35:31.014"/>
    <p1510:client id="{376728F6-715C-8C4C-D9C4-1F226888DA15}" v="55" dt="2023-11-20T16:30:44.020"/>
    <p1510:client id="{52D60843-A1E9-A170-4E7A-F6E9C88DAF9C}" v="693" dt="2023-11-20T07:29:02.992"/>
    <p1510:client id="{B753DE20-C382-D96E-6830-573D37D7E882}" v="31" dt="2023-11-20T19:40:35.505"/>
    <p1510:client id="{F419CC2A-589F-6AD9-2067-64942429495A}" v="19" dt="2023-11-21T04:46:50.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50500-57C2-42F0-8A2F-ACF67B5F58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B69634-0C1E-4F36-B78F-D93A437110A4}">
      <dgm:prSet/>
      <dgm:spPr/>
      <dgm:t>
        <a:bodyPr/>
        <a:lstStyle/>
        <a:p>
          <a:pPr>
            <a:lnSpc>
              <a:spcPct val="100000"/>
            </a:lnSpc>
          </a:pPr>
          <a:r>
            <a:rPr lang="en-US"/>
            <a:t>Desktop voice assistants are software used to do certain tasks for the user, improve user experience, increase user productivity, etc. In short it is a software made for its user’s ease. ​</a:t>
          </a:r>
        </a:p>
      </dgm:t>
    </dgm:pt>
    <dgm:pt modelId="{A95DE83B-56DE-49D6-996A-5A7E94EDB771}" type="parTrans" cxnId="{4AC28AAD-7F7F-45E5-8EDF-BCE89C4ED564}">
      <dgm:prSet/>
      <dgm:spPr/>
      <dgm:t>
        <a:bodyPr/>
        <a:lstStyle/>
        <a:p>
          <a:endParaRPr lang="en-US"/>
        </a:p>
      </dgm:t>
    </dgm:pt>
    <dgm:pt modelId="{E418198A-94EE-4E64-B128-C073D674B22D}" type="sibTrans" cxnId="{4AC28AAD-7F7F-45E5-8EDF-BCE89C4ED564}">
      <dgm:prSet/>
      <dgm:spPr/>
      <dgm:t>
        <a:bodyPr/>
        <a:lstStyle/>
        <a:p>
          <a:endParaRPr lang="en-US"/>
        </a:p>
      </dgm:t>
    </dgm:pt>
    <dgm:pt modelId="{AE4F9E47-02A0-435E-94ED-CB2DF02E431B}">
      <dgm:prSet/>
      <dgm:spPr/>
      <dgm:t>
        <a:bodyPr/>
        <a:lstStyle/>
        <a:p>
          <a:pPr>
            <a:lnSpc>
              <a:spcPct val="100000"/>
            </a:lnSpc>
          </a:pPr>
          <a:r>
            <a:rPr lang="en-US"/>
            <a:t>Typically, an Intelligent Personal Assistants will answer queries and perform actions via voice commands using a natural language user interface.​</a:t>
          </a:r>
        </a:p>
      </dgm:t>
    </dgm:pt>
    <dgm:pt modelId="{C3E811B2-2799-4125-B4D7-C887C1E068CA}" type="parTrans" cxnId="{A62C67C1-2628-475A-93D9-D4D32E717F1C}">
      <dgm:prSet/>
      <dgm:spPr/>
      <dgm:t>
        <a:bodyPr/>
        <a:lstStyle/>
        <a:p>
          <a:endParaRPr lang="en-US"/>
        </a:p>
      </dgm:t>
    </dgm:pt>
    <dgm:pt modelId="{EA09F1DA-2A2E-4E44-8890-D867A9A10BCC}" type="sibTrans" cxnId="{A62C67C1-2628-475A-93D9-D4D32E717F1C}">
      <dgm:prSet/>
      <dgm:spPr/>
      <dgm:t>
        <a:bodyPr/>
        <a:lstStyle/>
        <a:p>
          <a:endParaRPr lang="en-US"/>
        </a:p>
      </dgm:t>
    </dgm:pt>
    <dgm:pt modelId="{84D6CCE4-BC1E-4820-9B0D-3C96C3D301E3}">
      <dgm:prSet/>
      <dgm:spPr/>
      <dgm:t>
        <a:bodyPr/>
        <a:lstStyle/>
        <a:p>
          <a:pPr>
            <a:lnSpc>
              <a:spcPct val="100000"/>
            </a:lnSpc>
          </a:pPr>
          <a:r>
            <a:rPr lang="en-US"/>
            <a:t>Virtual or Desktop assistants are in trend today because everyone wants that their work should be done efficiently with minimum stress and should have excellent quality. So, the virtual assistant is gaining an exponential popularity.​</a:t>
          </a:r>
        </a:p>
      </dgm:t>
    </dgm:pt>
    <dgm:pt modelId="{3E96A10D-4C2C-4DE1-80CF-6FE37926ABEB}" type="parTrans" cxnId="{57875E12-05DB-4B02-BD40-ABB409FAC706}">
      <dgm:prSet/>
      <dgm:spPr/>
      <dgm:t>
        <a:bodyPr/>
        <a:lstStyle/>
        <a:p>
          <a:endParaRPr lang="en-US"/>
        </a:p>
      </dgm:t>
    </dgm:pt>
    <dgm:pt modelId="{4BA6BCAB-705C-4786-823F-EE1AE6BC0457}" type="sibTrans" cxnId="{57875E12-05DB-4B02-BD40-ABB409FAC706}">
      <dgm:prSet/>
      <dgm:spPr/>
      <dgm:t>
        <a:bodyPr/>
        <a:lstStyle/>
        <a:p>
          <a:endParaRPr lang="en-US"/>
        </a:p>
      </dgm:t>
    </dgm:pt>
    <dgm:pt modelId="{85FD95B9-81DB-4285-9785-8B1F65E88B08}" type="pres">
      <dgm:prSet presAssocID="{BC350500-57C2-42F0-8A2F-ACF67B5F5838}" presName="root" presStyleCnt="0">
        <dgm:presLayoutVars>
          <dgm:dir/>
          <dgm:resizeHandles val="exact"/>
        </dgm:presLayoutVars>
      </dgm:prSet>
      <dgm:spPr/>
    </dgm:pt>
    <dgm:pt modelId="{D89CB564-64F0-4194-909D-95E1FECBC0B8}" type="pres">
      <dgm:prSet presAssocID="{31B69634-0C1E-4F36-B78F-D93A437110A4}" presName="compNode" presStyleCnt="0"/>
      <dgm:spPr/>
    </dgm:pt>
    <dgm:pt modelId="{C40A768E-D4FE-4F1E-B7BB-76C601F7AE98}" type="pres">
      <dgm:prSet presAssocID="{31B69634-0C1E-4F36-B78F-D93A437110A4}" presName="bgRect" presStyleLbl="bgShp" presStyleIdx="0" presStyleCnt="3"/>
      <dgm:spPr/>
    </dgm:pt>
    <dgm:pt modelId="{02395994-86CC-4816-837B-5173B9337959}" type="pres">
      <dgm:prSet presAssocID="{31B69634-0C1E-4F36-B78F-D93A437110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B240096-02EC-4848-AA51-1B0FAA68E0DF}" type="pres">
      <dgm:prSet presAssocID="{31B69634-0C1E-4F36-B78F-D93A437110A4}" presName="spaceRect" presStyleCnt="0"/>
      <dgm:spPr/>
    </dgm:pt>
    <dgm:pt modelId="{069FD0B4-35AF-4454-85D7-B622B857728E}" type="pres">
      <dgm:prSet presAssocID="{31B69634-0C1E-4F36-B78F-D93A437110A4}" presName="parTx" presStyleLbl="revTx" presStyleIdx="0" presStyleCnt="3">
        <dgm:presLayoutVars>
          <dgm:chMax val="0"/>
          <dgm:chPref val="0"/>
        </dgm:presLayoutVars>
      </dgm:prSet>
      <dgm:spPr/>
    </dgm:pt>
    <dgm:pt modelId="{DDBBD344-DD65-4289-B76F-166BDB514215}" type="pres">
      <dgm:prSet presAssocID="{E418198A-94EE-4E64-B128-C073D674B22D}" presName="sibTrans" presStyleCnt="0"/>
      <dgm:spPr/>
    </dgm:pt>
    <dgm:pt modelId="{34134DB3-147B-4AB6-A56F-10D32159A122}" type="pres">
      <dgm:prSet presAssocID="{AE4F9E47-02A0-435E-94ED-CB2DF02E431B}" presName="compNode" presStyleCnt="0"/>
      <dgm:spPr/>
    </dgm:pt>
    <dgm:pt modelId="{D7944D86-3BA6-4693-BE4C-9EFE63C6EC3E}" type="pres">
      <dgm:prSet presAssocID="{AE4F9E47-02A0-435E-94ED-CB2DF02E431B}" presName="bgRect" presStyleLbl="bgShp" presStyleIdx="1" presStyleCnt="3"/>
      <dgm:spPr/>
    </dgm:pt>
    <dgm:pt modelId="{B84C8BFF-4A83-42AB-88DC-696E17CA6C88}" type="pres">
      <dgm:prSet presAssocID="{AE4F9E47-02A0-435E-94ED-CB2DF02E43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ngue"/>
        </a:ext>
      </dgm:extLst>
    </dgm:pt>
    <dgm:pt modelId="{3C4200BA-24D3-44FE-A3E8-A9552041CC86}" type="pres">
      <dgm:prSet presAssocID="{AE4F9E47-02A0-435E-94ED-CB2DF02E431B}" presName="spaceRect" presStyleCnt="0"/>
      <dgm:spPr/>
    </dgm:pt>
    <dgm:pt modelId="{27329D48-0363-4C4C-ACFD-2C9F5E9096E4}" type="pres">
      <dgm:prSet presAssocID="{AE4F9E47-02A0-435E-94ED-CB2DF02E431B}" presName="parTx" presStyleLbl="revTx" presStyleIdx="1" presStyleCnt="3">
        <dgm:presLayoutVars>
          <dgm:chMax val="0"/>
          <dgm:chPref val="0"/>
        </dgm:presLayoutVars>
      </dgm:prSet>
      <dgm:spPr/>
    </dgm:pt>
    <dgm:pt modelId="{4035B6B6-1487-435E-BA84-BEB331A8A496}" type="pres">
      <dgm:prSet presAssocID="{EA09F1DA-2A2E-4E44-8890-D867A9A10BCC}" presName="sibTrans" presStyleCnt="0"/>
      <dgm:spPr/>
    </dgm:pt>
    <dgm:pt modelId="{9E8C3499-8279-4BC6-928E-FA4576F3FE77}" type="pres">
      <dgm:prSet presAssocID="{84D6CCE4-BC1E-4820-9B0D-3C96C3D301E3}" presName="compNode" presStyleCnt="0"/>
      <dgm:spPr/>
    </dgm:pt>
    <dgm:pt modelId="{434417D5-F29E-4608-BF7E-4C0EDCBB9AB1}" type="pres">
      <dgm:prSet presAssocID="{84D6CCE4-BC1E-4820-9B0D-3C96C3D301E3}" presName="bgRect" presStyleLbl="bgShp" presStyleIdx="2" presStyleCnt="3"/>
      <dgm:spPr/>
    </dgm:pt>
    <dgm:pt modelId="{B5C697E0-9E3B-4668-9C06-ED53CE8095BE}" type="pres">
      <dgm:prSet presAssocID="{84D6CCE4-BC1E-4820-9B0D-3C96C3D301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84EBFA4-7D6E-4122-960D-28CE72895B93}" type="pres">
      <dgm:prSet presAssocID="{84D6CCE4-BC1E-4820-9B0D-3C96C3D301E3}" presName="spaceRect" presStyleCnt="0"/>
      <dgm:spPr/>
    </dgm:pt>
    <dgm:pt modelId="{46DFC593-89A5-406F-982C-EFA9D4B86113}" type="pres">
      <dgm:prSet presAssocID="{84D6CCE4-BC1E-4820-9B0D-3C96C3D301E3}" presName="parTx" presStyleLbl="revTx" presStyleIdx="2" presStyleCnt="3">
        <dgm:presLayoutVars>
          <dgm:chMax val="0"/>
          <dgm:chPref val="0"/>
        </dgm:presLayoutVars>
      </dgm:prSet>
      <dgm:spPr/>
    </dgm:pt>
  </dgm:ptLst>
  <dgm:cxnLst>
    <dgm:cxn modelId="{89659F0B-B1E0-41F9-BF0B-16966F788688}" type="presOf" srcId="{84D6CCE4-BC1E-4820-9B0D-3C96C3D301E3}" destId="{46DFC593-89A5-406F-982C-EFA9D4B86113}" srcOrd="0" destOrd="0" presId="urn:microsoft.com/office/officeart/2018/2/layout/IconVerticalSolidList"/>
    <dgm:cxn modelId="{57875E12-05DB-4B02-BD40-ABB409FAC706}" srcId="{BC350500-57C2-42F0-8A2F-ACF67B5F5838}" destId="{84D6CCE4-BC1E-4820-9B0D-3C96C3D301E3}" srcOrd="2" destOrd="0" parTransId="{3E96A10D-4C2C-4DE1-80CF-6FE37926ABEB}" sibTransId="{4BA6BCAB-705C-4786-823F-EE1AE6BC0457}"/>
    <dgm:cxn modelId="{E77D3163-E5CA-44FC-BC4A-FAC6F3303B8B}" type="presOf" srcId="{AE4F9E47-02A0-435E-94ED-CB2DF02E431B}" destId="{27329D48-0363-4C4C-ACFD-2C9F5E9096E4}" srcOrd="0" destOrd="0" presId="urn:microsoft.com/office/officeart/2018/2/layout/IconVerticalSolidList"/>
    <dgm:cxn modelId="{A49C7456-AA52-4DCB-B5B7-EF758F7BAD45}" type="presOf" srcId="{31B69634-0C1E-4F36-B78F-D93A437110A4}" destId="{069FD0B4-35AF-4454-85D7-B622B857728E}" srcOrd="0" destOrd="0" presId="urn:microsoft.com/office/officeart/2018/2/layout/IconVerticalSolidList"/>
    <dgm:cxn modelId="{4AC28AAD-7F7F-45E5-8EDF-BCE89C4ED564}" srcId="{BC350500-57C2-42F0-8A2F-ACF67B5F5838}" destId="{31B69634-0C1E-4F36-B78F-D93A437110A4}" srcOrd="0" destOrd="0" parTransId="{A95DE83B-56DE-49D6-996A-5A7E94EDB771}" sibTransId="{E418198A-94EE-4E64-B128-C073D674B22D}"/>
    <dgm:cxn modelId="{F7F178B1-91CD-4A9F-AEE0-956FD3136CCB}" type="presOf" srcId="{BC350500-57C2-42F0-8A2F-ACF67B5F5838}" destId="{85FD95B9-81DB-4285-9785-8B1F65E88B08}" srcOrd="0" destOrd="0" presId="urn:microsoft.com/office/officeart/2018/2/layout/IconVerticalSolidList"/>
    <dgm:cxn modelId="{A62C67C1-2628-475A-93D9-D4D32E717F1C}" srcId="{BC350500-57C2-42F0-8A2F-ACF67B5F5838}" destId="{AE4F9E47-02A0-435E-94ED-CB2DF02E431B}" srcOrd="1" destOrd="0" parTransId="{C3E811B2-2799-4125-B4D7-C887C1E068CA}" sibTransId="{EA09F1DA-2A2E-4E44-8890-D867A9A10BCC}"/>
    <dgm:cxn modelId="{134E5E12-4763-476C-AFA2-467CED76A9DD}" type="presParOf" srcId="{85FD95B9-81DB-4285-9785-8B1F65E88B08}" destId="{D89CB564-64F0-4194-909D-95E1FECBC0B8}" srcOrd="0" destOrd="0" presId="urn:microsoft.com/office/officeart/2018/2/layout/IconVerticalSolidList"/>
    <dgm:cxn modelId="{D9BA96A9-5185-4203-9588-20CE747E5E98}" type="presParOf" srcId="{D89CB564-64F0-4194-909D-95E1FECBC0B8}" destId="{C40A768E-D4FE-4F1E-B7BB-76C601F7AE98}" srcOrd="0" destOrd="0" presId="urn:microsoft.com/office/officeart/2018/2/layout/IconVerticalSolidList"/>
    <dgm:cxn modelId="{0803E723-03A0-4F0C-9EA3-B66E27147A44}" type="presParOf" srcId="{D89CB564-64F0-4194-909D-95E1FECBC0B8}" destId="{02395994-86CC-4816-837B-5173B9337959}" srcOrd="1" destOrd="0" presId="urn:microsoft.com/office/officeart/2018/2/layout/IconVerticalSolidList"/>
    <dgm:cxn modelId="{942B035E-2DF1-4266-8487-68926F6B958D}" type="presParOf" srcId="{D89CB564-64F0-4194-909D-95E1FECBC0B8}" destId="{DB240096-02EC-4848-AA51-1B0FAA68E0DF}" srcOrd="2" destOrd="0" presId="urn:microsoft.com/office/officeart/2018/2/layout/IconVerticalSolidList"/>
    <dgm:cxn modelId="{EDDB6F7D-9E81-4353-A667-2634439A63E3}" type="presParOf" srcId="{D89CB564-64F0-4194-909D-95E1FECBC0B8}" destId="{069FD0B4-35AF-4454-85D7-B622B857728E}" srcOrd="3" destOrd="0" presId="urn:microsoft.com/office/officeart/2018/2/layout/IconVerticalSolidList"/>
    <dgm:cxn modelId="{05BB00DC-E1BE-4A67-B092-D3288DB0BB55}" type="presParOf" srcId="{85FD95B9-81DB-4285-9785-8B1F65E88B08}" destId="{DDBBD344-DD65-4289-B76F-166BDB514215}" srcOrd="1" destOrd="0" presId="urn:microsoft.com/office/officeart/2018/2/layout/IconVerticalSolidList"/>
    <dgm:cxn modelId="{04AB1858-F9FC-4917-A9FC-2BDF354D6C95}" type="presParOf" srcId="{85FD95B9-81DB-4285-9785-8B1F65E88B08}" destId="{34134DB3-147B-4AB6-A56F-10D32159A122}" srcOrd="2" destOrd="0" presId="urn:microsoft.com/office/officeart/2018/2/layout/IconVerticalSolidList"/>
    <dgm:cxn modelId="{8556B6E7-91AA-4BBF-8C01-AF9BA8270B32}" type="presParOf" srcId="{34134DB3-147B-4AB6-A56F-10D32159A122}" destId="{D7944D86-3BA6-4693-BE4C-9EFE63C6EC3E}" srcOrd="0" destOrd="0" presId="urn:microsoft.com/office/officeart/2018/2/layout/IconVerticalSolidList"/>
    <dgm:cxn modelId="{23D6E4C3-6F0E-4A56-A3BB-80051C68E9C1}" type="presParOf" srcId="{34134DB3-147B-4AB6-A56F-10D32159A122}" destId="{B84C8BFF-4A83-42AB-88DC-696E17CA6C88}" srcOrd="1" destOrd="0" presId="urn:microsoft.com/office/officeart/2018/2/layout/IconVerticalSolidList"/>
    <dgm:cxn modelId="{20CD1D7E-9F97-49A2-895E-26A53F4EAC00}" type="presParOf" srcId="{34134DB3-147B-4AB6-A56F-10D32159A122}" destId="{3C4200BA-24D3-44FE-A3E8-A9552041CC86}" srcOrd="2" destOrd="0" presId="urn:microsoft.com/office/officeart/2018/2/layout/IconVerticalSolidList"/>
    <dgm:cxn modelId="{0F59B269-1F4D-444E-BC9B-31E61137274D}" type="presParOf" srcId="{34134DB3-147B-4AB6-A56F-10D32159A122}" destId="{27329D48-0363-4C4C-ACFD-2C9F5E9096E4}" srcOrd="3" destOrd="0" presId="urn:microsoft.com/office/officeart/2018/2/layout/IconVerticalSolidList"/>
    <dgm:cxn modelId="{F0344B5E-71CB-4015-8D3E-E132BA7C7487}" type="presParOf" srcId="{85FD95B9-81DB-4285-9785-8B1F65E88B08}" destId="{4035B6B6-1487-435E-BA84-BEB331A8A496}" srcOrd="3" destOrd="0" presId="urn:microsoft.com/office/officeart/2018/2/layout/IconVerticalSolidList"/>
    <dgm:cxn modelId="{8F2A54F7-7B0E-457D-8E08-FCABFEC2E86B}" type="presParOf" srcId="{85FD95B9-81DB-4285-9785-8B1F65E88B08}" destId="{9E8C3499-8279-4BC6-928E-FA4576F3FE77}" srcOrd="4" destOrd="0" presId="urn:microsoft.com/office/officeart/2018/2/layout/IconVerticalSolidList"/>
    <dgm:cxn modelId="{971721C4-9622-48EE-B6EA-698A2E205FD4}" type="presParOf" srcId="{9E8C3499-8279-4BC6-928E-FA4576F3FE77}" destId="{434417D5-F29E-4608-BF7E-4C0EDCBB9AB1}" srcOrd="0" destOrd="0" presId="urn:microsoft.com/office/officeart/2018/2/layout/IconVerticalSolidList"/>
    <dgm:cxn modelId="{B737535F-D4FA-4B2F-9B14-91DBB3E18FD3}" type="presParOf" srcId="{9E8C3499-8279-4BC6-928E-FA4576F3FE77}" destId="{B5C697E0-9E3B-4668-9C06-ED53CE8095BE}" srcOrd="1" destOrd="0" presId="urn:microsoft.com/office/officeart/2018/2/layout/IconVerticalSolidList"/>
    <dgm:cxn modelId="{89116C38-2025-40B0-B134-BA9F87B113CA}" type="presParOf" srcId="{9E8C3499-8279-4BC6-928E-FA4576F3FE77}" destId="{784EBFA4-7D6E-4122-960D-28CE72895B93}" srcOrd="2" destOrd="0" presId="urn:microsoft.com/office/officeart/2018/2/layout/IconVerticalSolidList"/>
    <dgm:cxn modelId="{9F7199F3-0E86-4A68-A50F-A7ECF6A6B489}" type="presParOf" srcId="{9E8C3499-8279-4BC6-928E-FA4576F3FE77}" destId="{46DFC593-89A5-406F-982C-EFA9D4B861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E69051-CF96-4C0B-944C-177A41051D6F}" type="doc">
      <dgm:prSet loTypeId="urn:microsoft.com/office/officeart/2018/5/layout/IconCircleLabelList" loCatId="icon" qsTypeId="urn:microsoft.com/office/officeart/2005/8/quickstyle/simple4" qsCatId="simple" csTypeId="urn:microsoft.com/office/officeart/2005/8/colors/colorful1" csCatId="colorful" phldr="1"/>
      <dgm:spPr/>
      <dgm:t>
        <a:bodyPr/>
        <a:lstStyle/>
        <a:p>
          <a:endParaRPr lang="en-US"/>
        </a:p>
      </dgm:t>
    </dgm:pt>
    <dgm:pt modelId="{0D1CDEA8-867D-42FF-99CA-7E8ACDD1E50F}">
      <dgm:prSet/>
      <dgm:spPr/>
      <dgm:t>
        <a:bodyPr/>
        <a:lstStyle/>
        <a:p>
          <a:pPr>
            <a:lnSpc>
              <a:spcPct val="100000"/>
            </a:lnSpc>
            <a:defRPr cap="all"/>
          </a:pPr>
          <a:r>
            <a:rPr lang="en-US"/>
            <a:t>One of the key components of a voice assistant is speech recognition. With Python, developers can use the SpeechRecognition library to convert audio input into text that can be processed by the program.</a:t>
          </a:r>
        </a:p>
      </dgm:t>
    </dgm:pt>
    <dgm:pt modelId="{FB82E1A9-C482-4EA5-9DB1-1AE61D5BF539}" type="parTrans" cxnId="{BD03B501-965C-4E05-A9C9-CBE89B1B7851}">
      <dgm:prSet/>
      <dgm:spPr/>
      <dgm:t>
        <a:bodyPr/>
        <a:lstStyle/>
        <a:p>
          <a:endParaRPr lang="en-US"/>
        </a:p>
      </dgm:t>
    </dgm:pt>
    <dgm:pt modelId="{EEB3CD39-E5B5-4C6A-BD10-DD3A5ABBD9E9}" type="sibTrans" cxnId="{BD03B501-965C-4E05-A9C9-CBE89B1B7851}">
      <dgm:prSet/>
      <dgm:spPr/>
      <dgm:t>
        <a:bodyPr/>
        <a:lstStyle/>
        <a:p>
          <a:endParaRPr lang="en-US"/>
        </a:p>
      </dgm:t>
    </dgm:pt>
    <dgm:pt modelId="{3FC57532-1FA9-481E-AF62-EA82C29C99B9}">
      <dgm:prSet/>
      <dgm:spPr/>
      <dgm:t>
        <a:bodyPr/>
        <a:lstStyle/>
        <a:p>
          <a:pPr>
            <a:lnSpc>
              <a:spcPct val="100000"/>
            </a:lnSpc>
            <a:defRPr cap="all"/>
          </a:pPr>
          <a:r>
            <a:rPr lang="en-US"/>
            <a:t>The library supports multiple speech recognition engines, including Google Speech Recognition and Microsoft Bing Voice Recognition. Developers can also train custom models for improved accuracy and performance.</a:t>
          </a:r>
        </a:p>
      </dgm:t>
    </dgm:pt>
    <dgm:pt modelId="{1B6FE095-74BC-4C4E-8835-19475900C066}" type="parTrans" cxnId="{BC41BBFE-6501-4752-B591-E3DA0185021F}">
      <dgm:prSet/>
      <dgm:spPr/>
      <dgm:t>
        <a:bodyPr/>
        <a:lstStyle/>
        <a:p>
          <a:endParaRPr lang="en-US"/>
        </a:p>
      </dgm:t>
    </dgm:pt>
    <dgm:pt modelId="{30CB5959-6946-47A8-8E23-9585F1DED8AE}" type="sibTrans" cxnId="{BC41BBFE-6501-4752-B591-E3DA0185021F}">
      <dgm:prSet/>
      <dgm:spPr/>
      <dgm:t>
        <a:bodyPr/>
        <a:lstStyle/>
        <a:p>
          <a:endParaRPr lang="en-US"/>
        </a:p>
      </dgm:t>
    </dgm:pt>
    <dgm:pt modelId="{0051354E-8227-45A7-818D-0A7EA82BD949}" type="pres">
      <dgm:prSet presAssocID="{00E69051-CF96-4C0B-944C-177A41051D6F}" presName="root" presStyleCnt="0">
        <dgm:presLayoutVars>
          <dgm:dir/>
          <dgm:resizeHandles val="exact"/>
        </dgm:presLayoutVars>
      </dgm:prSet>
      <dgm:spPr/>
    </dgm:pt>
    <dgm:pt modelId="{BED2A89A-266F-4B76-AC87-D2F7A59D90C0}" type="pres">
      <dgm:prSet presAssocID="{0D1CDEA8-867D-42FF-99CA-7E8ACDD1E50F}" presName="compNode" presStyleCnt="0"/>
      <dgm:spPr/>
    </dgm:pt>
    <dgm:pt modelId="{21329531-F18D-4CC5-95ED-51A91724B571}" type="pres">
      <dgm:prSet presAssocID="{0D1CDEA8-867D-42FF-99CA-7E8ACDD1E50F}" presName="iconBgRect" presStyleLbl="bgShp" presStyleIdx="0" presStyleCnt="2"/>
      <dgm:spPr/>
    </dgm:pt>
    <dgm:pt modelId="{6211E484-53FA-43E6-9C55-B81F45AE6E45}" type="pres">
      <dgm:prSet presAssocID="{0D1CDEA8-867D-42FF-99CA-7E8ACDD1E5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313E5510-2F11-451B-A55B-AA006F0F345C}" type="pres">
      <dgm:prSet presAssocID="{0D1CDEA8-867D-42FF-99CA-7E8ACDD1E50F}" presName="spaceRect" presStyleCnt="0"/>
      <dgm:spPr/>
    </dgm:pt>
    <dgm:pt modelId="{5782BF61-ED72-422B-863F-941BA779693F}" type="pres">
      <dgm:prSet presAssocID="{0D1CDEA8-867D-42FF-99CA-7E8ACDD1E50F}" presName="textRect" presStyleLbl="revTx" presStyleIdx="0" presStyleCnt="2">
        <dgm:presLayoutVars>
          <dgm:chMax val="1"/>
          <dgm:chPref val="1"/>
        </dgm:presLayoutVars>
      </dgm:prSet>
      <dgm:spPr/>
    </dgm:pt>
    <dgm:pt modelId="{4F2C4E5D-8EDB-45F8-965A-75D861F848A1}" type="pres">
      <dgm:prSet presAssocID="{EEB3CD39-E5B5-4C6A-BD10-DD3A5ABBD9E9}" presName="sibTrans" presStyleCnt="0"/>
      <dgm:spPr/>
    </dgm:pt>
    <dgm:pt modelId="{7B788914-AB69-4E88-BFE5-7E21B143AB0D}" type="pres">
      <dgm:prSet presAssocID="{3FC57532-1FA9-481E-AF62-EA82C29C99B9}" presName="compNode" presStyleCnt="0"/>
      <dgm:spPr/>
    </dgm:pt>
    <dgm:pt modelId="{BE147D51-E756-48D6-95EE-10FE4B51EBAD}" type="pres">
      <dgm:prSet presAssocID="{3FC57532-1FA9-481E-AF62-EA82C29C99B9}" presName="iconBgRect" presStyleLbl="bgShp" presStyleIdx="1" presStyleCnt="2"/>
      <dgm:spPr/>
    </dgm:pt>
    <dgm:pt modelId="{CCC422CA-12C6-417A-B042-375D1A318EE0}" type="pres">
      <dgm:prSet presAssocID="{3FC57532-1FA9-481E-AF62-EA82C29C99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B943673-0EC5-4087-AA38-EA6AEA33E322}" type="pres">
      <dgm:prSet presAssocID="{3FC57532-1FA9-481E-AF62-EA82C29C99B9}" presName="spaceRect" presStyleCnt="0"/>
      <dgm:spPr/>
    </dgm:pt>
    <dgm:pt modelId="{6940974A-7136-485B-AE90-63FA09A512D4}" type="pres">
      <dgm:prSet presAssocID="{3FC57532-1FA9-481E-AF62-EA82C29C99B9}" presName="textRect" presStyleLbl="revTx" presStyleIdx="1" presStyleCnt="2">
        <dgm:presLayoutVars>
          <dgm:chMax val="1"/>
          <dgm:chPref val="1"/>
        </dgm:presLayoutVars>
      </dgm:prSet>
      <dgm:spPr/>
    </dgm:pt>
  </dgm:ptLst>
  <dgm:cxnLst>
    <dgm:cxn modelId="{BD03B501-965C-4E05-A9C9-CBE89B1B7851}" srcId="{00E69051-CF96-4C0B-944C-177A41051D6F}" destId="{0D1CDEA8-867D-42FF-99CA-7E8ACDD1E50F}" srcOrd="0" destOrd="0" parTransId="{FB82E1A9-C482-4EA5-9DB1-1AE61D5BF539}" sibTransId="{EEB3CD39-E5B5-4C6A-BD10-DD3A5ABBD9E9}"/>
    <dgm:cxn modelId="{1E26C29E-2E36-41CB-BF46-F97E6AA599DB}" type="presOf" srcId="{0D1CDEA8-867D-42FF-99CA-7E8ACDD1E50F}" destId="{5782BF61-ED72-422B-863F-941BA779693F}" srcOrd="0" destOrd="0" presId="urn:microsoft.com/office/officeart/2018/5/layout/IconCircleLabelList"/>
    <dgm:cxn modelId="{124122EE-03D0-45ED-8736-DA3147C35088}" type="presOf" srcId="{3FC57532-1FA9-481E-AF62-EA82C29C99B9}" destId="{6940974A-7136-485B-AE90-63FA09A512D4}" srcOrd="0" destOrd="0" presId="urn:microsoft.com/office/officeart/2018/5/layout/IconCircleLabelList"/>
    <dgm:cxn modelId="{20B571F2-6DB0-4F7A-BE41-BADB298D1F7A}" type="presOf" srcId="{00E69051-CF96-4C0B-944C-177A41051D6F}" destId="{0051354E-8227-45A7-818D-0A7EA82BD949}" srcOrd="0" destOrd="0" presId="urn:microsoft.com/office/officeart/2018/5/layout/IconCircleLabelList"/>
    <dgm:cxn modelId="{BC41BBFE-6501-4752-B591-E3DA0185021F}" srcId="{00E69051-CF96-4C0B-944C-177A41051D6F}" destId="{3FC57532-1FA9-481E-AF62-EA82C29C99B9}" srcOrd="1" destOrd="0" parTransId="{1B6FE095-74BC-4C4E-8835-19475900C066}" sibTransId="{30CB5959-6946-47A8-8E23-9585F1DED8AE}"/>
    <dgm:cxn modelId="{B067EB8C-05F0-48E2-98AA-9C404434328C}" type="presParOf" srcId="{0051354E-8227-45A7-818D-0A7EA82BD949}" destId="{BED2A89A-266F-4B76-AC87-D2F7A59D90C0}" srcOrd="0" destOrd="0" presId="urn:microsoft.com/office/officeart/2018/5/layout/IconCircleLabelList"/>
    <dgm:cxn modelId="{AC4D4892-6F63-4207-BAFF-A294DF18A8AB}" type="presParOf" srcId="{BED2A89A-266F-4B76-AC87-D2F7A59D90C0}" destId="{21329531-F18D-4CC5-95ED-51A91724B571}" srcOrd="0" destOrd="0" presId="urn:microsoft.com/office/officeart/2018/5/layout/IconCircleLabelList"/>
    <dgm:cxn modelId="{6A3A740E-2533-4DD0-AA7D-91CCF486C9F1}" type="presParOf" srcId="{BED2A89A-266F-4B76-AC87-D2F7A59D90C0}" destId="{6211E484-53FA-43E6-9C55-B81F45AE6E45}" srcOrd="1" destOrd="0" presId="urn:microsoft.com/office/officeart/2018/5/layout/IconCircleLabelList"/>
    <dgm:cxn modelId="{A1E42665-FB77-4F5D-ADA6-ED0C3D2465C3}" type="presParOf" srcId="{BED2A89A-266F-4B76-AC87-D2F7A59D90C0}" destId="{313E5510-2F11-451B-A55B-AA006F0F345C}" srcOrd="2" destOrd="0" presId="urn:microsoft.com/office/officeart/2018/5/layout/IconCircleLabelList"/>
    <dgm:cxn modelId="{60F0471D-9D69-4E60-84F9-C9E4D417E201}" type="presParOf" srcId="{BED2A89A-266F-4B76-AC87-D2F7A59D90C0}" destId="{5782BF61-ED72-422B-863F-941BA779693F}" srcOrd="3" destOrd="0" presId="urn:microsoft.com/office/officeart/2018/5/layout/IconCircleLabelList"/>
    <dgm:cxn modelId="{55955805-FA3F-4198-90B7-96D79E9EF2AE}" type="presParOf" srcId="{0051354E-8227-45A7-818D-0A7EA82BD949}" destId="{4F2C4E5D-8EDB-45F8-965A-75D861F848A1}" srcOrd="1" destOrd="0" presId="urn:microsoft.com/office/officeart/2018/5/layout/IconCircleLabelList"/>
    <dgm:cxn modelId="{CCEC9D4C-68A8-455E-BDDE-A4312AFF1DEA}" type="presParOf" srcId="{0051354E-8227-45A7-818D-0A7EA82BD949}" destId="{7B788914-AB69-4E88-BFE5-7E21B143AB0D}" srcOrd="2" destOrd="0" presId="urn:microsoft.com/office/officeart/2018/5/layout/IconCircleLabelList"/>
    <dgm:cxn modelId="{0938AFDC-2929-44EF-92C5-39F6B76236CC}" type="presParOf" srcId="{7B788914-AB69-4E88-BFE5-7E21B143AB0D}" destId="{BE147D51-E756-48D6-95EE-10FE4B51EBAD}" srcOrd="0" destOrd="0" presId="urn:microsoft.com/office/officeart/2018/5/layout/IconCircleLabelList"/>
    <dgm:cxn modelId="{BB104F58-42FE-4A71-90A6-EAC57D4D7000}" type="presParOf" srcId="{7B788914-AB69-4E88-BFE5-7E21B143AB0D}" destId="{CCC422CA-12C6-417A-B042-375D1A318EE0}" srcOrd="1" destOrd="0" presId="urn:microsoft.com/office/officeart/2018/5/layout/IconCircleLabelList"/>
    <dgm:cxn modelId="{EE8546AC-8693-463E-84E3-451373A873FE}" type="presParOf" srcId="{7B788914-AB69-4E88-BFE5-7E21B143AB0D}" destId="{5B943673-0EC5-4087-AA38-EA6AEA33E322}" srcOrd="2" destOrd="0" presId="urn:microsoft.com/office/officeart/2018/5/layout/IconCircleLabelList"/>
    <dgm:cxn modelId="{6C0EF193-8863-401C-AFCE-C3F037EF51FB}" type="presParOf" srcId="{7B788914-AB69-4E88-BFE5-7E21B143AB0D}" destId="{6940974A-7136-485B-AE90-63FA09A512D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AC1BD4-D3CD-4A3E-B928-36F58EFA3E4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60DFBDE-8197-437D-9BD7-A7BD43D57CB5}">
      <dgm:prSet/>
      <dgm:spPr/>
      <dgm:t>
        <a:bodyPr/>
        <a:lstStyle/>
        <a:p>
          <a:pPr>
            <a:lnSpc>
              <a:spcPct val="100000"/>
            </a:lnSpc>
            <a:defRPr cap="all"/>
          </a:pPr>
          <a:r>
            <a:rPr lang="en-US"/>
            <a:t>Developing a voice assistant can be challenging due to the complexity of the technology involved. Speech recognition algorithms must be able to accurately recognize a wide range of accents and dialects, while natural language processing algorithms must be able to understand the nuances of human language.</a:t>
          </a:r>
        </a:p>
      </dgm:t>
    </dgm:pt>
    <dgm:pt modelId="{AF4E490C-7D0F-4434-A021-ABC33EC7ED96}" type="parTrans" cxnId="{2A52A76E-870D-40AA-B733-79160EDC8A12}">
      <dgm:prSet/>
      <dgm:spPr/>
      <dgm:t>
        <a:bodyPr/>
        <a:lstStyle/>
        <a:p>
          <a:endParaRPr lang="en-US"/>
        </a:p>
      </dgm:t>
    </dgm:pt>
    <dgm:pt modelId="{D71F6B45-2F30-481F-B2BA-4AD57B85E083}" type="sibTrans" cxnId="{2A52A76E-870D-40AA-B733-79160EDC8A12}">
      <dgm:prSet/>
      <dgm:spPr/>
      <dgm:t>
        <a:bodyPr/>
        <a:lstStyle/>
        <a:p>
          <a:endParaRPr lang="en-US"/>
        </a:p>
      </dgm:t>
    </dgm:pt>
    <dgm:pt modelId="{A9760AEE-A401-44E8-8DAB-AF3AB3F9E0EB}">
      <dgm:prSet/>
      <dgm:spPr/>
      <dgm:t>
        <a:bodyPr/>
        <a:lstStyle/>
        <a:p>
          <a:pPr>
            <a:lnSpc>
              <a:spcPct val="100000"/>
            </a:lnSpc>
            <a:defRPr cap="all"/>
          </a:pPr>
          <a:r>
            <a:rPr lang="en-US"/>
            <a:t>In addition, privacy and security concerns must be taken into account when developing voice assistants. Developers must ensure that user data is protected and that the voice assistant cannot be used to access sensitive information.</a:t>
          </a:r>
        </a:p>
      </dgm:t>
    </dgm:pt>
    <dgm:pt modelId="{3C3029B0-74DE-49CC-B00D-2EC7844C2B53}" type="parTrans" cxnId="{779634E3-5FA8-460E-B0E2-A15210DA4E9F}">
      <dgm:prSet/>
      <dgm:spPr/>
      <dgm:t>
        <a:bodyPr/>
        <a:lstStyle/>
        <a:p>
          <a:endParaRPr lang="en-US"/>
        </a:p>
      </dgm:t>
    </dgm:pt>
    <dgm:pt modelId="{262CF7E0-EF6C-4776-9BE7-56357C7E4789}" type="sibTrans" cxnId="{779634E3-5FA8-460E-B0E2-A15210DA4E9F}">
      <dgm:prSet/>
      <dgm:spPr/>
      <dgm:t>
        <a:bodyPr/>
        <a:lstStyle/>
        <a:p>
          <a:endParaRPr lang="en-US"/>
        </a:p>
      </dgm:t>
    </dgm:pt>
    <dgm:pt modelId="{6A1D72FA-4873-491F-8C32-C303EDB3FE4D}" type="pres">
      <dgm:prSet presAssocID="{B4AC1BD4-D3CD-4A3E-B928-36F58EFA3E4A}" presName="root" presStyleCnt="0">
        <dgm:presLayoutVars>
          <dgm:dir/>
          <dgm:resizeHandles val="exact"/>
        </dgm:presLayoutVars>
      </dgm:prSet>
      <dgm:spPr/>
    </dgm:pt>
    <dgm:pt modelId="{414E8881-A24E-4BD7-9D0C-A1D6A1482FB2}" type="pres">
      <dgm:prSet presAssocID="{960DFBDE-8197-437D-9BD7-A7BD43D57CB5}" presName="compNode" presStyleCnt="0"/>
      <dgm:spPr/>
    </dgm:pt>
    <dgm:pt modelId="{140A59FA-FA41-44D7-9F2E-CF55214DC095}" type="pres">
      <dgm:prSet presAssocID="{960DFBDE-8197-437D-9BD7-A7BD43D57CB5}" presName="iconBgRect" presStyleLbl="bgShp" presStyleIdx="0" presStyleCnt="2"/>
      <dgm:spPr/>
    </dgm:pt>
    <dgm:pt modelId="{0E6F62F7-59AC-43BE-97AE-3C1D9BF0D1F5}" type="pres">
      <dgm:prSet presAssocID="{960DFBDE-8197-437D-9BD7-A7BD43D57C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D717BDD3-5C3B-4A4B-8917-C9F5C065B16F}" type="pres">
      <dgm:prSet presAssocID="{960DFBDE-8197-437D-9BD7-A7BD43D57CB5}" presName="spaceRect" presStyleCnt="0"/>
      <dgm:spPr/>
    </dgm:pt>
    <dgm:pt modelId="{BC90AFD8-4DD9-4365-90DB-986965EBE4B1}" type="pres">
      <dgm:prSet presAssocID="{960DFBDE-8197-437D-9BD7-A7BD43D57CB5}" presName="textRect" presStyleLbl="revTx" presStyleIdx="0" presStyleCnt="2">
        <dgm:presLayoutVars>
          <dgm:chMax val="1"/>
          <dgm:chPref val="1"/>
        </dgm:presLayoutVars>
      </dgm:prSet>
      <dgm:spPr/>
    </dgm:pt>
    <dgm:pt modelId="{D8932716-7EDB-448E-8408-9F60406A0570}" type="pres">
      <dgm:prSet presAssocID="{D71F6B45-2F30-481F-B2BA-4AD57B85E083}" presName="sibTrans" presStyleCnt="0"/>
      <dgm:spPr/>
    </dgm:pt>
    <dgm:pt modelId="{FE3A4318-2E08-4898-B117-6411F7A91341}" type="pres">
      <dgm:prSet presAssocID="{A9760AEE-A401-44E8-8DAB-AF3AB3F9E0EB}" presName="compNode" presStyleCnt="0"/>
      <dgm:spPr/>
    </dgm:pt>
    <dgm:pt modelId="{9527BCE3-E98F-45B2-87AA-FA5827C35BCE}" type="pres">
      <dgm:prSet presAssocID="{A9760AEE-A401-44E8-8DAB-AF3AB3F9E0EB}" presName="iconBgRect" presStyleLbl="bgShp" presStyleIdx="1" presStyleCnt="2"/>
      <dgm:spPr/>
    </dgm:pt>
    <dgm:pt modelId="{72CC0C9C-DB3A-4454-B225-7ED93EF642F2}" type="pres">
      <dgm:prSet presAssocID="{A9760AEE-A401-44E8-8DAB-AF3AB3F9E0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62CB4E0-7ACE-426E-B445-F86B826237F1}" type="pres">
      <dgm:prSet presAssocID="{A9760AEE-A401-44E8-8DAB-AF3AB3F9E0EB}" presName="spaceRect" presStyleCnt="0"/>
      <dgm:spPr/>
    </dgm:pt>
    <dgm:pt modelId="{725CAB7F-E5DB-4EBC-AA6F-9492BE21250F}" type="pres">
      <dgm:prSet presAssocID="{A9760AEE-A401-44E8-8DAB-AF3AB3F9E0EB}" presName="textRect" presStyleLbl="revTx" presStyleIdx="1" presStyleCnt="2">
        <dgm:presLayoutVars>
          <dgm:chMax val="1"/>
          <dgm:chPref val="1"/>
        </dgm:presLayoutVars>
      </dgm:prSet>
      <dgm:spPr/>
    </dgm:pt>
  </dgm:ptLst>
  <dgm:cxnLst>
    <dgm:cxn modelId="{2A52A76E-870D-40AA-B733-79160EDC8A12}" srcId="{B4AC1BD4-D3CD-4A3E-B928-36F58EFA3E4A}" destId="{960DFBDE-8197-437D-9BD7-A7BD43D57CB5}" srcOrd="0" destOrd="0" parTransId="{AF4E490C-7D0F-4434-A021-ABC33EC7ED96}" sibTransId="{D71F6B45-2F30-481F-B2BA-4AD57B85E083}"/>
    <dgm:cxn modelId="{FE9583A6-8DF6-43B8-B445-1F214A7B5DDE}" type="presOf" srcId="{B4AC1BD4-D3CD-4A3E-B928-36F58EFA3E4A}" destId="{6A1D72FA-4873-491F-8C32-C303EDB3FE4D}" srcOrd="0" destOrd="0" presId="urn:microsoft.com/office/officeart/2018/5/layout/IconCircleLabelList"/>
    <dgm:cxn modelId="{01A136AD-49E6-4495-BF21-903A0E21C9C5}" type="presOf" srcId="{960DFBDE-8197-437D-9BD7-A7BD43D57CB5}" destId="{BC90AFD8-4DD9-4365-90DB-986965EBE4B1}" srcOrd="0" destOrd="0" presId="urn:microsoft.com/office/officeart/2018/5/layout/IconCircleLabelList"/>
    <dgm:cxn modelId="{F70955B0-5AC8-4CFD-A0DB-F26A09550A6E}" type="presOf" srcId="{A9760AEE-A401-44E8-8DAB-AF3AB3F9E0EB}" destId="{725CAB7F-E5DB-4EBC-AA6F-9492BE21250F}" srcOrd="0" destOrd="0" presId="urn:microsoft.com/office/officeart/2018/5/layout/IconCircleLabelList"/>
    <dgm:cxn modelId="{779634E3-5FA8-460E-B0E2-A15210DA4E9F}" srcId="{B4AC1BD4-D3CD-4A3E-B928-36F58EFA3E4A}" destId="{A9760AEE-A401-44E8-8DAB-AF3AB3F9E0EB}" srcOrd="1" destOrd="0" parTransId="{3C3029B0-74DE-49CC-B00D-2EC7844C2B53}" sibTransId="{262CF7E0-EF6C-4776-9BE7-56357C7E4789}"/>
    <dgm:cxn modelId="{246BE608-712B-4671-9C7E-CA07742603CA}" type="presParOf" srcId="{6A1D72FA-4873-491F-8C32-C303EDB3FE4D}" destId="{414E8881-A24E-4BD7-9D0C-A1D6A1482FB2}" srcOrd="0" destOrd="0" presId="urn:microsoft.com/office/officeart/2018/5/layout/IconCircleLabelList"/>
    <dgm:cxn modelId="{9CE3E9A5-A3CD-44B2-9342-2577155D8888}" type="presParOf" srcId="{414E8881-A24E-4BD7-9D0C-A1D6A1482FB2}" destId="{140A59FA-FA41-44D7-9F2E-CF55214DC095}" srcOrd="0" destOrd="0" presId="urn:microsoft.com/office/officeart/2018/5/layout/IconCircleLabelList"/>
    <dgm:cxn modelId="{3F08FA95-0361-47CD-AAC2-5B5A025B49A6}" type="presParOf" srcId="{414E8881-A24E-4BD7-9D0C-A1D6A1482FB2}" destId="{0E6F62F7-59AC-43BE-97AE-3C1D9BF0D1F5}" srcOrd="1" destOrd="0" presId="urn:microsoft.com/office/officeart/2018/5/layout/IconCircleLabelList"/>
    <dgm:cxn modelId="{332DFC67-9FE9-45C8-8C19-21FA1AFF30C6}" type="presParOf" srcId="{414E8881-A24E-4BD7-9D0C-A1D6A1482FB2}" destId="{D717BDD3-5C3B-4A4B-8917-C9F5C065B16F}" srcOrd="2" destOrd="0" presId="urn:microsoft.com/office/officeart/2018/5/layout/IconCircleLabelList"/>
    <dgm:cxn modelId="{F4DB504F-5163-4777-AB38-65F425D29CA8}" type="presParOf" srcId="{414E8881-A24E-4BD7-9D0C-A1D6A1482FB2}" destId="{BC90AFD8-4DD9-4365-90DB-986965EBE4B1}" srcOrd="3" destOrd="0" presId="urn:microsoft.com/office/officeart/2018/5/layout/IconCircleLabelList"/>
    <dgm:cxn modelId="{C4302151-AB80-4E26-A40E-A0C8C0B87A5A}" type="presParOf" srcId="{6A1D72FA-4873-491F-8C32-C303EDB3FE4D}" destId="{D8932716-7EDB-448E-8408-9F60406A0570}" srcOrd="1" destOrd="0" presId="urn:microsoft.com/office/officeart/2018/5/layout/IconCircleLabelList"/>
    <dgm:cxn modelId="{DA2C2E96-9353-49C2-A730-54C3A3D1ACEC}" type="presParOf" srcId="{6A1D72FA-4873-491F-8C32-C303EDB3FE4D}" destId="{FE3A4318-2E08-4898-B117-6411F7A91341}" srcOrd="2" destOrd="0" presId="urn:microsoft.com/office/officeart/2018/5/layout/IconCircleLabelList"/>
    <dgm:cxn modelId="{4653A152-E20C-4E33-8392-A8B3E4BAEA2F}" type="presParOf" srcId="{FE3A4318-2E08-4898-B117-6411F7A91341}" destId="{9527BCE3-E98F-45B2-87AA-FA5827C35BCE}" srcOrd="0" destOrd="0" presId="urn:microsoft.com/office/officeart/2018/5/layout/IconCircleLabelList"/>
    <dgm:cxn modelId="{7AAC6D73-55FD-428E-AC44-1D34FD8AA953}" type="presParOf" srcId="{FE3A4318-2E08-4898-B117-6411F7A91341}" destId="{72CC0C9C-DB3A-4454-B225-7ED93EF642F2}" srcOrd="1" destOrd="0" presId="urn:microsoft.com/office/officeart/2018/5/layout/IconCircleLabelList"/>
    <dgm:cxn modelId="{8DFBB73B-A75A-4678-AEF9-894C1D1ABBA8}" type="presParOf" srcId="{FE3A4318-2E08-4898-B117-6411F7A91341}" destId="{D62CB4E0-7ACE-426E-B445-F86B826237F1}" srcOrd="2" destOrd="0" presId="urn:microsoft.com/office/officeart/2018/5/layout/IconCircleLabelList"/>
    <dgm:cxn modelId="{20398B00-0C18-49C5-8EC1-183F53DF7191}" type="presParOf" srcId="{FE3A4318-2E08-4898-B117-6411F7A91341}" destId="{725CAB7F-E5DB-4EBC-AA6F-9492BE21250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768E-D4FE-4F1E-B7BB-76C601F7AE98}">
      <dsp:nvSpPr>
        <dsp:cNvPr id="0" name=""/>
        <dsp:cNvSpPr/>
      </dsp:nvSpPr>
      <dsp:spPr>
        <a:xfrm>
          <a:off x="0" y="642"/>
          <a:ext cx="8669510" cy="15033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95994-86CC-4816-837B-5173B9337959}">
      <dsp:nvSpPr>
        <dsp:cNvPr id="0" name=""/>
        <dsp:cNvSpPr/>
      </dsp:nvSpPr>
      <dsp:spPr>
        <a:xfrm>
          <a:off x="454760" y="338894"/>
          <a:ext cx="826837" cy="826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FD0B4-35AF-4454-85D7-B622B857728E}">
      <dsp:nvSpPr>
        <dsp:cNvPr id="0" name=""/>
        <dsp:cNvSpPr/>
      </dsp:nvSpPr>
      <dsp:spPr>
        <a:xfrm>
          <a:off x="1736359" y="642"/>
          <a:ext cx="6933150" cy="150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04" tIns="159104" rIns="159104" bIns="159104" numCol="1" spcCol="1270" anchor="ctr" anchorCtr="0">
          <a:noAutofit/>
        </a:bodyPr>
        <a:lstStyle/>
        <a:p>
          <a:pPr marL="0" lvl="0" indent="0" algn="l" defTabSz="800100">
            <a:lnSpc>
              <a:spcPct val="100000"/>
            </a:lnSpc>
            <a:spcBef>
              <a:spcPct val="0"/>
            </a:spcBef>
            <a:spcAft>
              <a:spcPct val="35000"/>
            </a:spcAft>
            <a:buNone/>
          </a:pPr>
          <a:r>
            <a:rPr lang="en-US" sz="1800" kern="1200"/>
            <a:t>Desktop voice assistants are software used to do certain tasks for the user, improve user experience, increase user productivity, etc. In short it is a software made for its user’s ease. ​</a:t>
          </a:r>
        </a:p>
      </dsp:txBody>
      <dsp:txXfrm>
        <a:off x="1736359" y="642"/>
        <a:ext cx="6933150" cy="1503341"/>
      </dsp:txXfrm>
    </dsp:sp>
    <dsp:sp modelId="{D7944D86-3BA6-4693-BE4C-9EFE63C6EC3E}">
      <dsp:nvSpPr>
        <dsp:cNvPr id="0" name=""/>
        <dsp:cNvSpPr/>
      </dsp:nvSpPr>
      <dsp:spPr>
        <a:xfrm>
          <a:off x="0" y="1879818"/>
          <a:ext cx="8669510" cy="15033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C8BFF-4A83-42AB-88DC-696E17CA6C88}">
      <dsp:nvSpPr>
        <dsp:cNvPr id="0" name=""/>
        <dsp:cNvSpPr/>
      </dsp:nvSpPr>
      <dsp:spPr>
        <a:xfrm>
          <a:off x="454760" y="2218070"/>
          <a:ext cx="826837" cy="826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29D48-0363-4C4C-ACFD-2C9F5E9096E4}">
      <dsp:nvSpPr>
        <dsp:cNvPr id="0" name=""/>
        <dsp:cNvSpPr/>
      </dsp:nvSpPr>
      <dsp:spPr>
        <a:xfrm>
          <a:off x="1736359" y="1879818"/>
          <a:ext cx="6933150" cy="150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04" tIns="159104" rIns="159104" bIns="159104" numCol="1" spcCol="1270" anchor="ctr" anchorCtr="0">
          <a:noAutofit/>
        </a:bodyPr>
        <a:lstStyle/>
        <a:p>
          <a:pPr marL="0" lvl="0" indent="0" algn="l" defTabSz="800100">
            <a:lnSpc>
              <a:spcPct val="100000"/>
            </a:lnSpc>
            <a:spcBef>
              <a:spcPct val="0"/>
            </a:spcBef>
            <a:spcAft>
              <a:spcPct val="35000"/>
            </a:spcAft>
            <a:buNone/>
          </a:pPr>
          <a:r>
            <a:rPr lang="en-US" sz="1800" kern="1200"/>
            <a:t>Typically, an Intelligent Personal Assistants will answer queries and perform actions via voice commands using a natural language user interface.​</a:t>
          </a:r>
        </a:p>
      </dsp:txBody>
      <dsp:txXfrm>
        <a:off x="1736359" y="1879818"/>
        <a:ext cx="6933150" cy="1503341"/>
      </dsp:txXfrm>
    </dsp:sp>
    <dsp:sp modelId="{434417D5-F29E-4608-BF7E-4C0EDCBB9AB1}">
      <dsp:nvSpPr>
        <dsp:cNvPr id="0" name=""/>
        <dsp:cNvSpPr/>
      </dsp:nvSpPr>
      <dsp:spPr>
        <a:xfrm>
          <a:off x="0" y="3758995"/>
          <a:ext cx="8669510" cy="15033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697E0-9E3B-4668-9C06-ED53CE8095BE}">
      <dsp:nvSpPr>
        <dsp:cNvPr id="0" name=""/>
        <dsp:cNvSpPr/>
      </dsp:nvSpPr>
      <dsp:spPr>
        <a:xfrm>
          <a:off x="454760" y="4097247"/>
          <a:ext cx="826837" cy="826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FC593-89A5-406F-982C-EFA9D4B86113}">
      <dsp:nvSpPr>
        <dsp:cNvPr id="0" name=""/>
        <dsp:cNvSpPr/>
      </dsp:nvSpPr>
      <dsp:spPr>
        <a:xfrm>
          <a:off x="1736359" y="3758995"/>
          <a:ext cx="6933150" cy="150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04" tIns="159104" rIns="159104" bIns="159104" numCol="1" spcCol="1270" anchor="ctr" anchorCtr="0">
          <a:noAutofit/>
        </a:bodyPr>
        <a:lstStyle/>
        <a:p>
          <a:pPr marL="0" lvl="0" indent="0" algn="l" defTabSz="800100">
            <a:lnSpc>
              <a:spcPct val="100000"/>
            </a:lnSpc>
            <a:spcBef>
              <a:spcPct val="0"/>
            </a:spcBef>
            <a:spcAft>
              <a:spcPct val="35000"/>
            </a:spcAft>
            <a:buNone/>
          </a:pPr>
          <a:r>
            <a:rPr lang="en-US" sz="1800" kern="1200"/>
            <a:t>Virtual or Desktop assistants are in trend today because everyone wants that their work should be done efficiently with minimum stress and should have excellent quality. So, the virtual assistant is gaining an exponential popularity.​</a:t>
          </a:r>
        </a:p>
      </dsp:txBody>
      <dsp:txXfrm>
        <a:off x="1736359" y="3758995"/>
        <a:ext cx="6933150" cy="1503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29531-F18D-4CC5-95ED-51A91724B571}">
      <dsp:nvSpPr>
        <dsp:cNvPr id="0" name=""/>
        <dsp:cNvSpPr/>
      </dsp:nvSpPr>
      <dsp:spPr>
        <a:xfrm>
          <a:off x="730349" y="223420"/>
          <a:ext cx="2196000" cy="2196000"/>
        </a:xfrm>
        <a:prstGeom prst="ellipse">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6211E484-53FA-43E6-9C55-B81F45AE6E45}">
      <dsp:nvSpPr>
        <dsp:cNvPr id="0" name=""/>
        <dsp:cNvSpPr/>
      </dsp:nvSpPr>
      <dsp:spPr>
        <a:xfrm>
          <a:off x="1198349" y="69142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5782BF61-ED72-422B-863F-941BA779693F}">
      <dsp:nvSpPr>
        <dsp:cNvPr id="0" name=""/>
        <dsp:cNvSpPr/>
      </dsp:nvSpPr>
      <dsp:spPr>
        <a:xfrm>
          <a:off x="28349" y="3103420"/>
          <a:ext cx="36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One of the key components of a voice assistant is speech recognition. With Python, developers can use the SpeechRecognition library to convert audio input into text that can be processed by the program.</a:t>
          </a:r>
        </a:p>
      </dsp:txBody>
      <dsp:txXfrm>
        <a:off x="28349" y="3103420"/>
        <a:ext cx="3600000" cy="1024497"/>
      </dsp:txXfrm>
    </dsp:sp>
    <dsp:sp modelId="{BE147D51-E756-48D6-95EE-10FE4B51EBAD}">
      <dsp:nvSpPr>
        <dsp:cNvPr id="0" name=""/>
        <dsp:cNvSpPr/>
      </dsp:nvSpPr>
      <dsp:spPr>
        <a:xfrm>
          <a:off x="4960350" y="223420"/>
          <a:ext cx="2196000" cy="2196000"/>
        </a:xfrm>
        <a:prstGeom prst="ellipse">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CCC422CA-12C6-417A-B042-375D1A318EE0}">
      <dsp:nvSpPr>
        <dsp:cNvPr id="0" name=""/>
        <dsp:cNvSpPr/>
      </dsp:nvSpPr>
      <dsp:spPr>
        <a:xfrm>
          <a:off x="5428350" y="69142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38100" dir="5400000" algn="ctr" rotWithShape="0">
            <a:schemeClr val="accent3">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6940974A-7136-485B-AE90-63FA09A512D4}">
      <dsp:nvSpPr>
        <dsp:cNvPr id="0" name=""/>
        <dsp:cNvSpPr/>
      </dsp:nvSpPr>
      <dsp:spPr>
        <a:xfrm>
          <a:off x="4258350" y="3103420"/>
          <a:ext cx="36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library supports multiple speech recognition engines, including Google Speech Recognition and Microsoft Bing Voice Recognition. Developers can also train custom models for improved accuracy and performance.</a:t>
          </a:r>
        </a:p>
      </dsp:txBody>
      <dsp:txXfrm>
        <a:off x="4258350" y="3103420"/>
        <a:ext cx="3600000" cy="10244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A59FA-FA41-44D7-9F2E-CF55214DC095}">
      <dsp:nvSpPr>
        <dsp:cNvPr id="0" name=""/>
        <dsp:cNvSpPr/>
      </dsp:nvSpPr>
      <dsp:spPr>
        <a:xfrm>
          <a:off x="315009" y="299064"/>
          <a:ext cx="985412" cy="9854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F62F7-59AC-43BE-97AE-3C1D9BF0D1F5}">
      <dsp:nvSpPr>
        <dsp:cNvPr id="0" name=""/>
        <dsp:cNvSpPr/>
      </dsp:nvSpPr>
      <dsp:spPr>
        <a:xfrm>
          <a:off x="525015" y="509070"/>
          <a:ext cx="565400" cy="56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0AFD8-4DD9-4365-90DB-986965EBE4B1}">
      <dsp:nvSpPr>
        <dsp:cNvPr id="0" name=""/>
        <dsp:cNvSpPr/>
      </dsp:nvSpPr>
      <dsp:spPr>
        <a:xfrm>
          <a:off x="0" y="1591407"/>
          <a:ext cx="1615429" cy="26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Developing a voice assistant can be challenging due to the complexity of the technology involved. Speech recognition algorithms must be able to accurately recognize a wide range of accents and dialects, while natural language processing algorithms must be able to understand the nuances of human language.</a:t>
          </a:r>
        </a:p>
      </dsp:txBody>
      <dsp:txXfrm>
        <a:off x="0" y="1591407"/>
        <a:ext cx="1615429" cy="2617500"/>
      </dsp:txXfrm>
    </dsp:sp>
    <dsp:sp modelId="{9527BCE3-E98F-45B2-87AA-FA5827C35BCE}">
      <dsp:nvSpPr>
        <dsp:cNvPr id="0" name=""/>
        <dsp:cNvSpPr/>
      </dsp:nvSpPr>
      <dsp:spPr>
        <a:xfrm>
          <a:off x="2213139" y="299064"/>
          <a:ext cx="985412" cy="9854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0C9C-DB3A-4454-B225-7ED93EF642F2}">
      <dsp:nvSpPr>
        <dsp:cNvPr id="0" name=""/>
        <dsp:cNvSpPr/>
      </dsp:nvSpPr>
      <dsp:spPr>
        <a:xfrm>
          <a:off x="2423145" y="509070"/>
          <a:ext cx="565400" cy="56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CAB7F-E5DB-4EBC-AA6F-9492BE21250F}">
      <dsp:nvSpPr>
        <dsp:cNvPr id="0" name=""/>
        <dsp:cNvSpPr/>
      </dsp:nvSpPr>
      <dsp:spPr>
        <a:xfrm>
          <a:off x="1898130" y="1591407"/>
          <a:ext cx="1615429" cy="26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 addition, privacy and security concerns must be taken into account when developing voice assistants. Developers must ensure that user data is protected and that the voice assistant cannot be used to access sensitive information.</a:t>
          </a:r>
        </a:p>
      </dsp:txBody>
      <dsp:txXfrm>
        <a:off x="1898130" y="1591407"/>
        <a:ext cx="1615429" cy="261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12/25/2023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12/25/2023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12/25/2023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12/25/2023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12/25/2023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12/25/2023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12/25/2023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12/25/2023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12/25/2023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12/25/2023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12/25/2023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12/25/2023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12/25/2023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12/25/2023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12/25/2023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12/25/2023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12/25/2023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12/25/2023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12/25/2023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eg"/><Relationship Id="rId1" Type="http://schemas.openxmlformats.org/officeDocument/2006/relationships/slideLayout" Target="../slideLayouts/slideLayout14.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pypi.org/project/pyttsx3/" TargetMode="External"/><Relationship Id="rId2" Type="http://schemas.openxmlformats.org/officeDocument/2006/relationships/image" Target="../media/image4.jpeg"/><Relationship Id="rId1" Type="http://schemas.openxmlformats.org/officeDocument/2006/relationships/slideLayout" Target="../slideLayouts/slideLayout14.xml"/><Relationship Id="rId5" Type="http://schemas.openxmlformats.org/officeDocument/2006/relationships/hyperlink" Target="https://docs.python.org/3/library/datetime.html" TargetMode="External"/><Relationship Id="rId4" Type="http://schemas.openxmlformats.org/officeDocument/2006/relationships/hyperlink" Target="https://pypi.org/project/SpeechRecognit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dirty="0">
              <a:solidFill>
                <a:srgbClr val="045C75"/>
              </a:solidFill>
              <a:latin typeface="Constantia" panose="02030602050306030303" pitchFamily="18" charset="0"/>
            </a:endParaRPr>
          </a:p>
        </p:txBody>
      </p:sp>
      <p:sp>
        <p:nvSpPr>
          <p:cNvPr id="7" name="CustomShape 1"/>
          <p:cNvSpPr/>
          <p:nvPr/>
        </p:nvSpPr>
        <p:spPr>
          <a:xfrm>
            <a:off x="858977" y="134687"/>
            <a:ext cx="6630087" cy="607031"/>
          </a:xfrm>
          <a:prstGeom prst="rect">
            <a:avLst/>
          </a:prstGeom>
          <a:noFill/>
          <a:ln w="9360">
            <a:noFill/>
          </a:ln>
        </p:spPr>
        <p:txBody>
          <a:bodyPr lIns="0" tIns="45720" rIns="0" bIns="0" anchor="b"/>
          <a:lstStyle/>
          <a:p>
            <a:pPr algn="r"/>
            <a:r>
              <a:rPr lang="en-US" sz="3200" b="1" i="1" u="sng" dirty="0">
                <a:solidFill>
                  <a:srgbClr val="FF0000"/>
                </a:solidFill>
                <a:latin typeface="Calibri"/>
                <a:ea typeface="Calibri Light"/>
                <a:cs typeface="Calibri Light"/>
              </a:rPr>
              <a:t>AI BASED DESKTOP VOICE ASSISTANT</a:t>
            </a:r>
            <a:endParaRPr lang="en-IN" sz="3200" dirty="0">
              <a:solidFill>
                <a:srgbClr val="FF0000"/>
              </a:solidFill>
              <a:latin typeface="Calibri"/>
              <a:ea typeface="Calibri"/>
              <a:cs typeface="Calibri"/>
            </a:endParaRPr>
          </a:p>
        </p:txBody>
      </p:sp>
      <p:sp>
        <p:nvSpPr>
          <p:cNvPr id="8" name="CustomShape 2"/>
          <p:cNvSpPr/>
          <p:nvPr/>
        </p:nvSpPr>
        <p:spPr>
          <a:xfrm>
            <a:off x="217282" y="795144"/>
            <a:ext cx="8353093" cy="4825410"/>
          </a:xfrm>
          <a:prstGeom prst="rect">
            <a:avLst/>
          </a:prstGeom>
          <a:noFill/>
          <a:ln w="9360">
            <a:noFill/>
          </a:ln>
        </p:spPr>
        <p:txBody>
          <a:bodyPr lIns="91440" tIns="45720" rIns="91440" bIns="45720" anchor="t"/>
          <a:lstStyle/>
          <a:p>
            <a:pPr algn="ctr">
              <a:lnSpc>
                <a:spcPct val="100000"/>
              </a:lnSpc>
            </a:pPr>
            <a:r>
              <a:rPr lang="en-IN" sz="2400" dirty="0">
                <a:solidFill>
                  <a:srgbClr val="7030A0"/>
                </a:solidFill>
                <a:latin typeface="Times New Roman"/>
              </a:rPr>
              <a:t>By</a:t>
            </a:r>
            <a:endParaRPr lang="en-US" sz="2400" dirty="0"/>
          </a:p>
          <a:p>
            <a:pPr algn="ctr"/>
            <a:r>
              <a:rPr lang="en-US" sz="2400" b="1" dirty="0">
                <a:solidFill>
                  <a:srgbClr val="FF0000"/>
                </a:solidFill>
                <a:latin typeface="Times New Roman"/>
                <a:cs typeface="Times New Roman"/>
              </a:rPr>
              <a:t>Ankan Biswas</a:t>
            </a:r>
            <a:endParaRPr lang="en-US" sz="2400" b="1">
              <a:solidFill>
                <a:srgbClr val="FF0000"/>
              </a:solidFill>
              <a:latin typeface="Times New Roman"/>
              <a:cs typeface="Times New Roman"/>
            </a:endParaRPr>
          </a:p>
          <a:p>
            <a:pPr algn="ctr"/>
            <a:r>
              <a:rPr lang="en-IN" sz="2400" b="1" dirty="0">
                <a:solidFill>
                  <a:srgbClr val="7030A0"/>
                </a:solidFill>
                <a:latin typeface="Times New Roman"/>
              </a:rPr>
              <a:t>(</a:t>
            </a:r>
            <a:r>
              <a:rPr lang="en-IN" sz="2400" b="1" err="1">
                <a:solidFill>
                  <a:srgbClr val="FF0000"/>
                </a:solidFill>
                <a:latin typeface="Times New Roman"/>
              </a:rPr>
              <a:t>B.Tech</a:t>
            </a:r>
            <a:r>
              <a:rPr lang="en-IN" sz="2400" b="1" dirty="0">
                <a:solidFill>
                  <a:srgbClr val="FF0000"/>
                </a:solidFill>
                <a:latin typeface="Times New Roman"/>
              </a:rPr>
              <a:t> 2</a:t>
            </a:r>
            <a:r>
              <a:rPr lang="en-IN" sz="2400" b="1" baseline="30000" dirty="0">
                <a:solidFill>
                  <a:srgbClr val="FF0000"/>
                </a:solidFill>
                <a:latin typeface="Times New Roman"/>
              </a:rPr>
              <a:t>nd</a:t>
            </a:r>
            <a:r>
              <a:rPr lang="en-IN" sz="2400" b="1" dirty="0">
                <a:solidFill>
                  <a:srgbClr val="FF0000"/>
                </a:solidFill>
                <a:latin typeface="Times New Roman"/>
              </a:rPr>
              <a:t> Year, </a:t>
            </a:r>
            <a:r>
              <a:rPr lang="en-IN" sz="2400" b="1" err="1">
                <a:solidFill>
                  <a:srgbClr val="FF0000"/>
                </a:solidFill>
                <a:latin typeface="Times New Roman"/>
              </a:rPr>
              <a:t>Enrollment</a:t>
            </a:r>
            <a:r>
              <a:rPr lang="en-IN" sz="2400" b="1" dirty="0">
                <a:solidFill>
                  <a:srgbClr val="FF0000"/>
                </a:solidFill>
                <a:latin typeface="Times New Roman"/>
              </a:rPr>
              <a:t> No.: 12022002001040</a:t>
            </a:r>
            <a:r>
              <a:rPr lang="en-IN" sz="2400" b="1" dirty="0">
                <a:solidFill>
                  <a:srgbClr val="7030A0"/>
                </a:solidFill>
                <a:latin typeface="Times New Roman"/>
              </a:rPr>
              <a:t>)</a:t>
            </a:r>
            <a:endParaRPr lang="en-US" sz="2400" dirty="0">
              <a:solidFill>
                <a:srgbClr val="7030A0"/>
              </a:solidFill>
              <a:latin typeface="Times New Roman"/>
              <a:cs typeface="Times New Roman"/>
            </a:endParaRPr>
          </a:p>
          <a:p>
            <a:pPr algn="ctr"/>
            <a:endParaRPr lang="en-US" sz="2400" dirty="0">
              <a:solidFill>
                <a:srgbClr val="000000"/>
              </a:solidFill>
              <a:latin typeface="Constantia"/>
              <a:cs typeface="Times New Roman"/>
            </a:endParaRPr>
          </a:p>
          <a:p>
            <a:pPr algn="ctr"/>
            <a:r>
              <a:rPr lang="en-US" sz="2400" b="1" dirty="0">
                <a:solidFill>
                  <a:srgbClr val="FF0000"/>
                </a:solidFill>
                <a:latin typeface="Times New Roman"/>
                <a:cs typeface="Times New Roman"/>
              </a:rPr>
              <a:t>Ayush Saha</a:t>
            </a:r>
            <a:endParaRPr lang="en-US" sz="2400" b="1">
              <a:solidFill>
                <a:srgbClr val="FF0000"/>
              </a:solidFill>
              <a:latin typeface="Times New Roman"/>
              <a:cs typeface="Times New Roman"/>
            </a:endParaRPr>
          </a:p>
          <a:p>
            <a:pPr algn="ctr"/>
            <a:r>
              <a:rPr lang="en-IN" sz="2400" b="1" dirty="0">
                <a:solidFill>
                  <a:srgbClr val="7030A0"/>
                </a:solidFill>
                <a:latin typeface="Times New Roman"/>
                <a:cs typeface="Times New Roman"/>
              </a:rPr>
              <a:t>(</a:t>
            </a:r>
            <a:r>
              <a:rPr lang="en-IN" sz="2400" b="1" err="1">
                <a:solidFill>
                  <a:srgbClr val="FF0000"/>
                </a:solidFill>
                <a:latin typeface="Times New Roman"/>
                <a:cs typeface="Times New Roman"/>
              </a:rPr>
              <a:t>B.Tech</a:t>
            </a:r>
            <a:r>
              <a:rPr lang="en-IN" sz="2400" b="1" dirty="0">
                <a:solidFill>
                  <a:srgbClr val="FF0000"/>
                </a:solidFill>
                <a:latin typeface="Times New Roman"/>
                <a:cs typeface="Times New Roman"/>
              </a:rPr>
              <a:t> 2</a:t>
            </a:r>
            <a:r>
              <a:rPr lang="en-IN" sz="2400" b="1" baseline="30000" dirty="0">
                <a:solidFill>
                  <a:srgbClr val="FF0000"/>
                </a:solidFill>
                <a:latin typeface="Times New Roman"/>
                <a:cs typeface="Times New Roman"/>
              </a:rPr>
              <a:t>nd</a:t>
            </a:r>
            <a:r>
              <a:rPr lang="en-IN" sz="2400" b="1" dirty="0">
                <a:solidFill>
                  <a:srgbClr val="FF0000"/>
                </a:solidFill>
                <a:latin typeface="Times New Roman"/>
                <a:cs typeface="Times New Roman"/>
              </a:rPr>
              <a:t> Year, </a:t>
            </a:r>
            <a:r>
              <a:rPr lang="en-IN" sz="2400" b="1" err="1">
                <a:solidFill>
                  <a:srgbClr val="FF0000"/>
                </a:solidFill>
                <a:latin typeface="Times New Roman"/>
                <a:cs typeface="Times New Roman"/>
              </a:rPr>
              <a:t>Enrollment</a:t>
            </a:r>
            <a:r>
              <a:rPr lang="en-IN" sz="2400" b="1" dirty="0">
                <a:solidFill>
                  <a:srgbClr val="FF0000"/>
                </a:solidFill>
                <a:latin typeface="Times New Roman"/>
                <a:cs typeface="Times New Roman"/>
              </a:rPr>
              <a:t> No.: 12022002001059</a:t>
            </a:r>
            <a:r>
              <a:rPr lang="en-IN" sz="2400" b="1" dirty="0">
                <a:solidFill>
                  <a:srgbClr val="7030A0"/>
                </a:solidFill>
                <a:latin typeface="Times New Roman"/>
                <a:cs typeface="Times New Roman"/>
              </a:rPr>
              <a:t>)</a:t>
            </a:r>
            <a:endParaRPr lang="en-US" sz="2400">
              <a:solidFill>
                <a:srgbClr val="7030A0"/>
              </a:solidFill>
              <a:latin typeface="Times New Roman"/>
              <a:cs typeface="Times New Roman"/>
            </a:endParaRPr>
          </a:p>
          <a:p>
            <a:pPr algn="ctr"/>
            <a:endParaRPr lang="en-US" sz="2400" dirty="0">
              <a:solidFill>
                <a:srgbClr val="000000"/>
              </a:solidFill>
              <a:latin typeface="Constantia"/>
              <a:cs typeface="Times New Roman"/>
            </a:endParaRPr>
          </a:p>
          <a:p>
            <a:pPr algn="ctr"/>
            <a:r>
              <a:rPr lang="en-US" sz="2400" b="1" dirty="0">
                <a:solidFill>
                  <a:srgbClr val="FF0000"/>
                </a:solidFill>
                <a:latin typeface="Times New Roman"/>
                <a:cs typeface="Times New Roman"/>
              </a:rPr>
              <a:t>Sankalp Singh</a:t>
            </a:r>
            <a:endParaRPr lang="en-US" sz="2400" b="1">
              <a:solidFill>
                <a:srgbClr val="FF0000"/>
              </a:solidFill>
              <a:latin typeface="Times New Roman"/>
              <a:cs typeface="Times New Roman"/>
            </a:endParaRPr>
          </a:p>
          <a:p>
            <a:pPr algn="ctr"/>
            <a:r>
              <a:rPr lang="en-IN" sz="2400" b="1" dirty="0">
                <a:solidFill>
                  <a:srgbClr val="7030A0"/>
                </a:solidFill>
                <a:latin typeface="Times New Roman"/>
                <a:cs typeface="Times New Roman"/>
              </a:rPr>
              <a:t>(</a:t>
            </a:r>
            <a:r>
              <a:rPr lang="en-IN" sz="2400" b="1" err="1">
                <a:solidFill>
                  <a:srgbClr val="FF0000"/>
                </a:solidFill>
                <a:latin typeface="Times New Roman"/>
                <a:cs typeface="Times New Roman"/>
              </a:rPr>
              <a:t>B.Tech</a:t>
            </a:r>
            <a:r>
              <a:rPr lang="en-IN" sz="2400" b="1" dirty="0">
                <a:solidFill>
                  <a:srgbClr val="FF0000"/>
                </a:solidFill>
                <a:latin typeface="Times New Roman"/>
                <a:cs typeface="Times New Roman"/>
              </a:rPr>
              <a:t> 2</a:t>
            </a:r>
            <a:r>
              <a:rPr lang="en-IN" sz="2400" b="1" baseline="30000" dirty="0">
                <a:solidFill>
                  <a:srgbClr val="FF0000"/>
                </a:solidFill>
                <a:latin typeface="Times New Roman"/>
                <a:cs typeface="Times New Roman"/>
              </a:rPr>
              <a:t>nd</a:t>
            </a:r>
            <a:r>
              <a:rPr lang="en-IN" sz="2400" b="1" dirty="0">
                <a:solidFill>
                  <a:srgbClr val="FF0000"/>
                </a:solidFill>
                <a:latin typeface="Times New Roman"/>
                <a:cs typeface="Times New Roman"/>
              </a:rPr>
              <a:t> Year, </a:t>
            </a:r>
            <a:r>
              <a:rPr lang="en-IN" sz="2400" b="1" err="1">
                <a:solidFill>
                  <a:srgbClr val="FF0000"/>
                </a:solidFill>
                <a:latin typeface="Times New Roman"/>
                <a:cs typeface="Times New Roman"/>
              </a:rPr>
              <a:t>Enrollment</a:t>
            </a:r>
            <a:r>
              <a:rPr lang="en-IN" sz="2400" b="1" dirty="0">
                <a:solidFill>
                  <a:srgbClr val="FF0000"/>
                </a:solidFill>
                <a:latin typeface="Times New Roman"/>
                <a:cs typeface="Times New Roman"/>
              </a:rPr>
              <a:t> No.: 12022002001138</a:t>
            </a:r>
            <a:r>
              <a:rPr lang="en-IN" sz="2400" b="1" dirty="0">
                <a:solidFill>
                  <a:srgbClr val="7030A0"/>
                </a:solidFill>
                <a:latin typeface="Times New Roman"/>
                <a:cs typeface="Times New Roman"/>
              </a:rPr>
              <a:t>)</a:t>
            </a:r>
            <a:endParaRPr lang="en-IN" sz="2400" b="1">
              <a:solidFill>
                <a:srgbClr val="7030A0"/>
              </a:solidFill>
              <a:latin typeface="Times New Roman"/>
              <a:cs typeface="Times New Roman"/>
            </a:endParaRPr>
          </a:p>
          <a:p>
            <a:pPr algn="ctr"/>
            <a:endParaRPr lang="en-IN" sz="2400" b="1" dirty="0">
              <a:solidFill>
                <a:srgbClr val="7030A0"/>
              </a:solidFill>
              <a:latin typeface="Times New Roman"/>
            </a:endParaRPr>
          </a:p>
          <a:p>
            <a:pPr algn="ctr">
              <a:lnSpc>
                <a:spcPct val="100000"/>
              </a:lnSpc>
            </a:pPr>
            <a:r>
              <a:rPr lang="en-IN" sz="2400" b="1" dirty="0">
                <a:solidFill>
                  <a:srgbClr val="7030A0"/>
                </a:solidFill>
                <a:latin typeface="Times New Roman"/>
              </a:rPr>
              <a:t>Under the Supervision of</a:t>
            </a:r>
            <a:endParaRPr sz="2400" dirty="0"/>
          </a:p>
          <a:p>
            <a:pPr algn="ctr"/>
            <a:r>
              <a:rPr lang="en-US" sz="2400" b="1" dirty="0">
                <a:solidFill>
                  <a:srgbClr val="FF0000"/>
                </a:solidFill>
                <a:latin typeface="Times New Roman"/>
                <a:cs typeface="Times New Roman"/>
              </a:rPr>
              <a:t>Santanu Basak</a:t>
            </a:r>
            <a:endParaRPr lang="en-US" sz="2400" b="1">
              <a:solidFill>
                <a:srgbClr val="FF0000"/>
              </a:solidFill>
              <a:latin typeface="Times New Roman"/>
              <a:cs typeface="Times New Roman"/>
            </a:endParaRPr>
          </a:p>
          <a:p>
            <a:pPr algn="ctr"/>
            <a:endParaRPr lang="en-US" sz="2400" b="1" dirty="0">
              <a:solidFill>
                <a:srgbClr val="FF0000"/>
              </a:solidFill>
              <a:latin typeface="Times New Roman"/>
            </a:endParaRPr>
          </a:p>
          <a:p>
            <a:pPr algn="ctr">
              <a:lnSpc>
                <a:spcPct val="100000"/>
              </a:lnSpc>
            </a:pPr>
            <a:r>
              <a:rPr lang="en-US" sz="2400" b="1" dirty="0">
                <a:solidFill>
                  <a:srgbClr val="7030A0"/>
                </a:solidFill>
                <a:latin typeface="Times New Roman"/>
              </a:rPr>
              <a:t>Dept. of Computer Science &amp; Engineering</a:t>
            </a:r>
            <a:endParaRPr sz="2400" dirty="0"/>
          </a:p>
          <a:p>
            <a:pPr algn="ctr">
              <a:lnSpc>
                <a:spcPct val="100000"/>
              </a:lnSpc>
            </a:pPr>
            <a:r>
              <a:rPr lang="en-US" sz="2400" b="1" dirty="0">
                <a:solidFill>
                  <a:srgbClr val="7030A0"/>
                </a:solidFill>
                <a:latin typeface="Times New Roman"/>
              </a:rPr>
              <a:t>University of Engineering &amp; Management, Jaipur</a:t>
            </a:r>
            <a:endParaRPr sz="24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r>
              <a:rPr lang="en-IN" sz="4000" b="1" dirty="0">
                <a:solidFill>
                  <a:srgbClr val="7030A0"/>
                </a:solidFill>
                <a:latin typeface="Times New Roman"/>
                <a:cs typeface="Times New Roman"/>
              </a:rPr>
              <a:t>Result Example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85B0C6A-CE59-A895-F72C-795BAB22B467}"/>
              </a:ext>
            </a:extLst>
          </p:cNvPr>
          <p:cNvSpPr txBox="1"/>
          <p:nvPr/>
        </p:nvSpPr>
        <p:spPr>
          <a:xfrm>
            <a:off x="11143769" y="847491"/>
            <a:ext cx="281354" cy="67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sz="1400" dirty="0">
              <a:latin typeface="Times New Roman"/>
              <a:cs typeface="Arial"/>
            </a:endParaRPr>
          </a:p>
        </p:txBody>
      </p:sp>
      <p:sp>
        <p:nvSpPr>
          <p:cNvPr id="4" name="TextBox 1">
            <a:extLst>
              <a:ext uri="{FF2B5EF4-FFF2-40B4-BE49-F238E27FC236}">
                <a16:creationId xmlns:a16="http://schemas.microsoft.com/office/drawing/2014/main" id="{00146D0C-6A0D-D74B-8C19-CE42C2397D9C}"/>
              </a:ext>
            </a:extLst>
          </p:cNvPr>
          <p:cNvSpPr txBox="1"/>
          <p:nvPr/>
        </p:nvSpPr>
        <p:spPr>
          <a:xfrm>
            <a:off x="571176" y="1432474"/>
            <a:ext cx="3387352"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85750" indent="-285750">
              <a:buFont typeface="Wingdings"/>
              <a:buChar char="q"/>
            </a:pPr>
            <a:r>
              <a:rPr lang="en-US" dirty="0">
                <a:latin typeface="Times New Roman"/>
              </a:rPr>
              <a:t>Upon running the program, it first greets us and start to listen to our command</a:t>
            </a:r>
            <a:r>
              <a:rPr lang="en-US" dirty="0">
                <a:latin typeface="Times New Roman"/>
                <a:cs typeface="Times New Roman"/>
              </a:rPr>
              <a:t> </a:t>
            </a:r>
            <a:endParaRPr lang="en-US">
              <a:ea typeface="Calibri" panose="020F0502020204030204"/>
              <a:cs typeface="Calibri" panose="020F0502020204030204"/>
            </a:endParaRPr>
          </a:p>
        </p:txBody>
      </p:sp>
      <p:pic>
        <p:nvPicPr>
          <p:cNvPr id="6" name="Picture 5" descr="A black background with white text&#10;&#10;Description automatically generated">
            <a:extLst>
              <a:ext uri="{FF2B5EF4-FFF2-40B4-BE49-F238E27FC236}">
                <a16:creationId xmlns:a16="http://schemas.microsoft.com/office/drawing/2014/main" id="{04DC3E7A-E81C-55B0-F15C-CF105297FA8D}"/>
              </a:ext>
            </a:extLst>
          </p:cNvPr>
          <p:cNvPicPr>
            <a:picLocks noChangeAspect="1"/>
          </p:cNvPicPr>
          <p:nvPr/>
        </p:nvPicPr>
        <p:blipFill>
          <a:blip r:embed="rId3"/>
          <a:stretch>
            <a:fillRect/>
          </a:stretch>
        </p:blipFill>
        <p:spPr>
          <a:xfrm>
            <a:off x="6019247" y="1430860"/>
            <a:ext cx="2743200" cy="745368"/>
          </a:xfrm>
          <a:prstGeom prst="rect">
            <a:avLst/>
          </a:prstGeom>
        </p:spPr>
      </p:pic>
      <p:sp>
        <p:nvSpPr>
          <p:cNvPr id="7" name="TextBox 3">
            <a:extLst>
              <a:ext uri="{FF2B5EF4-FFF2-40B4-BE49-F238E27FC236}">
                <a16:creationId xmlns:a16="http://schemas.microsoft.com/office/drawing/2014/main" id="{73CA471C-9359-FCC2-EFB7-83C1601874D4}"/>
              </a:ext>
            </a:extLst>
          </p:cNvPr>
          <p:cNvSpPr txBox="1"/>
          <p:nvPr/>
        </p:nvSpPr>
        <p:spPr>
          <a:xfrm>
            <a:off x="622984" y="2727658"/>
            <a:ext cx="274320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endParaRPr lang="en-US" sz="1400" dirty="0">
              <a:latin typeface="Times New Roman"/>
              <a:cs typeface="Times New Roman"/>
            </a:endParaRPr>
          </a:p>
        </p:txBody>
      </p:sp>
      <p:pic>
        <p:nvPicPr>
          <p:cNvPr id="8" name="Picture 7" descr="A screenshot of a computer screen&#10;&#10;Description automatically generated">
            <a:extLst>
              <a:ext uri="{FF2B5EF4-FFF2-40B4-BE49-F238E27FC236}">
                <a16:creationId xmlns:a16="http://schemas.microsoft.com/office/drawing/2014/main" id="{9027EF2C-AAD6-C6D2-8AB8-A63CB8CC8661}"/>
              </a:ext>
            </a:extLst>
          </p:cNvPr>
          <p:cNvPicPr>
            <a:picLocks noChangeAspect="1"/>
          </p:cNvPicPr>
          <p:nvPr/>
        </p:nvPicPr>
        <p:blipFill>
          <a:blip r:embed="rId4"/>
          <a:stretch>
            <a:fillRect/>
          </a:stretch>
        </p:blipFill>
        <p:spPr>
          <a:xfrm>
            <a:off x="5040552" y="2709256"/>
            <a:ext cx="3914776" cy="1431758"/>
          </a:xfrm>
          <a:prstGeom prst="rect">
            <a:avLst/>
          </a:prstGeom>
        </p:spPr>
      </p:pic>
      <p:sp>
        <p:nvSpPr>
          <p:cNvPr id="9" name="TextBox 5">
            <a:extLst>
              <a:ext uri="{FF2B5EF4-FFF2-40B4-BE49-F238E27FC236}">
                <a16:creationId xmlns:a16="http://schemas.microsoft.com/office/drawing/2014/main" id="{6121CA22-3C46-4E0F-00AF-C4C95ADE6D47}"/>
              </a:ext>
            </a:extLst>
          </p:cNvPr>
          <p:cNvSpPr txBox="1"/>
          <p:nvPr/>
        </p:nvSpPr>
        <p:spPr>
          <a:xfrm>
            <a:off x="571176" y="4234777"/>
            <a:ext cx="27432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85750" indent="-285750">
              <a:buFont typeface="Wingdings"/>
              <a:buChar char="q"/>
            </a:pPr>
            <a:r>
              <a:rPr lang="en-US" dirty="0">
                <a:latin typeface="Times New Roman"/>
                <a:cs typeface="Times New Roman"/>
              </a:rPr>
              <a:t>If the keyword “Wikipedia” is found in the query or the input speech it searches the query using the Wikipedia module and responds with</a:t>
            </a:r>
            <a:endParaRPr lang="en-US" dirty="0">
              <a:ea typeface="Calibri" panose="020F0502020204030204"/>
              <a:cs typeface="Calibri" panose="020F0502020204030204"/>
            </a:endParaRPr>
          </a:p>
        </p:txBody>
      </p:sp>
      <p:pic>
        <p:nvPicPr>
          <p:cNvPr id="10" name="Picture 9" descr="A screenshot of a computer screen&#10;&#10;Description automatically generated">
            <a:extLst>
              <a:ext uri="{FF2B5EF4-FFF2-40B4-BE49-F238E27FC236}">
                <a16:creationId xmlns:a16="http://schemas.microsoft.com/office/drawing/2014/main" id="{C3B2602B-622B-7818-1FB4-4AD1F5E1256F}"/>
              </a:ext>
            </a:extLst>
          </p:cNvPr>
          <p:cNvPicPr>
            <a:picLocks noChangeAspect="1"/>
          </p:cNvPicPr>
          <p:nvPr/>
        </p:nvPicPr>
        <p:blipFill>
          <a:blip r:embed="rId5"/>
          <a:stretch>
            <a:fillRect/>
          </a:stretch>
        </p:blipFill>
        <p:spPr>
          <a:xfrm>
            <a:off x="4483340" y="4411516"/>
            <a:ext cx="4529138" cy="1686456"/>
          </a:xfrm>
          <a:prstGeom prst="rect">
            <a:avLst/>
          </a:prstGeom>
        </p:spPr>
      </p:pic>
      <p:sp>
        <p:nvSpPr>
          <p:cNvPr id="11" name="Arrow: Right 10">
            <a:extLst>
              <a:ext uri="{FF2B5EF4-FFF2-40B4-BE49-F238E27FC236}">
                <a16:creationId xmlns:a16="http://schemas.microsoft.com/office/drawing/2014/main" id="{F549EFEB-4A4B-06B3-1E2F-0AEABB253ED5}"/>
              </a:ext>
            </a:extLst>
          </p:cNvPr>
          <p:cNvSpPr/>
          <p:nvPr/>
        </p:nvSpPr>
        <p:spPr>
          <a:xfrm>
            <a:off x="4225527" y="1587697"/>
            <a:ext cx="814387" cy="200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lvl="0">
              <a:defRPr lang="en-US"/>
            </a:defPPr>
            <a:lvl1pPr marL="0" lvl="0" algn="l" defTabSz="914400" rtl="0" eaLnBrk="1" latinLnBrk="0" hangingPunct="1">
              <a:defRPr sz="1800" kern="1200">
                <a:solidFill>
                  <a:schemeClr val="lt1"/>
                </a:solidFill>
                <a:latin typeface="+mn-lt"/>
                <a:ea typeface="+mn-ea"/>
                <a:cs typeface="+mn-cs"/>
              </a:defRPr>
            </a:lvl1pPr>
            <a:lvl2pPr marL="457200" lvl="1" algn="l" defTabSz="914400" rtl="0" eaLnBrk="1" latinLnBrk="0" hangingPunct="1">
              <a:defRPr sz="1800" kern="1200">
                <a:solidFill>
                  <a:schemeClr val="lt1"/>
                </a:solidFill>
                <a:latin typeface="+mn-lt"/>
                <a:ea typeface="+mn-ea"/>
                <a:cs typeface="+mn-cs"/>
              </a:defRPr>
            </a:lvl2pPr>
            <a:lvl3pPr marL="914400" lvl="2" algn="l" defTabSz="914400" rtl="0" eaLnBrk="1" latinLnBrk="0" hangingPunct="1">
              <a:defRPr sz="1800" kern="1200">
                <a:solidFill>
                  <a:schemeClr val="lt1"/>
                </a:solidFill>
                <a:latin typeface="+mn-lt"/>
                <a:ea typeface="+mn-ea"/>
                <a:cs typeface="+mn-cs"/>
              </a:defRPr>
            </a:lvl3pPr>
            <a:lvl4pPr marL="1371600" lvl="3" algn="l" defTabSz="914400" rtl="0" eaLnBrk="1" latinLnBrk="0" hangingPunct="1">
              <a:defRPr sz="1800" kern="1200">
                <a:solidFill>
                  <a:schemeClr val="lt1"/>
                </a:solidFill>
                <a:latin typeface="+mn-lt"/>
                <a:ea typeface="+mn-ea"/>
                <a:cs typeface="+mn-cs"/>
              </a:defRPr>
            </a:lvl4pPr>
            <a:lvl5pPr marL="1828800" lvl="4" algn="l" defTabSz="914400" rtl="0" eaLnBrk="1" latinLnBrk="0" hangingPunct="1">
              <a:defRPr sz="1800" kern="1200">
                <a:solidFill>
                  <a:schemeClr val="lt1"/>
                </a:solidFill>
                <a:latin typeface="+mn-lt"/>
                <a:ea typeface="+mn-ea"/>
                <a:cs typeface="+mn-cs"/>
              </a:defRPr>
            </a:lvl5pPr>
            <a:lvl6pPr marL="2286000" lvl="5" algn="l" defTabSz="914400" rtl="0" eaLnBrk="1" latinLnBrk="0" hangingPunct="1">
              <a:defRPr sz="1800" kern="1200">
                <a:solidFill>
                  <a:schemeClr val="lt1"/>
                </a:solidFill>
                <a:latin typeface="+mn-lt"/>
                <a:ea typeface="+mn-ea"/>
                <a:cs typeface="+mn-cs"/>
              </a:defRPr>
            </a:lvl6pPr>
            <a:lvl7pPr marL="2743200" lvl="6" algn="l" defTabSz="914400" rtl="0" eaLnBrk="1" latinLnBrk="0" hangingPunct="1">
              <a:defRPr sz="1800" kern="1200">
                <a:solidFill>
                  <a:schemeClr val="lt1"/>
                </a:solidFill>
                <a:latin typeface="+mn-lt"/>
                <a:ea typeface="+mn-ea"/>
                <a:cs typeface="+mn-cs"/>
              </a:defRPr>
            </a:lvl7pPr>
            <a:lvl8pPr marL="3200400" lvl="7" algn="l" defTabSz="914400" rtl="0" eaLnBrk="1" latinLnBrk="0" hangingPunct="1">
              <a:defRPr sz="1800" kern="1200">
                <a:solidFill>
                  <a:schemeClr val="lt1"/>
                </a:solidFill>
                <a:latin typeface="+mn-lt"/>
                <a:ea typeface="+mn-ea"/>
                <a:cs typeface="+mn-cs"/>
              </a:defRPr>
            </a:lvl8pPr>
            <a:lvl9pPr marL="3657600" lvl="8"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row: Right 11">
            <a:extLst>
              <a:ext uri="{FF2B5EF4-FFF2-40B4-BE49-F238E27FC236}">
                <a16:creationId xmlns:a16="http://schemas.microsoft.com/office/drawing/2014/main" id="{38E4F99D-C5D5-4B95-10B7-9507ECAFB4EE}"/>
              </a:ext>
            </a:extLst>
          </p:cNvPr>
          <p:cNvSpPr/>
          <p:nvPr/>
        </p:nvSpPr>
        <p:spPr>
          <a:xfrm>
            <a:off x="3587948" y="2962870"/>
            <a:ext cx="985837"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lvl="0">
              <a:defRPr lang="en-US"/>
            </a:defPPr>
            <a:lvl1pPr marL="0" lvl="0" algn="l" defTabSz="914400" rtl="0" eaLnBrk="1" latinLnBrk="0" hangingPunct="1">
              <a:defRPr sz="1800" kern="1200">
                <a:solidFill>
                  <a:schemeClr val="lt1"/>
                </a:solidFill>
                <a:latin typeface="+mn-lt"/>
                <a:ea typeface="+mn-ea"/>
                <a:cs typeface="+mn-cs"/>
              </a:defRPr>
            </a:lvl1pPr>
            <a:lvl2pPr marL="457200" lvl="1" algn="l" defTabSz="914400" rtl="0" eaLnBrk="1" latinLnBrk="0" hangingPunct="1">
              <a:defRPr sz="1800" kern="1200">
                <a:solidFill>
                  <a:schemeClr val="lt1"/>
                </a:solidFill>
                <a:latin typeface="+mn-lt"/>
                <a:ea typeface="+mn-ea"/>
                <a:cs typeface="+mn-cs"/>
              </a:defRPr>
            </a:lvl2pPr>
            <a:lvl3pPr marL="914400" lvl="2" algn="l" defTabSz="914400" rtl="0" eaLnBrk="1" latinLnBrk="0" hangingPunct="1">
              <a:defRPr sz="1800" kern="1200">
                <a:solidFill>
                  <a:schemeClr val="lt1"/>
                </a:solidFill>
                <a:latin typeface="+mn-lt"/>
                <a:ea typeface="+mn-ea"/>
                <a:cs typeface="+mn-cs"/>
              </a:defRPr>
            </a:lvl3pPr>
            <a:lvl4pPr marL="1371600" lvl="3" algn="l" defTabSz="914400" rtl="0" eaLnBrk="1" latinLnBrk="0" hangingPunct="1">
              <a:defRPr sz="1800" kern="1200">
                <a:solidFill>
                  <a:schemeClr val="lt1"/>
                </a:solidFill>
                <a:latin typeface="+mn-lt"/>
                <a:ea typeface="+mn-ea"/>
                <a:cs typeface="+mn-cs"/>
              </a:defRPr>
            </a:lvl4pPr>
            <a:lvl5pPr marL="1828800" lvl="4" algn="l" defTabSz="914400" rtl="0" eaLnBrk="1" latinLnBrk="0" hangingPunct="1">
              <a:defRPr sz="1800" kern="1200">
                <a:solidFill>
                  <a:schemeClr val="lt1"/>
                </a:solidFill>
                <a:latin typeface="+mn-lt"/>
                <a:ea typeface="+mn-ea"/>
                <a:cs typeface="+mn-cs"/>
              </a:defRPr>
            </a:lvl5pPr>
            <a:lvl6pPr marL="2286000" lvl="5" algn="l" defTabSz="914400" rtl="0" eaLnBrk="1" latinLnBrk="0" hangingPunct="1">
              <a:defRPr sz="1800" kern="1200">
                <a:solidFill>
                  <a:schemeClr val="lt1"/>
                </a:solidFill>
                <a:latin typeface="+mn-lt"/>
                <a:ea typeface="+mn-ea"/>
                <a:cs typeface="+mn-cs"/>
              </a:defRPr>
            </a:lvl6pPr>
            <a:lvl7pPr marL="2743200" lvl="6" algn="l" defTabSz="914400" rtl="0" eaLnBrk="1" latinLnBrk="0" hangingPunct="1">
              <a:defRPr sz="1800" kern="1200">
                <a:solidFill>
                  <a:schemeClr val="lt1"/>
                </a:solidFill>
                <a:latin typeface="+mn-lt"/>
                <a:ea typeface="+mn-ea"/>
                <a:cs typeface="+mn-cs"/>
              </a:defRPr>
            </a:lvl7pPr>
            <a:lvl8pPr marL="3200400" lvl="7" algn="l" defTabSz="914400" rtl="0" eaLnBrk="1" latinLnBrk="0" hangingPunct="1">
              <a:defRPr sz="1800" kern="1200">
                <a:solidFill>
                  <a:schemeClr val="lt1"/>
                </a:solidFill>
                <a:latin typeface="+mn-lt"/>
                <a:ea typeface="+mn-ea"/>
                <a:cs typeface="+mn-cs"/>
              </a:defRPr>
            </a:lvl8pPr>
            <a:lvl9pPr marL="3657600" lvl="8"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row: Right 12">
            <a:extLst>
              <a:ext uri="{FF2B5EF4-FFF2-40B4-BE49-F238E27FC236}">
                <a16:creationId xmlns:a16="http://schemas.microsoft.com/office/drawing/2014/main" id="{83005D2D-B8B9-C45B-20D3-1DA2EB9C1AE1}"/>
              </a:ext>
            </a:extLst>
          </p:cNvPr>
          <p:cNvSpPr/>
          <p:nvPr/>
        </p:nvSpPr>
        <p:spPr>
          <a:xfrm>
            <a:off x="3362919" y="4927401"/>
            <a:ext cx="1035843" cy="250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lvl="0">
              <a:defRPr lang="en-US"/>
            </a:defPPr>
            <a:lvl1pPr marL="0" lvl="0" algn="l" defTabSz="914400" rtl="0" eaLnBrk="1" latinLnBrk="0" hangingPunct="1">
              <a:defRPr sz="1800" kern="1200">
                <a:solidFill>
                  <a:schemeClr val="lt1"/>
                </a:solidFill>
                <a:latin typeface="+mn-lt"/>
                <a:ea typeface="+mn-ea"/>
                <a:cs typeface="+mn-cs"/>
              </a:defRPr>
            </a:lvl1pPr>
            <a:lvl2pPr marL="457200" lvl="1" algn="l" defTabSz="914400" rtl="0" eaLnBrk="1" latinLnBrk="0" hangingPunct="1">
              <a:defRPr sz="1800" kern="1200">
                <a:solidFill>
                  <a:schemeClr val="lt1"/>
                </a:solidFill>
                <a:latin typeface="+mn-lt"/>
                <a:ea typeface="+mn-ea"/>
                <a:cs typeface="+mn-cs"/>
              </a:defRPr>
            </a:lvl2pPr>
            <a:lvl3pPr marL="914400" lvl="2" algn="l" defTabSz="914400" rtl="0" eaLnBrk="1" latinLnBrk="0" hangingPunct="1">
              <a:defRPr sz="1800" kern="1200">
                <a:solidFill>
                  <a:schemeClr val="lt1"/>
                </a:solidFill>
                <a:latin typeface="+mn-lt"/>
                <a:ea typeface="+mn-ea"/>
                <a:cs typeface="+mn-cs"/>
              </a:defRPr>
            </a:lvl3pPr>
            <a:lvl4pPr marL="1371600" lvl="3" algn="l" defTabSz="914400" rtl="0" eaLnBrk="1" latinLnBrk="0" hangingPunct="1">
              <a:defRPr sz="1800" kern="1200">
                <a:solidFill>
                  <a:schemeClr val="lt1"/>
                </a:solidFill>
                <a:latin typeface="+mn-lt"/>
                <a:ea typeface="+mn-ea"/>
                <a:cs typeface="+mn-cs"/>
              </a:defRPr>
            </a:lvl4pPr>
            <a:lvl5pPr marL="1828800" lvl="4" algn="l" defTabSz="914400" rtl="0" eaLnBrk="1" latinLnBrk="0" hangingPunct="1">
              <a:defRPr sz="1800" kern="1200">
                <a:solidFill>
                  <a:schemeClr val="lt1"/>
                </a:solidFill>
                <a:latin typeface="+mn-lt"/>
                <a:ea typeface="+mn-ea"/>
                <a:cs typeface="+mn-cs"/>
              </a:defRPr>
            </a:lvl5pPr>
            <a:lvl6pPr marL="2286000" lvl="5" algn="l" defTabSz="914400" rtl="0" eaLnBrk="1" latinLnBrk="0" hangingPunct="1">
              <a:defRPr sz="1800" kern="1200">
                <a:solidFill>
                  <a:schemeClr val="lt1"/>
                </a:solidFill>
                <a:latin typeface="+mn-lt"/>
                <a:ea typeface="+mn-ea"/>
                <a:cs typeface="+mn-cs"/>
              </a:defRPr>
            </a:lvl6pPr>
            <a:lvl7pPr marL="2743200" lvl="6" algn="l" defTabSz="914400" rtl="0" eaLnBrk="1" latinLnBrk="0" hangingPunct="1">
              <a:defRPr sz="1800" kern="1200">
                <a:solidFill>
                  <a:schemeClr val="lt1"/>
                </a:solidFill>
                <a:latin typeface="+mn-lt"/>
                <a:ea typeface="+mn-ea"/>
                <a:cs typeface="+mn-cs"/>
              </a:defRPr>
            </a:lvl7pPr>
            <a:lvl8pPr marL="3200400" lvl="7" algn="l" defTabSz="914400" rtl="0" eaLnBrk="1" latinLnBrk="0" hangingPunct="1">
              <a:defRPr sz="1800" kern="1200">
                <a:solidFill>
                  <a:schemeClr val="lt1"/>
                </a:solidFill>
                <a:latin typeface="+mn-lt"/>
                <a:ea typeface="+mn-ea"/>
                <a:cs typeface="+mn-cs"/>
              </a:defRPr>
            </a:lvl8pPr>
            <a:lvl9pPr marL="3657600" lvl="8"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0">
            <a:extLst>
              <a:ext uri="{FF2B5EF4-FFF2-40B4-BE49-F238E27FC236}">
                <a16:creationId xmlns:a16="http://schemas.microsoft.com/office/drawing/2014/main" id="{EF34DB17-DD72-872D-21E5-459F6D3FC41F}"/>
              </a:ext>
            </a:extLst>
          </p:cNvPr>
          <p:cNvSpPr txBox="1"/>
          <p:nvPr/>
        </p:nvSpPr>
        <p:spPr>
          <a:xfrm>
            <a:off x="571500" y="2593181"/>
            <a:ext cx="274320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85750" indent="-285750">
              <a:buFont typeface="Wingdings"/>
              <a:buChar char="q"/>
            </a:pPr>
            <a:r>
              <a:rPr lang="en-US" dirty="0">
                <a:latin typeface="Times New Roman"/>
              </a:rPr>
              <a:t>If the keyword “how are you” is found in the query or the input speech it responds with</a:t>
            </a:r>
            <a:r>
              <a:rPr lang="en-US" dirty="0">
                <a:latin typeface="Times New Roman"/>
                <a:cs typeface="Times New Roman"/>
              </a:rPr>
              <a:t> </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58100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85B0C6A-CE59-A895-F72C-795BAB22B467}"/>
              </a:ext>
            </a:extLst>
          </p:cNvPr>
          <p:cNvSpPr txBox="1"/>
          <p:nvPr/>
        </p:nvSpPr>
        <p:spPr>
          <a:xfrm>
            <a:off x="11143769" y="847491"/>
            <a:ext cx="281354" cy="67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sz="1400" dirty="0">
              <a:latin typeface="Times New Roman"/>
              <a:cs typeface="Arial"/>
            </a:endParaRPr>
          </a:p>
        </p:txBody>
      </p:sp>
      <p:sp>
        <p:nvSpPr>
          <p:cNvPr id="17" name="TextBox 16">
            <a:extLst>
              <a:ext uri="{FF2B5EF4-FFF2-40B4-BE49-F238E27FC236}">
                <a16:creationId xmlns:a16="http://schemas.microsoft.com/office/drawing/2014/main" id="{D376F9B9-E790-A94B-16AD-14D2818567D1}"/>
              </a:ext>
            </a:extLst>
          </p:cNvPr>
          <p:cNvSpPr txBox="1"/>
          <p:nvPr/>
        </p:nvSpPr>
        <p:spPr>
          <a:xfrm>
            <a:off x="572477" y="1168400"/>
            <a:ext cx="81358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rPr>
              <a:t>If the keywords “open” and “website” is found in the query or the input speech it opens the web browser and opens the specific website.</a:t>
            </a:r>
            <a:r>
              <a:rPr lang="en-US" sz="2000">
                <a:latin typeface="Times New Roman"/>
                <a:cs typeface="Times New Roman"/>
              </a:rPr>
              <a:t>​</a:t>
            </a:r>
            <a:endParaRPr lang="en-US" sz="2000"/>
          </a:p>
        </p:txBody>
      </p:sp>
      <p:pic>
        <p:nvPicPr>
          <p:cNvPr id="18" name="Picture 17" descr="A screenshot of a video chat&#10;&#10;Description automatically generated">
            <a:extLst>
              <a:ext uri="{FF2B5EF4-FFF2-40B4-BE49-F238E27FC236}">
                <a16:creationId xmlns:a16="http://schemas.microsoft.com/office/drawing/2014/main" id="{095BFD65-EBDD-B1E3-5FA4-57053D1E819D}"/>
              </a:ext>
            </a:extLst>
          </p:cNvPr>
          <p:cNvPicPr>
            <a:picLocks noChangeAspect="1"/>
          </p:cNvPicPr>
          <p:nvPr/>
        </p:nvPicPr>
        <p:blipFill>
          <a:blip r:embed="rId3"/>
          <a:stretch>
            <a:fillRect/>
          </a:stretch>
        </p:blipFill>
        <p:spPr>
          <a:xfrm>
            <a:off x="572477" y="2001038"/>
            <a:ext cx="3837353" cy="1888771"/>
          </a:xfrm>
          <a:prstGeom prst="rect">
            <a:avLst/>
          </a:prstGeom>
        </p:spPr>
      </p:pic>
      <p:sp>
        <p:nvSpPr>
          <p:cNvPr id="19" name="TextBox 18">
            <a:extLst>
              <a:ext uri="{FF2B5EF4-FFF2-40B4-BE49-F238E27FC236}">
                <a16:creationId xmlns:a16="http://schemas.microsoft.com/office/drawing/2014/main" id="{7238EC96-3B3A-BBEE-BCD4-391F1D8DD288}"/>
              </a:ext>
            </a:extLst>
          </p:cNvPr>
          <p:cNvSpPr txBox="1"/>
          <p:nvPr/>
        </p:nvSpPr>
        <p:spPr>
          <a:xfrm>
            <a:off x="572477" y="4060093"/>
            <a:ext cx="84484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rPr>
              <a:t>If the keyword “exit” or “bye” is found in the query or in the input speech then the program terminates itself</a:t>
            </a:r>
            <a:r>
              <a:rPr lang="en-US" sz="1400" dirty="0">
                <a:latin typeface="Times New Roman"/>
              </a:rPr>
              <a:t>. </a:t>
            </a:r>
            <a:r>
              <a:rPr lang="en-US" sz="1400" dirty="0">
                <a:latin typeface="Times New Roman"/>
                <a:cs typeface="Times New Roman"/>
              </a:rPr>
              <a:t>​</a:t>
            </a:r>
            <a:endParaRPr lang="en-US" dirty="0"/>
          </a:p>
        </p:txBody>
      </p:sp>
      <p:pic>
        <p:nvPicPr>
          <p:cNvPr id="20" name="Picture 19" descr="A screenshot of a computer screen&#10;&#10;Description automatically generated">
            <a:extLst>
              <a:ext uri="{FF2B5EF4-FFF2-40B4-BE49-F238E27FC236}">
                <a16:creationId xmlns:a16="http://schemas.microsoft.com/office/drawing/2014/main" id="{6F9167DF-E6C5-AA41-EC11-DBC3971B6545}"/>
              </a:ext>
            </a:extLst>
          </p:cNvPr>
          <p:cNvPicPr>
            <a:picLocks noChangeAspect="1"/>
          </p:cNvPicPr>
          <p:nvPr/>
        </p:nvPicPr>
        <p:blipFill>
          <a:blip r:embed="rId4"/>
          <a:stretch>
            <a:fillRect/>
          </a:stretch>
        </p:blipFill>
        <p:spPr>
          <a:xfrm>
            <a:off x="572477" y="4802416"/>
            <a:ext cx="3046046" cy="1483244"/>
          </a:xfrm>
          <a:prstGeom prst="rect">
            <a:avLst/>
          </a:prstGeom>
        </p:spPr>
      </p:pic>
    </p:spTree>
    <p:extLst>
      <p:ext uri="{BB962C8B-B14F-4D97-AF65-F5344CB8AC3E}">
        <p14:creationId xmlns:p14="http://schemas.microsoft.com/office/powerpoint/2010/main" val="385858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661212"/>
            <a:ext cx="8076960" cy="761760"/>
          </a:xfrm>
          <a:prstGeom prst="rect">
            <a:avLst/>
          </a:prstGeom>
          <a:noFill/>
          <a:ln w="9360">
            <a:noFill/>
          </a:ln>
        </p:spPr>
        <p:txBody>
          <a:bodyPr lIns="0" tIns="45000" rIns="0" bIns="0" anchor="b"/>
          <a:lstStyle/>
          <a:p>
            <a:pPr algn="ctr"/>
            <a:r>
              <a:rPr lang="en-IN" sz="4000" b="1" dirty="0">
                <a:solidFill>
                  <a:srgbClr val="7030A0"/>
                </a:solidFill>
                <a:latin typeface="Times New Roman"/>
                <a:cs typeface="Times New Roman"/>
              </a:rPr>
              <a:t>Applications of Voice </a:t>
            </a:r>
          </a:p>
          <a:p>
            <a:pPr algn="ctr"/>
            <a:r>
              <a:rPr lang="en-IN" sz="4000" b="1" dirty="0">
                <a:solidFill>
                  <a:srgbClr val="7030A0"/>
                </a:solidFill>
                <a:latin typeface="Times New Roman"/>
                <a:cs typeface="Times New Roman"/>
              </a:rPr>
              <a:t>Assistants</a:t>
            </a: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0F2E94F-9366-CDBC-D1C0-7A0267B9D359}"/>
              </a:ext>
            </a:extLst>
          </p:cNvPr>
          <p:cNvSpPr txBox="1"/>
          <p:nvPr/>
        </p:nvSpPr>
        <p:spPr>
          <a:xfrm>
            <a:off x="719015" y="1676400"/>
            <a:ext cx="771573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ctr">
              <a:buChar char="•"/>
            </a:pPr>
            <a:r>
              <a:rPr lang="en-US" sz="2400" dirty="0">
                <a:latin typeface="Calibri"/>
                <a:cs typeface="Arial"/>
              </a:rPr>
              <a:t>Voice assistants have a wide range of applications, from controlling smart home devices to providing customer service in call centers. They can also be used to improve accessibility for individuals with disabilities, allowing them to interact with technology using natural language.​</a:t>
            </a:r>
            <a:endParaRPr lang="en-US" sz="2400" dirty="0">
              <a:latin typeface="Calibri"/>
              <a:ea typeface="Calibri"/>
              <a:cs typeface="Arial"/>
            </a:endParaRPr>
          </a:p>
          <a:p>
            <a:pPr marL="228600" indent="-228600" algn="ctr">
              <a:buChar char="•"/>
            </a:pPr>
            <a:r>
              <a:rPr lang="en-US" sz="2400" dirty="0">
                <a:latin typeface="Calibri"/>
                <a:cs typeface="Arial"/>
              </a:rPr>
              <a:t>In the future, voice assistants may become even more integrated into our daily lives, with the potential to revolutionize the way we interact with technology and each other.​</a:t>
            </a:r>
            <a:endParaRPr lang="en-US" sz="2400" dirty="0">
              <a:latin typeface="Calibri"/>
              <a:ea typeface="Calibri"/>
              <a:cs typeface="Arial"/>
            </a:endParaRPr>
          </a:p>
          <a:p>
            <a:pPr marL="228600" indent="-228600">
              <a:buChar char="•"/>
            </a:pPr>
            <a:endParaRPr lang="en-US" sz="2400" dirty="0">
              <a:latin typeface="Calibri"/>
              <a:ea typeface="Calibri"/>
              <a:cs typeface="Arial"/>
            </a:endParaRPr>
          </a:p>
        </p:txBody>
      </p:sp>
    </p:spTree>
    <p:extLst>
      <p:ext uri="{BB962C8B-B14F-4D97-AF65-F5344CB8AC3E}">
        <p14:creationId xmlns:p14="http://schemas.microsoft.com/office/powerpoint/2010/main" val="1997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807751"/>
            <a:ext cx="8076960" cy="761760"/>
          </a:xfrm>
          <a:prstGeom prst="rect">
            <a:avLst/>
          </a:prstGeom>
          <a:noFill/>
          <a:ln w="9360">
            <a:noFill/>
          </a:ln>
        </p:spPr>
        <p:txBody>
          <a:bodyPr lIns="0" tIns="45000" rIns="0" bIns="0" anchor="b"/>
          <a:lstStyle/>
          <a:p>
            <a:pPr algn="ctr"/>
            <a:r>
              <a:rPr lang="en-IN" sz="4000" b="1">
                <a:solidFill>
                  <a:srgbClr val="7030A0"/>
                </a:solidFill>
                <a:latin typeface="Times New Roman"/>
                <a:cs typeface="Times New Roman"/>
              </a:rPr>
              <a:t>Challenges in Developing </a:t>
            </a:r>
          </a:p>
          <a:p>
            <a:pPr algn="ctr"/>
            <a:r>
              <a:rPr lang="en-IN" sz="4000" b="1" dirty="0">
                <a:solidFill>
                  <a:srgbClr val="7030A0"/>
                </a:solidFill>
                <a:latin typeface="Times New Roman"/>
                <a:cs typeface="Times New Roman"/>
              </a:rPr>
              <a:t>Voice assistants</a:t>
            </a: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Content Placeholder 2">
            <a:extLst>
              <a:ext uri="{FF2B5EF4-FFF2-40B4-BE49-F238E27FC236}">
                <a16:creationId xmlns:a16="http://schemas.microsoft.com/office/drawing/2014/main" id="{E9A97C5A-D3F9-3DA1-6B24-EDA2D5CEE22E}"/>
              </a:ext>
            </a:extLst>
          </p:cNvPr>
          <p:cNvGraphicFramePr>
            <a:graphicFrameLocks noGrp="1"/>
          </p:cNvGraphicFramePr>
          <p:nvPr>
            <p:extLst>
              <p:ext uri="{D42A27DB-BD31-4B8C-83A1-F6EECF244321}">
                <p14:modId xmlns:p14="http://schemas.microsoft.com/office/powerpoint/2010/main" val="3893966582"/>
              </p:ext>
            </p:extLst>
          </p:nvPr>
        </p:nvGraphicFramePr>
        <p:xfrm>
          <a:off x="1244111" y="1522451"/>
          <a:ext cx="3513561" cy="4507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28" descr="Graphical user interface, application&#10;&#10;Description automatically generated">
            <a:extLst>
              <a:ext uri="{FF2B5EF4-FFF2-40B4-BE49-F238E27FC236}">
                <a16:creationId xmlns:a16="http://schemas.microsoft.com/office/drawing/2014/main" id="{D03B5B3B-E7F5-7C6B-04A4-CCBCB08A4D13}"/>
              </a:ext>
            </a:extLst>
          </p:cNvPr>
          <p:cNvPicPr>
            <a:picLocks noChangeAspect="1"/>
          </p:cNvPicPr>
          <p:nvPr/>
        </p:nvPicPr>
        <p:blipFill>
          <a:blip r:embed="rId8"/>
          <a:stretch>
            <a:fillRect/>
          </a:stretch>
        </p:blipFill>
        <p:spPr>
          <a:xfrm>
            <a:off x="5671283" y="1938215"/>
            <a:ext cx="2686050" cy="4114800"/>
          </a:xfrm>
          <a:prstGeom prst="rect">
            <a:avLst/>
          </a:prstGeom>
        </p:spPr>
      </p:pic>
    </p:spTree>
    <p:extLst>
      <p:ext uri="{BB962C8B-B14F-4D97-AF65-F5344CB8AC3E}">
        <p14:creationId xmlns:p14="http://schemas.microsoft.com/office/powerpoint/2010/main" val="371612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E01B373-BE9B-4A8F-DC44-8BD6FE56652E}"/>
              </a:ext>
            </a:extLst>
          </p:cNvPr>
          <p:cNvSpPr txBox="1"/>
          <p:nvPr/>
        </p:nvSpPr>
        <p:spPr>
          <a:xfrm>
            <a:off x="699477" y="1363785"/>
            <a:ext cx="775481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400" dirty="0">
                <a:latin typeface="Calibri"/>
                <a:cs typeface="Arial"/>
              </a:rPr>
              <a:t>While voice assistants have many benefits, they also face several challenges and limitations. One of the biggest challenges is ensuring that the assistant can accurately understand and interpret user requests, which requires sophisticated speech recognition and NLP capabilities.​</a:t>
            </a:r>
          </a:p>
          <a:p>
            <a:pPr marL="228600" indent="-228600">
              <a:buChar char="•"/>
            </a:pPr>
            <a:r>
              <a:rPr lang="en-US" sz="2400" dirty="0">
                <a:latin typeface="Calibri"/>
                <a:cs typeface="Arial"/>
              </a:rPr>
              <a:t>Another challenge is maintaining user privacy and security, as voice assistants often collect sensitive information about users. Additionally, there are limitations to what voice assistants can do, as they are reliant on APIs and services provided by third-party providers.​</a:t>
            </a:r>
            <a:endParaRPr lang="en-US" sz="2400" dirty="0">
              <a:latin typeface="Calibri"/>
              <a:ea typeface="Calibri"/>
              <a:cs typeface="Arial"/>
            </a:endParaRPr>
          </a:p>
          <a:p>
            <a:pPr marL="228600" indent="-228600">
              <a:buChar char="•"/>
            </a:pPr>
            <a:endParaRPr lang="en-US" sz="2400" dirty="0">
              <a:latin typeface="Calibri"/>
              <a:ea typeface="Calibri"/>
              <a:cs typeface="Arial"/>
            </a:endParaRPr>
          </a:p>
        </p:txBody>
      </p:sp>
    </p:spTree>
    <p:extLst>
      <p:ext uri="{BB962C8B-B14F-4D97-AF65-F5344CB8AC3E}">
        <p14:creationId xmlns:p14="http://schemas.microsoft.com/office/powerpoint/2010/main" val="113798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tIns="45720" rIns="0" bIns="0" anchor="b"/>
          <a:lstStyle/>
          <a:p>
            <a:pPr algn="ctr"/>
            <a:r>
              <a:rPr lang="en-US" sz="4000" b="1" dirty="0">
                <a:solidFill>
                  <a:srgbClr val="7030A0"/>
                </a:solidFill>
                <a:latin typeface="Times New Roman"/>
                <a:cs typeface="Times New Roman"/>
              </a:rPr>
              <a:t>Future Scope</a:t>
            </a: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B3F2C3F-D0C1-7E64-1E9C-7D4C3B122D54}"/>
              </a:ext>
            </a:extLst>
          </p:cNvPr>
          <p:cNvSpPr txBox="1"/>
          <p:nvPr/>
        </p:nvSpPr>
        <p:spPr>
          <a:xfrm>
            <a:off x="373590" y="1461477"/>
            <a:ext cx="8393317"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Enhanced Natural Language Understanding</a:t>
            </a:r>
            <a:endParaRPr lang="en-US" sz="2000">
              <a:latin typeface="Constantia"/>
              <a:cs typeface="Arial"/>
            </a:endParaRPr>
          </a:p>
          <a:p>
            <a:pPr lvl="1">
              <a:buFont typeface="Arial"/>
              <a:buChar char="•"/>
            </a:pPr>
            <a:r>
              <a:rPr lang="en-US" sz="2000" dirty="0">
                <a:ea typeface="+mn-lt"/>
                <a:cs typeface="+mn-lt"/>
              </a:rPr>
              <a:t>Improved context comprehension for more conversational interactions.</a:t>
            </a:r>
            <a:endParaRPr lang="en-US" sz="2000" dirty="0"/>
          </a:p>
          <a:p>
            <a:pPr>
              <a:buFont typeface="Arial"/>
              <a:buChar char="•"/>
            </a:pPr>
            <a:r>
              <a:rPr lang="en-US" sz="2000" b="1" dirty="0">
                <a:ea typeface="+mn-lt"/>
                <a:cs typeface="+mn-lt"/>
              </a:rPr>
              <a:t>Personalization &amp; Context Awareness</a:t>
            </a:r>
            <a:endParaRPr lang="en-US" sz="2000"/>
          </a:p>
          <a:p>
            <a:pPr lvl="1">
              <a:buFont typeface="Arial"/>
              <a:buChar char="•"/>
            </a:pPr>
            <a:r>
              <a:rPr lang="en-US" sz="2000" dirty="0">
                <a:ea typeface="+mn-lt"/>
                <a:cs typeface="+mn-lt"/>
              </a:rPr>
              <a:t>Tailored responses based on user history &amp; individual preferences.</a:t>
            </a:r>
            <a:endParaRPr lang="en-US" sz="2000"/>
          </a:p>
          <a:p>
            <a:pPr>
              <a:buFont typeface="Arial"/>
              <a:buChar char="•"/>
            </a:pPr>
            <a:r>
              <a:rPr lang="en-US" sz="2000" b="1" dirty="0">
                <a:ea typeface="+mn-lt"/>
                <a:cs typeface="+mn-lt"/>
              </a:rPr>
              <a:t>Multi-modal Interactions</a:t>
            </a:r>
            <a:endParaRPr lang="en-US" sz="2000"/>
          </a:p>
          <a:p>
            <a:pPr lvl="1">
              <a:buFont typeface="Arial"/>
              <a:buChar char="•"/>
            </a:pPr>
            <a:r>
              <a:rPr lang="en-US" sz="2000" dirty="0">
                <a:ea typeface="+mn-lt"/>
                <a:cs typeface="+mn-lt"/>
              </a:rPr>
              <a:t>Integration with AR/VR for immersive experiences.</a:t>
            </a:r>
            <a:endParaRPr lang="en-US" sz="2000"/>
          </a:p>
          <a:p>
            <a:pPr>
              <a:buFont typeface="Arial"/>
              <a:buChar char="•"/>
            </a:pPr>
            <a:r>
              <a:rPr lang="en-US" sz="2000" b="1" dirty="0">
                <a:ea typeface="+mn-lt"/>
                <a:cs typeface="+mn-lt"/>
              </a:rPr>
              <a:t>Advanced Task Automation</a:t>
            </a:r>
            <a:endParaRPr lang="en-US" sz="2000"/>
          </a:p>
          <a:p>
            <a:pPr lvl="1">
              <a:buFont typeface="Arial"/>
              <a:buChar char="•"/>
            </a:pPr>
            <a:r>
              <a:rPr lang="en-US" sz="2000" dirty="0">
                <a:ea typeface="+mn-lt"/>
                <a:cs typeface="+mn-lt"/>
              </a:rPr>
              <a:t>Handling complex tasks and decision-making processes.</a:t>
            </a:r>
            <a:endParaRPr lang="en-US" sz="2000"/>
          </a:p>
          <a:p>
            <a:pPr>
              <a:buFont typeface="Arial"/>
              <a:buChar char="•"/>
            </a:pPr>
            <a:r>
              <a:rPr lang="en-US" sz="2000" b="1" dirty="0">
                <a:ea typeface="+mn-lt"/>
                <a:cs typeface="+mn-lt"/>
              </a:rPr>
              <a:t>IoT Integration</a:t>
            </a:r>
            <a:endParaRPr lang="en-US" sz="2000"/>
          </a:p>
          <a:p>
            <a:pPr lvl="1">
              <a:buFont typeface="Arial"/>
              <a:buChar char="•"/>
            </a:pPr>
            <a:r>
              <a:rPr lang="en-US" sz="2000" dirty="0">
                <a:ea typeface="+mn-lt"/>
                <a:cs typeface="+mn-lt"/>
              </a:rPr>
              <a:t>Seamless control of smart homes &amp; IoT devices.</a:t>
            </a:r>
            <a:endParaRPr lang="en-US" sz="2000"/>
          </a:p>
          <a:p>
            <a:pPr>
              <a:buFont typeface="Arial"/>
              <a:buChar char="•"/>
            </a:pPr>
            <a:r>
              <a:rPr lang="en-US" sz="2000" b="1" dirty="0">
                <a:ea typeface="+mn-lt"/>
                <a:cs typeface="+mn-lt"/>
              </a:rPr>
              <a:t>Accessibility &amp; Inclusivity</a:t>
            </a:r>
            <a:endParaRPr lang="en-US" sz="2000"/>
          </a:p>
          <a:p>
            <a:pPr lvl="1">
              <a:buFont typeface="Arial"/>
              <a:buChar char="•"/>
            </a:pPr>
            <a:r>
              <a:rPr lang="en-US" sz="2000" dirty="0">
                <a:ea typeface="+mn-lt"/>
                <a:cs typeface="+mn-lt"/>
              </a:rPr>
              <a:t>Catering to diverse user needs and disabilities.</a:t>
            </a:r>
            <a:endParaRPr lang="en-US" sz="2000"/>
          </a:p>
          <a:p>
            <a:pPr marL="228600" indent="-228600">
              <a:buFont typeface="Arial"/>
              <a:buChar char="•"/>
            </a:pPr>
            <a:endParaRPr lang="en-US" sz="2400" dirty="0">
              <a:latin typeface="Constantia"/>
              <a:cs typeface="Arial"/>
            </a:endParaRPr>
          </a:p>
        </p:txBody>
      </p:sp>
    </p:spTree>
    <p:extLst>
      <p:ext uri="{BB962C8B-B14F-4D97-AF65-F5344CB8AC3E}">
        <p14:creationId xmlns:p14="http://schemas.microsoft.com/office/powerpoint/2010/main" val="2944656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5351" y="363197"/>
            <a:ext cx="8229240" cy="682606"/>
          </a:xfrm>
          <a:prstGeom prst="rect">
            <a:avLst/>
          </a:prstGeom>
        </p:spPr>
        <p:txBody>
          <a:bodyPr lIns="0" tIns="45720" rIns="0" bIns="0" anchor="b"/>
          <a:lstStyle/>
          <a:p>
            <a:pPr algn="ctr"/>
            <a:r>
              <a:rPr lang="en-US" sz="4000" b="1" dirty="0">
                <a:solidFill>
                  <a:srgbClr val="7030A0"/>
                </a:solidFill>
                <a:latin typeface="Times New Roman"/>
              </a:rPr>
              <a:t>Conclusions</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457289C-C580-70DE-FD62-C36DBE2C1D6B}"/>
              </a:ext>
            </a:extLst>
          </p:cNvPr>
          <p:cNvSpPr txBox="1"/>
          <p:nvPr/>
        </p:nvSpPr>
        <p:spPr>
          <a:xfrm>
            <a:off x="582247" y="1090246"/>
            <a:ext cx="810650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400" dirty="0">
                <a:latin typeface="Times New Roman"/>
                <a:cs typeface="Arial"/>
              </a:rPr>
              <a:t>In this report we have discussed about AI based desktop voice assistant using python. It performs basic tasks like telling date, time, simple interacting with the user, search Wikipedia, searching on the web </a:t>
            </a:r>
            <a:r>
              <a:rPr lang="en-US" sz="2400" dirty="0" err="1">
                <a:latin typeface="Times New Roman"/>
                <a:cs typeface="Arial"/>
              </a:rPr>
              <a:t>browser,opening</a:t>
            </a:r>
            <a:r>
              <a:rPr lang="en-US" sz="2400" dirty="0">
                <a:latin typeface="Times New Roman"/>
                <a:cs typeface="Arial"/>
              </a:rPr>
              <a:t> a specific website or opening or closing a specific app.​</a:t>
            </a:r>
          </a:p>
          <a:p>
            <a:pPr marL="228600" indent="-228600">
              <a:buChar char="•"/>
            </a:pPr>
            <a:r>
              <a:rPr lang="en-US" sz="2400" dirty="0">
                <a:latin typeface="Times New Roman"/>
                <a:cs typeface="Arial"/>
              </a:rPr>
              <a:t>The functionality of the program is limited, it can only run and perform its task when it is online, and lacks other functionality also. A fact that is to be mentioned is this voice assistant has no GUI and based on terminal.​</a:t>
            </a:r>
          </a:p>
          <a:p>
            <a:pPr marL="228600" indent="-228600">
              <a:buChar char="•"/>
            </a:pPr>
            <a:r>
              <a:rPr lang="en-US" sz="2400" dirty="0">
                <a:latin typeface="Times New Roman"/>
                <a:cs typeface="Arial"/>
              </a:rPr>
              <a:t>Though this is only a miniature version of a full-fledged Voice assistant it has a lot of scope in future and can be integrate with advanced AI like chat GPT 4, Google Bard, Bing Chat or it can itself become something like that in place of integrating with those AIs.​</a:t>
            </a:r>
          </a:p>
          <a:p>
            <a:pPr marL="228600" indent="-228600">
              <a:buChar char="•"/>
            </a:pPr>
            <a:endParaRPr lang="en-US" sz="2400" dirty="0">
              <a:latin typeface="Calibri"/>
              <a:ea typeface="Calibri"/>
              <a:cs typeface="Arial"/>
            </a:endParaRPr>
          </a:p>
        </p:txBody>
      </p:sp>
    </p:spTree>
    <p:extLst>
      <p:ext uri="{BB962C8B-B14F-4D97-AF65-F5344CB8AC3E}">
        <p14:creationId xmlns:p14="http://schemas.microsoft.com/office/powerpoint/2010/main" val="157491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353947"/>
            <a:ext cx="8076960" cy="798306"/>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CB01588-2ED1-2028-DF0B-3AD1D1903DF7}"/>
              </a:ext>
            </a:extLst>
          </p:cNvPr>
          <p:cNvSpPr txBox="1"/>
          <p:nvPr/>
        </p:nvSpPr>
        <p:spPr>
          <a:xfrm>
            <a:off x="1070708" y="2526323"/>
            <a:ext cx="70025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800" u="sng" dirty="0">
                <a:latin typeface="Times New Roman"/>
                <a:cs typeface="Segoe UI"/>
                <a:hlinkClick r:id="rId3">
                  <a:extLst>
                    <a:ext uri="{A12FA001-AC4F-418D-AE19-62706E023703}">
                      <ahyp:hlinkClr xmlns:ahyp="http://schemas.microsoft.com/office/drawing/2018/hyperlinkcolor" val="tx"/>
                    </a:ext>
                  </a:extLst>
                </a:hlinkClick>
              </a:rPr>
              <a:t>https://pypi.org/project/pyttsx3/</a:t>
            </a:r>
            <a:r>
              <a:rPr lang="en-US" sz="2800" dirty="0">
                <a:latin typeface="Times New Roman"/>
                <a:cs typeface="Segoe UI"/>
              </a:rPr>
              <a:t> ​</a:t>
            </a:r>
            <a:endParaRPr lang="en-US"/>
          </a:p>
          <a:p>
            <a:pPr marL="457200" indent="-457200">
              <a:buFont typeface="Wingdings"/>
              <a:buChar char="v"/>
            </a:pPr>
            <a:r>
              <a:rPr lang="en-US" sz="2800" u="sng" dirty="0">
                <a:latin typeface="Times New Roman"/>
                <a:cs typeface="Segoe UI"/>
                <a:hlinkClick r:id="rId4">
                  <a:extLst>
                    <a:ext uri="{A12FA001-AC4F-418D-AE19-62706E023703}">
                      <ahyp:hlinkClr xmlns:ahyp="http://schemas.microsoft.com/office/drawing/2018/hyperlinkcolor" val="tx"/>
                    </a:ext>
                  </a:extLst>
                </a:hlinkClick>
              </a:rPr>
              <a:t>https://pypi.org/project/SpeechRecognition/</a:t>
            </a:r>
            <a:r>
              <a:rPr lang="en-US" sz="2800" dirty="0">
                <a:latin typeface="Times New Roman"/>
                <a:cs typeface="Segoe UI"/>
              </a:rPr>
              <a:t> ​</a:t>
            </a:r>
          </a:p>
          <a:p>
            <a:pPr marL="457200" indent="-457200">
              <a:buFont typeface="Wingdings"/>
              <a:buChar char="v"/>
            </a:pPr>
            <a:r>
              <a:rPr lang="en-US" sz="2800" u="sng" dirty="0">
                <a:latin typeface="Times New Roman"/>
                <a:cs typeface="Segoe UI"/>
                <a:hlinkClick r:id="rId5">
                  <a:extLst>
                    <a:ext uri="{A12FA001-AC4F-418D-AE19-62706E023703}">
                      <ahyp:hlinkClr xmlns:ahyp="http://schemas.microsoft.com/office/drawing/2018/hyperlinkcolor" val="tx"/>
                    </a:ext>
                  </a:extLst>
                </a:hlinkClick>
              </a:rPr>
              <a:t>https://docs.python.org/3/library/datetime.html</a:t>
            </a:r>
            <a:r>
              <a:rPr lang="en-US" sz="2800" dirty="0">
                <a:latin typeface="Times New Roman"/>
                <a:cs typeface="Segoe UI"/>
              </a:rPr>
              <a:t> ​</a:t>
            </a:r>
          </a:p>
          <a:p>
            <a:pPr marL="457200" indent="-457200">
              <a:buFont typeface="Wingdings"/>
              <a:buChar char="v"/>
            </a:pPr>
            <a:r>
              <a:rPr lang="en-US" sz="2800" dirty="0">
                <a:latin typeface="Times New Roman"/>
                <a:cs typeface="Segoe UI"/>
              </a:rPr>
              <a:t>https://pypi.org/project/wikipedia/​</a:t>
            </a:r>
          </a:p>
        </p:txBody>
      </p:sp>
    </p:spTree>
    <p:extLst>
      <p:ext uri="{BB962C8B-B14F-4D97-AF65-F5344CB8AC3E}">
        <p14:creationId xmlns:p14="http://schemas.microsoft.com/office/powerpoint/2010/main" val="29328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6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7A9DDA4-CB35-8F41-548E-9C29D8F62517}"/>
              </a:ext>
            </a:extLst>
          </p:cNvPr>
          <p:cNvSpPr txBox="1"/>
          <p:nvPr/>
        </p:nvSpPr>
        <p:spPr>
          <a:xfrm>
            <a:off x="552939" y="1187939"/>
            <a:ext cx="8350737"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rgbClr val="44546A"/>
                </a:solidFill>
                <a:latin typeface="Calibri"/>
                <a:cs typeface="Arial"/>
              </a:rPr>
              <a:t>The endless thanks goes to Lord Almighty for all the blessings he has showered onto me, which has enabled me to write this last note in my research work. During the period of my research,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research in the Institute a period I will treasure. I am deeply indebted to my research supervisor, Professor Santanu Basak me such an interesting thesis topic. Each meeting with him added in valuable aspects to the implementation and broadened my perspective. He has guided me with his invaluable suggestions, lightened up the way in my darkest times and encouraged me a lot in the academic life. ​</a:t>
            </a:r>
          </a:p>
          <a:p>
            <a:pPr marL="228600" indent="-228600">
              <a:buChar char="•"/>
            </a:pPr>
            <a:endParaRPr lang="en-US" sz="2200" dirty="0">
              <a:solidFill>
                <a:srgbClr val="44546A"/>
              </a:solidFill>
              <a:latin typeface="Calibri"/>
              <a:ea typeface="Calibri"/>
              <a:cs typeface="Arial"/>
            </a:endParaRPr>
          </a:p>
        </p:txBody>
      </p:sp>
    </p:spTree>
    <p:extLst>
      <p:ext uri="{BB962C8B-B14F-4D97-AF65-F5344CB8AC3E}">
        <p14:creationId xmlns:p14="http://schemas.microsoft.com/office/powerpoint/2010/main" val="367780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lIns="91440" tIns="45720" rIns="91440" bIns="45720" anchor="t"/>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2667000" y="6596476"/>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a:rPr>
              <a:t>Dept. of CSE, University of Engineering &amp; Management Jaipur</a:t>
            </a:r>
          </a:p>
          <a:p>
            <a:pPr algn="ctr"/>
            <a:endParaRPr lang="en-US" dirty="0">
              <a:solidFill>
                <a:srgbClr val="045C75"/>
              </a:solidFill>
              <a:latin typeface="Constantia" panose="02030602050306030303" pitchFamily="18" charset="0"/>
            </a:endParaRPr>
          </a:p>
        </p:txBody>
      </p:sp>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5" name="TextBox 1">
            <a:extLst>
              <a:ext uri="{FF2B5EF4-FFF2-40B4-BE49-F238E27FC236}">
                <a16:creationId xmlns:a16="http://schemas.microsoft.com/office/drawing/2014/main" id="{ECEC3A58-69D2-AF31-6CF9-10F0237C4DB0}"/>
              </a:ext>
            </a:extLst>
          </p:cNvPr>
          <p:cNvGraphicFramePr/>
          <p:nvPr/>
        </p:nvGraphicFramePr>
        <p:xfrm>
          <a:off x="338098" y="1000845"/>
          <a:ext cx="8669510" cy="5262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A8C6014-8F71-0269-3EB4-C01EE9BA2495}"/>
              </a:ext>
            </a:extLst>
          </p:cNvPr>
          <p:cNvSpPr txBox="1"/>
          <p:nvPr/>
        </p:nvSpPr>
        <p:spPr>
          <a:xfrm>
            <a:off x="261257" y="1212157"/>
            <a:ext cx="862148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cs typeface="Segoe UI"/>
              </a:rPr>
              <a:t>This basic idea behind creating this very Virtual assistant is to create standalone program that helps to the user to perform various task like ​</a:t>
            </a:r>
          </a:p>
          <a:p>
            <a:pPr marL="285750" indent="-285750">
              <a:buChar char="•"/>
            </a:pPr>
            <a:r>
              <a:rPr lang="en-US" sz="2400" dirty="0">
                <a:latin typeface="Times New Roman"/>
                <a:cs typeface="Arial"/>
              </a:rPr>
              <a:t>Knowing what is the date and time​</a:t>
            </a:r>
          </a:p>
          <a:p>
            <a:pPr marL="285750" indent="-285750">
              <a:buChar char="•"/>
            </a:pPr>
            <a:r>
              <a:rPr lang="en-US" sz="2400" dirty="0">
                <a:latin typeface="Times New Roman"/>
                <a:cs typeface="Arial"/>
              </a:rPr>
              <a:t>Getting some specific information from Wikipedia​</a:t>
            </a:r>
          </a:p>
          <a:p>
            <a:pPr marL="285750" indent="-285750">
              <a:buChar char="•"/>
            </a:pPr>
            <a:r>
              <a:rPr lang="en-US" sz="2400" dirty="0">
                <a:latin typeface="Times New Roman"/>
                <a:cs typeface="Arial"/>
              </a:rPr>
              <a:t>Searching about something in the web browser​</a:t>
            </a:r>
          </a:p>
          <a:p>
            <a:pPr marL="285750" indent="-285750">
              <a:buChar char="•"/>
            </a:pPr>
            <a:r>
              <a:rPr lang="en-US" sz="2400" dirty="0">
                <a:latin typeface="Times New Roman"/>
                <a:cs typeface="Arial"/>
              </a:rPr>
              <a:t>Opening a website directly from the web browser and even playing some video from the YouTube website.​</a:t>
            </a:r>
          </a:p>
          <a:p>
            <a:pPr marL="285750" indent="-285750">
              <a:buChar char="•"/>
            </a:pPr>
            <a:r>
              <a:rPr lang="en-US" sz="2400" dirty="0">
                <a:latin typeface="Times New Roman"/>
                <a:cs typeface="Arial"/>
              </a:rPr>
              <a:t>Opening a preinstalled application and closing an opened application​</a:t>
            </a:r>
          </a:p>
          <a:p>
            <a:pPr marL="285750" indent="-285750">
              <a:buChar char="•"/>
            </a:pPr>
            <a:r>
              <a:rPr lang="en-US" sz="2400" dirty="0">
                <a:latin typeface="Times New Roman"/>
                <a:cs typeface="Arial"/>
              </a:rPr>
              <a:t>Terminating its own program.​</a:t>
            </a:r>
          </a:p>
          <a:p>
            <a:pPr algn="just"/>
            <a:r>
              <a:rPr lang="en-US" sz="2400" dirty="0">
                <a:latin typeface="Times New Roman"/>
                <a:cs typeface="Segoe UI"/>
              </a:rPr>
              <a:t>This desktop voice assistant can do all of this by interacting with the user </a:t>
            </a:r>
            <a:r>
              <a:rPr lang="en-US" sz="2400" u="sng" dirty="0">
                <a:latin typeface="Times New Roman"/>
                <a:cs typeface="Segoe UI"/>
              </a:rPr>
              <a:t>just using the user’s voice and can also reply in voice.</a:t>
            </a:r>
            <a:r>
              <a:rPr lang="en-US" sz="2400" dirty="0">
                <a:latin typeface="Times New Roman"/>
                <a:cs typeface="Segoe UI"/>
              </a:rPr>
              <a:t>​</a:t>
            </a:r>
          </a:p>
          <a:p>
            <a:r>
              <a:rPr lang="en-US" sz="2400" dirty="0">
                <a:latin typeface="Times New Roman"/>
                <a:cs typeface="Segoe UI"/>
              </a:rPr>
              <a:t>​</a:t>
            </a:r>
          </a:p>
        </p:txBody>
      </p:sp>
    </p:spTree>
    <p:extLst>
      <p:ext uri="{BB962C8B-B14F-4D97-AF65-F5344CB8AC3E}">
        <p14:creationId xmlns:p14="http://schemas.microsoft.com/office/powerpoint/2010/main" val="28843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EF48E96-8835-3330-2083-DA34FF0D4850}"/>
              </a:ext>
            </a:extLst>
          </p:cNvPr>
          <p:cNvSpPr txBox="1"/>
          <p:nvPr/>
        </p:nvSpPr>
        <p:spPr>
          <a:xfrm>
            <a:off x="491778" y="1039266"/>
            <a:ext cx="429921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200" dirty="0">
                <a:latin typeface="Times New Roman"/>
                <a:cs typeface="Arial"/>
              </a:rPr>
              <a:t>The proposed Desktop voice assistant is a program interacts with the user and performs tasks assigned to it  though it is not as advanced as other voice assistant like Google Assistant, Alexa, Siri, it can do normal interaction and normal functions like accessing the Wikipedia, searching on the internet, opening website, and so on.​</a:t>
            </a:r>
            <a:endParaRPr lang="en-US" dirty="0"/>
          </a:p>
          <a:p>
            <a:pPr marL="228600" indent="-228600">
              <a:buChar char="•"/>
            </a:pPr>
            <a:r>
              <a:rPr lang="en-US" sz="2200" dirty="0">
                <a:latin typeface="Times New Roman"/>
                <a:cs typeface="Arial"/>
              </a:rPr>
              <a:t>This was achievable with the help of various module which</a:t>
            </a:r>
          </a:p>
        </p:txBody>
      </p:sp>
      <p:pic>
        <p:nvPicPr>
          <p:cNvPr id="3" name="Picture 2" descr="03cf8c4f-29a4-4a85-b778-58cd3a5c9633.png">
            <a:extLst>
              <a:ext uri="{FF2B5EF4-FFF2-40B4-BE49-F238E27FC236}">
                <a16:creationId xmlns:a16="http://schemas.microsoft.com/office/drawing/2014/main" id="{6AFB3716-55FB-FF74-1A4B-4EDEF5D39419}"/>
              </a:ext>
            </a:extLst>
          </p:cNvPr>
          <p:cNvPicPr>
            <a:picLocks noChangeAspect="1"/>
          </p:cNvPicPr>
          <p:nvPr/>
        </p:nvPicPr>
        <p:blipFill>
          <a:blip r:embed="rId3"/>
          <a:stretch>
            <a:fillRect/>
          </a:stretch>
        </p:blipFill>
        <p:spPr>
          <a:xfrm>
            <a:off x="5275089" y="1124389"/>
            <a:ext cx="3473182" cy="4609223"/>
          </a:xfrm>
          <a:prstGeom prst="rect">
            <a:avLst/>
          </a:prstGeom>
        </p:spPr>
      </p:pic>
    </p:spTree>
    <p:extLst>
      <p:ext uri="{BB962C8B-B14F-4D97-AF65-F5344CB8AC3E}">
        <p14:creationId xmlns:p14="http://schemas.microsoft.com/office/powerpoint/2010/main" val="2733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2478514" y="967154"/>
            <a:ext cx="8229240" cy="962751"/>
          </a:xfrm>
          <a:prstGeom prst="rect">
            <a:avLst/>
          </a:prstGeom>
        </p:spPr>
        <p:txBody>
          <a:bodyPr lIns="0" tIns="45720" rIns="0" bIns="0" anchor="b"/>
          <a:lstStyle/>
          <a:p>
            <a:pPr>
              <a:lnSpc>
                <a:spcPct val="90000"/>
              </a:lnSpc>
              <a:spcBef>
                <a:spcPct val="0"/>
              </a:spcBef>
              <a:spcAft>
                <a:spcPts val="600"/>
              </a:spcAft>
            </a:pPr>
            <a:r>
              <a:rPr lang="en-US" sz="2800" b="1" i="1" dirty="0">
                <a:solidFill>
                  <a:srgbClr val="000000"/>
                </a:solidFill>
                <a:latin typeface="Calibri Light"/>
                <a:ea typeface="Calibri Light"/>
                <a:cs typeface="Calibri Light"/>
              </a:rPr>
              <a:t>Text-to-Speech Conversion  </a:t>
            </a:r>
            <a:endParaRPr lang="en-US" sz="2800" dirty="0">
              <a:solidFill>
                <a:srgbClr val="000000"/>
              </a:solidFill>
              <a:latin typeface="Calibri Light"/>
              <a:ea typeface="Calibri Light"/>
              <a:cs typeface="Calibri Light"/>
            </a:endParaRPr>
          </a:p>
          <a:p>
            <a:pPr>
              <a:lnSpc>
                <a:spcPct val="90000"/>
              </a:lnSpc>
              <a:spcBef>
                <a:spcPct val="0"/>
              </a:spcBef>
              <a:spcAft>
                <a:spcPts val="600"/>
              </a:spcAft>
            </a:pPr>
            <a:r>
              <a:rPr lang="en-US" sz="2800" b="1" i="1" dirty="0">
                <a:solidFill>
                  <a:srgbClr val="000000"/>
                </a:solidFill>
                <a:latin typeface="Calibri Light"/>
                <a:ea typeface="Calibri Light"/>
                <a:cs typeface="Calibri Light"/>
              </a:rPr>
              <a:t>With pyttsx3</a:t>
            </a:r>
            <a:endParaRPr lang="en-US" sz="2800" dirty="0">
              <a:solidFill>
                <a:srgbClr val="000000"/>
              </a:solidFill>
              <a:latin typeface="Calibri Light"/>
              <a:ea typeface="Calibri Light"/>
              <a:cs typeface="Calibri Light"/>
            </a:endParaRPr>
          </a:p>
          <a:p>
            <a:pPr algn="ctr">
              <a:lnSpc>
                <a:spcPct val="100000"/>
              </a:lnSpc>
            </a:pPr>
            <a:endParaRPr lang="en-US" sz="4000" dirty="0">
              <a:solidFill>
                <a:srgbClr val="7030A0"/>
              </a:solidFill>
              <a:latin typeface="Times New Roman"/>
              <a:cs typeface="Times New Roman"/>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8C323A0-38C6-0648-5FFC-16E3C6C5FA93}"/>
              </a:ext>
            </a:extLst>
          </p:cNvPr>
          <p:cNvSpPr txBox="1"/>
          <p:nvPr/>
        </p:nvSpPr>
        <p:spPr>
          <a:xfrm>
            <a:off x="855784" y="1295400"/>
            <a:ext cx="2967892" cy="453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1700" dirty="0">
                <a:latin typeface="Calibri"/>
                <a:cs typeface="Arial"/>
              </a:rPr>
              <a:t>pyttsx3 is a Python library that provides a cross-platform interface for text-to-speech conversion. It supports multiple TTS engines, including SAPI5 on Windows .​</a:t>
            </a:r>
          </a:p>
          <a:p>
            <a:pPr marL="228600" indent="-228600">
              <a:buChar char="•"/>
            </a:pPr>
            <a:r>
              <a:rPr lang="en-US" sz="1700" dirty="0">
                <a:latin typeface="Calibri"/>
                <a:cs typeface="Arial"/>
              </a:rPr>
              <a:t>Developers can use pyttsx3 to convert text into speech and customize the voice, speed, and volume of the output. This library can be used in conjunction with </a:t>
            </a:r>
            <a:r>
              <a:rPr lang="en-US" sz="1700" dirty="0" err="1">
                <a:latin typeface="Calibri"/>
                <a:cs typeface="Arial"/>
              </a:rPr>
              <a:t>SpeechRecognition</a:t>
            </a:r>
            <a:r>
              <a:rPr lang="en-US" sz="1700" dirty="0">
                <a:latin typeface="Calibri"/>
                <a:cs typeface="Arial"/>
              </a:rPr>
              <a:t> to create voice assistants that can both recognize and generate speech.​</a:t>
            </a:r>
            <a:endParaRPr lang="en-US" sz="1700" dirty="0">
              <a:latin typeface="Calibri"/>
              <a:ea typeface="Calibri"/>
              <a:cs typeface="Arial"/>
            </a:endParaRPr>
          </a:p>
        </p:txBody>
      </p:sp>
      <p:pic>
        <p:nvPicPr>
          <p:cNvPr id="4" name="Picture 3" descr="51d58da6-7421-4336-8cbe-9489037d7363.png">
            <a:extLst>
              <a:ext uri="{FF2B5EF4-FFF2-40B4-BE49-F238E27FC236}">
                <a16:creationId xmlns:a16="http://schemas.microsoft.com/office/drawing/2014/main" id="{37420A3F-F1CA-3191-AB6C-E854B940EC4F}"/>
              </a:ext>
            </a:extLst>
          </p:cNvPr>
          <p:cNvPicPr>
            <a:picLocks noChangeAspect="1"/>
          </p:cNvPicPr>
          <p:nvPr/>
        </p:nvPicPr>
        <p:blipFill>
          <a:blip r:embed="rId3"/>
          <a:stretch>
            <a:fillRect/>
          </a:stretch>
        </p:blipFill>
        <p:spPr>
          <a:xfrm>
            <a:off x="5222631" y="1555032"/>
            <a:ext cx="3075353" cy="4275474"/>
          </a:xfrm>
          <a:prstGeom prst="rect">
            <a:avLst/>
          </a:prstGeom>
        </p:spPr>
      </p:pic>
    </p:spTree>
    <p:extLst>
      <p:ext uri="{BB962C8B-B14F-4D97-AF65-F5344CB8AC3E}">
        <p14:creationId xmlns:p14="http://schemas.microsoft.com/office/powerpoint/2010/main" val="21447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279159" y="-169171"/>
            <a:ext cx="8076960" cy="1650759"/>
          </a:xfrm>
          <a:prstGeom prst="rect">
            <a:avLst/>
          </a:prstGeom>
          <a:noFill/>
          <a:ln w="9360">
            <a:noFill/>
          </a:ln>
        </p:spPr>
        <p:txBody>
          <a:bodyPr lIns="0" tIns="45000" rIns="0" bIns="0" anchor="b"/>
          <a:lstStyle/>
          <a:p>
            <a:pPr algn="ctr"/>
            <a:r>
              <a:rPr lang="en-IN" sz="3200" b="1" dirty="0">
                <a:solidFill>
                  <a:srgbClr val="7030A0"/>
                </a:solidFill>
                <a:latin typeface="Times New Roman"/>
                <a:cs typeface="Times New Roman"/>
              </a:rPr>
              <a:t>Speech Recognition with Python</a:t>
            </a:r>
          </a:p>
          <a:p>
            <a:pPr algn="ctr"/>
            <a:endParaRPr lang="en-IN" sz="3200" b="1" dirty="0">
              <a:solidFill>
                <a:srgbClr val="7030A0"/>
              </a:solidFill>
              <a:latin typeface="Times New Roman"/>
              <a:cs typeface="Times New Roman"/>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Content Placeholder 2">
            <a:extLst>
              <a:ext uri="{FF2B5EF4-FFF2-40B4-BE49-F238E27FC236}">
                <a16:creationId xmlns:a16="http://schemas.microsoft.com/office/drawing/2014/main" id="{8CD73759-B17E-D553-7439-50C64B37983E}"/>
              </a:ext>
            </a:extLst>
          </p:cNvPr>
          <p:cNvGraphicFramePr>
            <a:graphicFrameLocks noGrp="1"/>
          </p:cNvGraphicFramePr>
          <p:nvPr>
            <p:extLst>
              <p:ext uri="{D42A27DB-BD31-4B8C-83A1-F6EECF244321}">
                <p14:modId xmlns:p14="http://schemas.microsoft.com/office/powerpoint/2010/main" val="1964349661"/>
              </p:ext>
            </p:extLst>
          </p:nvPr>
        </p:nvGraphicFramePr>
        <p:xfrm>
          <a:off x="625366" y="184483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46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r>
              <a:rPr lang="en-IN" sz="4000" b="1" dirty="0">
                <a:solidFill>
                  <a:srgbClr val="7030A0"/>
                </a:solidFill>
                <a:latin typeface="Times New Roman"/>
                <a:cs typeface="Times New Roman"/>
              </a:rPr>
              <a:t>Wikipedia Package</a:t>
            </a: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9725451-2423-3B40-2CF2-960CE41D7F12}"/>
              </a:ext>
            </a:extLst>
          </p:cNvPr>
          <p:cNvSpPr txBox="1"/>
          <p:nvPr/>
        </p:nvSpPr>
        <p:spPr>
          <a:xfrm>
            <a:off x="1236785" y="1920631"/>
            <a:ext cx="711981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i="1" dirty="0">
                <a:latin typeface="Calibri"/>
                <a:cs typeface="Arial"/>
              </a:rPr>
              <a:t>We need to use Wikipedia library so that we can get information from Wikipedia on any topic, or we can also ask for solution to our query or simply we can perform Wikipedia search for any topic using this library. This Library in python needs Internet connection for fetching results and it will provide results to user in text as well as voice format. </a:t>
            </a:r>
            <a:r>
              <a:rPr lang="en-US" sz="2800" dirty="0">
                <a:latin typeface="Calibri"/>
                <a:cs typeface="Arial"/>
              </a:rPr>
              <a:t>​</a:t>
            </a:r>
            <a:endParaRPr lang="en-US" sz="2800" dirty="0">
              <a:latin typeface="Calibri"/>
              <a:ea typeface="Calibri"/>
              <a:cs typeface="Arial"/>
            </a:endParaRPr>
          </a:p>
        </p:txBody>
      </p:sp>
    </p:spTree>
    <p:extLst>
      <p:ext uri="{BB962C8B-B14F-4D97-AF65-F5344CB8AC3E}">
        <p14:creationId xmlns:p14="http://schemas.microsoft.com/office/powerpoint/2010/main" val="1387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r>
              <a:rPr lang="en-IN" sz="4000" b="1" err="1">
                <a:solidFill>
                  <a:srgbClr val="7030A0"/>
                </a:solidFill>
                <a:latin typeface="Times New Roman"/>
                <a:cs typeface="Times New Roman"/>
              </a:rPr>
              <a:t>webbrowser</a:t>
            </a:r>
            <a:r>
              <a:rPr lang="en-IN" sz="4000" b="1">
                <a:solidFill>
                  <a:srgbClr val="7030A0"/>
                </a:solidFill>
                <a:latin typeface="Times New Roman"/>
                <a:cs typeface="Times New Roman"/>
              </a:rPr>
              <a:t> module:</a:t>
            </a:r>
            <a:endParaRPr lang="en-IN" sz="4000" b="1" dirty="0">
              <a:solidFill>
                <a:srgbClr val="7030A0"/>
              </a:solidFill>
              <a:latin typeface="Times New Roman"/>
              <a:cs typeface="Times New Roman"/>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CF4F35-465B-994D-2649-9F3666004D8F}"/>
              </a:ext>
            </a:extLst>
          </p:cNvPr>
          <p:cNvSpPr txBox="1"/>
          <p:nvPr/>
        </p:nvSpPr>
        <p:spPr>
          <a:xfrm>
            <a:off x="1529862" y="1490785"/>
            <a:ext cx="6103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a:solidFill>
                  <a:srgbClr val="44546A"/>
                </a:solidFill>
                <a:latin typeface="Calibri"/>
                <a:cs typeface="Arial"/>
              </a:rPr>
              <a:t>The </a:t>
            </a:r>
            <a:r>
              <a:rPr lang="en-US" b="1">
                <a:solidFill>
                  <a:srgbClr val="44546A"/>
                </a:solidFill>
                <a:latin typeface="Calibri"/>
                <a:cs typeface="Arial"/>
              </a:rPr>
              <a:t>webbrowser</a:t>
            </a:r>
            <a:r>
              <a:rPr lang="en-US">
                <a:solidFill>
                  <a:srgbClr val="44546A"/>
                </a:solidFill>
                <a:latin typeface="Calibri"/>
                <a:cs typeface="Arial"/>
              </a:rPr>
              <a:t> module is a convenient web browser controller in the Python programming language. This module offers a high-level interface that enables showing the documents based on the web. Under most circumstances, we can call the </a:t>
            </a:r>
            <a:r>
              <a:rPr lang="en-US" b="1">
                <a:solidFill>
                  <a:srgbClr val="44546A"/>
                </a:solidFill>
                <a:latin typeface="Calibri"/>
                <a:cs typeface="Arial"/>
              </a:rPr>
              <a:t>open()</a:t>
            </a:r>
            <a:r>
              <a:rPr lang="en-US">
                <a:solidFill>
                  <a:srgbClr val="44546A"/>
                </a:solidFill>
                <a:latin typeface="Calibri"/>
                <a:cs typeface="Arial"/>
              </a:rPr>
              <a:t> function from the </a:t>
            </a:r>
            <a:r>
              <a:rPr lang="en-US" b="1">
                <a:solidFill>
                  <a:srgbClr val="44546A"/>
                </a:solidFill>
                <a:latin typeface="Calibri"/>
                <a:cs typeface="Arial"/>
              </a:rPr>
              <a:t>webbrowser</a:t>
            </a:r>
            <a:r>
              <a:rPr lang="en-US">
                <a:solidFill>
                  <a:srgbClr val="44546A"/>
                </a:solidFill>
                <a:latin typeface="Calibri"/>
                <a:cs typeface="Arial"/>
              </a:rPr>
              <a:t> module to perform the right thing.​</a:t>
            </a:r>
          </a:p>
        </p:txBody>
      </p:sp>
    </p:spTree>
    <p:extLst>
      <p:ext uri="{BB962C8B-B14F-4D97-AF65-F5344CB8AC3E}">
        <p14:creationId xmlns:p14="http://schemas.microsoft.com/office/powerpoint/2010/main" val="29721014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1175</TotalTime>
  <Words>219</Words>
  <Application>Microsoft Office PowerPoint</Application>
  <PresentationFormat>On-screen Show (4:3)</PresentationFormat>
  <Paragraphs>46</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Flow</vt:lpstr>
      <vt:lpstr>2_Flow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Mrinal</cp:lastModifiedBy>
  <cp:revision>529</cp:revision>
  <dcterms:modified xsi:type="dcterms:W3CDTF">2023-12-25T16:10:03Z</dcterms:modified>
</cp:coreProperties>
</file>