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1" r:id="rId1"/>
  </p:sldMasterIdLst>
  <p:notesMasterIdLst>
    <p:notesMasterId r:id="rId6"/>
  </p:notesMasterIdLst>
  <p:handoutMasterIdLst>
    <p:handoutMasterId r:id="rId7"/>
  </p:handoutMasterIdLst>
  <p:sldIdLst>
    <p:sldId id="2142532926" r:id="rId2"/>
    <p:sldId id="2142532924" r:id="rId3"/>
    <p:sldId id="2142532934" r:id="rId4"/>
    <p:sldId id="2142532959" r:id="rId5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F3F2"/>
    <a:srgbClr val="F3F3F3"/>
    <a:srgbClr val="F0F0F0"/>
    <a:srgbClr val="FCF4D6"/>
    <a:srgbClr val="FFF1F1"/>
    <a:srgbClr val="E5F6FF"/>
    <a:srgbClr val="F1A21B"/>
    <a:srgbClr val="E08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/>
    <p:restoredTop sz="94694"/>
  </p:normalViewPr>
  <p:slideViewPr>
    <p:cSldViewPr snapToGrid="0">
      <p:cViewPr varScale="1">
        <p:scale>
          <a:sx n="32" d="100"/>
          <a:sy n="32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spcBef>
        <a:spcPts val="1600"/>
      </a:spcBef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spcBef>
        <a:spcPts val="1600"/>
      </a:spcBef>
      <a:buFont typeface="IBM Plex Sans"/>
      <a:buChar char="–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spcBef>
        <a:spcPts val="1600"/>
      </a:spcBef>
      <a:buFont typeface="IBM Plex Sans Light" panose="020B0604020202020204" pitchFamily="34" charset="0"/>
      <a:buChar char="•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spcBef>
        <a:spcPts val="1600"/>
      </a:spcBef>
      <a:buFont typeface="IBM Plex Sans Light"/>
      <a:buChar char="–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5422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114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074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076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↗︎00M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60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728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98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609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330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 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 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965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4684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76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4617A5-E44D-86DD-8C8E-5D85DFCA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131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620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8361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208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507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390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2000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382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915672" cy="914400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915672" cy="914400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964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 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77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983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42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C25B71-827F-9C78-56BA-F30A6070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210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4448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933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 descr="Vertical column divider ">
            <a:extLst>
              <a:ext uri="{FF2B5EF4-FFF2-40B4-BE49-F238E27FC236}">
                <a16:creationId xmlns:a16="http://schemas.microsoft.com/office/drawing/2014/main" id="{1F6D0C9D-C937-48E3-BE84-3DA0D1BC274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8" name="Straight Connector 7" descr="Vertical column divider ">
            <a:extLst>
              <a:ext uri="{FF2B5EF4-FFF2-40B4-BE49-F238E27FC236}">
                <a16:creationId xmlns:a16="http://schemas.microsoft.com/office/drawing/2014/main" id="{0B31714F-DB23-BEBB-75A7-6BFF47AECDDF}"/>
              </a:ext>
            </a:extLst>
          </p:cNvPr>
          <p:cNvCxnSpPr/>
          <p:nvPr userDrawn="1"/>
        </p:nvCxnSpPr>
        <p:spPr bwMode="auto">
          <a:xfrm>
            <a:off x="18294784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3" name="Straight Connector 2" descr="Horizontal row divider">
            <a:extLst>
              <a:ext uri="{FF2B5EF4-FFF2-40B4-BE49-F238E27FC236}">
                <a16:creationId xmlns:a16="http://schemas.microsoft.com/office/drawing/2014/main" id="{3D492FDB-9D55-98D5-E9DE-229473DD594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870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085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9879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6714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5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44176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227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062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D06EA-1AAE-9258-F68E-D0D30745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27532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1233576642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078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3185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37693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1483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647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33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657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88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683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212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89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4675" y="577850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8760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FA7F8-6492-8CFF-D861-BD53945B101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13500100"/>
            <a:ext cx="11572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- General Use</a:t>
            </a:r>
          </a:p>
        </p:txBody>
      </p:sp>
    </p:spTree>
    <p:extLst>
      <p:ext uri="{BB962C8B-B14F-4D97-AF65-F5344CB8AC3E}">
        <p14:creationId xmlns:p14="http://schemas.microsoft.com/office/powerpoint/2010/main" val="50672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  <p:sldLayoutId id="2147484022" r:id="rId18"/>
    <p:sldLayoutId id="2147484023" r:id="rId19"/>
    <p:sldLayoutId id="2147484024" r:id="rId20"/>
    <p:sldLayoutId id="2147484025" r:id="rId21"/>
    <p:sldLayoutId id="2147484026" r:id="rId22"/>
    <p:sldLayoutId id="2147484027" r:id="rId23"/>
    <p:sldLayoutId id="2147484028" r:id="rId24"/>
    <p:sldLayoutId id="2147484029" r:id="rId25"/>
    <p:sldLayoutId id="2147484030" r:id="rId26"/>
    <p:sldLayoutId id="2147484031" r:id="rId27"/>
    <p:sldLayoutId id="2147484032" r:id="rId28"/>
    <p:sldLayoutId id="2147484033" r:id="rId29"/>
    <p:sldLayoutId id="2147484034" r:id="rId30"/>
    <p:sldLayoutId id="2147484035" r:id="rId31"/>
    <p:sldLayoutId id="2147484036" r:id="rId32"/>
    <p:sldLayoutId id="2147484037" r:id="rId33"/>
    <p:sldLayoutId id="2147484038" r:id="rId34"/>
    <p:sldLayoutId id="2147484039" r:id="rId35"/>
    <p:sldLayoutId id="2147484040" r:id="rId36"/>
    <p:sldLayoutId id="2147484041" r:id="rId37"/>
    <p:sldLayoutId id="2147484042" r:id="rId38"/>
    <p:sldLayoutId id="2147484043" r:id="rId39"/>
    <p:sldLayoutId id="2147484044" r:id="rId40"/>
    <p:sldLayoutId id="2147484045" r:id="rId41"/>
    <p:sldLayoutId id="2147484046" r:id="rId42"/>
    <p:sldLayoutId id="2147484048" r:id="rId43"/>
    <p:sldLayoutId id="2147484047" r:id="rId44"/>
    <p:sldLayoutId id="2147484049" r:id="rId45"/>
    <p:sldLayoutId id="2147484050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A6FB78C3-2ADA-0567-1277-BF09382EB6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15321" t="54349" r="23654" b="143"/>
          <a:stretch/>
        </p:blipFill>
        <p:spPr>
          <a:xfrm>
            <a:off x="12193587" y="569913"/>
            <a:ext cx="11604142" cy="12574587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A6CA7773-694F-E16B-378A-A5195EAC36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6072" y="1527048"/>
            <a:ext cx="11050588" cy="2859087"/>
          </a:xfrm>
        </p:spPr>
        <p:txBody>
          <a:bodyPr lIns="0" tIns="0" rIns="457200" bIns="0" anchor="t"/>
          <a:lstStyle/>
          <a:p>
            <a:r>
              <a:rPr lang="en-US" sz="8600" i="1" dirty="0">
                <a:solidFill>
                  <a:schemeClr val="accent1"/>
                </a:solidFill>
                <a:latin typeface="IBM Plex Sans Light"/>
              </a:rPr>
              <a:t>AI Avengers</a:t>
            </a:r>
            <a:br>
              <a:rPr lang="en-US" sz="6000" dirty="0">
                <a:solidFill>
                  <a:srgbClr val="000000"/>
                </a:solidFill>
                <a:latin typeface="IBM Plex Sans Light"/>
              </a:rPr>
            </a:br>
            <a:br>
              <a:rPr lang="en-US" sz="6000" dirty="0">
                <a:solidFill>
                  <a:srgbClr val="000000"/>
                </a:solidFill>
                <a:latin typeface="IBM Plex Sans Light"/>
              </a:rPr>
            </a:br>
            <a:br>
              <a:rPr lang="en-US" sz="6000" dirty="0"/>
            </a:br>
            <a:br>
              <a:rPr lang="en-US" sz="6000" dirty="0"/>
            </a:br>
            <a:r>
              <a:rPr lang="en-US" sz="6000" i="1" dirty="0">
                <a:solidFill>
                  <a:schemeClr val="accent1"/>
                </a:solidFill>
              </a:rPr>
              <a:t>AI – Driven Competitive Intelligence &amp; Market Sentiment Monitoring System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300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727D-2E3A-C7FD-AE4F-827DD3B245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Our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59A595-38EF-943B-3169-9E44CD26DE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Kota </a:t>
            </a:r>
            <a:r>
              <a:rPr lang="en-US" i="1" dirty="0" err="1">
                <a:solidFill>
                  <a:schemeClr val="accent1"/>
                </a:solidFill>
              </a:rPr>
              <a:t>Manaswini</a:t>
            </a:r>
            <a:endParaRPr lang="en-US" i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05CC423-79F8-AD57-A0F5-10E693BA19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1"/>
                </a:solidFill>
              </a:rPr>
              <a:t>Erukulla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Saisharan</a:t>
            </a:r>
            <a:endParaRPr lang="en-US" i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0EF3455-FE6D-2E2A-8FA4-762C50A795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Avinash Borra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BBF94-6067-5E90-9DAF-21168A4E2B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err="1"/>
              <a:t>watsonx</a:t>
            </a:r>
            <a:r>
              <a:rPr lang="en-US" dirty="0"/>
              <a:t> Challenge: Wipro Engineering Edge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9975DCF-03D6-44EF-8676-925ED740D0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6F827-34A8-7CBE-C35E-7D8555EBCAD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88920" y="-36576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9266A-D3F3-A6A9-910D-5661E15CE8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0" y="1408176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58BA8-1C37-B14A-871A-362AF389AD42}"/>
              </a:ext>
            </a:extLst>
          </p:cNvPr>
          <p:cNvSpPr txBox="1"/>
          <p:nvPr/>
        </p:nvSpPr>
        <p:spPr>
          <a:xfrm>
            <a:off x="8452022" y="731520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84299-5A09-3876-D867-1987423E615A}"/>
              </a:ext>
            </a:extLst>
          </p:cNvPr>
          <p:cNvSpPr txBox="1"/>
          <p:nvPr/>
        </p:nvSpPr>
        <p:spPr>
          <a:xfrm>
            <a:off x="18263286" y="316333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95308-A0A5-AD41-0319-326DB360BC9F}"/>
              </a:ext>
            </a:extLst>
          </p:cNvPr>
          <p:cNvSpPr txBox="1"/>
          <p:nvPr/>
        </p:nvSpPr>
        <p:spPr>
          <a:xfrm>
            <a:off x="16310919" y="2051222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8A6A6-A939-896F-C70F-36C1B71A1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Kishore Babu Sigicherla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197AF-29AD-FD7C-9063-951EBB102599}"/>
              </a:ext>
            </a:extLst>
          </p:cNvPr>
          <p:cNvSpPr txBox="1"/>
          <p:nvPr/>
        </p:nvSpPr>
        <p:spPr>
          <a:xfrm>
            <a:off x="576072" y="2101660"/>
            <a:ext cx="2492376" cy="201314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3E815-EF41-FF24-654F-2AA14FB4AD87}"/>
              </a:ext>
            </a:extLst>
          </p:cNvPr>
          <p:cNvSpPr txBox="1"/>
          <p:nvPr/>
        </p:nvSpPr>
        <p:spPr>
          <a:xfrm>
            <a:off x="12757150" y="2406460"/>
            <a:ext cx="2492376" cy="201314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10135-E418-0D5F-80A6-C650A760487E}"/>
              </a:ext>
            </a:extLst>
          </p:cNvPr>
          <p:cNvSpPr txBox="1"/>
          <p:nvPr/>
        </p:nvSpPr>
        <p:spPr>
          <a:xfrm>
            <a:off x="12757150" y="5851430"/>
            <a:ext cx="2492376" cy="201314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BAAEC-7E02-BC6B-C4E0-4AE148C55460}"/>
              </a:ext>
            </a:extLst>
          </p:cNvPr>
          <p:cNvSpPr txBox="1"/>
          <p:nvPr/>
        </p:nvSpPr>
        <p:spPr>
          <a:xfrm>
            <a:off x="576072" y="5516007"/>
            <a:ext cx="2492376" cy="201314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pic>
        <p:nvPicPr>
          <p:cNvPr id="7" name="Picture 6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2DE1FAAA-4EC8-92A7-15B1-A56667DB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150" y="1525270"/>
            <a:ext cx="2644751" cy="3165920"/>
          </a:xfrm>
          <a:prstGeom prst="rect">
            <a:avLst/>
          </a:prstGeom>
        </p:spPr>
      </p:pic>
      <p:pic>
        <p:nvPicPr>
          <p:cNvPr id="21" name="Picture 20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D3C200ED-4AAB-9C78-29CF-3243CF254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0" y="5234648"/>
            <a:ext cx="2930369" cy="3246704"/>
          </a:xfrm>
          <a:prstGeom prst="rect">
            <a:avLst/>
          </a:prstGeom>
        </p:spPr>
      </p:pic>
      <p:pic>
        <p:nvPicPr>
          <p:cNvPr id="23" name="Picture 22" descr="A person with a beard wearing a red shirt&#10;&#10;Description automatically generated">
            <a:extLst>
              <a:ext uri="{FF2B5EF4-FFF2-40B4-BE49-F238E27FC236}">
                <a16:creationId xmlns:a16="http://schemas.microsoft.com/office/drawing/2014/main" id="{785C02E9-BBF3-0637-2ADE-CF314686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62" y="5351196"/>
            <a:ext cx="2644752" cy="3246704"/>
          </a:xfrm>
          <a:prstGeom prst="rect">
            <a:avLst/>
          </a:prstGeom>
        </p:spPr>
      </p:pic>
      <p:pic>
        <p:nvPicPr>
          <p:cNvPr id="25" name="Picture 24" descr="A person smiling for a picture">
            <a:extLst>
              <a:ext uri="{FF2B5EF4-FFF2-40B4-BE49-F238E27FC236}">
                <a16:creationId xmlns:a16="http://schemas.microsoft.com/office/drawing/2014/main" id="{EC1AAE86-549C-845C-1666-396B8BAC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 flipV="1">
            <a:off x="398576" y="1887833"/>
            <a:ext cx="2894327" cy="25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23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Vertical quarter slide background in blue 10">
            <a:extLst>
              <a:ext uri="{FF2B5EF4-FFF2-40B4-BE49-F238E27FC236}">
                <a16:creationId xmlns:a16="http://schemas.microsoft.com/office/drawing/2014/main" id="{282B7503-ACB1-0623-4DA8-764D152267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6132576" cy="13716000"/>
          </a:xfrm>
          <a:prstGeom prst="rect">
            <a:avLst/>
          </a:prstGeom>
          <a:solidFill>
            <a:srgbClr val="E5F6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RO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91CD2-1A9C-9875-3435-E71CB35113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>
                <a:solidFill>
                  <a:schemeClr val="accent1"/>
                </a:solidFill>
                <a:latin typeface="IBM Plex Sans Light" panose="020B0403050203000203" pitchFamily="34" charset="0"/>
              </a:rPr>
              <a:t>AI Avengers </a:t>
            </a:r>
            <a:endParaRPr lang="en-US" sz="28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DA9C-E6C9-1381-E4A7-91487F145E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1"/>
          </p:nvPr>
        </p:nvSpPr>
        <p:spPr/>
        <p:txBody>
          <a:bodyPr lIns="0" tIns="0" rIns="0" bIns="0" anchor="t"/>
          <a:lstStyle/>
          <a:p>
            <a:r>
              <a:rPr lang="en-US" sz="4400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9501-1DBB-F743-8C94-3DCFFE03F2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/>
          </p:nvPr>
        </p:nvSpPr>
        <p:spPr>
          <a:xfrm>
            <a:off x="6667500" y="5362832"/>
            <a:ext cx="4951413" cy="6638668"/>
          </a:xfrm>
        </p:spPr>
        <p:txBody>
          <a:bodyPr lIns="0" tIns="0" rIns="0" bIns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1" dirty="0"/>
              <a:t>Multinational corporations (MNCs</a:t>
            </a:r>
            <a:r>
              <a:rPr lang="en-US" dirty="0"/>
              <a:t>) face significant challenges in tracking fast-moving market trends and gaining accurate insights into competitor strategies. Relying on outdated or manual methods limits the ability to respond swiftly and proactively to market conditions.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C008C6-033C-9163-372B-EBEF162ED4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8"/>
          </p:nvPr>
        </p:nvSpPr>
        <p:spPr>
          <a:xfrm>
            <a:off x="568324" y="12689305"/>
            <a:ext cx="5527676" cy="450623"/>
          </a:xfrm>
        </p:spPr>
        <p:txBody>
          <a:bodyPr/>
          <a:lstStyle/>
          <a:p>
            <a:r>
              <a:rPr lang="en-US" dirty="0" err="1"/>
              <a:t>watsonx</a:t>
            </a:r>
            <a:r>
              <a:rPr lang="en-US" dirty="0"/>
              <a:t> Challenge: Wipro Engineering Edge</a:t>
            </a:r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4E4F0F17-35F2-A352-8372-1696D34D78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539EE-7FDF-806C-3B67-B905DD7364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611497" y="783771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ACAD2-6F98-AE95-9058-5CBA1FCB25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498080" y="1436914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pic>
        <p:nvPicPr>
          <p:cNvPr id="14" name="Picture 13" descr="A blue circles on a black background&#10;&#10;Description automatically generated">
            <a:extLst>
              <a:ext uri="{FF2B5EF4-FFF2-40B4-BE49-F238E27FC236}">
                <a16:creationId xmlns:a16="http://schemas.microsoft.com/office/drawing/2014/main" id="{A6ABCCCB-ED82-A668-3B21-8DBC5C8E68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648" y="570610"/>
            <a:ext cx="1216152" cy="1216152"/>
          </a:xfrm>
          <a:prstGeom prst="rect">
            <a:avLst/>
          </a:prstGeom>
        </p:spPr>
      </p:pic>
      <p:pic>
        <p:nvPicPr>
          <p:cNvPr id="16" name="Picture 15" descr="A blue neon hand with blue dots&#10;&#10;Description automatically generated">
            <a:extLst>
              <a:ext uri="{FF2B5EF4-FFF2-40B4-BE49-F238E27FC236}">
                <a16:creationId xmlns:a16="http://schemas.microsoft.com/office/drawing/2014/main" id="{FFB272EE-6547-7D4A-3DFF-C4AB26117C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031" y="567692"/>
            <a:ext cx="1242756" cy="1242756"/>
          </a:xfrm>
          <a:prstGeom prst="rect">
            <a:avLst/>
          </a:prstGeom>
        </p:spPr>
      </p:pic>
      <p:pic>
        <p:nvPicPr>
          <p:cNvPr id="18" name="Picture 17" descr="A blue line with dots and circles&#10;&#10;Description automatically generated">
            <a:extLst>
              <a:ext uri="{FF2B5EF4-FFF2-40B4-BE49-F238E27FC236}">
                <a16:creationId xmlns:a16="http://schemas.microsoft.com/office/drawing/2014/main" id="{3BD2D6AC-6D89-3137-67F7-24D06C9AAD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4018" y="594296"/>
            <a:ext cx="1216152" cy="1216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17C72F-9B25-601A-C0F3-D3494C3564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67270" y="3429000"/>
            <a:ext cx="4951412" cy="7694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Problem to solve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2A6CB7-EB3B-1F0C-280A-9A1E3F4179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771738" y="5362832"/>
            <a:ext cx="4951413" cy="663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219456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438912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658368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IBM Plex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FDC14-B57B-ED6A-3B85-7142645A442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771508" y="3429000"/>
            <a:ext cx="4951412" cy="7694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Our big idea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178971D-622B-6731-02F9-5527AF70766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27695" y="5362832"/>
            <a:ext cx="4951413" cy="663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219456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438912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658368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algn="just" rtl="0"/>
            <a:r>
              <a:rPr lang="en-US" dirty="0"/>
              <a:t>This AI-driven approach enables businesses to: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/>
              <a:t>Make </a:t>
            </a:r>
            <a:r>
              <a:rPr lang="en-US" b="1" i="1" dirty="0"/>
              <a:t>proactive decisions</a:t>
            </a:r>
            <a:r>
              <a:rPr lang="en-US" dirty="0"/>
              <a:t> by staying ahead of competitors.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/>
              <a:t>Improve their product and marketing strategies by aligning with </a:t>
            </a:r>
            <a:r>
              <a:rPr lang="en-US" b="1" i="1" dirty="0"/>
              <a:t>real-time customer sentiment</a:t>
            </a:r>
            <a:r>
              <a:rPr lang="en-US" dirty="0"/>
              <a:t>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/>
              <a:t>Enhance the overall </a:t>
            </a:r>
            <a:r>
              <a:rPr lang="en-US" b="1" i="1" dirty="0"/>
              <a:t>customer experience</a:t>
            </a:r>
            <a:r>
              <a:rPr lang="en-US" dirty="0"/>
              <a:t> by responding quickly to emerging trends.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45BE5-6507-E39F-9A3E-3EEFEB8780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27465" y="3429000"/>
            <a:ext cx="4951412" cy="7694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Value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864081-925C-2A26-9C61-9D25D079C3A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97362" y="2891481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1F5857D-8E8C-0219-B2FF-20D0D56CABFC}"/>
              </a:ext>
            </a:extLst>
          </p:cNvPr>
          <p:cNvSpPr txBox="1">
            <a:spLocks/>
          </p:cNvSpPr>
          <p:nvPr/>
        </p:nvSpPr>
        <p:spPr>
          <a:xfrm>
            <a:off x="12361377" y="4318713"/>
            <a:ext cx="5893223" cy="663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219456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438912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658368" marR="0" indent="-219456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/>
              <a:t>By utilizing </a:t>
            </a:r>
            <a:r>
              <a:rPr lang="en-US" b="1" i="1" dirty="0" err="1"/>
              <a:t>WatsonX</a:t>
            </a:r>
            <a:r>
              <a:rPr lang="en-US" b="1" i="1" dirty="0"/>
              <a:t> AI</a:t>
            </a:r>
            <a:r>
              <a:rPr lang="en-US" dirty="0"/>
              <a:t>, we can build models that not only track market sentiment but also predict future trends based on historical data and competitor movements. </a:t>
            </a:r>
            <a:r>
              <a:rPr lang="en-US" dirty="0" err="1"/>
              <a:t>WatsonX</a:t>
            </a:r>
            <a:r>
              <a:rPr lang="en-US" dirty="0"/>
              <a:t> AI allows the analysis of vast amounts of unstructured data (such as news, social media, and reviews) in real-time, providing an edge in understanding market dynamics.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i="1" dirty="0" err="1"/>
              <a:t>WatsonX’s</a:t>
            </a:r>
            <a:r>
              <a:rPr lang="en-US" b="1" i="1" dirty="0"/>
              <a:t> Natural Language Processing (NLP) </a:t>
            </a:r>
            <a:r>
              <a:rPr lang="en-US" dirty="0"/>
              <a:t>capabilities extract valuable insights from text data, while its machine learning models can identify patterns and trends from structured and unstructured data.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/>
              <a:t>By integrating </a:t>
            </a:r>
            <a:r>
              <a:rPr lang="en-US" b="1" i="1" dirty="0"/>
              <a:t>Watson Assistant</a:t>
            </a:r>
            <a:r>
              <a:rPr lang="en-US" dirty="0"/>
              <a:t>, decision-makers can interact with the system via a conversational interface to ask for specific insights or trends, simplifying the way businesses interact with large volumes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871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921BF926-4A66-46D0-82D4-779BACB0E6B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6072" y="576072"/>
            <a:ext cx="4956175" cy="1141412"/>
          </a:xfrm>
          <a:prstGeom prst="rect">
            <a:avLst/>
          </a:prstGeom>
        </p:spPr>
        <p:txBody>
          <a:bodyPr lIns="0" t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000000"/>
                </a:solidFill>
                <a:effectLst/>
              </a:rPr>
              <a:t>Reflection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2C1E2B0-8AA1-CD2C-24E0-4531F01089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1"/>
          </p:nvPr>
        </p:nvSpPr>
        <p:spPr>
          <a:xfrm>
            <a:off x="574675" y="5528960"/>
            <a:ext cx="4949825" cy="6474161"/>
          </a:xfrm>
        </p:spPr>
        <p:txBody>
          <a:bodyPr lIns="0" tIns="0" rIns="0" bIns="0" anchor="t"/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Gain insights into real-time consumer preferences and competitor strategies, allowing them to adjust campaigns and strategies accordingly.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 customer feedback and sentiment to align product features with market demands and customer expectations.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C-Suite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Leverage strategic, data-driven insights to make informed decisions about business growth, risk mitigation, and competitive positioning.</a:t>
            </a: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 descr="Vertical column divider line">
            <a:extLst>
              <a:ext uri="{FF2B5EF4-FFF2-40B4-BE49-F238E27FC236}">
                <a16:creationId xmlns:a16="http://schemas.microsoft.com/office/drawing/2014/main" id="{3351C202-E521-E1E0-632E-41A36F53DC1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 bwMode="auto">
          <a:xfrm>
            <a:off x="6097587" y="2831690"/>
            <a:ext cx="0" cy="91714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 descr="Vertical column divider line">
            <a:extLst>
              <a:ext uri="{FF2B5EF4-FFF2-40B4-BE49-F238E27FC236}">
                <a16:creationId xmlns:a16="http://schemas.microsoft.com/office/drawing/2014/main" id="{39D9A1DE-7D07-63B2-1B15-01E068F360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 bwMode="auto">
          <a:xfrm>
            <a:off x="12193587" y="2831690"/>
            <a:ext cx="0" cy="91714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3EB0C-C44C-3D19-5323-B190281A5B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8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watsonx</a:t>
            </a:r>
            <a:r>
              <a:rPr lang="en-US" dirty="0"/>
              <a:t> Challenge: Wipro Engineering Edge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AD324EFC-2D18-9703-5998-F69040B9D7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8EB64-1796-B0B6-1958-9D949B0AD11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675" y="2679081"/>
            <a:ext cx="5329730" cy="175432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Which specific role(s) do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you think will benefit </a:t>
            </a:r>
            <a:r>
              <a:rPr lang="en-US" dirty="0">
                <a:solidFill>
                  <a:srgbClr val="000000"/>
                </a:solidFill>
                <a:effectLst/>
                <a:ea typeface="+mn-lt"/>
                <a:cs typeface="+mn-lt"/>
              </a:rPr>
              <a:t>the most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from your big idea?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88A1D-DAC3-4FEB-95E7-9AA43490C0B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80722" y="2679081"/>
            <a:ext cx="5329730" cy="230832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IBM Plex Sans Light" panose="020B0403050203000203" pitchFamily="34" charset="0"/>
              </a:rPr>
              <a:t>Highlight any innovative approaches or creative solutions with your use case.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A9261A-6AAC-FF6C-A4E1-4020F446CF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576722" y="2679081"/>
            <a:ext cx="5329730" cy="230832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How did you apply what you learned in the challenge to your use case? 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C50B37E-6D66-01AB-C575-A82A27CBCC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70674" y="5528960"/>
            <a:ext cx="4949825" cy="6474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1pPr>
            <a:lvl2pPr marL="18288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2pPr>
            <a:lvl3pPr marL="36576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3pPr>
            <a:lvl4pPr marL="54864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b="1" dirty="0"/>
              <a:t>Real-Time Sentiment Monitoring: </a:t>
            </a:r>
            <a:r>
              <a:rPr lang="en-US" dirty="0"/>
              <a:t>By integrating </a:t>
            </a:r>
            <a:r>
              <a:rPr lang="en-US" dirty="0" err="1"/>
              <a:t>WatsonX’s</a:t>
            </a:r>
            <a:r>
              <a:rPr lang="en-US" dirty="0"/>
              <a:t> NLP capabilities, the system can perform real-time sentiment analysis across multiple data channels. This gives companies a competitive edge by identifying shifts in market sentiment or customer preferences before they become mainstream.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b="1" dirty="0"/>
              <a:t>Predictive</a:t>
            </a:r>
            <a:r>
              <a:rPr lang="en-US" dirty="0"/>
              <a:t> </a:t>
            </a:r>
            <a:r>
              <a:rPr lang="en-US" b="1" dirty="0"/>
              <a:t>Intelligence</a:t>
            </a:r>
            <a:r>
              <a:rPr lang="en-US" dirty="0"/>
              <a:t>: </a:t>
            </a:r>
            <a:r>
              <a:rPr lang="en-US" dirty="0" err="1"/>
              <a:t>WatsonX</a:t>
            </a:r>
            <a:r>
              <a:rPr lang="en-US" dirty="0"/>
              <a:t> AI uses machine learning models to predict future market trends by analyzing historical data, enabling companies to forecast market movements and plan strategic responses ahead of time.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b="1" dirty="0"/>
              <a:t>Seamless</a:t>
            </a:r>
            <a:r>
              <a:rPr lang="en-US" dirty="0"/>
              <a:t> </a:t>
            </a:r>
            <a:r>
              <a:rPr lang="en-US" b="1" dirty="0"/>
              <a:t>Integration</a:t>
            </a:r>
            <a:r>
              <a:rPr lang="en-US" dirty="0"/>
              <a:t>: The integration with </a:t>
            </a:r>
            <a:r>
              <a:rPr lang="en-US" i="1" dirty="0"/>
              <a:t>Watson</a:t>
            </a:r>
            <a:r>
              <a:rPr lang="en-US" dirty="0"/>
              <a:t> </a:t>
            </a:r>
            <a:r>
              <a:rPr lang="en-US" i="1" dirty="0"/>
              <a:t>Assistant</a:t>
            </a:r>
            <a:r>
              <a:rPr lang="en-US" dirty="0"/>
              <a:t> provides decision-makers with a conversational interface where they can ask for insights in natural language, making data-driven decision-making accessible and easy to use.</a:t>
            </a:r>
          </a:p>
          <a:p>
            <a:endParaRPr lang="en-US" kern="0" dirty="0">
              <a:solidFill>
                <a:srgbClr val="000000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ED68072-E11E-1AA1-1BD0-58EE83A879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766674" y="5528960"/>
            <a:ext cx="4949825" cy="6474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1pPr>
            <a:lvl2pPr marL="18288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2pPr>
            <a:lvl3pPr marL="36576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3pPr>
            <a:lvl4pPr marL="548640" marR="0" indent="-18288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000" b="0" i="0" u="none" strike="noStrike" cap="none" spc="0" baseline="0">
                <a:solidFill>
                  <a:schemeClr val="tx1"/>
                </a:solidFill>
                <a:uFillTx/>
                <a:latin typeface="IBM Plex Sans" panose="020B0503050203000203" pitchFamily="34" charset="0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/>
              <a:t>During the </a:t>
            </a:r>
            <a:r>
              <a:rPr lang="en-US" dirty="0" err="1"/>
              <a:t>WatsonX</a:t>
            </a:r>
            <a:r>
              <a:rPr lang="en-US" dirty="0"/>
              <a:t> challenge, we learned how to train and deploy AI models using </a:t>
            </a:r>
            <a:r>
              <a:rPr lang="en-US" dirty="0" err="1"/>
              <a:t>WatsonX</a:t>
            </a:r>
            <a:r>
              <a:rPr lang="en-US" dirty="0"/>
              <a:t>. We applied these learnings to create a system that can automatically collect, process, and analyze unstructured data. The generative AI capabilities of </a:t>
            </a:r>
            <a:r>
              <a:rPr lang="en-US" dirty="0" err="1"/>
              <a:t>WatsonX</a:t>
            </a:r>
            <a:r>
              <a:rPr lang="en-US" dirty="0"/>
              <a:t> enabled us to create a system that analyzes the Car Rental Sentiment Analysis. This knowledge helps us apply similar </a:t>
            </a:r>
            <a:r>
              <a:rPr lang="en-US" b="1" i="1" dirty="0"/>
              <a:t>sentiment analysis techniques </a:t>
            </a:r>
            <a:r>
              <a:rPr lang="en-US" dirty="0"/>
              <a:t>to </a:t>
            </a:r>
            <a:r>
              <a:rPr lang="en-US" b="1" i="1" dirty="0"/>
              <a:t>market and competitor intelligence </a:t>
            </a:r>
            <a:r>
              <a:rPr lang="en-US" dirty="0"/>
              <a:t>allowing us to analyze comments, reviews, and news to determine overall market sentiment.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dirty="0"/>
              <a:t>We are planning to  apply </a:t>
            </a:r>
            <a:r>
              <a:rPr lang="en-US" i="1" dirty="0"/>
              <a:t>NLP</a:t>
            </a:r>
            <a:r>
              <a:rPr lang="en-US" dirty="0"/>
              <a:t> </a:t>
            </a:r>
            <a:r>
              <a:rPr lang="en-US" i="1" dirty="0"/>
              <a:t>techniques </a:t>
            </a:r>
            <a:r>
              <a:rPr lang="en-US" dirty="0"/>
              <a:t> to extract meaning from vast amounts of text data and used machine learning for trend analysis, ensuring that our solution is both innovative and practical for real-world applications.</a:t>
            </a:r>
          </a:p>
          <a:p>
            <a:endParaRPr lang="en-US" kern="0" dirty="0">
              <a:solidFill>
                <a:srgbClr val="000000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888B3-2B1F-FD06-6D11-57F8A56943C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849385" y="2250831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88817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sample_layouts_v_1_6_Plex.pptx" id="{204C4AD1-4225-FF43-9DF0-33AB212F5F6A}" vid="{AC0AD99D-B0EC-6A47-BE1D-AB1B22763064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8770</TotalTime>
  <Words>623</Words>
  <Application>Microsoft Office PowerPoint</Application>
  <PresentationFormat>Custom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IBM Plex Sans</vt:lpstr>
      <vt:lpstr>IBM Plex Sans ExtLt</vt:lpstr>
      <vt:lpstr>IBM Plex Sans Light</vt:lpstr>
      <vt:lpstr>Times New Roman</vt:lpstr>
      <vt:lpstr>IBM presentation template</vt:lpstr>
      <vt:lpstr>AI Avengers    AI – Driven Competitive Intelligence &amp; Market Sentiment Monitoring System</vt:lpstr>
      <vt:lpstr>Our team</vt:lpstr>
      <vt:lpstr>AI Avengers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IBMer watsonx challenge</dc:title>
  <dc:subject/>
  <dc:creator>Eugene To</dc:creator>
  <cp:keywords/>
  <dc:description/>
  <cp:lastModifiedBy>Kishore Babu  Sigicherla</cp:lastModifiedBy>
  <cp:revision>2615</cp:revision>
  <cp:lastPrinted>2019-04-25T15:14:05Z</cp:lastPrinted>
  <dcterms:created xsi:type="dcterms:W3CDTF">2024-06-25T16:51:59Z</dcterms:created>
  <dcterms:modified xsi:type="dcterms:W3CDTF">2024-09-19T11:08:36Z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c544ca-bb84-4280-906e-934547e1d30c_Enabled">
    <vt:lpwstr>true</vt:lpwstr>
  </property>
  <property fmtid="{D5CDD505-2E9C-101B-9397-08002B2CF9AE}" pid="3" name="MSIP_Label_a8c544ca-bb84-4280-906e-934547e1d30c_SetDate">
    <vt:lpwstr>2024-09-19T09:57:03Z</vt:lpwstr>
  </property>
  <property fmtid="{D5CDD505-2E9C-101B-9397-08002B2CF9AE}" pid="4" name="MSIP_Label_a8c544ca-bb84-4280-906e-934547e1d30c_Method">
    <vt:lpwstr>Privileged</vt:lpwstr>
  </property>
  <property fmtid="{D5CDD505-2E9C-101B-9397-08002B2CF9AE}" pid="5" name="MSIP_Label_a8c544ca-bb84-4280-906e-934547e1d30c_Name">
    <vt:lpwstr>Internal - General Use</vt:lpwstr>
  </property>
  <property fmtid="{D5CDD505-2E9C-101B-9397-08002B2CF9AE}" pid="6" name="MSIP_Label_a8c544ca-bb84-4280-906e-934547e1d30c_SiteId">
    <vt:lpwstr>258ac4e4-146a-411e-9dc8-79a9e12fd6da</vt:lpwstr>
  </property>
  <property fmtid="{D5CDD505-2E9C-101B-9397-08002B2CF9AE}" pid="7" name="MSIP_Label_a8c544ca-bb84-4280-906e-934547e1d30c_ActionId">
    <vt:lpwstr>1b2b094f-cb0c-4fd9-9053-4f3a721b7b53</vt:lpwstr>
  </property>
  <property fmtid="{D5CDD505-2E9C-101B-9397-08002B2CF9AE}" pid="8" name="MSIP_Label_a8c544ca-bb84-4280-906e-934547e1d30c_ContentBits">
    <vt:lpwstr>2</vt:lpwstr>
  </property>
  <property fmtid="{D5CDD505-2E9C-101B-9397-08002B2CF9AE}" pid="9" name="ClassificationContentMarkingFooterLocations">
    <vt:lpwstr>IBM presentation template:4</vt:lpwstr>
  </property>
  <property fmtid="{D5CDD505-2E9C-101B-9397-08002B2CF9AE}" pid="10" name="ClassificationContentMarkingFooterText">
    <vt:lpwstr>Internal - General Use</vt:lpwstr>
  </property>
</Properties>
</file>