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1" r:id="rId4"/>
    <p:sldId id="430" r:id="rId5"/>
    <p:sldId id="259" r:id="rId6"/>
    <p:sldId id="262" r:id="rId7"/>
    <p:sldId id="271" r:id="rId8"/>
    <p:sldId id="263" r:id="rId9"/>
    <p:sldId id="264" r:id="rId10"/>
    <p:sldId id="266" r:id="rId11"/>
    <p:sldId id="267" r:id="rId12"/>
    <p:sldId id="268" r:id="rId13"/>
    <p:sldId id="270" r:id="rId14"/>
    <p:sldId id="257" r:id="rId15"/>
    <p:sldId id="378" r:id="rId16"/>
    <p:sldId id="379" r:id="rId17"/>
    <p:sldId id="269" r:id="rId18"/>
    <p:sldId id="381" r:id="rId19"/>
    <p:sldId id="429" r:id="rId20"/>
    <p:sldId id="42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Нестеренко" initials="Т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BC75-4E81-422C-AD7D-EBAA055BA5EB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1728-09D6-46C4-87B9-748A50964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7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F3BCF09-4E25-4C5C-AD40-231C39A666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E4CB281-D24A-4C81-AF23-60480CB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23D6CA9D-72CA-40C4-B713-FEF3B4704A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0B3D7A6-63F9-4E36-B082-3F0D6BC3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A56AF12-5CB2-4C60-B2BE-E8FF83198F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749EF39-7204-46FC-BEEF-69A1E7CB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9D66178-DBFC-4001-8A3F-AFF966FB3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3AEEEF7-10B1-40EF-B612-5E6BC5B6E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AFF952C-BFB4-42CC-B434-E33C59AF2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08C98FA-C4BA-480B-8060-1E4B3727F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44179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557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030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3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2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410081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10.11.2020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59081"/>
              </p:ext>
            </p:extLst>
          </p:nvPr>
        </p:nvGraphicFramePr>
        <p:xfrm>
          <a:off x="428596" y="928671"/>
          <a:ext cx="8401080" cy="471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71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Прототипы и краткое описание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malloc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 * </a:t>
                      </a:r>
                      <a:r>
                        <a:rPr lang="en-US" b="1" dirty="0" err="1">
                          <a:latin typeface="Times New Roman" pitchFamily="18" charset="0"/>
                          <a:cs typeface="Times New Roman" pitchFamily="18" charset="0"/>
                        </a:rPr>
                        <a:t>malloc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 ( unsigned s);</a:t>
                      </a:r>
                    </a:p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Возвращает указатель на начало  области динамической памяти длиной в 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байт. При неудачном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завершении возвращает значение 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calloc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* </a:t>
                      </a:r>
                      <a:r>
                        <a:rPr lang="en-US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calloc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(u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nsigned n, unsigned m);</a:t>
                      </a:r>
                    </a:p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Возвращает указатель на начало  области обнуленной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динамической памяти ,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выделенной для размещения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элементов по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байт каждый. При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неудачном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завершении возвращает значение 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realloc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* </a:t>
                      </a:r>
                      <a:r>
                        <a:rPr lang="en-US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realloc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(void * p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, unsigned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ns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Изменяет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размер блока ранее выделенной памяти  до размера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байт.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 -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адрес начала изменяемого блока. Если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память раньше не выделялась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, то  функция выполняется как </a:t>
                      </a:r>
                      <a:r>
                        <a:rPr lang="en-US" i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malloc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free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 free (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*p);</a:t>
                      </a:r>
                    </a:p>
                    <a:p>
                      <a:r>
                        <a:rPr lang="ru-RU" b="0" baseline="0" dirty="0">
                          <a:latin typeface="Times New Roman" pitchFamily="18" charset="0"/>
                          <a:cs typeface="Times New Roman" pitchFamily="18" charset="0"/>
                        </a:rPr>
                        <a:t>Освобождает ранее выделенный участок динамической памяти, адрес первого байта которого равен значению </a:t>
                      </a:r>
                      <a:r>
                        <a:rPr lang="en-US" b="0" i="1" baseline="0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="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Функции работы с динамической памятью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9781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float *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t;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(”\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=”);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(”%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d”,&amp;n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t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= (float *)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(float));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(”x[%d]=”,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(”%f”,&amp;(t[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% 2 == 0)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(”\n”);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(”\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[%d]=%f”,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, t[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free (t);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65869"/>
            <a:ext cx="8712968" cy="868346"/>
          </a:xfrm>
        </p:spPr>
        <p:txBody>
          <a:bodyPr>
            <a:noAutofit/>
          </a:bodyPr>
          <a:lstStyle/>
          <a:p>
            <a:r>
              <a:rPr lang="ru-RU" sz="2800" dirty="0"/>
              <a:t>Пример работы с динамической памятью</a:t>
            </a:r>
            <a:br>
              <a:rPr lang="ru-RU" sz="2800" dirty="0"/>
            </a:br>
            <a:r>
              <a:rPr lang="ru-RU" sz="2800" dirty="0"/>
              <a:t>динамический массив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961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char *s, *s1;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 = (char *)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(”%s”, 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for(n = 0; s[n]; n++);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s1 = (char *)malloc(n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 + 1);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(s1, 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 + n, 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(”%s”, s1);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free(s);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free(s1);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/>
              <a:t>Пример 2 – удваивание строки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*x,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*y)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 = *x;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*x = *y;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*y = 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swap(&amp;a, &amp;b); //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обмен значений двух переменных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490066"/>
          </a:xfrm>
        </p:spPr>
        <p:txBody>
          <a:bodyPr>
            <a:noAutofit/>
          </a:bodyPr>
          <a:lstStyle/>
          <a:p>
            <a:r>
              <a:rPr lang="ru-RU" sz="3200" b="0" dirty="0">
                <a:effectLst/>
              </a:rPr>
              <a:t>Пример 3: обмен значений переменных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4935-58CB-466B-ACA3-B06E074F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18057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EA3BB-3317-4DC8-8075-0633B5ED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40" y="692696"/>
            <a:ext cx="8380432" cy="5976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Trebuchet MS" panose="020B0603020202020204" pitchFamily="34" charset="0"/>
              </a:rPr>
              <a:t>Структурой называется определяемый пользователем тип данных, который может хранить несколько значений (полей) различных типов.</a:t>
            </a:r>
          </a:p>
          <a:p>
            <a:pPr marL="0" indent="0">
              <a:buNone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/>
              <a:t> &lt;</a:t>
            </a:r>
            <a:r>
              <a:rPr lang="ru-RU" sz="2400" dirty="0"/>
              <a:t>имя типа</a:t>
            </a:r>
            <a:r>
              <a:rPr lang="en-US" sz="2400" dirty="0"/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cs typeface="Courier New" pitchFamily="49" charset="0"/>
              </a:rPr>
              <a:t>&lt;</a:t>
            </a:r>
            <a:r>
              <a:rPr lang="ru-RU" sz="2400" dirty="0"/>
              <a:t>поля</a:t>
            </a:r>
            <a:r>
              <a:rPr lang="en-US" sz="2400" dirty="0"/>
              <a:t>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Trebuchet MS" panose="020B0603020202020204" pitchFamily="34" charset="0"/>
              </a:rPr>
              <a:t>Пример структуры:</a:t>
            </a:r>
          </a:p>
          <a:p>
            <a:pPr marL="0" indent="0">
              <a:buNone/>
            </a:pPr>
            <a:endParaRPr lang="ru-RU" dirty="0"/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struct student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char name[20];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char sex;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int age;</a:t>
            </a:r>
            <a:r>
              <a:rPr lang="ru-RU" altLang="ru-RU" sz="2000" b="1" dirty="0">
                <a:latin typeface="Courier New" panose="02070309020205020404" pitchFamily="49" charset="0"/>
              </a:rPr>
              <a:t> 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float</a:t>
            </a:r>
            <a:r>
              <a:rPr lang="ru-RU" altLang="ru-RU" sz="2000" b="1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mark</a:t>
            </a:r>
            <a:r>
              <a:rPr lang="ru-RU" altLang="ru-RU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ru-RU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Объявление структуры ни чем не отличается от объявления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любого типа</a:t>
            </a:r>
            <a:r>
              <a:rPr lang="en-US" altLang="ru-RU" sz="2000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данных в языке </a:t>
            </a:r>
            <a:r>
              <a:rPr lang="en-US" altLang="ru-RU" sz="2000" dirty="0">
                <a:latin typeface="Times New Roman" panose="02020603050405020304" pitchFamily="18" charset="0"/>
              </a:rPr>
              <a:t>C</a:t>
            </a:r>
            <a:r>
              <a:rPr lang="ru-RU" altLang="ru-RU" sz="2000" dirty="0">
                <a:latin typeface="Times New Roman" panose="02020603050405020304" pitchFamily="18" charset="0"/>
              </a:rPr>
              <a:t>и: 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dirty="0">
                <a:latin typeface="Times New Roman" panose="02020603050405020304" pitchFamily="18" charset="0"/>
              </a:rPr>
              <a:t>		</a:t>
            </a:r>
            <a:r>
              <a:rPr lang="en-US" altLang="ru-RU" sz="2000" b="1" dirty="0">
                <a:latin typeface="Courier New" panose="02070309020205020404" pitchFamily="49" charset="0"/>
              </a:rPr>
              <a:t>struct student x, y, *z;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51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9171147-0684-44DD-ABBA-66E74D433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8745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000">
                <a:effectLst/>
              </a:rPr>
              <a:t>Операции над структурами</a:t>
            </a:r>
            <a:r>
              <a:rPr lang="ru-RU" altLang="ru-RU">
                <a:effectLst/>
              </a:rPr>
              <a:t> 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ECF4B244-B200-451C-A47A-25C3B9BED74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1143000"/>
            <a:ext cx="8608760" cy="4525962"/>
          </a:xfrm>
        </p:spPr>
        <p:txBody>
          <a:bodyPr/>
          <a:lstStyle/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присваивание полю структуры значение того же типа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можно получить адрес структуры. Не забываем операцию взятия адреса (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ru-RU" altLang="ru-RU" sz="2400" dirty="0">
                <a:latin typeface="Times New Roman" panose="02020603050405020304" pitchFamily="18" charset="0"/>
              </a:rPr>
              <a:t>)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можно обращаться к любому полю структуры</a:t>
            </a:r>
            <a:r>
              <a:rPr lang="en-US" altLang="ru-RU" sz="2400" dirty="0">
                <a:latin typeface="Times New Roman" panose="02020603050405020304" pitchFamily="18" charset="0"/>
              </a:rPr>
              <a:t>,</a:t>
            </a:r>
            <a:r>
              <a:rPr lang="ru-RU" altLang="ru-RU" sz="2400" dirty="0">
                <a:latin typeface="Times New Roman" panose="02020603050405020304" pitchFamily="18" charset="0"/>
              </a:rPr>
              <a:t> доступ к полям структуры производится по имени поля</a:t>
            </a:r>
            <a:r>
              <a:rPr lang="en-US" altLang="ru-RU" sz="2400" dirty="0">
                <a:latin typeface="Times New Roman" panose="02020603050405020304" pitchFamily="18" charset="0"/>
              </a:rPr>
              <a:t>; 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ru-RU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a.mark</a:t>
            </a:r>
            <a:r>
              <a:rPr lang="en-US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 x=c-&gt;mark;</a:t>
            </a:r>
            <a:r>
              <a:rPr lang="en-US" altLang="ru-RU" sz="2400" dirty="0">
                <a:latin typeface="Times New Roman" panose="02020603050405020304" pitchFamily="18" charset="0"/>
              </a:rPr>
              <a:t>)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для того, что бы определить размер структуры, как и любого другого типа, можно использовать операцию </a:t>
            </a:r>
            <a:r>
              <a:rPr lang="ru-RU" altLang="ru-RU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2400" dirty="0">
                <a:latin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09600" indent="-609600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37B2CB2-1813-472D-AC00-B71C24D65B9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3568" y="241469"/>
            <a:ext cx="749935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ru-RU" sz="3000" dirty="0">
                <a:effectLst/>
                <a:latin typeface="Corbel" panose="020B0503020204020204" pitchFamily="34" charset="0"/>
              </a:rPr>
            </a:br>
            <a:r>
              <a:rPr lang="ru-RU" altLang="ru-RU" sz="3000" dirty="0">
                <a:effectLst/>
              </a:rPr>
              <a:t>Инициализация структуры</a:t>
            </a:r>
            <a:br>
              <a:rPr lang="ru-RU" altLang="ru-RU" sz="3900" b="1" dirty="0">
                <a:effectLst/>
              </a:rPr>
            </a:br>
            <a:endParaRPr lang="ru-RU" altLang="ru-RU" sz="3900" b="1" dirty="0">
              <a:effectLst/>
            </a:endParaRP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F3E66830-7AB5-4A57-BF27-5100061C21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1052513"/>
            <a:ext cx="8640960" cy="496728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Sergey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‘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20,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4.5 };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ru-RU" sz="2400" dirty="0">
                <a:latin typeface="Times New Roman" panose="02020603050405020304" pitchFamily="18" charset="0"/>
              </a:rPr>
              <a:t>C</a:t>
            </a:r>
            <a:r>
              <a:rPr lang="ru-RU" altLang="ru-RU" sz="2400" dirty="0" err="1">
                <a:latin typeface="Times New Roman" panose="02020603050405020304" pitchFamily="18" charset="0"/>
              </a:rPr>
              <a:t>оздается</a:t>
            </a:r>
            <a:r>
              <a:rPr lang="ru-RU" altLang="ru-RU" sz="2400" dirty="0">
                <a:latin typeface="Times New Roman" panose="02020603050405020304" pitchFamily="18" charset="0"/>
              </a:rPr>
              <a:t> переменная типа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</a:rPr>
              <a:t>и присваивается всем полям, которые у нас определенны в структуре, значения. Порядок очень важен при инициализации структуры. Если какое-либо поле у вас будет не заполненным, то оно автоматом заполнится 0 - для целочисленных типов;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NULL - для указателей; \0  - для строковых типов.</a:t>
            </a:r>
            <a:endParaRPr lang="en-US" altLang="ru-RU" sz="2400" dirty="0"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Структура того же самого типа не может содержаться в качестве поля - </a:t>
            </a:r>
            <a:r>
              <a:rPr lang="ru-RU" altLang="ru-RU" sz="2400" dirty="0">
                <a:solidFill>
                  <a:srgbClr val="F4491A"/>
                </a:solidFill>
                <a:latin typeface="Times New Roman" panose="02020603050405020304" pitchFamily="18" charset="0"/>
              </a:rPr>
              <a:t>рекурсивные определения запрещены</a:t>
            </a:r>
            <a:r>
              <a:rPr lang="en-US" altLang="ru-RU" sz="2400" dirty="0">
                <a:solidFill>
                  <a:srgbClr val="F4491A"/>
                </a:solidFill>
                <a:latin typeface="Times New Roman" panose="02020603050405020304" pitchFamily="18" charset="0"/>
              </a:rPr>
              <a:t>!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endParaRPr lang="en-US" altLang="ru-RU" sz="2400" dirty="0"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Но можно использовать поля - </a:t>
            </a:r>
            <a:r>
              <a:rPr lang="ru-RU" altLang="ru-RU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указатели</a:t>
            </a:r>
            <a:r>
              <a:rPr lang="ru-RU" altLang="ru-RU" sz="2400" dirty="0">
                <a:latin typeface="Times New Roman" panose="02020603050405020304" pitchFamily="18" charset="0"/>
              </a:rPr>
              <a:t> на структуры такого же типа или другого (об этом позже)</a:t>
            </a:r>
            <a:r>
              <a:rPr lang="en-US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0832" y="877619"/>
            <a:ext cx="8229600" cy="55757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struct student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800" dirty="0">
                <a:latin typeface="Courier New" panose="02070309020205020404" pitchFamily="49" charset="0"/>
              </a:rPr>
              <a:t> </a:t>
            </a:r>
            <a:r>
              <a:rPr lang="ru-RU" altLang="ru-RU" sz="2800" b="1" dirty="0" err="1">
                <a:latin typeface="Courier New" panose="02070309020205020404" pitchFamily="49" charset="0"/>
              </a:rPr>
              <a:t>char</a:t>
            </a:r>
            <a:r>
              <a:rPr lang="ru-RU" altLang="ru-RU" sz="2800" b="1" dirty="0">
                <a:latin typeface="Courier New" panose="02070309020205020404" pitchFamily="49" charset="0"/>
              </a:rPr>
              <a:t> </a:t>
            </a:r>
            <a:r>
              <a:rPr lang="ru-RU" altLang="ru-RU" sz="2800" b="1" dirty="0" err="1">
                <a:latin typeface="Courier New" panose="02070309020205020404" pitchFamily="49" charset="0"/>
              </a:rPr>
              <a:t>name</a:t>
            </a:r>
            <a:r>
              <a:rPr lang="ru-RU" altLang="ru-RU" sz="2800" b="1" dirty="0">
                <a:latin typeface="Courier New" panose="02070309020205020404" pitchFamily="49" charset="0"/>
              </a:rPr>
              <a:t>[20];</a:t>
            </a:r>
            <a:br>
              <a:rPr lang="ru-RU" altLang="ru-RU" sz="2800" b="1" dirty="0">
                <a:latin typeface="Courier New" panose="02070309020205020404" pitchFamily="49" charset="0"/>
              </a:rPr>
            </a:br>
            <a:r>
              <a:rPr lang="en-US" altLang="ru-RU" sz="2800" b="1" dirty="0">
                <a:latin typeface="Courier New" panose="02070309020205020404" pitchFamily="49" charset="0"/>
              </a:rPr>
              <a:t> char sex;</a:t>
            </a:r>
            <a:endParaRPr lang="ru-RU" altLang="ru-RU" sz="2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altLang="ru-RU" sz="2800" b="1" dirty="0">
                <a:latin typeface="Courier New" panose="02070309020205020404" pitchFamily="49" charset="0"/>
              </a:rPr>
              <a:t>  </a:t>
            </a:r>
            <a:r>
              <a:rPr lang="en-US" altLang="ru-RU" sz="2800" b="1" dirty="0">
                <a:latin typeface="Courier New" panose="02070309020205020404" pitchFamily="49" charset="0"/>
              </a:rPr>
              <a:t>int age;</a:t>
            </a:r>
            <a:r>
              <a:rPr lang="ru-RU" altLang="ru-RU" sz="28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ru-RU" altLang="ru-RU" sz="2800" b="1" dirty="0">
                <a:latin typeface="Courier New" panose="02070309020205020404" pitchFamily="49" charset="0"/>
              </a:rPr>
              <a:t>  </a:t>
            </a:r>
            <a:r>
              <a:rPr lang="ru-RU" altLang="ru-RU" sz="2800" b="1" dirty="0" err="1">
                <a:latin typeface="Courier New" panose="02070309020205020404" pitchFamily="49" charset="0"/>
              </a:rPr>
              <a:t>float</a:t>
            </a:r>
            <a:r>
              <a:rPr lang="ru-RU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</a:rPr>
              <a:t>mark</a:t>
            </a:r>
            <a:r>
              <a:rPr lang="ru-RU" altLang="ru-RU" sz="28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struct student x, y, *z;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x.age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19;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(”%s”, x.name);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&amp;x;</a:t>
            </a:r>
          </a:p>
          <a:p>
            <a:pPr>
              <a:buNone/>
            </a:pPr>
            <a:r>
              <a:rPr lang="en-US" altLang="ru-RU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800" b="1" dirty="0">
                <a:latin typeface="Courier New" panose="02070309020205020404" pitchFamily="49" charset="0"/>
              </a:rPr>
              <a:t>  (“age = %d\n”,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x.age</a:t>
            </a:r>
            <a:r>
              <a:rPr lang="en-US" altLang="ru-RU" sz="2800" b="1" dirty="0">
                <a:latin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(”age = %d\n”,  (*z).age);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(”age = %d\n”,  z-&gt;age);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/>
              <a:t>Структуры в Си</a:t>
            </a:r>
            <a:r>
              <a:rPr lang="en-US" sz="3200" dirty="0"/>
              <a:t>, </a:t>
            </a:r>
            <a:r>
              <a:rPr lang="ru-RU" sz="3200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D91974C-B855-4E58-B943-0CF2CADFFCC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42988" y="0"/>
            <a:ext cx="7499350" cy="922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000">
                <a:effectLst/>
              </a:rPr>
              <a:t>Объединения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1C23AA9-EF06-451D-B81D-082E75441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836613"/>
            <a:ext cx="8748464" cy="5545137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позволяют определять один и тот же участок памяти для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хранения нескольких типов данных. При этом память – для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максимального типа.</a:t>
            </a:r>
            <a:endParaRPr lang="en-US" altLang="ru-RU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Это тип данных, который очень похож на структуру. Только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все данные объединения занимают одну и ту же область в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памяти.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 err="1">
                <a:latin typeface="Courier New" panose="02070309020205020404" pitchFamily="49" charset="0"/>
              </a:rPr>
              <a:t>union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rec</a:t>
            </a:r>
            <a:r>
              <a:rPr lang="ru-RU" altLang="ru-RU" sz="2400" dirty="0">
                <a:latin typeface="Courier New" panose="02070309020205020404" pitchFamily="49" charset="0"/>
              </a:rPr>
              <a:t> {</a:t>
            </a:r>
            <a:br>
              <a:rPr lang="ru-RU" altLang="ru-RU" sz="2400" dirty="0">
                <a:latin typeface="Courier New" panose="02070309020205020404" pitchFamily="49" charset="0"/>
              </a:rPr>
            </a:br>
            <a:r>
              <a:rPr lang="ru-RU" altLang="ru-RU" sz="2400" dirty="0">
                <a:latin typeface="Courier New" panose="02070309020205020404" pitchFamily="49" charset="0"/>
              </a:rPr>
              <a:t>   </a:t>
            </a:r>
            <a:r>
              <a:rPr lang="ru-RU" altLang="ru-RU" sz="2400" dirty="0" err="1">
                <a:latin typeface="Courier New" panose="02070309020205020404" pitchFamily="49" charset="0"/>
              </a:rPr>
              <a:t>int</a:t>
            </a:r>
            <a:r>
              <a:rPr lang="ru-RU" altLang="ru-RU" sz="2400" dirty="0">
                <a:latin typeface="Courier New" panose="02070309020205020404" pitchFamily="49" charset="0"/>
              </a:rPr>
              <a:t> a;</a:t>
            </a:r>
            <a:br>
              <a:rPr lang="ru-RU" altLang="ru-RU" sz="2400" dirty="0">
                <a:latin typeface="Courier New" panose="02070309020205020404" pitchFamily="49" charset="0"/>
              </a:rPr>
            </a:br>
            <a:r>
              <a:rPr lang="ru-RU" altLang="ru-RU" sz="2400" dirty="0">
                <a:latin typeface="Courier New" panose="02070309020205020404" pitchFamily="49" charset="0"/>
              </a:rPr>
              <a:t>   </a:t>
            </a:r>
            <a:r>
              <a:rPr lang="ru-RU" altLang="ru-RU" sz="2400" dirty="0" err="1">
                <a:latin typeface="Courier New" panose="02070309020205020404" pitchFamily="49" charset="0"/>
              </a:rPr>
              <a:t>float</a:t>
            </a:r>
            <a:r>
              <a:rPr lang="ru-RU" altLang="ru-RU" sz="2400" dirty="0">
                <a:latin typeface="Courier New" panose="02070309020205020404" pitchFamily="49" charset="0"/>
              </a:rPr>
              <a:t> b;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		struct student </a:t>
            </a:r>
            <a:r>
              <a:rPr lang="en-US" altLang="ru-RU" sz="2400" dirty="0" err="1">
                <a:latin typeface="Courier New" panose="02070309020205020404" pitchFamily="49" charset="0"/>
              </a:rPr>
              <a:t>st</a:t>
            </a:r>
            <a:r>
              <a:rPr lang="en-US" altLang="ru-RU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} x,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y,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*a</a:t>
            </a:r>
            <a:r>
              <a:rPr lang="ru-RU" altLang="ru-RU" sz="2400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i="1" dirty="0">
                <a:latin typeface="Courier New" panose="02070309020205020404" pitchFamily="49" charset="0"/>
              </a:rPr>
              <a:t>x.</a:t>
            </a:r>
            <a:r>
              <a:rPr lang="en-US" altLang="ru-RU" sz="2400" dirty="0">
                <a:latin typeface="Courier New" panose="02070309020205020404" pitchFamily="49" charset="0"/>
              </a:rPr>
              <a:t>a</a:t>
            </a:r>
            <a:r>
              <a:rPr lang="ru-RU" altLang="ru-RU" sz="2400" dirty="0">
                <a:latin typeface="Courier New" panose="02070309020205020404" pitchFamily="49" charset="0"/>
              </a:rPr>
              <a:t> = </a:t>
            </a:r>
            <a:r>
              <a:rPr lang="en-US" altLang="ru-RU" sz="2400" dirty="0">
                <a:latin typeface="Courier New" panose="02070309020205020404" pitchFamily="49" charset="0"/>
              </a:rPr>
              <a:t>5</a:t>
            </a:r>
            <a:r>
              <a:rPr lang="ru-RU" altLang="ru-RU" sz="2400" dirty="0">
                <a:latin typeface="Courier New" panose="02070309020205020404" pitchFamily="49" charset="0"/>
              </a:rPr>
              <a:t>;      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Courier New" panose="02070309020205020404" pitchFamily="49" charset="0"/>
              </a:rPr>
              <a:t>x.</a:t>
            </a:r>
            <a:r>
              <a:rPr lang="en-US" altLang="ru-RU" sz="2400" dirty="0" err="1">
                <a:latin typeface="Courier New" panose="02070309020205020404" pitchFamily="49" charset="0"/>
              </a:rPr>
              <a:t>st.age</a:t>
            </a:r>
            <a:r>
              <a:rPr lang="en-US" altLang="ru-RU" sz="2400" dirty="0">
                <a:latin typeface="Courier New" panose="02070309020205020404" pitchFamily="49" charset="0"/>
              </a:rPr>
              <a:t> = 19</a:t>
            </a:r>
            <a:r>
              <a:rPr lang="ru-RU" altLang="ru-RU" sz="2400" dirty="0">
                <a:latin typeface="Courier New" panose="02070309020205020404" pitchFamily="49" charset="0"/>
              </a:rPr>
              <a:t>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4B55C9A-BB0B-4785-8A65-3C592A4C45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15616" y="274638"/>
            <a:ext cx="7818834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200" dirty="0">
                <a:effectLst/>
              </a:rPr>
              <a:t>Операции над объединениями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44311AD-9D1D-4135-950C-4D4077ED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50" y="836613"/>
            <a:ext cx="8683625" cy="4800600"/>
          </a:xfrm>
        </p:spPr>
        <p:txBody>
          <a:bodyPr/>
          <a:lstStyle/>
          <a:p>
            <a:pPr marL="692150" indent="-609600"/>
            <a:endParaRPr lang="ru-RU" altLang="ru-RU" dirty="0"/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присваивать объединения друг другу</a:t>
            </a:r>
            <a:r>
              <a:rPr lang="en-US" altLang="ru-RU" sz="2400" dirty="0">
                <a:latin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Courier New" panose="02070309020205020404" pitchFamily="49" charset="0"/>
              </a:rPr>
              <a:t>x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=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y)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брать адрес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(a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=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&amp;x)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доступ к элементам так же как и в структурах</a:t>
            </a:r>
            <a:r>
              <a:rPr lang="en-US" altLang="ru-RU" sz="2400" dirty="0">
                <a:latin typeface="Times New Roman" panose="02020603050405020304" pitchFamily="18" charset="0"/>
              </a:rPr>
              <a:t>:</a:t>
            </a:r>
            <a:r>
              <a:rPr lang="ru-RU" altLang="ru-RU" sz="2400" dirty="0">
                <a:latin typeface="Times New Roman" panose="02020603050405020304" pitchFamily="18" charset="0"/>
              </a:rPr>
              <a:t>  через (.) или (-&gt;) </a:t>
            </a:r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Объединение</a:t>
            </a:r>
            <a:r>
              <a:rPr lang="ru-RU" altLang="ru-RU" sz="2400" b="1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</a:rPr>
              <a:t>( </a:t>
            </a:r>
            <a:r>
              <a:rPr lang="ru-RU" altLang="ru-RU" sz="2400" dirty="0" err="1">
                <a:latin typeface="Times New Roman" panose="02020603050405020304" pitchFamily="18" charset="0"/>
              </a:rPr>
              <a:t>union</a:t>
            </a:r>
            <a:r>
              <a:rPr lang="ru-RU" altLang="ru-RU" sz="2400" dirty="0">
                <a:latin typeface="Times New Roman" panose="02020603050405020304" pitchFamily="18" charset="0"/>
              </a:rPr>
              <a:t> ) можно инициализировать только одним значением, причем оно должно соответствовать первому элементу этого объединения.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92150" indent="-609600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	Например, </a:t>
            </a:r>
          </a:p>
          <a:p>
            <a:pPr marL="692150" indent="-609600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</a:t>
            </a:r>
            <a:r>
              <a:rPr lang="ru-RU" altLang="ru-RU" sz="2400" dirty="0" err="1">
                <a:latin typeface="Courier New" panose="02070309020205020404" pitchFamily="49" charset="0"/>
              </a:rPr>
              <a:t>union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rec</a:t>
            </a:r>
            <a:r>
              <a:rPr lang="ru-RU" altLang="ru-RU" sz="2400" dirty="0">
                <a:latin typeface="Courier New" panose="02070309020205020404" pitchFamily="49" charset="0"/>
              </a:rPr>
              <a:t> A = {34};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1 байт = 8 бит</a:t>
            </a:r>
          </a:p>
          <a:p>
            <a:pPr>
              <a:buNone/>
            </a:pPr>
            <a:r>
              <a:rPr lang="ru-RU" dirty="0"/>
              <a:t>1 параграф = 2</a:t>
            </a:r>
            <a:r>
              <a:rPr lang="ru-RU" baseline="30000" dirty="0"/>
              <a:t>4 </a:t>
            </a:r>
            <a:r>
              <a:rPr lang="ru-RU" dirty="0"/>
              <a:t>байт</a:t>
            </a:r>
          </a:p>
          <a:p>
            <a:pPr>
              <a:buNone/>
            </a:pPr>
            <a:r>
              <a:rPr lang="ru-RU" dirty="0"/>
              <a:t>1 Кб = 2</a:t>
            </a:r>
            <a:r>
              <a:rPr lang="ru-RU" baseline="30000" dirty="0"/>
              <a:t>10 </a:t>
            </a:r>
            <a:r>
              <a:rPr lang="ru-RU" dirty="0"/>
              <a:t>байт</a:t>
            </a:r>
          </a:p>
          <a:p>
            <a:pPr>
              <a:buNone/>
            </a:pPr>
            <a:r>
              <a:rPr lang="ru-RU" dirty="0"/>
              <a:t>1 Мб = 2</a:t>
            </a:r>
            <a:r>
              <a:rPr lang="ru-RU" baseline="30000" dirty="0"/>
              <a:t>20 </a:t>
            </a:r>
            <a:r>
              <a:rPr lang="ru-RU" dirty="0"/>
              <a:t>байт</a:t>
            </a:r>
          </a:p>
          <a:p>
            <a:pPr>
              <a:buNone/>
            </a:pPr>
            <a:r>
              <a:rPr lang="ru-RU" dirty="0"/>
              <a:t>1 сегмент = 64 Кб = 2</a:t>
            </a:r>
            <a:r>
              <a:rPr lang="ru-RU" baseline="30000" dirty="0"/>
              <a:t>16 </a:t>
            </a:r>
            <a:r>
              <a:rPr lang="ru-RU" dirty="0"/>
              <a:t>байт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Размерности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9857B7-1D51-4792-AD71-79858CC9933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7499350" cy="92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600">
                <a:effectLst/>
              </a:rPr>
              <a:t>Перечислимый тип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D7AD919-38E9-4612-ADC9-9B884A55D8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7544" y="1052513"/>
            <a:ext cx="8425631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Перечислимый тип определяется как набор идентификаторов, с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точки зрения языка играющих ту же роль, что и обычные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именованные константы, но связанные с этим типом. Переменная,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которая может принимать значение из некоторого</a:t>
            </a:r>
            <a:r>
              <a:rPr lang="en-US" altLang="ru-RU" sz="2000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списка значений,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называется переменной перечислимого типа или перечислением. 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200" b="1" dirty="0" err="1">
                <a:latin typeface="Courier New" panose="02070309020205020404" pitchFamily="49" charset="0"/>
              </a:rPr>
              <a:t>enum</a:t>
            </a:r>
            <a:r>
              <a:rPr lang="ru-RU" altLang="ru-RU" sz="2200" b="1" dirty="0">
                <a:latin typeface="Courier New" panose="02070309020205020404" pitchFamily="49" charset="0"/>
              </a:rPr>
              <a:t> 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week</a:t>
            </a:r>
            <a:r>
              <a:rPr lang="ru-RU" altLang="ru-RU" sz="2200" b="1" dirty="0">
                <a:latin typeface="Courier New" panose="02070309020205020404" pitchFamily="49" charset="0"/>
              </a:rPr>
              <a:t> {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Monday</a:t>
            </a:r>
            <a:r>
              <a:rPr lang="ru-RU" altLang="ru-RU" sz="2200" b="1" dirty="0">
                <a:latin typeface="Courier New" panose="02070309020205020404" pitchFamily="49" charset="0"/>
              </a:rPr>
              <a:t>, </a:t>
            </a:r>
            <a:r>
              <a:rPr lang="en-US" altLang="ru-RU" sz="2200" b="1" dirty="0">
                <a:latin typeface="Courier New" panose="02070309020205020404" pitchFamily="49" charset="0"/>
              </a:rPr>
              <a:t>     /* 0  (= 6)*/     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Tuesday</a:t>
            </a:r>
            <a:r>
              <a:rPr lang="ru-RU" altLang="ru-RU" sz="2200" b="1" dirty="0">
                <a:latin typeface="Courier New" panose="02070309020205020404" pitchFamily="49" charset="0"/>
              </a:rPr>
              <a:t>,</a:t>
            </a:r>
            <a:r>
              <a:rPr lang="en-US" altLang="ru-RU" sz="2200" b="1" dirty="0">
                <a:latin typeface="Courier New" panose="02070309020205020404" pitchFamily="49" charset="0"/>
              </a:rPr>
              <a:t>     /* 1 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Wednesday</a:t>
            </a:r>
            <a:r>
              <a:rPr lang="ru-RU" altLang="ru-RU" sz="2200" b="1" dirty="0">
                <a:latin typeface="Courier New" panose="02070309020205020404" pitchFamily="49" charset="0"/>
              </a:rPr>
              <a:t>, </a:t>
            </a:r>
            <a:r>
              <a:rPr lang="en-US" altLang="ru-RU" sz="2200" b="1" dirty="0">
                <a:latin typeface="Courier New" panose="02070309020205020404" pitchFamily="49" charset="0"/>
              </a:rPr>
              <a:t>  /* 2 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Thursday</a:t>
            </a:r>
            <a:r>
              <a:rPr lang="ru-RU" altLang="ru-RU" sz="2200" b="1" dirty="0">
                <a:latin typeface="Courier New" panose="02070309020205020404" pitchFamily="49" charset="0"/>
              </a:rPr>
              <a:t>,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Friday</a:t>
            </a:r>
            <a:r>
              <a:rPr lang="en-US" altLang="ru-RU" sz="2200" b="1" dirty="0">
                <a:latin typeface="Courier New" panose="02070309020205020404" pitchFamily="49" charset="0"/>
              </a:rPr>
              <a:t>,</a:t>
            </a:r>
            <a:r>
              <a:rPr lang="ru-RU" altLang="ru-RU" sz="2200" b="1" dirty="0">
                <a:latin typeface="Courier New" panose="02070309020205020404" pitchFamily="49" charset="0"/>
              </a:rPr>
              <a:t>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Saturday,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Sunday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200" b="1" dirty="0">
                <a:latin typeface="Courier New" panose="02070309020205020404" pitchFamily="49" charset="0"/>
              </a:rPr>
              <a:t>} 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rab_ned</a:t>
            </a:r>
            <a:r>
              <a:rPr lang="ru-RU" altLang="ru-RU" sz="2200" b="1" dirty="0">
                <a:latin typeface="Courier New" panose="02070309020205020404" pitchFamily="49" charset="0"/>
              </a:rPr>
              <a:t> ;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200" b="1" dirty="0" err="1">
                <a:latin typeface="Courier New" panose="02070309020205020404" pitchFamily="49" charset="0"/>
              </a:rPr>
              <a:t>rab_ned</a:t>
            </a:r>
            <a:r>
              <a:rPr lang="en-US" altLang="ru-RU" sz="2200" b="1" dirty="0">
                <a:latin typeface="Courier New" panose="02070309020205020404" pitchFamily="49" charset="0"/>
              </a:rPr>
              <a:t> =  Sunday;</a:t>
            </a:r>
            <a:endParaRPr lang="ru-RU" altLang="ru-RU" sz="22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57401"/>
              </p:ext>
            </p:extLst>
          </p:nvPr>
        </p:nvGraphicFramePr>
        <p:xfrm>
          <a:off x="827584" y="800418"/>
          <a:ext cx="3080057" cy="495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    </a:t>
                      </a:r>
                      <a:r>
                        <a:rPr lang="en-US" sz="1400" dirty="0"/>
                        <a:t>240E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400" dirty="0"/>
                        <a:t>F10A[</a:t>
                      </a:r>
                      <a:r>
                        <a:rPr lang="en-US" sz="1400" baseline="0" dirty="0"/>
                        <a:t>0]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…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97064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оперативной памяти ПК</a:t>
            </a:r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3930307" y="2721120"/>
            <a:ext cx="357190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528649" y="4706502"/>
            <a:ext cx="12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0163" y="3244334"/>
            <a:ext cx="14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183141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адрес = (сегмент, смещение)</a:t>
            </a:r>
          </a:p>
          <a:p>
            <a:endParaRPr lang="ru-RU" dirty="0"/>
          </a:p>
          <a:p>
            <a:r>
              <a:rPr lang="ru-RU" dirty="0"/>
              <a:t>Абсолютный адрес = </a:t>
            </a:r>
          </a:p>
          <a:p>
            <a:r>
              <a:rPr lang="ru-RU" dirty="0"/>
              <a:t>сегмент *16 + смещение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9851" y="3013501"/>
            <a:ext cx="349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  <a:p>
            <a:endParaRPr lang="ru-RU" dirty="0"/>
          </a:p>
          <a:p>
            <a:r>
              <a:rPr lang="ru-RU" dirty="0"/>
              <a:t>Адрес = (</a:t>
            </a:r>
            <a:r>
              <a:rPr lang="en-US" dirty="0"/>
              <a:t>F10A, 240E)</a:t>
            </a:r>
          </a:p>
          <a:p>
            <a:r>
              <a:rPr lang="ru-RU" dirty="0" err="1"/>
              <a:t>Абс</a:t>
            </a:r>
            <a:r>
              <a:rPr lang="ru-RU" dirty="0"/>
              <a:t>. адрес = </a:t>
            </a:r>
            <a:r>
              <a:rPr lang="en-US" dirty="0"/>
              <a:t>F10A</a:t>
            </a:r>
            <a:r>
              <a:rPr lang="ru-RU" dirty="0"/>
              <a:t>0 +</a:t>
            </a:r>
            <a:r>
              <a:rPr lang="en-US" dirty="0"/>
              <a:t> 240E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76047"/>
              </p:ext>
            </p:extLst>
          </p:nvPr>
        </p:nvGraphicFramePr>
        <p:xfrm>
          <a:off x="6957843" y="4429132"/>
          <a:ext cx="928694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F10A0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240E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F34AE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72091" y="47238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3930307" y="3823956"/>
            <a:ext cx="428628" cy="192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3859AC-429A-4776-A89C-98A64577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карты памяти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A48180-5F2D-4F3C-8B90-306A7B57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88163"/>
              </p:ext>
            </p:extLst>
          </p:nvPr>
        </p:nvGraphicFramePr>
        <p:xfrm>
          <a:off x="1043608" y="1408925"/>
          <a:ext cx="6548462" cy="4418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6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Динамическая</a:t>
                      </a:r>
                      <a:r>
                        <a:rPr lang="ru-RU" baseline="0" dirty="0"/>
                        <a:t> память (куча)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-   динамические</a:t>
                      </a:r>
                      <a:r>
                        <a:rPr lang="ru-RU" baseline="0" dirty="0"/>
                        <a:t> переменные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локальные</a:t>
                      </a:r>
                      <a:r>
                        <a:rPr lang="ru-RU" baseline="0" dirty="0"/>
                        <a:t>  переменные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Сегмент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 глобальные переменные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Сегмент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- внутреннее представление программы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59073"/>
              </p:ext>
            </p:extLst>
          </p:nvPr>
        </p:nvGraphicFramePr>
        <p:xfrm>
          <a:off x="457200" y="1481138"/>
          <a:ext cx="8229600" cy="3931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Параметры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сравнения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Статические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переменные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Динамические переменные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Способ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распределения памяти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Автоматическое </a:t>
                      </a: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(во время компиляции)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Управляется программой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Место расположения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Глобальные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переменные – в </a:t>
                      </a:r>
                      <a:r>
                        <a:rPr lang="ru-RU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сегменте данных,</a:t>
                      </a:r>
                      <a:endParaRPr lang="ru-RU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локальные – в сегменте стека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динамической памяти (куче)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Способ доступа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имени (и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дентификатор)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адресу </a:t>
                      </a: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(указатель на место расположения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памяти)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Сравнение статической и динамической памяти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4354" y="906186"/>
            <a:ext cx="8229600" cy="1328734"/>
          </a:xfrm>
        </p:spPr>
        <p:txBody>
          <a:bodyPr/>
          <a:lstStyle/>
          <a:p>
            <a:pPr>
              <a:buNone/>
            </a:pPr>
            <a:r>
              <a:rPr lang="ru-RU" dirty="0"/>
              <a:t>Указатель – это переменная, значением которой является адрес области памяти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325"/>
          </a:xfrm>
        </p:spPr>
        <p:txBody>
          <a:bodyPr>
            <a:normAutofit fontScale="90000"/>
          </a:bodyPr>
          <a:lstStyle/>
          <a:p>
            <a:r>
              <a:rPr lang="ru-RU" dirty="0"/>
              <a:t>Указатель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4BF555B-59FC-497E-B735-B945C09C4F30}"/>
              </a:ext>
            </a:extLst>
          </p:cNvPr>
          <p:cNvGrpSpPr/>
          <p:nvPr/>
        </p:nvGrpSpPr>
        <p:grpSpPr>
          <a:xfrm>
            <a:off x="1144686" y="2122751"/>
            <a:ext cx="5918226" cy="2500330"/>
            <a:chOff x="1144686" y="2122751"/>
            <a:chExt cx="5918226" cy="250033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144686" y="2765693"/>
              <a:ext cx="1643074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>
              <a:stCxn id="4" idx="3"/>
            </p:cNvCxnSpPr>
            <p:nvPr/>
          </p:nvCxnSpPr>
          <p:spPr>
            <a:xfrm>
              <a:off x="2787760" y="3194321"/>
              <a:ext cx="2000264" cy="857256"/>
            </a:xfrm>
            <a:prstGeom prst="curvedConnector3">
              <a:avLst>
                <a:gd name="adj1" fmla="val 333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/>
          </p:nvSpPr>
          <p:spPr>
            <a:xfrm>
              <a:off x="4788024" y="3694387"/>
              <a:ext cx="1714512" cy="92869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6256" y="2122751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Указатель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01876" y="298000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Адрес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5280" y="3122883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Переменная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45214" y="398013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Значение</a:t>
              </a: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rot="10800000" flipV="1">
              <a:off x="2073380" y="2479941"/>
              <a:ext cx="500066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8" idx="2"/>
              <a:endCxn id="12" idx="0"/>
            </p:cNvCxnSpPr>
            <p:nvPr/>
          </p:nvCxnSpPr>
          <p:spPr>
            <a:xfrm rot="5400000">
              <a:off x="5898602" y="3238893"/>
              <a:ext cx="202172" cy="708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Типизированные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ru-RU" dirty="0"/>
              <a:t> * </a:t>
            </a:r>
            <a:r>
              <a:rPr lang="en-US" dirty="0"/>
              <a:t>p;</a:t>
            </a:r>
            <a:endParaRPr lang="ru-RU" dirty="0"/>
          </a:p>
          <a:p>
            <a:r>
              <a:rPr lang="ru-RU" dirty="0" err="1"/>
              <a:t>Нетипизированные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* t;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/>
              <a:t>Виды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403433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указателей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>
          <a:xfrm>
            <a:off x="0" y="1556792"/>
            <a:ext cx="8892480" cy="360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*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указателя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n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взятие адреса переменной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разыменование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взятие значения по адресу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(*t)++;    //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увеличение значения по указателю на 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0F839F-1C82-4996-981F-D380E7EF4320}"/>
              </a:ext>
            </a:extLst>
          </p:cNvPr>
          <p:cNvSpPr/>
          <p:nvPr/>
        </p:nvSpPr>
        <p:spPr>
          <a:xfrm>
            <a:off x="971600" y="5229200"/>
            <a:ext cx="1080120" cy="49331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36CCA4-75AF-4759-81F7-9D713C7EB34B}"/>
              </a:ext>
            </a:extLst>
          </p:cNvPr>
          <p:cNvSpPr/>
          <p:nvPr/>
        </p:nvSpPr>
        <p:spPr>
          <a:xfrm>
            <a:off x="971600" y="6021288"/>
            <a:ext cx="1080120" cy="49331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3C0D6-7C41-4A5B-97CE-1736045F5064}"/>
              </a:ext>
            </a:extLst>
          </p:cNvPr>
          <p:cNvSpPr txBox="1"/>
          <p:nvPr/>
        </p:nvSpPr>
        <p:spPr>
          <a:xfrm>
            <a:off x="565084" y="489558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2552-53CB-4150-9162-7F90692ED7A9}"/>
              </a:ext>
            </a:extLst>
          </p:cNvPr>
          <p:cNvSpPr txBox="1"/>
          <p:nvPr/>
        </p:nvSpPr>
        <p:spPr>
          <a:xfrm>
            <a:off x="519144" y="625299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C61A4-7C73-499F-B4B1-AF0EBBE4D185}"/>
              </a:ext>
            </a:extLst>
          </p:cNvPr>
          <p:cNvSpPr txBox="1"/>
          <p:nvPr/>
        </p:nvSpPr>
        <p:spPr>
          <a:xfrm>
            <a:off x="1367644" y="600273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ru-RU" sz="2800" dirty="0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28AF958D-16F8-47D6-8446-F7ECA0995522}"/>
              </a:ext>
            </a:extLst>
          </p:cNvPr>
          <p:cNvCxnSpPr>
            <a:cxnSpLocks/>
          </p:cNvCxnSpPr>
          <p:nvPr/>
        </p:nvCxnSpPr>
        <p:spPr>
          <a:xfrm rot="5400000">
            <a:off x="845586" y="5601872"/>
            <a:ext cx="792089" cy="540060"/>
          </a:xfrm>
          <a:prstGeom prst="curvedConnector4">
            <a:avLst>
              <a:gd name="adj1" fmla="val 48860"/>
              <a:gd name="adj2" fmla="val 197356"/>
            </a:avLst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0019B9-4FC9-410D-8FDE-357AB17F134B}"/>
              </a:ext>
            </a:extLst>
          </p:cNvPr>
          <p:cNvSpPr txBox="1"/>
          <p:nvPr/>
        </p:nvSpPr>
        <p:spPr>
          <a:xfrm>
            <a:off x="1403649" y="6002733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4" grpId="0"/>
      <p:bldP spid="8" grpId="0"/>
      <p:bldP spid="9" grpId="0"/>
      <p:bldP spid="9" grpId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8622"/>
            <a:ext cx="8229600" cy="30432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b[5] = {1, 1}; </a:t>
            </a: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2;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 = b[i-1]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b[i-2];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//-----------------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(p = b+2; p != b+5; p++)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*p = *(p-1) + *(p-2);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массивы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22451"/>
              </p:ext>
            </p:extLst>
          </p:nvPr>
        </p:nvGraphicFramePr>
        <p:xfrm>
          <a:off x="1763688" y="566124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03648" y="558924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1907704" y="4653136"/>
            <a:ext cx="1000132" cy="3571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547664" y="458112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4BF9D76E-4444-4EE1-BC50-E3B70F28FB52}"/>
              </a:ext>
            </a:extLst>
          </p:cNvPr>
          <p:cNvCxnSpPr/>
          <p:nvPr/>
        </p:nvCxnSpPr>
        <p:spPr>
          <a:xfrm>
            <a:off x="2411760" y="4869160"/>
            <a:ext cx="1800200" cy="792088"/>
          </a:xfrm>
          <a:prstGeom prst="curvedConnector3">
            <a:avLst>
              <a:gd name="adj1" fmla="val 10269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9C5754D-D58A-4E61-B2F3-D9FBCC2CE1C7}"/>
              </a:ext>
            </a:extLst>
          </p:cNvPr>
          <p:cNvSpPr/>
          <p:nvPr/>
        </p:nvSpPr>
        <p:spPr>
          <a:xfrm>
            <a:off x="6156176" y="1330163"/>
            <a:ext cx="2530624" cy="1009027"/>
          </a:xfrm>
          <a:prstGeom prst="wedgeRectCallout">
            <a:avLst>
              <a:gd name="adj1" fmla="val -187736"/>
              <a:gd name="adj2" fmla="val 1951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Прибавление к указателю константы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A52B7E37-61DD-48EC-BDA8-3466C1BA758C}"/>
              </a:ext>
            </a:extLst>
          </p:cNvPr>
          <p:cNvSpPr/>
          <p:nvPr/>
        </p:nvSpPr>
        <p:spPr>
          <a:xfrm>
            <a:off x="6588224" y="2775208"/>
            <a:ext cx="2376264" cy="1009026"/>
          </a:xfrm>
          <a:prstGeom prst="wedgeRectCallout">
            <a:avLst>
              <a:gd name="adj1" fmla="val -84949"/>
              <a:gd name="adj2" fmla="val 5054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Увеличение указателя на единицу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5492E-707F-4F9B-9C2F-ABA6E8E5261F}"/>
              </a:ext>
            </a:extLst>
          </p:cNvPr>
          <p:cNvSpPr txBox="1"/>
          <p:nvPr/>
        </p:nvSpPr>
        <p:spPr>
          <a:xfrm>
            <a:off x="4680011" y="5661248"/>
            <a:ext cx="3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D23B2-77CD-47D6-B0DC-6F73E9932A0C}"/>
              </a:ext>
            </a:extLst>
          </p:cNvPr>
          <p:cNvSpPr txBox="1"/>
          <p:nvPr/>
        </p:nvSpPr>
        <p:spPr>
          <a:xfrm>
            <a:off x="5871320" y="5639940"/>
            <a:ext cx="3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C542B-0893-441C-88EA-15FA2092BCA5}"/>
              </a:ext>
            </a:extLst>
          </p:cNvPr>
          <p:cNvSpPr txBox="1"/>
          <p:nvPr/>
        </p:nvSpPr>
        <p:spPr>
          <a:xfrm>
            <a:off x="7128283" y="5635406"/>
            <a:ext cx="3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5976156" y="4471691"/>
            <a:ext cx="2196244" cy="571102"/>
          </a:xfrm>
          <a:prstGeom prst="wedgeRectCallout">
            <a:avLst>
              <a:gd name="adj1" fmla="val -148600"/>
              <a:gd name="adj2" fmla="val -6003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Разыменование указателя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2" grpId="0" animBg="1"/>
      <p:bldP spid="39" grpId="0"/>
      <p:bldP spid="13" grpId="0" animBg="1"/>
      <p:bldP spid="14" grpId="0" animBg="1"/>
      <p:bldP spid="15" grpId="0"/>
      <p:bldP spid="20" grpId="0"/>
      <p:bldP spid="21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Л05_файлы</Template>
  <TotalTime>1680</TotalTime>
  <Words>1467</Words>
  <Application>Microsoft Office PowerPoint</Application>
  <PresentationFormat>Экран (4:3)</PresentationFormat>
  <Paragraphs>263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Lucida Sans Unicode</vt:lpstr>
      <vt:lpstr>Times New Roman</vt:lpstr>
      <vt:lpstr>Trebuchet MS</vt:lpstr>
      <vt:lpstr>Verdana</vt:lpstr>
      <vt:lpstr>Wingdings 2</vt:lpstr>
      <vt:lpstr>Wingdings 3</vt:lpstr>
      <vt:lpstr>Открытая</vt:lpstr>
      <vt:lpstr>Динамическая память</vt:lpstr>
      <vt:lpstr>Размерности</vt:lpstr>
      <vt:lpstr>Модель оперативной памяти ПК</vt:lpstr>
      <vt:lpstr>Модель карты памяти</vt:lpstr>
      <vt:lpstr>Сравнение статической и динамической памяти</vt:lpstr>
      <vt:lpstr>Указатель</vt:lpstr>
      <vt:lpstr>Виды указателей</vt:lpstr>
      <vt:lpstr>Описание указателей</vt:lpstr>
      <vt:lpstr>Указатели и массивы</vt:lpstr>
      <vt:lpstr>Функции работы с динамической памятью</vt:lpstr>
      <vt:lpstr>Пример работы с динамической памятью динамический массив</vt:lpstr>
      <vt:lpstr>Пример 2 – удваивание строки</vt:lpstr>
      <vt:lpstr>Пример 3: обмен значений переменных </vt:lpstr>
      <vt:lpstr>Структуры</vt:lpstr>
      <vt:lpstr>Операции над структурами </vt:lpstr>
      <vt:lpstr> Инициализация структуры </vt:lpstr>
      <vt:lpstr>Структуры в Си, пример</vt:lpstr>
      <vt:lpstr>Объединения</vt:lpstr>
      <vt:lpstr>Операции над объединениями</vt:lpstr>
      <vt:lpstr>Перечислимый тип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память</dc:title>
  <dc:creator>Admin</dc:creator>
  <cp:lastModifiedBy>Татьяна Нестеренко</cp:lastModifiedBy>
  <cp:revision>60</cp:revision>
  <dcterms:created xsi:type="dcterms:W3CDTF">2009-09-12T04:45:08Z</dcterms:created>
  <dcterms:modified xsi:type="dcterms:W3CDTF">2020-11-10T17:28:28Z</dcterms:modified>
</cp:coreProperties>
</file>