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6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16C9E-E283-48FE-8355-157857ABFDD8}" type="datetimeFigureOut">
              <a:rPr lang="ru-RU" smtClean="0"/>
              <a:pPr/>
              <a:t>11.11.2020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C5C75-B852-4A35-8742-67CA18F5A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55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C5C75-B852-4A35-8742-67CA18F5A1CE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циклическом списке можно получить доступ к любому элементу</a:t>
            </a:r>
            <a:r>
              <a:rPr lang="ru-RU" baseline="0" dirty="0"/>
              <a:t> списка, находясь в любом месте его, в отличие от односвязного нециклического.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C5C75-B852-4A35-8742-67CA18F5A1CE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C5C75-B852-4A35-8742-67CA18F5A1CE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C5C75-B852-4A35-8742-67CA18F5A1CE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6F8-F1FE-4D43-AEC3-B520A9946688}" type="datetimeFigureOut">
              <a:rPr lang="ru-RU" smtClean="0"/>
              <a:pPr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6F8-F1FE-4D43-AEC3-B520A9946688}" type="datetimeFigureOut">
              <a:rPr lang="ru-RU" smtClean="0"/>
              <a:pPr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6F8-F1FE-4D43-AEC3-B520A9946688}" type="datetimeFigureOut">
              <a:rPr lang="ru-RU" smtClean="0"/>
              <a:pPr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6F8-F1FE-4D43-AEC3-B520A9946688}" type="datetimeFigureOut">
              <a:rPr lang="ru-RU" smtClean="0"/>
              <a:pPr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6F8-F1FE-4D43-AEC3-B520A9946688}" type="datetimeFigureOut">
              <a:rPr lang="ru-RU" smtClean="0"/>
              <a:pPr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6F8-F1FE-4D43-AEC3-B520A9946688}" type="datetimeFigureOut">
              <a:rPr lang="ru-RU" smtClean="0"/>
              <a:pPr/>
              <a:t>11.11.2020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6F8-F1FE-4D43-AEC3-B520A9946688}" type="datetimeFigureOut">
              <a:rPr lang="ru-RU" smtClean="0"/>
              <a:pPr/>
              <a:t>11.11.2020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6F8-F1FE-4D43-AEC3-B520A9946688}" type="datetimeFigureOut">
              <a:rPr lang="ru-RU" smtClean="0"/>
              <a:pPr/>
              <a:t>11.11.2020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6F8-F1FE-4D43-AEC3-B520A9946688}" type="datetimeFigureOut">
              <a:rPr lang="ru-RU" smtClean="0"/>
              <a:pPr/>
              <a:t>11.11.2020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6F8-F1FE-4D43-AEC3-B520A9946688}" type="datetimeFigureOut">
              <a:rPr lang="ru-RU" smtClean="0"/>
              <a:pPr/>
              <a:t>11.11.2020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6F8-F1FE-4D43-AEC3-B520A9946688}" type="datetimeFigureOut">
              <a:rPr lang="ru-RU" smtClean="0"/>
              <a:pPr/>
              <a:t>11.11.2020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ED6F8-F1FE-4D43-AEC3-B520A9946688}" type="datetimeFigureOut">
              <a:rPr lang="ru-RU" smtClean="0"/>
              <a:pPr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Списки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/>
              <a:t>Циклические списки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142875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Циклический список </a:t>
            </a:r>
            <a:r>
              <a:rPr lang="ru-RU" dirty="0"/>
              <a:t>– это список, в котором связь последнего элемента указывает на первый или один из других элементов этого списка.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28662" y="4286256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14282" y="4214818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43570" y="3571876"/>
            <a:ext cx="1214446" cy="571504"/>
          </a:xfrm>
          <a:prstGeom prst="rect">
            <a:avLst/>
          </a:prstGeom>
          <a:noFill/>
          <a:ln cmpd="sng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6142842" y="3857628"/>
            <a:ext cx="57229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кругленная соединительная линия 10"/>
          <p:cNvCxnSpPr>
            <a:endCxn id="13" idx="1"/>
          </p:cNvCxnSpPr>
          <p:nvPr/>
        </p:nvCxnSpPr>
        <p:spPr>
          <a:xfrm flipV="1">
            <a:off x="1357290" y="3857628"/>
            <a:ext cx="928694" cy="57150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285984" y="3571876"/>
            <a:ext cx="142876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rot="5400000">
            <a:off x="2858282" y="385683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8"/>
          <p:cNvCxnSpPr>
            <a:endCxn id="25" idx="1"/>
          </p:cNvCxnSpPr>
          <p:nvPr/>
        </p:nvCxnSpPr>
        <p:spPr>
          <a:xfrm>
            <a:off x="3500430" y="3857628"/>
            <a:ext cx="428628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7072330" y="3571876"/>
            <a:ext cx="142876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rot="5400000">
            <a:off x="7644628" y="385683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3929058" y="3571876"/>
            <a:ext cx="13573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rot="5400000">
            <a:off x="4501356" y="385683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кругленная соединительная линия 18"/>
          <p:cNvCxnSpPr>
            <a:endCxn id="13" idx="1"/>
          </p:cNvCxnSpPr>
          <p:nvPr/>
        </p:nvCxnSpPr>
        <p:spPr>
          <a:xfrm rot="10800000">
            <a:off x="2285984" y="3857628"/>
            <a:ext cx="5929354" cy="1588"/>
          </a:xfrm>
          <a:prstGeom prst="curvedConnector5">
            <a:avLst>
              <a:gd name="adj1" fmla="val -8467"/>
              <a:gd name="adj2" fmla="val 43330492"/>
              <a:gd name="adj3" fmla="val 105551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кругленная соединительная линия 18"/>
          <p:cNvCxnSpPr/>
          <p:nvPr/>
        </p:nvCxnSpPr>
        <p:spPr>
          <a:xfrm>
            <a:off x="6643702" y="3857628"/>
            <a:ext cx="428628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кругленная соединительная линия 18"/>
          <p:cNvCxnSpPr>
            <a:endCxn id="8" idx="1"/>
          </p:cNvCxnSpPr>
          <p:nvPr/>
        </p:nvCxnSpPr>
        <p:spPr>
          <a:xfrm>
            <a:off x="5072066" y="3857628"/>
            <a:ext cx="571504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28663" y="5286388"/>
            <a:ext cx="600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Задача</a:t>
            </a:r>
            <a:r>
              <a:rPr lang="ru-RU" dirty="0"/>
              <a:t>:  Для заданного односвязного списка определить, </a:t>
            </a:r>
          </a:p>
          <a:p>
            <a:r>
              <a:rPr lang="ru-RU" dirty="0"/>
              <a:t>                является ли он циклическим. </a:t>
            </a:r>
          </a:p>
          <a:p>
            <a:r>
              <a:rPr lang="ru-RU" dirty="0"/>
              <a:t>	Преобразовывать список нельзя.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  <p:bldP spid="8" grpId="0" animBg="1"/>
      <p:bldP spid="13" grpId="0" animBg="1"/>
      <p:bldP spid="17" grpId="0" animBg="1"/>
      <p:bldP spid="25" grpId="0" animBg="1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/>
              <a:t>Двусвязные списки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114300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Двусвязные списки </a:t>
            </a:r>
            <a:r>
              <a:rPr lang="ru-RU" dirty="0"/>
              <a:t>– это списки, элементы которых имеют по две связи, указывающие на предыдущий и следующий элементы.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28662" y="4286256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643570" y="3571876"/>
            <a:ext cx="1214446" cy="571504"/>
          </a:xfrm>
          <a:prstGeom prst="rect">
            <a:avLst/>
          </a:prstGeom>
          <a:noFill/>
          <a:ln cmpd="sng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Скругленная соединительная линия 6"/>
          <p:cNvCxnSpPr>
            <a:endCxn id="8" idx="1"/>
          </p:cNvCxnSpPr>
          <p:nvPr/>
        </p:nvCxnSpPr>
        <p:spPr>
          <a:xfrm flipV="1">
            <a:off x="1357290" y="3857628"/>
            <a:ext cx="928694" cy="57150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285984" y="3571876"/>
            <a:ext cx="142876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3144034" y="385683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кругленная соединительная линия 18"/>
          <p:cNvCxnSpPr>
            <a:endCxn id="13" idx="1"/>
          </p:cNvCxnSpPr>
          <p:nvPr/>
        </p:nvCxnSpPr>
        <p:spPr>
          <a:xfrm>
            <a:off x="3571868" y="3857628"/>
            <a:ext cx="35719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7072330" y="3571876"/>
            <a:ext cx="150019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rot="5400000">
            <a:off x="7858942" y="3856834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929058" y="3571876"/>
            <a:ext cx="13573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rot="5400000">
            <a:off x="4715670" y="385683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8"/>
          <p:cNvCxnSpPr>
            <a:endCxn id="5" idx="1"/>
          </p:cNvCxnSpPr>
          <p:nvPr/>
        </p:nvCxnSpPr>
        <p:spPr>
          <a:xfrm rot="10800000">
            <a:off x="5643570" y="3857628"/>
            <a:ext cx="1785950" cy="1588"/>
          </a:xfrm>
          <a:prstGeom prst="curvedConnector5">
            <a:avLst>
              <a:gd name="adj1" fmla="val 5029"/>
              <a:gd name="adj2" fmla="val -60152349"/>
              <a:gd name="adj3" fmla="val 1128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8"/>
          <p:cNvCxnSpPr/>
          <p:nvPr/>
        </p:nvCxnSpPr>
        <p:spPr>
          <a:xfrm>
            <a:off x="6643702" y="3857628"/>
            <a:ext cx="428628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8"/>
          <p:cNvCxnSpPr>
            <a:endCxn id="5" idx="1"/>
          </p:cNvCxnSpPr>
          <p:nvPr/>
        </p:nvCxnSpPr>
        <p:spPr>
          <a:xfrm>
            <a:off x="5143504" y="3857628"/>
            <a:ext cx="500066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2715406" y="385683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rot="5400000">
            <a:off x="4358480" y="385683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5400000">
            <a:off x="5930116" y="385683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rot="5400000">
            <a:off x="6215868" y="385683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rot="5400000">
            <a:off x="7430314" y="385683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кругленная соединительная линия 18"/>
          <p:cNvCxnSpPr>
            <a:endCxn id="13" idx="1"/>
          </p:cNvCxnSpPr>
          <p:nvPr/>
        </p:nvCxnSpPr>
        <p:spPr>
          <a:xfrm rot="10800000">
            <a:off x="3929058" y="3857628"/>
            <a:ext cx="2071702" cy="1588"/>
          </a:xfrm>
          <a:prstGeom prst="curvedConnector5">
            <a:avLst>
              <a:gd name="adj1" fmla="val 427"/>
              <a:gd name="adj2" fmla="val -58095862"/>
              <a:gd name="adj3" fmla="val 106305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кругленная соединительная линия 18"/>
          <p:cNvCxnSpPr>
            <a:endCxn id="8" idx="1"/>
          </p:cNvCxnSpPr>
          <p:nvPr/>
        </p:nvCxnSpPr>
        <p:spPr>
          <a:xfrm rot="10800000">
            <a:off x="2285984" y="3857628"/>
            <a:ext cx="2071702" cy="71438"/>
          </a:xfrm>
          <a:prstGeom prst="curvedConnector5">
            <a:avLst>
              <a:gd name="adj1" fmla="val 804"/>
              <a:gd name="adj2" fmla="val -757141"/>
              <a:gd name="adj3" fmla="val 111034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57422" y="3643314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NULL</a:t>
            </a:r>
            <a:endParaRPr lang="ru-RU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2462" y="371475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NULL</a:t>
            </a:r>
            <a:endParaRPr lang="ru-RU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857224" y="5000637"/>
            <a:ext cx="6643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typedef</a:t>
            </a:r>
            <a:r>
              <a:rPr lang="en-US" sz="2000" dirty="0"/>
              <a:t> </a:t>
            </a:r>
            <a:r>
              <a:rPr lang="en-US" sz="2000" dirty="0" err="1"/>
              <a:t>struct</a:t>
            </a:r>
            <a:r>
              <a:rPr lang="en-US" sz="2000" dirty="0"/>
              <a:t>  list {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data;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struct</a:t>
            </a:r>
            <a:r>
              <a:rPr lang="en-US" sz="2000" dirty="0"/>
              <a:t> list *</a:t>
            </a:r>
            <a:r>
              <a:rPr lang="en-US" sz="2000" dirty="0" err="1"/>
              <a:t>prev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struct</a:t>
            </a:r>
            <a:r>
              <a:rPr lang="en-US" sz="2000" dirty="0"/>
              <a:t> list *next;</a:t>
            </a:r>
          </a:p>
          <a:p>
            <a:r>
              <a:rPr lang="en-US" sz="2000" dirty="0"/>
              <a:t>} List;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214282" y="4214818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5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6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 animBg="1"/>
      <p:bldP spid="11" grpId="0" animBg="1"/>
      <p:bldP spid="13" grpId="0" animBg="1"/>
      <p:bldP spid="64" grpId="0"/>
      <p:bldP spid="65" grpId="0"/>
      <p:bldP spid="67" grpId="0"/>
      <p:bldP spid="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ru-RU" sz="3200" dirty="0"/>
              <a:t>Удаление элемента из двусвязного списка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300039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000" dirty="0"/>
              <a:t>List *del (List *p) { 	//</a:t>
            </a:r>
            <a:r>
              <a:rPr lang="ru-RU" sz="4000" dirty="0"/>
              <a:t>возвращает указатель на следующий элемент списка</a:t>
            </a:r>
          </a:p>
          <a:p>
            <a:pPr>
              <a:buNone/>
            </a:pPr>
            <a:r>
              <a:rPr lang="en-US" sz="4000" dirty="0"/>
              <a:t>	List *pp,*</a:t>
            </a:r>
            <a:r>
              <a:rPr lang="en-US" sz="4000" dirty="0" err="1"/>
              <a:t>pn</a:t>
            </a:r>
            <a:r>
              <a:rPr lang="en-US" sz="4000" dirty="0"/>
              <a:t>;</a:t>
            </a:r>
          </a:p>
          <a:p>
            <a:pPr>
              <a:buNone/>
            </a:pPr>
            <a:r>
              <a:rPr lang="en-US" sz="4000" dirty="0"/>
              <a:t>	if (p == NULL) return NULL;</a:t>
            </a:r>
          </a:p>
          <a:p>
            <a:pPr>
              <a:buNone/>
            </a:pPr>
            <a:r>
              <a:rPr lang="en-US" sz="4000" dirty="0"/>
              <a:t>	pp = p-&gt;</a:t>
            </a:r>
            <a:r>
              <a:rPr lang="en-US" sz="4000" dirty="0" err="1"/>
              <a:t>prev</a:t>
            </a:r>
            <a:r>
              <a:rPr lang="en-US" sz="4000" dirty="0"/>
              <a:t>;</a:t>
            </a:r>
          </a:p>
          <a:p>
            <a:pPr>
              <a:buNone/>
            </a:pPr>
            <a:r>
              <a:rPr lang="en-US" sz="4000" dirty="0"/>
              <a:t>	</a:t>
            </a:r>
            <a:r>
              <a:rPr lang="en-US" sz="4000" dirty="0" err="1"/>
              <a:t>pn</a:t>
            </a:r>
            <a:r>
              <a:rPr lang="en-US" sz="4000" dirty="0"/>
              <a:t> = p-&gt;next;</a:t>
            </a:r>
          </a:p>
          <a:p>
            <a:pPr>
              <a:buNone/>
            </a:pPr>
            <a:r>
              <a:rPr lang="en-US" sz="4000" dirty="0"/>
              <a:t>	if (pp) pp-&gt;next = </a:t>
            </a:r>
            <a:r>
              <a:rPr lang="en-US" sz="4000" dirty="0" err="1"/>
              <a:t>pn</a:t>
            </a:r>
            <a:r>
              <a:rPr lang="en-US" sz="4000" dirty="0"/>
              <a:t>;</a:t>
            </a:r>
          </a:p>
          <a:p>
            <a:pPr>
              <a:buNone/>
            </a:pPr>
            <a:r>
              <a:rPr lang="en-US" sz="4000" dirty="0"/>
              <a:t>	if (</a:t>
            </a:r>
            <a:r>
              <a:rPr lang="en-US" sz="4000" dirty="0" err="1"/>
              <a:t>pn</a:t>
            </a:r>
            <a:r>
              <a:rPr lang="en-US" sz="4000" dirty="0"/>
              <a:t>) </a:t>
            </a:r>
            <a:r>
              <a:rPr lang="en-US" sz="4000" dirty="0" err="1"/>
              <a:t>pn</a:t>
            </a:r>
            <a:r>
              <a:rPr lang="en-US" sz="4000" dirty="0"/>
              <a:t>-&gt;</a:t>
            </a:r>
            <a:r>
              <a:rPr lang="en-US" sz="4000" dirty="0" err="1"/>
              <a:t>prev</a:t>
            </a:r>
            <a:r>
              <a:rPr lang="en-US" sz="4000" dirty="0"/>
              <a:t> = pp;</a:t>
            </a:r>
          </a:p>
          <a:p>
            <a:pPr>
              <a:buNone/>
            </a:pPr>
            <a:r>
              <a:rPr lang="en-US" sz="4000" dirty="0"/>
              <a:t>	free(p);</a:t>
            </a:r>
          </a:p>
          <a:p>
            <a:pPr>
              <a:buNone/>
            </a:pPr>
            <a:r>
              <a:rPr lang="en-US" sz="4000" dirty="0"/>
              <a:t>	return </a:t>
            </a:r>
            <a:r>
              <a:rPr lang="en-US" sz="4000" dirty="0" err="1"/>
              <a:t>pn</a:t>
            </a:r>
            <a:r>
              <a:rPr lang="en-US" sz="4000" dirty="0"/>
              <a:t>;</a:t>
            </a:r>
          </a:p>
          <a:p>
            <a:pPr>
              <a:buNone/>
            </a:pPr>
            <a:r>
              <a:rPr lang="en-US" sz="4000" dirty="0"/>
              <a:t>}</a:t>
            </a:r>
            <a:endParaRPr lang="ru-RU" sz="4000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43438" y="5357802"/>
            <a:ext cx="1214446" cy="571504"/>
          </a:xfrm>
          <a:prstGeom prst="rect">
            <a:avLst/>
          </a:prstGeom>
          <a:noFill/>
          <a:ln cmpd="sng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000892" y="5286388"/>
            <a:ext cx="150019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5400000">
            <a:off x="2072464" y="5499908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928794" y="5214950"/>
            <a:ext cx="13573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7716066" y="557134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кругленная соединительная линия 18"/>
          <p:cNvCxnSpPr>
            <a:endCxn id="4" idx="1"/>
          </p:cNvCxnSpPr>
          <p:nvPr/>
        </p:nvCxnSpPr>
        <p:spPr>
          <a:xfrm rot="10800000" flipV="1">
            <a:off x="4643438" y="5572140"/>
            <a:ext cx="2571768" cy="71414"/>
          </a:xfrm>
          <a:prstGeom prst="curvedConnector5">
            <a:avLst>
              <a:gd name="adj1" fmla="val 26389"/>
              <a:gd name="adj2" fmla="val 820240"/>
              <a:gd name="adj3" fmla="val 108889"/>
            </a:avLst>
          </a:prstGeom>
          <a:ln w="19050">
            <a:solidFill>
              <a:schemeClr val="tx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кругленная соединительная линия 18"/>
          <p:cNvCxnSpPr/>
          <p:nvPr/>
        </p:nvCxnSpPr>
        <p:spPr>
          <a:xfrm>
            <a:off x="8286776" y="5572140"/>
            <a:ext cx="571504" cy="1588"/>
          </a:xfrm>
          <a:prstGeom prst="curvedConnector3">
            <a:avLst>
              <a:gd name="adj1" fmla="val 484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кругленная соединительная линия 18"/>
          <p:cNvCxnSpPr>
            <a:endCxn id="4" idx="1"/>
          </p:cNvCxnSpPr>
          <p:nvPr/>
        </p:nvCxnSpPr>
        <p:spPr>
          <a:xfrm>
            <a:off x="3000364" y="5500702"/>
            <a:ext cx="1643074" cy="1428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7144562" y="557134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5215736" y="5642784"/>
            <a:ext cx="571504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5400000">
            <a:off x="4787108" y="5642784"/>
            <a:ext cx="571504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2501092" y="5499908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720" y="392906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14348" y="4000504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6786578" y="4000504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6143636" y="40005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pn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786182" y="4071942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3357554" y="4000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cxnSp>
        <p:nvCxnSpPr>
          <p:cNvPr id="24" name="Скругленная соединительная линия 18"/>
          <p:cNvCxnSpPr>
            <a:endCxn id="5" idx="1"/>
          </p:cNvCxnSpPr>
          <p:nvPr/>
        </p:nvCxnSpPr>
        <p:spPr>
          <a:xfrm>
            <a:off x="3000364" y="5500702"/>
            <a:ext cx="4000528" cy="71438"/>
          </a:xfrm>
          <a:prstGeom prst="curvedConnector3">
            <a:avLst>
              <a:gd name="adj1" fmla="val 43197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18"/>
          <p:cNvCxnSpPr>
            <a:endCxn id="7" idx="1"/>
          </p:cNvCxnSpPr>
          <p:nvPr/>
        </p:nvCxnSpPr>
        <p:spPr>
          <a:xfrm rot="16200000" flipH="1">
            <a:off x="821505" y="4393413"/>
            <a:ext cx="1357322" cy="857256"/>
          </a:xfrm>
          <a:prstGeom prst="curvedConnector2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кругленная соединительная линия 18"/>
          <p:cNvCxnSpPr>
            <a:endCxn id="4" idx="1"/>
          </p:cNvCxnSpPr>
          <p:nvPr/>
        </p:nvCxnSpPr>
        <p:spPr>
          <a:xfrm rot="16200000" flipH="1">
            <a:off x="3679037" y="4679153"/>
            <a:ext cx="1428736" cy="500066"/>
          </a:xfrm>
          <a:prstGeom prst="curvedConnector2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кругленная соединительная линия 18"/>
          <p:cNvCxnSpPr>
            <a:endCxn id="5" idx="1"/>
          </p:cNvCxnSpPr>
          <p:nvPr/>
        </p:nvCxnSpPr>
        <p:spPr>
          <a:xfrm rot="5400000">
            <a:off x="6357950" y="4786322"/>
            <a:ext cx="1428760" cy="142876"/>
          </a:xfrm>
          <a:prstGeom prst="curvedConnector4">
            <a:avLst>
              <a:gd name="adj1" fmla="val 40000"/>
              <a:gd name="adj2" fmla="val 259999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кругленная соединительная линия 18"/>
          <p:cNvCxnSpPr/>
          <p:nvPr/>
        </p:nvCxnSpPr>
        <p:spPr>
          <a:xfrm rot="10800000" flipV="1">
            <a:off x="428596" y="5572140"/>
            <a:ext cx="1714512" cy="107157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кругленная соединительная линия 18"/>
          <p:cNvCxnSpPr>
            <a:endCxn id="7" idx="1"/>
          </p:cNvCxnSpPr>
          <p:nvPr/>
        </p:nvCxnSpPr>
        <p:spPr>
          <a:xfrm rot="10800000">
            <a:off x="1928794" y="5500702"/>
            <a:ext cx="2928958" cy="142876"/>
          </a:xfrm>
          <a:prstGeom prst="curvedConnector5">
            <a:avLst>
              <a:gd name="adj1" fmla="val 26829"/>
              <a:gd name="adj2" fmla="val -648567"/>
              <a:gd name="adj3" fmla="val 132706"/>
            </a:avLst>
          </a:prstGeom>
          <a:ln w="19050">
            <a:solidFill>
              <a:schemeClr val="tx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кругленная соединительная линия 18"/>
          <p:cNvCxnSpPr>
            <a:endCxn id="5" idx="1"/>
          </p:cNvCxnSpPr>
          <p:nvPr/>
        </p:nvCxnSpPr>
        <p:spPr>
          <a:xfrm flipV="1">
            <a:off x="5643570" y="5572140"/>
            <a:ext cx="1357322" cy="1428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Скругленная соединительная линия 18"/>
          <p:cNvCxnSpPr>
            <a:endCxn id="7" idx="1"/>
          </p:cNvCxnSpPr>
          <p:nvPr/>
        </p:nvCxnSpPr>
        <p:spPr>
          <a:xfrm rot="10800000">
            <a:off x="1928794" y="5500702"/>
            <a:ext cx="5286412" cy="71438"/>
          </a:xfrm>
          <a:prstGeom prst="curvedConnector5">
            <a:avLst>
              <a:gd name="adj1" fmla="val 19659"/>
              <a:gd name="adj2" fmla="val -1199042"/>
              <a:gd name="adj3" fmla="val 104324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8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8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7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60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6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1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60"/>
                            </p:stCondLst>
                            <p:childTnLst>
                              <p:par>
                                <p:cTn id="1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6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3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4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60"/>
                            </p:stCondLst>
                            <p:childTnLst>
                              <p:par>
                                <p:cTn id="1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1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2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00"/>
                            </p:stCondLst>
                            <p:childTnLst>
                              <p:par>
                                <p:cTn id="14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7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8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80"/>
                            </p:stCondLst>
                            <p:childTnLst>
                              <p:par>
                                <p:cTn id="15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1F51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7" grpId="0" animBg="1"/>
      <p:bldP spid="17" grpId="0"/>
      <p:bldP spid="18" grpId="0" animBg="1"/>
      <p:bldP spid="19" grpId="0" animBg="1"/>
      <p:bldP spid="20" grpId="0"/>
      <p:bldP spid="21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Иерархические списки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92869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/>
              <a:t>Это списки, значениями элементов которых являются указатели на другие списки (подсписки).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00100" y="3143248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715008" y="2428868"/>
            <a:ext cx="1214446" cy="571504"/>
          </a:xfrm>
          <a:prstGeom prst="rect">
            <a:avLst/>
          </a:prstGeom>
          <a:noFill/>
          <a:ln cmpd="sng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кругленная соединительная линия 5"/>
          <p:cNvCxnSpPr>
            <a:endCxn id="7" idx="1"/>
          </p:cNvCxnSpPr>
          <p:nvPr/>
        </p:nvCxnSpPr>
        <p:spPr>
          <a:xfrm flipV="1">
            <a:off x="1428728" y="2714620"/>
            <a:ext cx="928694" cy="57150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2357422" y="2428868"/>
            <a:ext cx="142876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3215472" y="271382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кругленная соединительная линия 18"/>
          <p:cNvCxnSpPr>
            <a:endCxn id="12" idx="1"/>
          </p:cNvCxnSpPr>
          <p:nvPr/>
        </p:nvCxnSpPr>
        <p:spPr>
          <a:xfrm>
            <a:off x="3643306" y="2714620"/>
            <a:ext cx="35719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7143768" y="2428868"/>
            <a:ext cx="150019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7930380" y="2713826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000496" y="2428868"/>
            <a:ext cx="13573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>
            <a:off x="4787108" y="271382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8"/>
          <p:cNvCxnSpPr/>
          <p:nvPr/>
        </p:nvCxnSpPr>
        <p:spPr>
          <a:xfrm rot="16200000" flipH="1">
            <a:off x="7536677" y="3107529"/>
            <a:ext cx="928694" cy="1428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8"/>
          <p:cNvCxnSpPr/>
          <p:nvPr/>
        </p:nvCxnSpPr>
        <p:spPr>
          <a:xfrm>
            <a:off x="6715140" y="2714620"/>
            <a:ext cx="428628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8"/>
          <p:cNvCxnSpPr>
            <a:endCxn id="5" idx="1"/>
          </p:cNvCxnSpPr>
          <p:nvPr/>
        </p:nvCxnSpPr>
        <p:spPr>
          <a:xfrm>
            <a:off x="5214942" y="2714620"/>
            <a:ext cx="500066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5400000">
            <a:off x="2786844" y="271382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5400000">
            <a:off x="4429918" y="271382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6001554" y="271382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6287306" y="271382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7501752" y="271382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кругленная соединительная линия 18"/>
          <p:cNvCxnSpPr/>
          <p:nvPr/>
        </p:nvCxnSpPr>
        <p:spPr>
          <a:xfrm rot="5400000">
            <a:off x="6036479" y="3036091"/>
            <a:ext cx="714380" cy="7143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кругленная соединительная линия 18"/>
          <p:cNvCxnSpPr>
            <a:endCxn id="50" idx="1"/>
          </p:cNvCxnSpPr>
          <p:nvPr/>
        </p:nvCxnSpPr>
        <p:spPr>
          <a:xfrm rot="5400000">
            <a:off x="3571868" y="3000372"/>
            <a:ext cx="1571636" cy="1143008"/>
          </a:xfrm>
          <a:prstGeom prst="curvedConnector4">
            <a:avLst>
              <a:gd name="adj1" fmla="val 40909"/>
              <a:gd name="adj2" fmla="val 12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43900" y="2571744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NULL</a:t>
            </a:r>
            <a:endParaRPr lang="ru-RU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57158" y="3071810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7143768" y="4071942"/>
            <a:ext cx="1214446" cy="571504"/>
          </a:xfrm>
          <a:prstGeom prst="rect">
            <a:avLst/>
          </a:prstGeom>
          <a:noFill/>
          <a:ln cmpd="sng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3786182" y="4071942"/>
            <a:ext cx="142876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rot="5400000">
            <a:off x="4644232" y="435690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кругленная соединительная линия 18"/>
          <p:cNvCxnSpPr>
            <a:endCxn id="55" idx="1"/>
          </p:cNvCxnSpPr>
          <p:nvPr/>
        </p:nvCxnSpPr>
        <p:spPr>
          <a:xfrm>
            <a:off x="5072066" y="4357694"/>
            <a:ext cx="35719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5429256" y="4071942"/>
            <a:ext cx="13573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rot="5400000">
            <a:off x="6215868" y="435690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кругленная соединительная линия 18"/>
          <p:cNvCxnSpPr/>
          <p:nvPr/>
        </p:nvCxnSpPr>
        <p:spPr>
          <a:xfrm>
            <a:off x="8143900" y="4357694"/>
            <a:ext cx="428628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кругленная соединительная линия 18"/>
          <p:cNvCxnSpPr>
            <a:endCxn id="49" idx="1"/>
          </p:cNvCxnSpPr>
          <p:nvPr/>
        </p:nvCxnSpPr>
        <p:spPr>
          <a:xfrm>
            <a:off x="6643702" y="4357694"/>
            <a:ext cx="500066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rot="5400000">
            <a:off x="4215604" y="435690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rot="5400000">
            <a:off x="5858678" y="435690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rot="5400000">
            <a:off x="7430314" y="435690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rot="5400000">
            <a:off x="7716066" y="435690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кругленная соединительная линия 18"/>
          <p:cNvCxnSpPr/>
          <p:nvPr/>
        </p:nvCxnSpPr>
        <p:spPr>
          <a:xfrm rot="5400000">
            <a:off x="2893207" y="3036091"/>
            <a:ext cx="714380" cy="7143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571472" y="5286388"/>
            <a:ext cx="142876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4" name="Прямая соединительная линия 73"/>
          <p:cNvCxnSpPr/>
          <p:nvPr/>
        </p:nvCxnSpPr>
        <p:spPr>
          <a:xfrm rot="5400000">
            <a:off x="1429522" y="557134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кругленная соединительная линия 18"/>
          <p:cNvCxnSpPr>
            <a:endCxn id="76" idx="1"/>
          </p:cNvCxnSpPr>
          <p:nvPr/>
        </p:nvCxnSpPr>
        <p:spPr>
          <a:xfrm>
            <a:off x="1857356" y="5572140"/>
            <a:ext cx="35719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2214546" y="5286388"/>
            <a:ext cx="13573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7" name="Прямая соединительная линия 76"/>
          <p:cNvCxnSpPr/>
          <p:nvPr/>
        </p:nvCxnSpPr>
        <p:spPr>
          <a:xfrm rot="5400000">
            <a:off x="3001158" y="557134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кругленная соединительная линия 18"/>
          <p:cNvCxnSpPr/>
          <p:nvPr/>
        </p:nvCxnSpPr>
        <p:spPr>
          <a:xfrm>
            <a:off x="3428992" y="5572140"/>
            <a:ext cx="500066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 rot="5400000">
            <a:off x="1000894" y="557134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rot="5400000">
            <a:off x="2643968" y="557134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7643834" y="6072206"/>
            <a:ext cx="1214446" cy="571504"/>
          </a:xfrm>
          <a:prstGeom prst="rect">
            <a:avLst/>
          </a:prstGeom>
          <a:noFill/>
          <a:ln cmpd="sng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4286248" y="6072206"/>
            <a:ext cx="142876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6" name="Прямая соединительная линия 95"/>
          <p:cNvCxnSpPr/>
          <p:nvPr/>
        </p:nvCxnSpPr>
        <p:spPr>
          <a:xfrm rot="5400000">
            <a:off x="5144298" y="635716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кругленная соединительная линия 18"/>
          <p:cNvCxnSpPr>
            <a:endCxn id="98" idx="1"/>
          </p:cNvCxnSpPr>
          <p:nvPr/>
        </p:nvCxnSpPr>
        <p:spPr>
          <a:xfrm>
            <a:off x="5572132" y="6357958"/>
            <a:ext cx="35719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5929322" y="6072206"/>
            <a:ext cx="13573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9" name="Прямая соединительная линия 98"/>
          <p:cNvCxnSpPr/>
          <p:nvPr/>
        </p:nvCxnSpPr>
        <p:spPr>
          <a:xfrm rot="5400000">
            <a:off x="6715934" y="635716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кругленная соединительная линия 18"/>
          <p:cNvCxnSpPr>
            <a:endCxn id="94" idx="1"/>
          </p:cNvCxnSpPr>
          <p:nvPr/>
        </p:nvCxnSpPr>
        <p:spPr>
          <a:xfrm>
            <a:off x="7143768" y="6357958"/>
            <a:ext cx="500066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 rot="5400000">
            <a:off x="4715670" y="635716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 rot="5400000">
            <a:off x="6358744" y="635716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 rot="5400000">
            <a:off x="7930380" y="635716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 rot="5400000">
            <a:off x="8216132" y="635716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Скругленная соединительная линия 18"/>
          <p:cNvCxnSpPr>
            <a:endCxn id="73" idx="1"/>
          </p:cNvCxnSpPr>
          <p:nvPr/>
        </p:nvCxnSpPr>
        <p:spPr>
          <a:xfrm rot="10800000" flipV="1">
            <a:off x="571472" y="4357694"/>
            <a:ext cx="4071966" cy="1214446"/>
          </a:xfrm>
          <a:prstGeom prst="curvedConnector3">
            <a:avLst>
              <a:gd name="adj1" fmla="val 105614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кругленная соединительная линия 18"/>
          <p:cNvCxnSpPr>
            <a:endCxn id="95" idx="1"/>
          </p:cNvCxnSpPr>
          <p:nvPr/>
        </p:nvCxnSpPr>
        <p:spPr>
          <a:xfrm rot="10800000" flipV="1">
            <a:off x="4286248" y="4429132"/>
            <a:ext cx="2000264" cy="1928826"/>
          </a:xfrm>
          <a:prstGeom prst="curvedConnector3">
            <a:avLst>
              <a:gd name="adj1" fmla="val 11069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31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>
                <a:solidFill>
                  <a:srgbClr val="FF0000"/>
                </a:solidFill>
              </a:rPr>
              <a:t>Список</a:t>
            </a:r>
            <a:r>
              <a:rPr lang="ru-RU" sz="2800" dirty="0"/>
              <a:t> – структура данных, представляющая собой конечную последовательность элементов.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sz="2800" dirty="0"/>
              <a:t>Элемент списка: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28860" y="3786190"/>
            <a:ext cx="4429156" cy="15716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5400000">
            <a:off x="4429124" y="4572008"/>
            <a:ext cx="1571636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57554" y="435769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2132" y="442913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Связь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Односвязные списки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>
                <a:solidFill>
                  <a:srgbClr val="FF0000"/>
                </a:solidFill>
              </a:rPr>
              <a:t>Односвязный список </a:t>
            </a:r>
            <a:r>
              <a:rPr lang="ru-RU" sz="2400" dirty="0"/>
              <a:t>– это список, у элементов которого существует связь, указывающая на следующий элемент списка ( односторонняя связь).</a:t>
            </a:r>
          </a:p>
          <a:p>
            <a:pPr>
              <a:buNone/>
            </a:pPr>
            <a:endParaRPr lang="ru-RU" sz="24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928662" y="3786190"/>
            <a:ext cx="6929486" cy="1726654"/>
            <a:chOff x="928662" y="3786190"/>
            <a:chExt cx="6929486" cy="1726654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357290" y="3786190"/>
              <a:ext cx="107157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2714612" y="3786190"/>
              <a:ext cx="107157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071934" y="3786190"/>
              <a:ext cx="107157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357818" y="3786190"/>
              <a:ext cx="107157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6643702" y="3786190"/>
              <a:ext cx="107157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единительная линия 10"/>
            <p:cNvCxnSpPr/>
            <p:nvPr/>
          </p:nvCxnSpPr>
          <p:spPr>
            <a:xfrm rot="5400000">
              <a:off x="1786712" y="4071148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>
              <a:off x="3144034" y="4071148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rot="5400000">
              <a:off x="4501356" y="4071148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>
              <a:off x="5787240" y="4071148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rot="5400000">
              <a:off x="7143768" y="4071942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endCxn id="5" idx="1"/>
            </p:cNvCxnSpPr>
            <p:nvPr/>
          </p:nvCxnSpPr>
          <p:spPr>
            <a:xfrm>
              <a:off x="2285984" y="4071942"/>
              <a:ext cx="428628" cy="1588"/>
            </a:xfrm>
            <a:prstGeom prst="straightConnector1">
              <a:avLst/>
            </a:prstGeom>
            <a:ln w="19050" cap="rnd"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4929190" y="4071942"/>
              <a:ext cx="428628" cy="1588"/>
            </a:xfrm>
            <a:prstGeom prst="straightConnector1">
              <a:avLst/>
            </a:prstGeom>
            <a:ln w="19050" cap="rnd"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>
              <a:off x="3643306" y="4071942"/>
              <a:ext cx="428628" cy="1588"/>
            </a:xfrm>
            <a:prstGeom prst="straightConnector1">
              <a:avLst/>
            </a:prstGeom>
            <a:ln w="19050" cap="rnd"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6215074" y="4071942"/>
              <a:ext cx="428628" cy="1588"/>
            </a:xfrm>
            <a:prstGeom prst="straightConnector1">
              <a:avLst/>
            </a:prstGeom>
            <a:ln w="19050" cap="rnd"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 rot="5400000">
              <a:off x="7358082" y="4357694"/>
              <a:ext cx="428628" cy="1588"/>
            </a:xfrm>
            <a:prstGeom prst="straightConnector1">
              <a:avLst/>
            </a:prstGeom>
            <a:ln w="19050" cap="rnd"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28662" y="5143512"/>
              <a:ext cx="83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Голова</a:t>
              </a:r>
            </a:p>
          </p:txBody>
        </p:sp>
        <p:cxnSp>
          <p:nvCxnSpPr>
            <p:cNvPr id="29" name="Прямая со стрелкой 28"/>
            <p:cNvCxnSpPr>
              <a:stCxn id="27" idx="0"/>
              <a:endCxn id="4" idx="2"/>
            </p:cNvCxnSpPr>
            <p:nvPr/>
          </p:nvCxnSpPr>
          <p:spPr>
            <a:xfrm rot="5400000" flipH="1" flipV="1">
              <a:off x="1227151" y="4477589"/>
              <a:ext cx="785818" cy="5460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Правая фигурная скобка 31"/>
            <p:cNvSpPr/>
            <p:nvPr/>
          </p:nvSpPr>
          <p:spPr>
            <a:xfrm rot="5400000">
              <a:off x="5036347" y="2107397"/>
              <a:ext cx="357190" cy="5286412"/>
            </a:xfrm>
            <a:prstGeom prst="rightBrace">
              <a:avLst>
                <a:gd name="adj1" fmla="val 8333"/>
                <a:gd name="adj2" fmla="val 51211"/>
              </a:avLst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86314" y="5000636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Хвост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списка на Си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/>
              <a:t>struct</a:t>
            </a:r>
            <a:r>
              <a:rPr lang="en-US" sz="2400" dirty="0"/>
              <a:t> list 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data;	</a:t>
            </a:r>
            <a:r>
              <a:rPr lang="ru-RU" sz="2400" dirty="0"/>
              <a:t>         </a:t>
            </a:r>
            <a:r>
              <a:rPr lang="en-US" sz="2400" dirty="0"/>
              <a:t>//</a:t>
            </a:r>
            <a:r>
              <a:rPr lang="ru-RU" sz="2400" dirty="0"/>
              <a:t>информационное поле, данные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list *next;</a:t>
            </a:r>
            <a:r>
              <a:rPr lang="ru-RU" sz="2400" dirty="0"/>
              <a:t> // указатель на следующий элемент списка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};</a:t>
            </a: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en-US" sz="2400" dirty="0"/>
              <a:t>/* </a:t>
            </a:r>
            <a:r>
              <a:rPr lang="ru-RU" sz="2400" dirty="0"/>
              <a:t>Описание переменных: </a:t>
            </a:r>
            <a:r>
              <a:rPr lang="en-US" sz="2400" dirty="0"/>
              <a:t>*/</a:t>
            </a:r>
            <a:endParaRPr lang="ru-RU" sz="2400" dirty="0"/>
          </a:p>
          <a:p>
            <a:pPr>
              <a:buNone/>
            </a:pPr>
            <a:r>
              <a:rPr lang="en-US" sz="2400" dirty="0" err="1"/>
              <a:t>struct</a:t>
            </a:r>
            <a:r>
              <a:rPr lang="en-US" sz="2400" dirty="0"/>
              <a:t> list *head=NULL; //</a:t>
            </a:r>
            <a:r>
              <a:rPr lang="ru-RU" sz="2400" dirty="0"/>
              <a:t> - указатель на голову списка</a:t>
            </a:r>
          </a:p>
          <a:p>
            <a:pPr>
              <a:buNone/>
            </a:pPr>
            <a:r>
              <a:rPr lang="en-US" sz="2400" dirty="0" err="1"/>
              <a:t>struct</a:t>
            </a:r>
            <a:r>
              <a:rPr lang="en-US" sz="2400" dirty="0"/>
              <a:t> list </a:t>
            </a:r>
            <a:r>
              <a:rPr lang="ru-RU" sz="2400" dirty="0"/>
              <a:t> </a:t>
            </a:r>
            <a:r>
              <a:rPr lang="en-US" sz="2400" dirty="0"/>
              <a:t>*p, *t;</a:t>
            </a:r>
            <a:r>
              <a:rPr lang="ru-RU" sz="2400" dirty="0"/>
              <a:t>	</a:t>
            </a:r>
            <a:endParaRPr lang="en-US" sz="24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8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2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60"/>
                            </p:stCondLst>
                            <p:childTnLst>
                              <p:par>
                                <p:cTn id="3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80"/>
                            </p:stCondLst>
                            <p:childTnLst>
                              <p:par>
                                <p:cTn id="4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/>
              <a:t>Создание первого элемента списка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178594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p = (</a:t>
            </a:r>
            <a:r>
              <a:rPr lang="en-US" dirty="0" err="1"/>
              <a:t>struct</a:t>
            </a:r>
            <a:r>
              <a:rPr lang="en-US" dirty="0"/>
              <a:t> list*) </a:t>
            </a:r>
            <a:r>
              <a:rPr lang="en-US" dirty="0" err="1"/>
              <a:t>malloc</a:t>
            </a:r>
            <a:r>
              <a:rPr lang="en-US" dirty="0"/>
              <a:t>( </a:t>
            </a:r>
            <a:r>
              <a:rPr lang="en-US" dirty="0" err="1"/>
              <a:t>sizeof</a:t>
            </a:r>
            <a:r>
              <a:rPr lang="en-US" dirty="0"/>
              <a:t>( </a:t>
            </a:r>
            <a:r>
              <a:rPr lang="en-US" dirty="0" err="1"/>
              <a:t>struct</a:t>
            </a:r>
            <a:r>
              <a:rPr lang="en-US" dirty="0"/>
              <a:t> list ) );</a:t>
            </a:r>
          </a:p>
          <a:p>
            <a:pPr>
              <a:buNone/>
            </a:pPr>
            <a:r>
              <a:rPr lang="en-US" dirty="0"/>
              <a:t>p-&gt;data = 5;</a:t>
            </a:r>
          </a:p>
          <a:p>
            <a:pPr>
              <a:buNone/>
            </a:pPr>
            <a:r>
              <a:rPr lang="en-US" dirty="0"/>
              <a:t>p-&gt;next = NULL;</a:t>
            </a:r>
          </a:p>
          <a:p>
            <a:pPr>
              <a:buNone/>
            </a:pPr>
            <a:r>
              <a:rPr lang="en-US" dirty="0"/>
              <a:t>head = p;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4414" y="4143380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14414" y="4929198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71472" y="4143380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4929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286248" y="4071942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5001422" y="4499776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3438" y="435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500694" y="435769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ru-RU" dirty="0"/>
          </a:p>
        </p:txBody>
      </p:sp>
      <p:cxnSp>
        <p:nvCxnSpPr>
          <p:cNvPr id="14" name="Скругленная соединительная линия 13"/>
          <p:cNvCxnSpPr>
            <a:endCxn id="8" idx="1"/>
          </p:cNvCxnSpPr>
          <p:nvPr/>
        </p:nvCxnSpPr>
        <p:spPr>
          <a:xfrm>
            <a:off x="1643042" y="4286256"/>
            <a:ext cx="2643206" cy="2143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/>
          <p:nvPr/>
        </p:nvCxnSpPr>
        <p:spPr>
          <a:xfrm flipV="1">
            <a:off x="1643042" y="4643446"/>
            <a:ext cx="2643206" cy="4286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2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2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2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2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4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6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  <p:bldP spid="8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3200" dirty="0"/>
              <a:t>Вставка нового элемента в начало списка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85860"/>
            <a:ext cx="8229600" cy="178594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p = (</a:t>
            </a:r>
            <a:r>
              <a:rPr lang="en-US" dirty="0" err="1"/>
              <a:t>struct</a:t>
            </a:r>
            <a:r>
              <a:rPr lang="en-US" dirty="0"/>
              <a:t> list*) </a:t>
            </a:r>
            <a:r>
              <a:rPr lang="en-US" dirty="0" err="1"/>
              <a:t>malloc</a:t>
            </a:r>
            <a:r>
              <a:rPr lang="en-US" dirty="0"/>
              <a:t>( </a:t>
            </a:r>
            <a:r>
              <a:rPr lang="en-US" dirty="0" err="1"/>
              <a:t>sizeof</a:t>
            </a:r>
            <a:r>
              <a:rPr lang="en-US" dirty="0"/>
              <a:t>( </a:t>
            </a:r>
            <a:r>
              <a:rPr lang="en-US" dirty="0" err="1"/>
              <a:t>struct</a:t>
            </a:r>
            <a:r>
              <a:rPr lang="en-US" dirty="0"/>
              <a:t> list ) );</a:t>
            </a:r>
          </a:p>
          <a:p>
            <a:pPr>
              <a:buNone/>
            </a:pPr>
            <a:r>
              <a:rPr lang="en-US" dirty="0"/>
              <a:t>p-&gt;data = </a:t>
            </a:r>
            <a:r>
              <a:rPr lang="ru-RU" dirty="0"/>
              <a:t>3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p-&gt;next = head;</a:t>
            </a:r>
          </a:p>
          <a:p>
            <a:pPr>
              <a:buNone/>
            </a:pPr>
            <a:r>
              <a:rPr lang="en-US" dirty="0"/>
              <a:t>head = p;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4414" y="4143380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5357826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71472" y="4143380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52863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500694" y="4071942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6215868" y="4499776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29322" y="4286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715140" y="435769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ru-RU" dirty="0"/>
          </a:p>
        </p:txBody>
      </p:sp>
      <p:cxnSp>
        <p:nvCxnSpPr>
          <p:cNvPr id="12" name="Скругленная соединительная линия 11"/>
          <p:cNvCxnSpPr/>
          <p:nvPr/>
        </p:nvCxnSpPr>
        <p:spPr>
          <a:xfrm rot="16200000" flipH="1">
            <a:off x="1571604" y="4357694"/>
            <a:ext cx="1285884" cy="1143008"/>
          </a:xfrm>
          <a:prstGeom prst="curvedConnector3">
            <a:avLst>
              <a:gd name="adj1" fmla="val 76311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кругленная соединительная линия 12"/>
          <p:cNvCxnSpPr>
            <a:endCxn id="14" idx="1"/>
          </p:cNvCxnSpPr>
          <p:nvPr/>
        </p:nvCxnSpPr>
        <p:spPr>
          <a:xfrm>
            <a:off x="1428728" y="5500702"/>
            <a:ext cx="1357322" cy="2143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786050" y="5286388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rot="5400000">
            <a:off x="3429786" y="5714222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43240" y="5500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cxnSp>
        <p:nvCxnSpPr>
          <p:cNvPr id="19" name="Скругленная соединительная линия 18"/>
          <p:cNvCxnSpPr>
            <a:endCxn id="8" idx="1"/>
          </p:cNvCxnSpPr>
          <p:nvPr/>
        </p:nvCxnSpPr>
        <p:spPr>
          <a:xfrm rot="5400000" flipH="1" flipV="1">
            <a:off x="4250529" y="4536289"/>
            <a:ext cx="1285884" cy="1214446"/>
          </a:xfrm>
          <a:prstGeom prst="curvedConnector2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кругленная соединительная линия 19"/>
          <p:cNvCxnSpPr>
            <a:endCxn id="8" idx="1"/>
          </p:cNvCxnSpPr>
          <p:nvPr/>
        </p:nvCxnSpPr>
        <p:spPr>
          <a:xfrm>
            <a:off x="1714480" y="4286256"/>
            <a:ext cx="3786214" cy="2143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2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2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2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2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6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10" grpId="0"/>
      <p:bldP spid="11" grpId="0"/>
      <p:bldP spid="14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ru-RU" sz="2800" dirty="0"/>
              <a:t>Вставка нового элемента в конец списка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250032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p = (</a:t>
            </a:r>
            <a:r>
              <a:rPr lang="en-US" dirty="0" err="1"/>
              <a:t>struct</a:t>
            </a:r>
            <a:r>
              <a:rPr lang="en-US" dirty="0"/>
              <a:t> list*) </a:t>
            </a:r>
            <a:r>
              <a:rPr lang="en-US" dirty="0" err="1"/>
              <a:t>malloc</a:t>
            </a:r>
            <a:r>
              <a:rPr lang="en-US" dirty="0"/>
              <a:t>( </a:t>
            </a:r>
            <a:r>
              <a:rPr lang="en-US" dirty="0" err="1"/>
              <a:t>sizeof</a:t>
            </a:r>
            <a:r>
              <a:rPr lang="en-US" dirty="0"/>
              <a:t>( </a:t>
            </a:r>
            <a:r>
              <a:rPr lang="en-US" dirty="0" err="1"/>
              <a:t>struct</a:t>
            </a:r>
            <a:r>
              <a:rPr lang="en-US" dirty="0"/>
              <a:t> list ) );</a:t>
            </a:r>
          </a:p>
          <a:p>
            <a:pPr>
              <a:buNone/>
            </a:pPr>
            <a:r>
              <a:rPr lang="en-US" dirty="0"/>
              <a:t>p-&gt;data = </a:t>
            </a:r>
            <a:r>
              <a:rPr lang="ru-RU" dirty="0"/>
              <a:t>10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p-&gt;next = NULL;</a:t>
            </a:r>
          </a:p>
          <a:p>
            <a:pPr>
              <a:buNone/>
            </a:pPr>
            <a:r>
              <a:rPr lang="en-US" dirty="0"/>
              <a:t>t = head;</a:t>
            </a:r>
          </a:p>
          <a:p>
            <a:pPr>
              <a:buNone/>
            </a:pPr>
            <a:r>
              <a:rPr lang="en-US" dirty="0"/>
              <a:t>while (t-&gt;next != NULL)</a:t>
            </a:r>
          </a:p>
          <a:p>
            <a:pPr>
              <a:buNone/>
            </a:pPr>
            <a:r>
              <a:rPr lang="en-US" dirty="0"/>
              <a:t>	t = t-&gt;next;</a:t>
            </a:r>
          </a:p>
          <a:p>
            <a:pPr>
              <a:buNone/>
            </a:pPr>
            <a:r>
              <a:rPr lang="en-US" dirty="0"/>
              <a:t>t-&gt;next = p;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14414" y="4143380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5786454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71472" y="4143380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57864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00694" y="4071942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6215868" y="4499776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29322" y="4286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cxnSp>
        <p:nvCxnSpPr>
          <p:cNvPr id="13" name="Скругленная соединительная линия 12"/>
          <p:cNvCxnSpPr>
            <a:endCxn id="15" idx="1"/>
          </p:cNvCxnSpPr>
          <p:nvPr/>
        </p:nvCxnSpPr>
        <p:spPr>
          <a:xfrm>
            <a:off x="1643042" y="4286256"/>
            <a:ext cx="1000132" cy="2857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/>
          <p:nvPr/>
        </p:nvCxnSpPr>
        <p:spPr>
          <a:xfrm>
            <a:off x="1357290" y="5929330"/>
            <a:ext cx="5286412" cy="2143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2643174" y="4143380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3358348" y="4571214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1802" y="435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cxnSp>
        <p:nvCxnSpPr>
          <p:cNvPr id="18" name="Скругленная соединительная линия 18"/>
          <p:cNvCxnSpPr>
            <a:endCxn id="9" idx="1"/>
          </p:cNvCxnSpPr>
          <p:nvPr/>
        </p:nvCxnSpPr>
        <p:spPr>
          <a:xfrm flipV="1">
            <a:off x="4143372" y="4500570"/>
            <a:ext cx="1357322" cy="1428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6643702" y="5500702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rot="5400000">
            <a:off x="7216000" y="5928536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29454" y="5786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7786710" y="578645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ru-RU" dirty="0"/>
          </a:p>
        </p:txBody>
      </p:sp>
      <p:cxnSp>
        <p:nvCxnSpPr>
          <p:cNvPr id="23" name="Скругленная соединительная линия 18"/>
          <p:cNvCxnSpPr>
            <a:endCxn id="19" idx="1"/>
          </p:cNvCxnSpPr>
          <p:nvPr/>
        </p:nvCxnSpPr>
        <p:spPr>
          <a:xfrm rot="5400000">
            <a:off x="6215074" y="5000636"/>
            <a:ext cx="1357322" cy="500066"/>
          </a:xfrm>
          <a:prstGeom prst="curvedConnector4">
            <a:avLst>
              <a:gd name="adj1" fmla="val 34211"/>
              <a:gd name="adj2" fmla="val 145714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928662" y="5072074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Скругленная соединительная линия 43"/>
          <p:cNvCxnSpPr/>
          <p:nvPr/>
        </p:nvCxnSpPr>
        <p:spPr>
          <a:xfrm flipV="1">
            <a:off x="1285852" y="4714884"/>
            <a:ext cx="4214842" cy="500066"/>
          </a:xfrm>
          <a:prstGeom prst="curvedConnector3">
            <a:avLst>
              <a:gd name="adj1" fmla="val 88400"/>
            </a:avLst>
          </a:prstGeom>
          <a:ln w="19050">
            <a:solidFill>
              <a:schemeClr val="tx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2910" y="507207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715140" y="435769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ru-RU" dirty="0"/>
          </a:p>
        </p:txBody>
      </p:sp>
      <p:cxnSp>
        <p:nvCxnSpPr>
          <p:cNvPr id="27" name="Скругленная соединительная линия 26"/>
          <p:cNvCxnSpPr>
            <a:endCxn id="15" idx="1"/>
          </p:cNvCxnSpPr>
          <p:nvPr/>
        </p:nvCxnSpPr>
        <p:spPr>
          <a:xfrm flipV="1">
            <a:off x="1285852" y="4572008"/>
            <a:ext cx="1357322" cy="64294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2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2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2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2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6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2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2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40"/>
                            </p:stCondLst>
                            <p:childTnLst>
                              <p:par>
                                <p:cTn id="9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5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40"/>
                            </p:stCondLst>
                            <p:childTnLst>
                              <p:par>
                                <p:cTn id="1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4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1" grpId="0"/>
      <p:bldP spid="15" grpId="0" animBg="1"/>
      <p:bldP spid="17" grpId="0"/>
      <p:bldP spid="19" grpId="0" animBg="1"/>
      <p:bldP spid="21" grpId="0"/>
      <p:bldP spid="22" grpId="0"/>
      <p:bldP spid="43" grpId="0" animBg="1"/>
      <p:bldP spid="49" grpId="0"/>
      <p:bldP spid="26" grpId="0"/>
      <p:bldP spid="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Вставка нового элемента в середину списка</a:t>
            </a:r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250032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p = (</a:t>
            </a:r>
            <a:r>
              <a:rPr lang="en-US" dirty="0" err="1"/>
              <a:t>struct</a:t>
            </a:r>
            <a:r>
              <a:rPr lang="en-US" dirty="0"/>
              <a:t> list*) </a:t>
            </a:r>
            <a:r>
              <a:rPr lang="en-US" dirty="0" err="1"/>
              <a:t>malloc</a:t>
            </a:r>
            <a:r>
              <a:rPr lang="en-US" dirty="0"/>
              <a:t>( </a:t>
            </a:r>
            <a:r>
              <a:rPr lang="en-US" dirty="0" err="1"/>
              <a:t>sizeof</a:t>
            </a:r>
            <a:r>
              <a:rPr lang="en-US" dirty="0"/>
              <a:t>( </a:t>
            </a:r>
            <a:r>
              <a:rPr lang="en-US" dirty="0" err="1"/>
              <a:t>struct</a:t>
            </a:r>
            <a:r>
              <a:rPr lang="en-US" dirty="0"/>
              <a:t> list ) );</a:t>
            </a:r>
          </a:p>
          <a:p>
            <a:pPr>
              <a:buNone/>
            </a:pPr>
            <a:r>
              <a:rPr lang="en-US" dirty="0"/>
              <a:t>p-&gt;data = </a:t>
            </a:r>
            <a:r>
              <a:rPr lang="ru-RU" dirty="0"/>
              <a:t>4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t = head;</a:t>
            </a:r>
          </a:p>
          <a:p>
            <a:pPr>
              <a:buNone/>
            </a:pPr>
            <a:r>
              <a:rPr lang="en-US" dirty="0"/>
              <a:t>while (t-&gt;next </a:t>
            </a:r>
            <a:r>
              <a:rPr lang="ru-RU" dirty="0"/>
              <a:t>-</a:t>
            </a:r>
            <a:r>
              <a:rPr lang="en-US" dirty="0"/>
              <a:t>&gt;data != 5) </a:t>
            </a:r>
            <a:r>
              <a:rPr lang="ru-RU" dirty="0"/>
              <a:t>  </a:t>
            </a:r>
            <a:r>
              <a:rPr lang="en-US" dirty="0"/>
              <a:t>//</a:t>
            </a:r>
            <a:r>
              <a:rPr lang="ru-RU" sz="2900" dirty="0">
                <a:solidFill>
                  <a:srgbClr val="FF0000"/>
                </a:solidFill>
              </a:rPr>
              <a:t>вставка перед элементом с заданным свойством</a:t>
            </a:r>
            <a:endParaRPr lang="en-US" sz="29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	t = t-&gt;next;</a:t>
            </a:r>
          </a:p>
          <a:p>
            <a:pPr>
              <a:buNone/>
            </a:pPr>
            <a:r>
              <a:rPr lang="en-US" dirty="0"/>
              <a:t>p-&gt;next = t-&gt;next;</a:t>
            </a:r>
          </a:p>
          <a:p>
            <a:pPr>
              <a:buNone/>
            </a:pPr>
            <a:r>
              <a:rPr lang="en-US" dirty="0"/>
              <a:t>t-&gt;next = p;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5852" y="3857628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5786454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71472" y="3786190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57864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429256" y="3786190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6215868" y="4214024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57884" y="4071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cxnSp>
        <p:nvCxnSpPr>
          <p:cNvPr id="12" name="Скругленная соединительная линия 11"/>
          <p:cNvCxnSpPr>
            <a:endCxn id="14" idx="1"/>
          </p:cNvCxnSpPr>
          <p:nvPr/>
        </p:nvCxnSpPr>
        <p:spPr>
          <a:xfrm>
            <a:off x="1714480" y="4000504"/>
            <a:ext cx="1000132" cy="2857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кругленная соединительная линия 12"/>
          <p:cNvCxnSpPr/>
          <p:nvPr/>
        </p:nvCxnSpPr>
        <p:spPr>
          <a:xfrm>
            <a:off x="1357290" y="5929330"/>
            <a:ext cx="2286016" cy="2143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714612" y="3857628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3358348" y="4285462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71802" y="40719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cxnSp>
        <p:nvCxnSpPr>
          <p:cNvPr id="17" name="Скругленная соединительная линия 18"/>
          <p:cNvCxnSpPr>
            <a:endCxn id="31" idx="1"/>
          </p:cNvCxnSpPr>
          <p:nvPr/>
        </p:nvCxnSpPr>
        <p:spPr>
          <a:xfrm rot="5400000">
            <a:off x="3107521" y="4822041"/>
            <a:ext cx="1643074" cy="571504"/>
          </a:xfrm>
          <a:prstGeom prst="curvedConnector4">
            <a:avLst>
              <a:gd name="adj1" fmla="val 36957"/>
              <a:gd name="adj2" fmla="val 14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6929454" y="5286388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rot="5400000">
            <a:off x="7501752" y="5714222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58082" y="55007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143900" y="55721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ru-RU" dirty="0"/>
          </a:p>
        </p:txBody>
      </p:sp>
      <p:cxnSp>
        <p:nvCxnSpPr>
          <p:cNvPr id="22" name="Скругленная соединительная линия 18"/>
          <p:cNvCxnSpPr>
            <a:endCxn id="18" idx="1"/>
          </p:cNvCxnSpPr>
          <p:nvPr/>
        </p:nvCxnSpPr>
        <p:spPr>
          <a:xfrm rot="5400000">
            <a:off x="6250793" y="4893479"/>
            <a:ext cx="1500198" cy="142876"/>
          </a:xfrm>
          <a:prstGeom prst="curvedConnector4">
            <a:avLst>
              <a:gd name="adj1" fmla="val 35714"/>
              <a:gd name="adj2" fmla="val 259999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928662" y="5072074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Скругленная соединительная линия 23"/>
          <p:cNvCxnSpPr/>
          <p:nvPr/>
        </p:nvCxnSpPr>
        <p:spPr>
          <a:xfrm flipV="1">
            <a:off x="1285852" y="4500570"/>
            <a:ext cx="1428760" cy="71438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2910" y="507207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643306" y="5500702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rot="5400000">
            <a:off x="4429918" y="5928536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кругленная соединительная линия 18"/>
          <p:cNvCxnSpPr>
            <a:endCxn id="9" idx="1"/>
          </p:cNvCxnSpPr>
          <p:nvPr/>
        </p:nvCxnSpPr>
        <p:spPr>
          <a:xfrm rot="5400000" flipH="1" flipV="1">
            <a:off x="4429124" y="5000636"/>
            <a:ext cx="1785950" cy="214314"/>
          </a:xfrm>
          <a:prstGeom prst="curvedConnector2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71934" y="5715016"/>
            <a:ext cx="27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cxnSp>
        <p:nvCxnSpPr>
          <p:cNvPr id="48" name="Скругленная соединительная линия 47"/>
          <p:cNvCxnSpPr>
            <a:endCxn id="9" idx="1"/>
          </p:cNvCxnSpPr>
          <p:nvPr/>
        </p:nvCxnSpPr>
        <p:spPr>
          <a:xfrm flipV="1">
            <a:off x="4214810" y="4214818"/>
            <a:ext cx="1214446" cy="7143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2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2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2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2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4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2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600"/>
                            </p:stCondLst>
                            <p:childTnLst>
                              <p:par>
                                <p:cTn id="9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2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3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9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0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8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9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0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40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4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1" grpId="0"/>
      <p:bldP spid="14" grpId="0" animBg="1"/>
      <p:bldP spid="16" grpId="0"/>
      <p:bldP spid="18" grpId="0" animBg="1"/>
      <p:bldP spid="20" grpId="0"/>
      <p:bldP spid="21" grpId="0"/>
      <p:bldP spid="23" grpId="0" animBg="1"/>
      <p:bldP spid="25" grpId="0"/>
      <p:bldP spid="31" grpId="0" animBg="1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Удаление элемента из списка</a:t>
            </a:r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500034" y="1071547"/>
            <a:ext cx="8229600" cy="235745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t = head;</a:t>
            </a:r>
          </a:p>
          <a:p>
            <a:pPr>
              <a:buNone/>
            </a:pPr>
            <a:r>
              <a:rPr lang="en-US" dirty="0"/>
              <a:t>while (t-&gt;next </a:t>
            </a:r>
            <a:r>
              <a:rPr lang="ru-RU" dirty="0"/>
              <a:t>-</a:t>
            </a:r>
            <a:r>
              <a:rPr lang="en-US" dirty="0"/>
              <a:t>&gt;data != 5)</a:t>
            </a:r>
            <a:endParaRPr lang="en-US" sz="29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	t = t-&gt;next;</a:t>
            </a:r>
          </a:p>
          <a:p>
            <a:pPr>
              <a:buNone/>
            </a:pPr>
            <a:r>
              <a:rPr lang="en-US" dirty="0"/>
              <a:t>p</a:t>
            </a:r>
            <a:r>
              <a:rPr lang="ru-RU" dirty="0"/>
              <a:t> </a:t>
            </a:r>
            <a:r>
              <a:rPr lang="en-US" dirty="0"/>
              <a:t>= t-&gt;next;</a:t>
            </a:r>
          </a:p>
          <a:p>
            <a:pPr>
              <a:buNone/>
            </a:pPr>
            <a:r>
              <a:rPr lang="en-US" dirty="0"/>
              <a:t>t-&gt;next = p-&gt;next;</a:t>
            </a:r>
            <a:endParaRPr lang="ru-RU" dirty="0"/>
          </a:p>
          <a:p>
            <a:pPr>
              <a:buNone/>
            </a:pPr>
            <a:r>
              <a:rPr lang="en-US" dirty="0"/>
              <a:t>free(p);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3857628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5786454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7158" y="3786190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57864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429256" y="3786190"/>
            <a:ext cx="1928826" cy="857256"/>
          </a:xfrm>
          <a:prstGeom prst="rect">
            <a:avLst/>
          </a:prstGeom>
          <a:noFill/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6215868" y="4214024"/>
            <a:ext cx="857256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57884" y="4071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cxnSp>
        <p:nvCxnSpPr>
          <p:cNvPr id="12" name="Скругленная соединительная линия 11"/>
          <p:cNvCxnSpPr>
            <a:endCxn id="14" idx="1"/>
          </p:cNvCxnSpPr>
          <p:nvPr/>
        </p:nvCxnSpPr>
        <p:spPr>
          <a:xfrm>
            <a:off x="1357290" y="4000504"/>
            <a:ext cx="1357322" cy="2857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кругленная соединительная линия 12"/>
          <p:cNvCxnSpPr>
            <a:endCxn id="9" idx="1"/>
          </p:cNvCxnSpPr>
          <p:nvPr/>
        </p:nvCxnSpPr>
        <p:spPr>
          <a:xfrm flipV="1">
            <a:off x="1357290" y="4214818"/>
            <a:ext cx="4071966" cy="171451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714612" y="3857628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3358348" y="4285462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71802" y="40719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cxnSp>
        <p:nvCxnSpPr>
          <p:cNvPr id="17" name="Скругленная соединительная линия 18"/>
          <p:cNvCxnSpPr>
            <a:endCxn id="26" idx="1"/>
          </p:cNvCxnSpPr>
          <p:nvPr/>
        </p:nvCxnSpPr>
        <p:spPr>
          <a:xfrm rot="5400000">
            <a:off x="3107521" y="4822041"/>
            <a:ext cx="1643074" cy="571504"/>
          </a:xfrm>
          <a:prstGeom prst="curvedConnector4">
            <a:avLst>
              <a:gd name="adj1" fmla="val 36957"/>
              <a:gd name="adj2" fmla="val 14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6929454" y="5286388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rot="5400000">
            <a:off x="7501752" y="5714222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58082" y="55007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143900" y="55721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ru-RU" dirty="0"/>
          </a:p>
        </p:txBody>
      </p:sp>
      <p:cxnSp>
        <p:nvCxnSpPr>
          <p:cNvPr id="22" name="Скругленная соединительная линия 18"/>
          <p:cNvCxnSpPr>
            <a:endCxn id="18" idx="1"/>
          </p:cNvCxnSpPr>
          <p:nvPr/>
        </p:nvCxnSpPr>
        <p:spPr>
          <a:xfrm rot="5400000">
            <a:off x="6250793" y="4893479"/>
            <a:ext cx="1500198" cy="142876"/>
          </a:xfrm>
          <a:prstGeom prst="curvedConnector4">
            <a:avLst>
              <a:gd name="adj1" fmla="val 35714"/>
              <a:gd name="adj2" fmla="val 259999"/>
            </a:avLst>
          </a:prstGeom>
          <a:ln w="19050">
            <a:solidFill>
              <a:schemeClr val="tx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1000100" y="5072074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Скругленная соединительная линия 23"/>
          <p:cNvCxnSpPr/>
          <p:nvPr/>
        </p:nvCxnSpPr>
        <p:spPr>
          <a:xfrm>
            <a:off x="1357290" y="5214950"/>
            <a:ext cx="2286016" cy="8572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2910" y="507207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643306" y="5500702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rot="5400000">
            <a:off x="4429918" y="5928536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18"/>
          <p:cNvCxnSpPr/>
          <p:nvPr/>
        </p:nvCxnSpPr>
        <p:spPr>
          <a:xfrm flipV="1">
            <a:off x="5214942" y="5857892"/>
            <a:ext cx="1714512" cy="1428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71934" y="5715016"/>
            <a:ext cx="27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cxnSp>
        <p:nvCxnSpPr>
          <p:cNvPr id="30" name="Скругленная соединительная линия 29"/>
          <p:cNvCxnSpPr>
            <a:endCxn id="9" idx="1"/>
          </p:cNvCxnSpPr>
          <p:nvPr/>
        </p:nvCxnSpPr>
        <p:spPr>
          <a:xfrm rot="5400000" flipH="1" flipV="1">
            <a:off x="4464843" y="4964917"/>
            <a:ext cx="1714512" cy="214314"/>
          </a:xfrm>
          <a:prstGeom prst="curvedConnector2">
            <a:avLst/>
          </a:prstGeom>
          <a:ln w="19050">
            <a:solidFill>
              <a:schemeClr val="tx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кругленная соединительная линия 30"/>
          <p:cNvCxnSpPr>
            <a:endCxn id="14" idx="1"/>
          </p:cNvCxnSpPr>
          <p:nvPr/>
        </p:nvCxnSpPr>
        <p:spPr>
          <a:xfrm flipV="1">
            <a:off x="1428728" y="4286256"/>
            <a:ext cx="1285884" cy="9286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60"/>
                            </p:stCondLst>
                            <p:childTnLst>
                              <p:par>
                                <p:cTn id="6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3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4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4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4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9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0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80"/>
                            </p:stCondLst>
                            <p:childTnLst>
                              <p:par>
                                <p:cTn id="1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8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2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3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60"/>
                            </p:stCondLst>
                            <p:childTnLst>
                              <p:par>
                                <p:cTn id="1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60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60"/>
                            </p:stCondLst>
                            <p:childTnLst>
                              <p:par>
                                <p:cTn id="1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9" grpId="1" animBg="1"/>
      <p:bldP spid="11" grpId="0"/>
      <p:bldP spid="11" grpId="1"/>
      <p:bldP spid="14" grpId="0" animBg="1"/>
      <p:bldP spid="16" grpId="0"/>
      <p:bldP spid="18" grpId="0" animBg="1"/>
      <p:bldP spid="20" grpId="0"/>
      <p:bldP spid="21" grpId="0"/>
      <p:bldP spid="23" grpId="0" animBg="1"/>
      <p:bldP spid="25" grpId="0"/>
      <p:bldP spid="26" grpId="0" animBg="1"/>
      <p:bldP spid="2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601</Words>
  <Application>Microsoft Office PowerPoint</Application>
  <PresentationFormat>Экран (4:3)</PresentationFormat>
  <Paragraphs>126</Paragraphs>
  <Slides>13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Тема Office</vt:lpstr>
      <vt:lpstr>Списки</vt:lpstr>
      <vt:lpstr>Определения</vt:lpstr>
      <vt:lpstr>Односвязные списки</vt:lpstr>
      <vt:lpstr>Описание списка на Си</vt:lpstr>
      <vt:lpstr>Создание первого элемента списка</vt:lpstr>
      <vt:lpstr>Вставка нового элемента в начало списка</vt:lpstr>
      <vt:lpstr>Вставка нового элемента в конец списка</vt:lpstr>
      <vt:lpstr>Вставка нового элемента в середину списка</vt:lpstr>
      <vt:lpstr>Удаление элемента из списка</vt:lpstr>
      <vt:lpstr>Циклические списки</vt:lpstr>
      <vt:lpstr>Двусвязные списки</vt:lpstr>
      <vt:lpstr>Удаление элемента из двусвязного списка</vt:lpstr>
      <vt:lpstr>Иерархические списки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nest</dc:creator>
  <cp:lastModifiedBy>Татьяна Нестеренко</cp:lastModifiedBy>
  <cp:revision>112</cp:revision>
  <dcterms:created xsi:type="dcterms:W3CDTF">2009-09-16T13:14:48Z</dcterms:created>
  <dcterms:modified xsi:type="dcterms:W3CDTF">2020-11-10T17:30:08Z</dcterms:modified>
</cp:coreProperties>
</file>