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85" r:id="rId19"/>
    <p:sldId id="286" r:id="rId20"/>
    <p:sldId id="296" r:id="rId21"/>
    <p:sldId id="287" r:id="rId22"/>
    <p:sldId id="288" r:id="rId23"/>
    <p:sldId id="289" r:id="rId24"/>
    <p:sldId id="293" r:id="rId25"/>
    <p:sldId id="294" r:id="rId26"/>
    <p:sldId id="295" r:id="rId27"/>
    <p:sldId id="275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60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1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2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1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3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Заголовок, 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иаграмма 3"/>
          <p:cNvSpPr>
            <a:spLocks noGrp="1"/>
          </p:cNvSpPr>
          <p:nvPr>
            <p:ph type="chart"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4371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523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362962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98125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97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6167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3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43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4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3077901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A55776-12F2-420A-866F-C3CE88CF837D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7937AC-028E-4253-8BDD-415A0811D7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24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6" y="518844"/>
            <a:ext cx="8715200" cy="2475706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7</a:t>
            </a:r>
            <a:br>
              <a:rPr lang="ru-RU" dirty="0"/>
            </a:br>
            <a:r>
              <a:rPr lang="ru-RU" dirty="0"/>
              <a:t>Отношения, графы, деревья:</a:t>
            </a:r>
            <a:br>
              <a:rPr lang="ru-RU" dirty="0"/>
            </a:br>
            <a:r>
              <a:rPr lang="ru-RU" dirty="0"/>
              <a:t>основные определения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8040" y="3004669"/>
            <a:ext cx="8715200" cy="2063080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</a:rPr>
              <a:t>учебное пособие Нестеренко Т.В., Чурина Т.Г. Основы алгоритмизации и программирования (часть 2). Динамические структуры данных, алгоритмы на графах.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Стр. </a:t>
            </a:r>
            <a:r>
              <a:rPr lang="ru-RU" sz="2400" dirty="0">
                <a:solidFill>
                  <a:srgbClr val="FF0000"/>
                </a:solidFill>
              </a:rPr>
              <a:t>34-42, 45-47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87982" y="1950758"/>
            <a:ext cx="6779096" cy="41259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дуга в ациклическом графе,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прямой предок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прямой потомок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в ациклическом графе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существует путь из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предок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потомок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Дуга и путь в ациклическом графе</a:t>
            </a:r>
          </a:p>
        </p:txBody>
      </p:sp>
      <p:sp>
        <p:nvSpPr>
          <p:cNvPr id="4" name="Овал 3"/>
          <p:cNvSpPr/>
          <p:nvPr/>
        </p:nvSpPr>
        <p:spPr>
          <a:xfrm>
            <a:off x="2500298" y="1214422"/>
            <a:ext cx="50006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500694" y="1285860"/>
            <a:ext cx="571504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43570" y="1357298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</a:t>
            </a:r>
            <a:endParaRPr lang="ru-RU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128586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endParaRPr lang="ru-RU" sz="2400" i="1" dirty="0"/>
          </a:p>
        </p:txBody>
      </p:sp>
      <p:cxnSp>
        <p:nvCxnSpPr>
          <p:cNvPr id="8" name="Shape 7"/>
          <p:cNvCxnSpPr>
            <a:stCxn id="4" idx="7"/>
            <a:endCxn id="5" idx="1"/>
          </p:cNvCxnSpPr>
          <p:nvPr/>
        </p:nvCxnSpPr>
        <p:spPr>
          <a:xfrm rot="16200000" flipH="1">
            <a:off x="4220041" y="5207"/>
            <a:ext cx="71438" cy="2657258"/>
          </a:xfrm>
          <a:prstGeom prst="curvedConnector3">
            <a:avLst>
              <a:gd name="adj1" fmla="val -43715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873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100" b="1" dirty="0">
                <a:latin typeface="Calibri" panose="020F0502020204030204" pitchFamily="34" charset="0"/>
                <a:cs typeface="Calibri" panose="020F0502020204030204" pitchFamily="34" charset="0"/>
              </a:rPr>
              <a:t>Определение.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(Ориентированным) </a:t>
            </a:r>
            <a:r>
              <a:rPr lang="ru-RU" sz="31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деревом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 Т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называется (ориентированный) граф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 = (А,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 специальной вершиной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А,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называемый </a:t>
            </a:r>
            <a:r>
              <a:rPr lang="ru-RU" sz="31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корнем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у которого</a:t>
            </a:r>
          </a:p>
          <a:p>
            <a:pPr lvl="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степень по входу вершины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равна 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lvl="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степень по входу всех остальных вершин дерева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Т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равна 1,</a:t>
            </a:r>
          </a:p>
          <a:p>
            <a:pPr lvl="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каждая вершина </a:t>
            </a:r>
            <a:r>
              <a:rPr lang="ru-RU" sz="3100" i="1" dirty="0" err="1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sz="31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ru-RU" sz="3100" i="1" dirty="0" err="1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достижима из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3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Дерево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обладает следующими свойствами: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ациклический граф,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для каждой вершины дерева Т существует единственный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путь, ведущий из корня в эту вершину.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725470"/>
          </a:xfrm>
        </p:spPr>
        <p:txBody>
          <a:bodyPr>
            <a:noAutofit/>
          </a:bodyPr>
          <a:lstStyle/>
          <a:p>
            <a:r>
              <a:rPr lang="ru-RU" sz="3200" dirty="0"/>
              <a:t>Дерево </a:t>
            </a:r>
            <a:br>
              <a:rPr lang="ru-RU" sz="3200" dirty="0"/>
            </a:br>
            <a:r>
              <a:rPr lang="ru-RU" sz="3200" dirty="0"/>
              <a:t>(частный вид ациклического графа)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4686304" cy="5664121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Поддеревом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дерева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Т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(А,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называется любое дерево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'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А'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 которого 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А'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не пусто и содержится в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' =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'х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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ни одна вершина из множества  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А' 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не  является потомком вершины из множества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А‘.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None/>
            </a:pPr>
            <a:r>
              <a:rPr lang="ru-RU" sz="1800" i="1" dirty="0">
                <a:latin typeface="Calibri" panose="020F0502020204030204" pitchFamily="34" charset="0"/>
                <a:cs typeface="Calibri" panose="020F0502020204030204" pitchFamily="34" charset="0"/>
              </a:rPr>
              <a:t>Другими словами, поддерево – это дерево с корнем в выделенной вершине и все вершины и дуги, достижимые из нее.</a:t>
            </a: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None/>
            </a:pP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Ориентированный граф, состоящий из нескольких деревьев, называется </a:t>
            </a:r>
            <a:r>
              <a:rPr lang="ru-RU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лесом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929454" y="50004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892" y="500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6143636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5074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7786710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8148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5500694" y="271462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2132" y="2714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6357950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388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501090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3966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6" name="Овал 15"/>
          <p:cNvSpPr/>
          <p:nvPr/>
        </p:nvSpPr>
        <p:spPr>
          <a:xfrm>
            <a:off x="7858148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9586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7215206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6644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0" name="Овал 19"/>
          <p:cNvSpPr/>
          <p:nvPr/>
        </p:nvSpPr>
        <p:spPr>
          <a:xfrm>
            <a:off x="5715008" y="414338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6446" y="41433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22" name="Овал 21"/>
          <p:cNvSpPr/>
          <p:nvPr/>
        </p:nvSpPr>
        <p:spPr>
          <a:xfrm>
            <a:off x="6500826" y="421481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2264" y="42148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cxnSp>
        <p:nvCxnSpPr>
          <p:cNvPr id="32" name="Прямая соединительная линия 31"/>
          <p:cNvCxnSpPr>
            <a:stCxn id="4" idx="3"/>
            <a:endCxn id="6" idx="7"/>
          </p:cNvCxnSpPr>
          <p:nvPr/>
        </p:nvCxnSpPr>
        <p:spPr>
          <a:xfrm rot="5400000">
            <a:off x="6402336" y="1034032"/>
            <a:ext cx="768484" cy="43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5400000">
            <a:off x="5715008" y="2143116"/>
            <a:ext cx="714380" cy="428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6" idx="4"/>
            <a:endCxn id="13" idx="0"/>
          </p:cNvCxnSpPr>
          <p:nvPr/>
        </p:nvCxnSpPr>
        <p:spPr>
          <a:xfrm rot="16200000" flipH="1">
            <a:off x="6097247" y="2296662"/>
            <a:ext cx="785818" cy="1929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17" idx="0"/>
          </p:cNvCxnSpPr>
          <p:nvPr/>
        </p:nvCxnSpPr>
        <p:spPr>
          <a:xfrm rot="16200000" flipH="1">
            <a:off x="7652818" y="2352035"/>
            <a:ext cx="785818" cy="82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endCxn id="19" idx="0"/>
          </p:cNvCxnSpPr>
          <p:nvPr/>
        </p:nvCxnSpPr>
        <p:spPr>
          <a:xfrm rot="5400000">
            <a:off x="7224191" y="2148511"/>
            <a:ext cx="857256" cy="4178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" idx="5"/>
            <a:endCxn id="9" idx="0"/>
          </p:cNvCxnSpPr>
          <p:nvPr/>
        </p:nvCxnSpPr>
        <p:spPr>
          <a:xfrm rot="16200000" flipH="1">
            <a:off x="7332989" y="889197"/>
            <a:ext cx="705713" cy="659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2" idx="3"/>
            <a:endCxn id="21" idx="0"/>
          </p:cNvCxnSpPr>
          <p:nvPr/>
        </p:nvCxnSpPr>
        <p:spPr>
          <a:xfrm rot="5400000">
            <a:off x="5691710" y="3403906"/>
            <a:ext cx="991465" cy="487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2" idx="4"/>
            <a:endCxn id="23" idx="0"/>
          </p:cNvCxnSpPr>
          <p:nvPr/>
        </p:nvCxnSpPr>
        <p:spPr>
          <a:xfrm rot="16200000" flipH="1">
            <a:off x="6201145" y="3621523"/>
            <a:ext cx="1000132" cy="186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8" idx="5"/>
            <a:endCxn id="15" idx="0"/>
          </p:cNvCxnSpPr>
          <p:nvPr/>
        </p:nvCxnSpPr>
        <p:spPr>
          <a:xfrm rot="16200000" flipH="1">
            <a:off x="8083088" y="2067924"/>
            <a:ext cx="848589" cy="5876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5214942" y="1357298"/>
            <a:ext cx="2000264" cy="3714776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5043494" cy="592935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Пусть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=(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дерево,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тогда</a:t>
            </a:r>
          </a:p>
          <a:p>
            <a:pPr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– </a:t>
            </a: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отец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а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– </a:t>
            </a: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сын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Глубина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или </a:t>
            </a:r>
            <a:r>
              <a:rPr lang="ru-RU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уровень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вершины – длина пути от корня до этой вершины.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Высота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ru-RU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вершины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– длина максимального пути от этой вершины до листа.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Высота дерева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 длина максимального пути от корня до листа.</a:t>
            </a:r>
          </a:p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Глубина корня = 0.</a:t>
            </a:r>
          </a:p>
          <a:p>
            <a:pPr>
              <a:buNone/>
            </a:pPr>
            <a:r>
              <a:rPr lang="ru-RU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Например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глубина вершины 2 = 1, высота вершины 2 = 2.</a:t>
            </a:r>
          </a:p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Высота вершины 1 = высота дерева =3.</a:t>
            </a:r>
          </a:p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Глубина вершины 1 = 0.</a:t>
            </a:r>
          </a:p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Высота вершины 6 = 0, а ее глубина = 2.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929454" y="50004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892" y="500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6143636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5074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7786710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8148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5500694" y="271462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2132" y="2714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6357950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388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501090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3966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6" name="Овал 15"/>
          <p:cNvSpPr/>
          <p:nvPr/>
        </p:nvSpPr>
        <p:spPr>
          <a:xfrm>
            <a:off x="7858148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9586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7215206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6644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0" name="Овал 19"/>
          <p:cNvSpPr/>
          <p:nvPr/>
        </p:nvSpPr>
        <p:spPr>
          <a:xfrm>
            <a:off x="5715008" y="414338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6446" y="41433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22" name="Овал 21"/>
          <p:cNvSpPr/>
          <p:nvPr/>
        </p:nvSpPr>
        <p:spPr>
          <a:xfrm>
            <a:off x="6500826" y="421481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2264" y="42148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cxnSp>
        <p:nvCxnSpPr>
          <p:cNvPr id="24" name="Прямая соединительная линия 23"/>
          <p:cNvCxnSpPr>
            <a:stCxn id="4" idx="3"/>
            <a:endCxn id="6" idx="7"/>
          </p:cNvCxnSpPr>
          <p:nvPr/>
        </p:nvCxnSpPr>
        <p:spPr>
          <a:xfrm rot="5400000">
            <a:off x="6402336" y="1034032"/>
            <a:ext cx="768484" cy="43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5715008" y="2143116"/>
            <a:ext cx="714380" cy="428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4"/>
            <a:endCxn id="13" idx="0"/>
          </p:cNvCxnSpPr>
          <p:nvPr/>
        </p:nvCxnSpPr>
        <p:spPr>
          <a:xfrm rot="16200000" flipH="1">
            <a:off x="6097247" y="2296662"/>
            <a:ext cx="785818" cy="1929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endCxn id="17" idx="0"/>
          </p:cNvCxnSpPr>
          <p:nvPr/>
        </p:nvCxnSpPr>
        <p:spPr>
          <a:xfrm rot="16200000" flipH="1">
            <a:off x="7652818" y="2352035"/>
            <a:ext cx="785818" cy="82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endCxn id="19" idx="0"/>
          </p:cNvCxnSpPr>
          <p:nvPr/>
        </p:nvCxnSpPr>
        <p:spPr>
          <a:xfrm rot="5400000">
            <a:off x="7224191" y="2148511"/>
            <a:ext cx="857256" cy="4178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5"/>
            <a:endCxn id="9" idx="0"/>
          </p:cNvCxnSpPr>
          <p:nvPr/>
        </p:nvCxnSpPr>
        <p:spPr>
          <a:xfrm rot="16200000" flipH="1">
            <a:off x="7332989" y="889197"/>
            <a:ext cx="705713" cy="659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2" idx="3"/>
            <a:endCxn id="21" idx="0"/>
          </p:cNvCxnSpPr>
          <p:nvPr/>
        </p:nvCxnSpPr>
        <p:spPr>
          <a:xfrm rot="5400000">
            <a:off x="5691710" y="3403906"/>
            <a:ext cx="991465" cy="487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2" idx="4"/>
            <a:endCxn id="23" idx="0"/>
          </p:cNvCxnSpPr>
          <p:nvPr/>
        </p:nvCxnSpPr>
        <p:spPr>
          <a:xfrm rot="16200000" flipH="1">
            <a:off x="6201145" y="3621523"/>
            <a:ext cx="1000132" cy="186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8" idx="5"/>
            <a:endCxn id="15" idx="0"/>
          </p:cNvCxnSpPr>
          <p:nvPr/>
        </p:nvCxnSpPr>
        <p:spPr>
          <a:xfrm rot="16200000" flipH="1">
            <a:off x="8083088" y="2067924"/>
            <a:ext cx="848589" cy="5876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00108"/>
            <a:ext cx="5677802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Упорядоченное дерево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– это дерево, в котором множество сыновей каждой вершины упорядочено слева направо.</a:t>
            </a:r>
          </a:p>
          <a:p>
            <a:pPr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Бинарное дерево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– это упорядоченное дерево, в котором: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любой сын – либо левый либо правый,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любой узел имеет не более одного левого и не более одного правого сына.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Бинарные деревья</a:t>
            </a:r>
          </a:p>
        </p:txBody>
      </p:sp>
      <p:sp>
        <p:nvSpPr>
          <p:cNvPr id="4" name="Овал 3"/>
          <p:cNvSpPr/>
          <p:nvPr/>
        </p:nvSpPr>
        <p:spPr>
          <a:xfrm>
            <a:off x="6929454" y="50004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892" y="500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6143636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5074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7786710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8148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5500694" y="271462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2132" y="2714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6357950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388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6" name="Овал 15"/>
          <p:cNvSpPr/>
          <p:nvPr/>
        </p:nvSpPr>
        <p:spPr>
          <a:xfrm>
            <a:off x="6929454" y="421481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0892" y="4214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7215206" y="278605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6644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0" name="Овал 19"/>
          <p:cNvSpPr/>
          <p:nvPr/>
        </p:nvSpPr>
        <p:spPr>
          <a:xfrm>
            <a:off x="5715008" y="414338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6446" y="41433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929586" y="414338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1024" y="4214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cxnSp>
        <p:nvCxnSpPr>
          <p:cNvPr id="24" name="Прямая соединительная линия 23"/>
          <p:cNvCxnSpPr>
            <a:stCxn id="4" idx="3"/>
            <a:endCxn id="6" idx="7"/>
          </p:cNvCxnSpPr>
          <p:nvPr/>
        </p:nvCxnSpPr>
        <p:spPr>
          <a:xfrm rot="5400000">
            <a:off x="6402336" y="1034032"/>
            <a:ext cx="768484" cy="43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5715008" y="2143116"/>
            <a:ext cx="714380" cy="428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4"/>
            <a:endCxn id="13" idx="0"/>
          </p:cNvCxnSpPr>
          <p:nvPr/>
        </p:nvCxnSpPr>
        <p:spPr>
          <a:xfrm rot="16200000" flipH="1">
            <a:off x="6097247" y="2296662"/>
            <a:ext cx="785818" cy="1929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6750859" y="3607595"/>
            <a:ext cx="100013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endCxn id="19" idx="0"/>
          </p:cNvCxnSpPr>
          <p:nvPr/>
        </p:nvCxnSpPr>
        <p:spPr>
          <a:xfrm rot="5400000">
            <a:off x="7224191" y="2148511"/>
            <a:ext cx="857256" cy="4178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5"/>
            <a:endCxn id="9" idx="0"/>
          </p:cNvCxnSpPr>
          <p:nvPr/>
        </p:nvCxnSpPr>
        <p:spPr>
          <a:xfrm rot="16200000" flipH="1">
            <a:off x="7332989" y="889197"/>
            <a:ext cx="705713" cy="659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2" idx="3"/>
            <a:endCxn id="21" idx="0"/>
          </p:cNvCxnSpPr>
          <p:nvPr/>
        </p:nvCxnSpPr>
        <p:spPr>
          <a:xfrm rot="5400000">
            <a:off x="5691710" y="3403906"/>
            <a:ext cx="991465" cy="487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8" idx="5"/>
          </p:cNvCxnSpPr>
          <p:nvPr/>
        </p:nvCxnSpPr>
        <p:spPr>
          <a:xfrm rot="16200000" flipH="1">
            <a:off x="7397237" y="3396717"/>
            <a:ext cx="991467" cy="501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2924" y="231864"/>
            <a:ext cx="8229600" cy="16344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Бинарное дерево называется </a:t>
            </a: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полным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, если существует некоторое целое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такое что любой узел глубины меньше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имеет как левого, так и правого сына, а если узел имеет глубину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то он является листом.</a:t>
            </a:r>
          </a:p>
        </p:txBody>
      </p:sp>
      <p:sp>
        <p:nvSpPr>
          <p:cNvPr id="4" name="Овал 3"/>
          <p:cNvSpPr/>
          <p:nvPr/>
        </p:nvSpPr>
        <p:spPr>
          <a:xfrm>
            <a:off x="4714876" y="228599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314" y="22859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3428992" y="342900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0430" y="3429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5572132" y="335756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570" y="33575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2357422" y="442913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8860" y="44291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786182" y="457200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7620" y="45720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4714876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6314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00628" y="457200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2066" y="45720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8" name="Овал 17"/>
          <p:cNvSpPr/>
          <p:nvPr/>
        </p:nvSpPr>
        <p:spPr>
          <a:xfrm>
            <a:off x="3286116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7554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20" name="Овал 19"/>
          <p:cNvSpPr/>
          <p:nvPr/>
        </p:nvSpPr>
        <p:spPr>
          <a:xfrm>
            <a:off x="5715008" y="592933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6446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</p:txBody>
      </p:sp>
      <p:cxnSp>
        <p:nvCxnSpPr>
          <p:cNvPr id="22" name="Прямая соединительная линия 21"/>
          <p:cNvCxnSpPr>
            <a:stCxn id="4" idx="3"/>
            <a:endCxn id="6" idx="7"/>
          </p:cNvCxnSpPr>
          <p:nvPr/>
        </p:nvCxnSpPr>
        <p:spPr>
          <a:xfrm rot="5400000">
            <a:off x="3902006" y="2605668"/>
            <a:ext cx="839922" cy="9322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3"/>
            <a:endCxn id="11" idx="0"/>
          </p:cNvCxnSpPr>
          <p:nvPr/>
        </p:nvCxnSpPr>
        <p:spPr>
          <a:xfrm rot="5400000">
            <a:off x="2727033" y="3653939"/>
            <a:ext cx="634275" cy="916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6" idx="4"/>
            <a:endCxn id="13" idx="0"/>
          </p:cNvCxnSpPr>
          <p:nvPr/>
        </p:nvCxnSpPr>
        <p:spPr>
          <a:xfrm rot="16200000" flipH="1">
            <a:off x="3489760" y="4046893"/>
            <a:ext cx="714380" cy="335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4536281" y="5393545"/>
            <a:ext cx="100013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endCxn id="17" idx="0"/>
          </p:cNvCxnSpPr>
          <p:nvPr/>
        </p:nvCxnSpPr>
        <p:spPr>
          <a:xfrm rot="5400000">
            <a:off x="5009613" y="3934461"/>
            <a:ext cx="857256" cy="4178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4" idx="5"/>
            <a:endCxn id="9" idx="0"/>
          </p:cNvCxnSpPr>
          <p:nvPr/>
        </p:nvCxnSpPr>
        <p:spPr>
          <a:xfrm rot="16200000" flipH="1">
            <a:off x="5118411" y="2675147"/>
            <a:ext cx="705713" cy="659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3" idx="2"/>
            <a:endCxn id="19" idx="0"/>
          </p:cNvCxnSpPr>
          <p:nvPr/>
        </p:nvCxnSpPr>
        <p:spPr>
          <a:xfrm rot="5400000">
            <a:off x="3282978" y="5268871"/>
            <a:ext cx="1028650" cy="4351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6" idx="5"/>
          </p:cNvCxnSpPr>
          <p:nvPr/>
        </p:nvCxnSpPr>
        <p:spPr>
          <a:xfrm rot="16200000" flipH="1">
            <a:off x="5182659" y="5182667"/>
            <a:ext cx="991467" cy="501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500826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72264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  <p:sp>
        <p:nvSpPr>
          <p:cNvPr id="41" name="Овал 40"/>
          <p:cNvSpPr/>
          <p:nvPr/>
        </p:nvSpPr>
        <p:spPr>
          <a:xfrm>
            <a:off x="6786578" y="457200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16" y="45720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43" name="Овал 42"/>
          <p:cNvSpPr/>
          <p:nvPr/>
        </p:nvSpPr>
        <p:spPr>
          <a:xfrm>
            <a:off x="7500958" y="592933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72396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6322231" y="5393545"/>
            <a:ext cx="100013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5"/>
          </p:cNvCxnSpPr>
          <p:nvPr/>
        </p:nvCxnSpPr>
        <p:spPr>
          <a:xfrm rot="16200000" flipH="1">
            <a:off x="6004196" y="3718187"/>
            <a:ext cx="920027" cy="930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1" idx="5"/>
          </p:cNvCxnSpPr>
          <p:nvPr/>
        </p:nvCxnSpPr>
        <p:spPr>
          <a:xfrm rot="16200000" flipH="1">
            <a:off x="6968609" y="5182667"/>
            <a:ext cx="991467" cy="501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714480" y="585789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5918" y="59293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3" name="Овал 52"/>
          <p:cNvSpPr/>
          <p:nvPr/>
        </p:nvSpPr>
        <p:spPr>
          <a:xfrm>
            <a:off x="2714612" y="585789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86050" y="59293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55" name="Овал 54"/>
          <p:cNvSpPr/>
          <p:nvPr/>
        </p:nvSpPr>
        <p:spPr>
          <a:xfrm>
            <a:off x="4071934" y="592933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43372" y="60007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cxnSp>
        <p:nvCxnSpPr>
          <p:cNvPr id="57" name="Прямая соединительная линия 56"/>
          <p:cNvCxnSpPr>
            <a:stCxn id="10" idx="3"/>
            <a:endCxn id="51" idx="0"/>
          </p:cNvCxnSpPr>
          <p:nvPr/>
        </p:nvCxnSpPr>
        <p:spPr>
          <a:xfrm rot="5400000">
            <a:off x="1666133" y="5093369"/>
            <a:ext cx="1062903" cy="466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0" idx="5"/>
            <a:endCxn id="53" idx="0"/>
          </p:cNvCxnSpPr>
          <p:nvPr/>
        </p:nvCxnSpPr>
        <p:spPr>
          <a:xfrm rot="16200000" flipH="1">
            <a:off x="2342999" y="5236245"/>
            <a:ext cx="1062903" cy="180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endCxn id="55" idx="0"/>
          </p:cNvCxnSpPr>
          <p:nvPr/>
        </p:nvCxnSpPr>
        <p:spPr>
          <a:xfrm rot="16200000" flipH="1">
            <a:off x="3768322" y="5375685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Пусть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T[2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ru-RU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-1]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– массив для хранения вершин дерева,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k-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высота дерева.</a:t>
            </a:r>
          </a:p>
          <a:p>
            <a:pPr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T[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хранится корень дерева.</a:t>
            </a:r>
          </a:p>
          <a:p>
            <a:pPr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Левый сын узла 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расположен в позиции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+ 1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правый сын – в позиции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+ 2</a:t>
            </a: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Отец узла, находящегося в позиции 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расположен в позиции</a:t>
            </a: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(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-1)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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ru-RU" sz="3200" dirty="0"/>
              <a:t>Представление полных бинарных деревьев с помощью массива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75863"/>
          </a:xfrm>
        </p:spPr>
        <p:txBody>
          <a:bodyPr/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Обход дерева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это способ методичного исследования узлов дерева, при котором каждый узел проходится только один раз. 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			в глубину</a:t>
            </a: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Обходы </a:t>
            </a: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			в ширину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Обходы дерева</a:t>
            </a: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>
          <a:xfrm flipV="1">
            <a:off x="1907704" y="3579574"/>
            <a:ext cx="1306974" cy="353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cxnSpLocks/>
          </p:cNvCxnSpPr>
          <p:nvPr/>
        </p:nvCxnSpPr>
        <p:spPr>
          <a:xfrm>
            <a:off x="1907704" y="4149080"/>
            <a:ext cx="1306974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785794"/>
            <a:ext cx="8822214" cy="578647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Пусть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дерево,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корень,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,…,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сыновья вершины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Прямой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префиксный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) обход:</a:t>
            </a:r>
          </a:p>
          <a:p>
            <a:pPr marL="914400" lvl="1" indent="-51435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посетить корень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914400" lvl="1" indent="-51435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посетить в прямом порядке поддеревья с корнями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,…,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514350"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Обратный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постфиксный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обход:</a:t>
            </a:r>
          </a:p>
          <a:p>
            <a:pPr marL="914400" lvl="1" indent="-51435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посетить в обратном порядке поддеревья с корнями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,…,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914400" lvl="1" indent="-51435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посетить корень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514350">
              <a:buNone/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Внутренний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инфиксный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обход для бинарных деревьев:</a:t>
            </a:r>
          </a:p>
          <a:p>
            <a:pPr marL="914400" lvl="1" indent="-51435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посетить во внутреннем порядке левое поддерево корня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если существует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914400" lvl="1" indent="-51435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посетить корень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посетить во внутреннем порядке правое поддерево корня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если существует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914400" lvl="1" indent="-514350"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Обходы деревьев в глубину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8927" y="6000768"/>
            <a:ext cx="8652229" cy="41114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Прямой		      Обратный			Внутренний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927" y="161038"/>
            <a:ext cx="8501122" cy="582594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Обходы деревьев в глубину. Пример 1.</a:t>
            </a:r>
          </a:p>
        </p:txBody>
      </p:sp>
      <p:sp>
        <p:nvSpPr>
          <p:cNvPr id="4" name="Овал 3"/>
          <p:cNvSpPr/>
          <p:nvPr/>
        </p:nvSpPr>
        <p:spPr>
          <a:xfrm>
            <a:off x="857224" y="100010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43042" y="192880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5720" y="207167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714348" y="321468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428728" y="321468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357422" y="314324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285852" y="442913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14282" y="442913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000232" y="435769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428860" y="535782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433828" y="1564586"/>
            <a:ext cx="644737" cy="36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1248338" y="1523636"/>
            <a:ext cx="575094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510868" y="2761172"/>
            <a:ext cx="716175" cy="19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1273224" y="2761172"/>
            <a:ext cx="859051" cy="47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1975347" y="2511139"/>
            <a:ext cx="787613" cy="47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250002" y="3891552"/>
            <a:ext cx="787613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962586" y="3820113"/>
            <a:ext cx="787613" cy="4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1964514" y="3891552"/>
            <a:ext cx="787613" cy="14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 rot="16200000" flipH="1">
            <a:off x="2314677" y="4957890"/>
            <a:ext cx="573299" cy="2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3714744" y="928670"/>
            <a:ext cx="571504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4500562" y="178592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3286116" y="192880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3571868" y="314324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4286248" y="314324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5214942" y="307181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4071934" y="435769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3143240" y="435769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4786314" y="428625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5429256" y="535782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3411133" y="1541495"/>
            <a:ext cx="512323" cy="26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4166834" y="1452198"/>
            <a:ext cx="442680" cy="37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3373619" y="2694965"/>
            <a:ext cx="787613" cy="10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4089794" y="2659246"/>
            <a:ext cx="930489" cy="3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4766660" y="2373494"/>
            <a:ext cx="859051" cy="53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3125381" y="3837973"/>
            <a:ext cx="787613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3766528" y="3802254"/>
            <a:ext cx="787613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4768455" y="3766535"/>
            <a:ext cx="787613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 rot="16200000" flipH="1">
            <a:off x="5123850" y="4802386"/>
            <a:ext cx="644737" cy="46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6715140" y="85723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7715272" y="185736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Овал 218"/>
          <p:cNvSpPr/>
          <p:nvPr/>
        </p:nvSpPr>
        <p:spPr>
          <a:xfrm>
            <a:off x="6072198" y="178592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6572264" y="307181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7358082" y="307181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Овал 221"/>
          <p:cNvSpPr/>
          <p:nvPr/>
        </p:nvSpPr>
        <p:spPr>
          <a:xfrm>
            <a:off x="8429652" y="307181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Овал 222"/>
          <p:cNvSpPr/>
          <p:nvPr/>
        </p:nvSpPr>
        <p:spPr>
          <a:xfrm>
            <a:off x="7000892" y="428625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6143636" y="428625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7929586" y="428625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Овал 225"/>
          <p:cNvSpPr/>
          <p:nvPr/>
        </p:nvSpPr>
        <p:spPr>
          <a:xfrm>
            <a:off x="8501090" y="521495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6304372" y="1301924"/>
            <a:ext cx="501861" cy="46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7141973" y="1284065"/>
            <a:ext cx="646532" cy="64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6179355" y="2428868"/>
            <a:ext cx="78581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7304504" y="2587808"/>
            <a:ext cx="787613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8017089" y="2409213"/>
            <a:ext cx="787613" cy="53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6125777" y="3766535"/>
            <a:ext cx="787613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6731205" y="3766535"/>
            <a:ext cx="787613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7947446" y="3730816"/>
            <a:ext cx="787613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 rot="16200000" flipH="1">
            <a:off x="8302841" y="4766667"/>
            <a:ext cx="501861" cy="39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1000100" y="1071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428596" y="2143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1785918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857224" y="3286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1500166" y="3286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2428860" y="321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57158" y="4429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1428728" y="450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2071670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2500298" y="5357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786182" y="10001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335755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4572000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3643306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4357686" y="321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5286380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3214678" y="4429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6143636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6786578" y="928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5500694" y="5357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4857752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4143372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6215074" y="4286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8501090" y="3143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7429520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6643702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7786710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8572528" y="528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8001024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7072330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260648"/>
            <a:ext cx="7859216" cy="576899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Пусть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— объекты.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Через (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обозначим </a:t>
            </a:r>
            <a:r>
              <a:rPr lang="ru-RU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упорядоченную пару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состоящую из объектов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взятых в этом порядке.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Упорядоченные пары (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(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с,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называются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равными,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 = с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противоположность этому {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Декартовым произведением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множеств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обозначаемым через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АхВ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называют множество {(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Пусть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 {1, 2} и В = {2, 3, 4}. Тогда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 {(1, 2), (1, 3), (1, 4), (2, 2), (2, 3), (2, 4)}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317831-603D-496D-96BC-4F755A5D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node{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node *left;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node *right;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tree;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(tree *t)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(!t) return;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 ”, t-&gt;value);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(t-&gt;left);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(t-&gt;right);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68715-11E3-4CBE-A714-CC2897A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Описание вершины бинарного дерева на Си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br>
              <a:rPr lang="ru-RU" sz="3200" dirty="0">
                <a:solidFill>
                  <a:srgbClr val="0070C0"/>
                </a:solidFill>
              </a:rPr>
            </a:br>
            <a:r>
              <a:rPr lang="ru-RU" sz="3200" dirty="0">
                <a:solidFill>
                  <a:srgbClr val="0070C0"/>
                </a:solidFill>
              </a:rPr>
              <a:t>и обход дерева</a:t>
            </a:r>
          </a:p>
        </p:txBody>
      </p:sp>
    </p:spTree>
    <p:extLst>
      <p:ext uri="{BB962C8B-B14F-4D97-AF65-F5344CB8AC3E}">
        <p14:creationId xmlns:p14="http://schemas.microsoft.com/office/powerpoint/2010/main" val="37413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01928" y="4545029"/>
            <a:ext cx="7283152" cy="16255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*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 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 +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 g c  	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- префиксный обход</a:t>
            </a:r>
          </a:p>
          <a:p>
            <a:pPr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d 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* f g + 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 +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постфиксный обход</a:t>
            </a:r>
          </a:p>
          <a:p>
            <a:pPr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*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)+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/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c 	-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инфиксный обход</a:t>
            </a:r>
          </a:p>
          <a:p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42852"/>
            <a:ext cx="8928992" cy="428628"/>
          </a:xfrm>
        </p:spPr>
        <p:txBody>
          <a:bodyPr>
            <a:noAutofit/>
          </a:bodyPr>
          <a:lstStyle/>
          <a:p>
            <a:r>
              <a:rPr lang="ru-RU" sz="3200" dirty="0"/>
              <a:t>Обходы деревьев в глубину. Пример 2</a:t>
            </a:r>
          </a:p>
        </p:txBody>
      </p:sp>
      <p:sp>
        <p:nvSpPr>
          <p:cNvPr id="4" name="Овал 3"/>
          <p:cNvSpPr/>
          <p:nvPr/>
        </p:nvSpPr>
        <p:spPr>
          <a:xfrm>
            <a:off x="4071934" y="78579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500694" y="157161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643174" y="157161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28992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000628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357950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857620" y="385762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857488" y="385762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72000" y="385762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000232" y="271462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3362786" y="778768"/>
            <a:ext cx="358985" cy="122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4855957" y="916413"/>
            <a:ext cx="432218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3011198" y="2118230"/>
            <a:ext cx="787613" cy="54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5023719" y="2225387"/>
            <a:ext cx="787613" cy="33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5904437" y="2082511"/>
            <a:ext cx="787613" cy="61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3000365" y="3355767"/>
            <a:ext cx="644737" cy="35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 rot="16200000" flipH="1">
            <a:off x="3677230" y="3391485"/>
            <a:ext cx="644737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3"/>
            <a:endCxn id="12" idx="0"/>
          </p:cNvCxnSpPr>
          <p:nvPr/>
        </p:nvCxnSpPr>
        <p:spPr>
          <a:xfrm rot="5400000">
            <a:off x="4643439" y="3427205"/>
            <a:ext cx="644737" cy="216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2148340" y="2136090"/>
            <a:ext cx="716175" cy="44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4810" y="7857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86050" y="16430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3570" y="157161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0430" y="27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72066" y="27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9388" y="2786058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ru-RU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00364" y="392906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ru-RU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0496" y="385762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ru-RU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4876" y="392906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ru-RU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670" y="27146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ru-RU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5429256" y="385762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я соединительная линия 67"/>
          <p:cNvCxnSpPr>
            <a:stCxn id="8" idx="5"/>
            <a:endCxn id="56" idx="0"/>
          </p:cNvCxnSpPr>
          <p:nvPr/>
        </p:nvCxnSpPr>
        <p:spPr>
          <a:xfrm rot="16200000" flipH="1">
            <a:off x="5248866" y="3391485"/>
            <a:ext cx="644737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72132" y="3857628"/>
            <a:ext cx="3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ru-RU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- это обход вершин дерева по уровням, начиная от корня, слева </a:t>
            </a:r>
            <a:r>
              <a:rPr lang="ru-RU" i="1" dirty="0"/>
              <a:t>направо</a:t>
            </a:r>
            <a:r>
              <a:rPr lang="ru-RU" dirty="0"/>
              <a:t> (или справа налево).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Обход дерева в ширину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Обход дерева в ширину. 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4071934" y="78579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5500694" y="157161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2643174" y="157161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3428992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5000628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6357950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4357686" y="400050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2857488" y="385762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5143504" y="400050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2000232" y="271462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3362786" y="778768"/>
            <a:ext cx="358985" cy="122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4855957" y="916413"/>
            <a:ext cx="432218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3011198" y="2118230"/>
            <a:ext cx="787613" cy="54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5023719" y="2225387"/>
            <a:ext cx="787613" cy="33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5904437" y="2082511"/>
            <a:ext cx="787613" cy="61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3000365" y="3355767"/>
            <a:ext cx="644737" cy="35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4464844" y="3391486"/>
            <a:ext cx="787613" cy="4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4982768" y="3554016"/>
            <a:ext cx="71438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2148340" y="2136090"/>
            <a:ext cx="716175" cy="44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4810" y="78579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</a:t>
            </a:r>
            <a:endParaRPr lang="ru-RU" sz="24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86050" y="164305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</a:t>
            </a:r>
            <a:endParaRPr lang="ru-RU" sz="24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643570" y="1571612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i</a:t>
            </a:r>
            <a:endParaRPr lang="ru-RU" sz="24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0430" y="2786058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</a:t>
            </a:r>
            <a:endParaRPr lang="ru-RU" sz="24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2066" y="27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k</a:t>
            </a:r>
            <a:endParaRPr lang="ru-RU" sz="2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29388" y="2786058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</a:t>
            </a:r>
            <a:endParaRPr lang="ru-RU" sz="24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00364" y="392906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d</a:t>
            </a:r>
            <a:endParaRPr lang="ru-RU" sz="2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29124" y="400050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</a:t>
            </a:r>
            <a:endParaRPr lang="ru-RU" sz="2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86380" y="4000504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</a:t>
            </a:r>
            <a:endParaRPr lang="ru-RU" sz="24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71670" y="27146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</a:t>
            </a:r>
            <a:endParaRPr lang="ru-RU" sz="2400" b="1" i="1" dirty="0"/>
          </a:p>
        </p:txBody>
      </p:sp>
      <p:sp>
        <p:nvSpPr>
          <p:cNvPr id="33" name="Овал 32"/>
          <p:cNvSpPr/>
          <p:nvPr/>
        </p:nvSpPr>
        <p:spPr>
          <a:xfrm>
            <a:off x="5929322" y="392906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5463180" y="3177171"/>
            <a:ext cx="716175" cy="78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00760" y="3929066"/>
            <a:ext cx="3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g</a:t>
            </a:r>
            <a:endParaRPr lang="ru-RU" sz="24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923996" y="5420368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/>
              <a:t>b</a:t>
            </a:r>
            <a:endParaRPr lang="ru-RU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781252" y="5420368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err="1"/>
              <a:t>i</a:t>
            </a:r>
            <a:endParaRPr lang="ru-RU" sz="28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352624" y="5420368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/>
              <a:t>h</a:t>
            </a:r>
            <a:endParaRPr lang="ru-RU" sz="28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209880" y="5420368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/>
              <a:t>a</a:t>
            </a:r>
            <a:endParaRPr lang="ru-RU" sz="28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4638508" y="5420368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/>
              <a:t>j</a:t>
            </a:r>
            <a:endParaRPr lang="ru-RU" sz="28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067136" y="5420368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/>
              <a:t>k</a:t>
            </a:r>
            <a:endParaRPr lang="ru-RU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95764" y="5420368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/>
              <a:t>l</a:t>
            </a:r>
            <a:endParaRPr lang="ru-RU" sz="28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5924392" y="5420368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/>
              <a:t>d</a:t>
            </a:r>
            <a:endParaRPr lang="ru-RU" sz="28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6353020" y="5420368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/>
              <a:t>e</a:t>
            </a:r>
            <a:endParaRPr lang="ru-RU" sz="28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6781648" y="5420368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/>
              <a:t>f</a:t>
            </a:r>
            <a:endParaRPr lang="ru-RU" sz="28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7210276" y="5420368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/>
              <a:t>g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C3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435280" cy="52689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Деревом двоичного поиска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множества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называется помеченное двоичное дерево, каждый узел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которого помечен элементом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так, что</a:t>
            </a:r>
          </a:p>
          <a:p>
            <a:pPr marL="514350" indent="-514350">
              <a:buAutoNum type="arabicParenR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каждого узла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из левого поддерева узла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v, 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&gt;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каждого узла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из правого поддерева узла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v, </a:t>
            </a: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Arial" pitchFamily="34" charset="0"/>
              <a:buAutoNum type="arabicParenR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любого элемента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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существует единственный узел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такой что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Дерево двоичного поиска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2048" y="857788"/>
            <a:ext cx="8229600" cy="685792"/>
          </a:xfrm>
        </p:spPr>
        <p:txBody>
          <a:bodyPr/>
          <a:lstStyle/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Пусть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 = {1, 2, 3, 4, 5, 6, 7, 8, 9, 10}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579296" cy="654030"/>
          </a:xfrm>
        </p:spPr>
        <p:txBody>
          <a:bodyPr>
            <a:normAutofit/>
          </a:bodyPr>
          <a:lstStyle/>
          <a:p>
            <a:r>
              <a:rPr lang="ru-RU" sz="3200" dirty="0"/>
              <a:t>Дерево двоичного поиска. 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3643306" y="178592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857752" y="264318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71736" y="257174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071802" y="371475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14810" y="400050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500694" y="400050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0430" y="492919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285984" y="492919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857752" y="500063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72132" y="600076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3112753" y="1957495"/>
            <a:ext cx="358985" cy="86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4284453" y="2059421"/>
            <a:ext cx="503656" cy="81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2832603" y="3225519"/>
            <a:ext cx="716175" cy="26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4237901" y="3296957"/>
            <a:ext cx="930489" cy="47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5082900" y="3332676"/>
            <a:ext cx="930489" cy="40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2464580" y="4248742"/>
            <a:ext cx="787613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 rot="16200000" flipH="1">
            <a:off x="3248602" y="4391617"/>
            <a:ext cx="787613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0"/>
          </p:cNvCxnSpPr>
          <p:nvPr/>
        </p:nvCxnSpPr>
        <p:spPr>
          <a:xfrm rot="5400000">
            <a:off x="5072067" y="4498775"/>
            <a:ext cx="573299" cy="4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 rot="16200000" flipH="1">
            <a:off x="5315073" y="5457956"/>
            <a:ext cx="573299" cy="51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86182" y="18573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4612" y="26431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0628" y="2714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3240" y="37147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86248" y="40719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2132" y="40719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7422" y="50006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3306" y="50006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29190" y="50720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43570" y="60722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49288" y="642918"/>
            <a:ext cx="7787208" cy="55721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Вход: 	Дерево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двоичного поиска для множества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элемент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Выход: 	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в противном случае.</a:t>
            </a: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Метод:  Если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= ,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то выдать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false, 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иначе выдать ПОИСК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где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корень дерева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функция ПОИСК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: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boolean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{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если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то выдать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true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иначе </a:t>
            </a: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если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&lt;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то</a:t>
            </a: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	если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имеет левого сына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то выдать ПОИСК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иначе выдать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иначе </a:t>
            </a: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	если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имеет правого сына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то выдать ПОИСК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иначе выдать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}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73026"/>
            <a:ext cx="9036496" cy="511156"/>
          </a:xfrm>
        </p:spPr>
        <p:txBody>
          <a:bodyPr>
            <a:noAutofit/>
          </a:bodyPr>
          <a:lstStyle/>
          <a:p>
            <a:r>
              <a:rPr lang="ru-RU" sz="2800" dirty="0"/>
              <a:t>Алгоритм просмотра дерева двоичного поиска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73134" y="593612"/>
            <a:ext cx="8229600" cy="82980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Пусть на вход подаются числа в следующем порядке: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5, 1, 7, 6, 3, 2, 10,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8, 4, 9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3408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Пример построения </a:t>
            </a:r>
            <a:r>
              <a:rPr lang="ru-RU" sz="3100" dirty="0"/>
              <a:t>дерева</a:t>
            </a:r>
            <a:r>
              <a:rPr lang="ru-RU" sz="3200" dirty="0"/>
              <a:t> двоичного поиска</a:t>
            </a:r>
          </a:p>
        </p:txBody>
      </p:sp>
      <p:sp>
        <p:nvSpPr>
          <p:cNvPr id="34" name="Овал 33"/>
          <p:cNvSpPr/>
          <p:nvPr/>
        </p:nvSpPr>
        <p:spPr>
          <a:xfrm>
            <a:off x="3643306" y="178592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4857752" y="264318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571736" y="257174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3071802" y="371475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214810" y="400050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5500694" y="400050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3500430" y="492919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285984" y="492919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4857752" y="500063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572132" y="600076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Прямая соединительная линия 43"/>
          <p:cNvCxnSpPr>
            <a:stCxn id="34" idx="3"/>
            <a:endCxn id="36" idx="0"/>
          </p:cNvCxnSpPr>
          <p:nvPr/>
        </p:nvCxnSpPr>
        <p:spPr>
          <a:xfrm rot="5400000">
            <a:off x="3112753" y="1957495"/>
            <a:ext cx="358985" cy="86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4" idx="5"/>
            <a:endCxn id="35" idx="1"/>
          </p:cNvCxnSpPr>
          <p:nvPr/>
        </p:nvCxnSpPr>
        <p:spPr>
          <a:xfrm rot="16200000" flipH="1">
            <a:off x="4284453" y="2059421"/>
            <a:ext cx="503656" cy="81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cxnSpLocks/>
            <a:stCxn id="36" idx="4"/>
          </p:cNvCxnSpPr>
          <p:nvPr/>
        </p:nvCxnSpPr>
        <p:spPr>
          <a:xfrm>
            <a:off x="2857488" y="3071810"/>
            <a:ext cx="464349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5" idx="3"/>
            <a:endCxn id="38" idx="0"/>
          </p:cNvCxnSpPr>
          <p:nvPr/>
        </p:nvCxnSpPr>
        <p:spPr>
          <a:xfrm rot="5400000">
            <a:off x="4237901" y="3296957"/>
            <a:ext cx="930489" cy="47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35" idx="5"/>
            <a:endCxn id="39" idx="0"/>
          </p:cNvCxnSpPr>
          <p:nvPr/>
        </p:nvCxnSpPr>
        <p:spPr>
          <a:xfrm rot="16200000" flipH="1">
            <a:off x="5082900" y="3332676"/>
            <a:ext cx="930489" cy="40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37" idx="3"/>
            <a:endCxn id="41" idx="0"/>
          </p:cNvCxnSpPr>
          <p:nvPr/>
        </p:nvCxnSpPr>
        <p:spPr>
          <a:xfrm rot="5400000">
            <a:off x="2464580" y="4248742"/>
            <a:ext cx="787613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37" idx="5"/>
            <a:endCxn id="40" idx="0"/>
          </p:cNvCxnSpPr>
          <p:nvPr/>
        </p:nvCxnSpPr>
        <p:spPr>
          <a:xfrm rot="16200000" flipH="1">
            <a:off x="3248602" y="4391617"/>
            <a:ext cx="787613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39" idx="3"/>
            <a:endCxn id="42" idx="0"/>
          </p:cNvCxnSpPr>
          <p:nvPr/>
        </p:nvCxnSpPr>
        <p:spPr>
          <a:xfrm rot="5400000">
            <a:off x="5072067" y="4498775"/>
            <a:ext cx="573299" cy="4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2" idx="5"/>
            <a:endCxn id="43" idx="0"/>
          </p:cNvCxnSpPr>
          <p:nvPr/>
        </p:nvCxnSpPr>
        <p:spPr>
          <a:xfrm rot="16200000" flipH="1">
            <a:off x="5315073" y="5457956"/>
            <a:ext cx="573299" cy="51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86182" y="18573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14612" y="26431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0628" y="2714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43240" y="37147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86248" y="40719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40719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57422" y="50006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43306" y="50006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9190" y="50720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43570" y="60722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85795"/>
            <a:ext cx="8229600" cy="36771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Пусть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—множества. </a:t>
            </a:r>
          </a:p>
          <a:p>
            <a:pPr>
              <a:buNone/>
            </a:pPr>
            <a:r>
              <a:rPr lang="ru-RU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Отношением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из А в В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называется любое подмножество множества 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</a:t>
            </a:r>
            <a:r>
              <a:rPr lang="ru-RU" i="1" dirty="0" err="1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None/>
            </a:pP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то говорят, что отношение задано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или определено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на 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(или просто, что это —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отношение на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множестве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отношение из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(а,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 пишут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None/>
            </a:pP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область определения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отношения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множество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его 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значений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Отношение {(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} называется </a:t>
            </a:r>
            <a:r>
              <a:rPr lang="ru-RU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обратным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 отношению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часто обозначается через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Отношения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788024" y="6288432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V="1">
            <a:off x="3680735" y="5181143"/>
            <a:ext cx="214314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4502272" y="53597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645148" y="5859804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645148" y="5073986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5823081" y="5395457"/>
            <a:ext cx="207249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7958" y="521686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ru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35484" y="635987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ru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574575" y="5073986"/>
            <a:ext cx="1285151" cy="7858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31230" y="514542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ru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Прямая со стрелкой 31"/>
          <p:cNvCxnSpPr>
            <a:stCxn id="30" idx="1"/>
          </p:cNvCxnSpPr>
          <p:nvPr/>
        </p:nvCxnSpPr>
        <p:spPr>
          <a:xfrm rot="10800000">
            <a:off x="6716850" y="5359739"/>
            <a:ext cx="714380" cy="16519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олилиния 32"/>
          <p:cNvSpPr/>
          <p:nvPr/>
        </p:nvSpPr>
        <p:spPr>
          <a:xfrm>
            <a:off x="5579974" y="5079869"/>
            <a:ext cx="1279752" cy="760186"/>
          </a:xfrm>
          <a:custGeom>
            <a:avLst/>
            <a:gdLst>
              <a:gd name="connsiteX0" fmla="*/ 0 w 1360714"/>
              <a:gd name="connsiteY0" fmla="*/ 760186 h 760186"/>
              <a:gd name="connsiteX1" fmla="*/ 315685 w 1360714"/>
              <a:gd name="connsiteY1" fmla="*/ 357415 h 760186"/>
              <a:gd name="connsiteX2" fmla="*/ 315685 w 1360714"/>
              <a:gd name="connsiteY2" fmla="*/ 357415 h 760186"/>
              <a:gd name="connsiteX3" fmla="*/ 816428 w 1360714"/>
              <a:gd name="connsiteY3" fmla="*/ 205015 h 760186"/>
              <a:gd name="connsiteX4" fmla="*/ 1284514 w 1360714"/>
              <a:gd name="connsiteY4" fmla="*/ 30843 h 760186"/>
              <a:gd name="connsiteX5" fmla="*/ 1273628 w 1360714"/>
              <a:gd name="connsiteY5" fmla="*/ 19958 h 760186"/>
              <a:gd name="connsiteX6" fmla="*/ 1295400 w 1360714"/>
              <a:gd name="connsiteY6" fmla="*/ 30843 h 76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0714" h="760186">
                <a:moveTo>
                  <a:pt x="0" y="760186"/>
                </a:moveTo>
                <a:lnTo>
                  <a:pt x="315685" y="357415"/>
                </a:lnTo>
                <a:lnTo>
                  <a:pt x="315685" y="357415"/>
                </a:lnTo>
                <a:cubicBezTo>
                  <a:pt x="399142" y="332015"/>
                  <a:pt x="654957" y="259444"/>
                  <a:pt x="816428" y="205015"/>
                </a:cubicBezTo>
                <a:cubicBezTo>
                  <a:pt x="977899" y="150586"/>
                  <a:pt x="1208314" y="61686"/>
                  <a:pt x="1284514" y="30843"/>
                </a:cubicBezTo>
                <a:cubicBezTo>
                  <a:pt x="1360714" y="0"/>
                  <a:pt x="1271814" y="19958"/>
                  <a:pt x="1273628" y="19958"/>
                </a:cubicBezTo>
                <a:cubicBezTo>
                  <a:pt x="1275442" y="19958"/>
                  <a:pt x="1295400" y="30843"/>
                  <a:pt x="1295400" y="3084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02668" y="564549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ru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Прямая со стрелкой 34"/>
          <p:cNvCxnSpPr>
            <a:stCxn id="34" idx="1"/>
          </p:cNvCxnSpPr>
          <p:nvPr/>
        </p:nvCxnSpPr>
        <p:spPr>
          <a:xfrm rot="10800000">
            <a:off x="6216784" y="5359739"/>
            <a:ext cx="1285884" cy="516585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26" grpId="0"/>
      <p:bldP spid="27" grpId="0" animBg="1"/>
      <p:bldP spid="30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21497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</a:t>
            </a:r>
            <a:r>
              <a:rPr lang="ru-RU" sz="31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Пусть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—множество и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 — отношение на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. Отношение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 называется</a:t>
            </a:r>
          </a:p>
          <a:p>
            <a:r>
              <a:rPr lang="ru-RU" sz="31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рефлексивным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для всех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из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А,</a:t>
            </a:r>
            <a:endParaRPr lang="ru-RU" sz="3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31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симметричным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3100" i="1" dirty="0" err="1"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влечет </a:t>
            </a:r>
            <a:r>
              <a:rPr lang="en-US" sz="3100" i="1" dirty="0" err="1">
                <a:latin typeface="Calibri" panose="020F0502020204030204" pitchFamily="34" charset="0"/>
                <a:cs typeface="Calibri" panose="020F0502020204030204" pitchFamily="34" charset="0"/>
              </a:rPr>
              <a:t>bRa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 из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ru-RU" sz="31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транзитивным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3100" i="1" dirty="0" err="1"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100" i="1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влекут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b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из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. Элементы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 не обязаны быть различными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Рефлексивное, симметричное и транзитивное отношение называется </a:t>
            </a:r>
            <a:r>
              <a:rPr lang="ru-RU" sz="31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отношением эквивалентности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Важное свойство любого отношения эквивалентности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31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определенного на множестве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, заключается в том, что оно разбивает множество </a:t>
            </a:r>
            <a:r>
              <a:rPr lang="en-US" sz="31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 на непересекающиеся подмножества, называемые </a:t>
            </a:r>
            <a:r>
              <a:rPr lang="ru-RU" sz="31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классами эквивалентности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Свойства отношений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0166" y="857232"/>
            <a:ext cx="8229600" cy="38576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Определение. </a:t>
            </a:r>
          </a:p>
          <a:p>
            <a:pPr>
              <a:buNone/>
            </a:pP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Неупорядоченный граф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— это пара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(А,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где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— множество элементов, называемых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вершинами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(или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узлами),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— отношение на множестве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А. </a:t>
            </a:r>
          </a:p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— несимметричное отношение,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		то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—	</a:t>
            </a:r>
            <a:r>
              <a:rPr lang="ru-RU" sz="24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ориентированный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граф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— симметричное,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   	то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lang="ru-RU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</a:t>
            </a:r>
            <a:r>
              <a:rPr lang="ru-RU" sz="24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ориентированный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граф.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Пример.</a:t>
            </a:r>
          </a:p>
          <a:p>
            <a:pPr>
              <a:buNone/>
            </a:pP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{1, 2, 3, 4}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{(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, 1), (1, 2), (2, 3), (2, 4), (3, 4), (4, 1), (4, 3)}. </a:t>
            </a:r>
            <a:endParaRPr lang="ru-RU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Графы</a:t>
            </a:r>
          </a:p>
        </p:txBody>
      </p:sp>
      <p:sp>
        <p:nvSpPr>
          <p:cNvPr id="4" name="Овал 3"/>
          <p:cNvSpPr/>
          <p:nvPr/>
        </p:nvSpPr>
        <p:spPr>
          <a:xfrm>
            <a:off x="5376057" y="5477733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6519065" y="6120675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447627" y="4977667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590635" y="5549171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376057" y="5477733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590635" y="554917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47627" y="49776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9065" y="61206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  <p:cxnSp>
        <p:nvCxnSpPr>
          <p:cNvPr id="13" name="Shape 12"/>
          <p:cNvCxnSpPr>
            <a:stCxn id="8" idx="1"/>
            <a:endCxn id="8" idx="0"/>
          </p:cNvCxnSpPr>
          <p:nvPr/>
        </p:nvCxnSpPr>
        <p:spPr>
          <a:xfrm rot="10800000" flipH="1">
            <a:off x="5376056" y="5477734"/>
            <a:ext cx="157255" cy="20005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8" idx="0"/>
            <a:endCxn id="10" idx="1"/>
          </p:cNvCxnSpPr>
          <p:nvPr/>
        </p:nvCxnSpPr>
        <p:spPr>
          <a:xfrm rot="5400000" flipH="1" flipV="1">
            <a:off x="5840464" y="4870571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9" idx="2"/>
          </p:cNvCxnSpPr>
          <p:nvPr/>
        </p:nvCxnSpPr>
        <p:spPr>
          <a:xfrm rot="5400000">
            <a:off x="7116785" y="5708752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0" idx="2"/>
          </p:cNvCxnSpPr>
          <p:nvPr/>
        </p:nvCxnSpPr>
        <p:spPr>
          <a:xfrm rot="5400000">
            <a:off x="6190525" y="5777758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1" idx="0"/>
            <a:endCxn id="9" idx="1"/>
          </p:cNvCxnSpPr>
          <p:nvPr/>
        </p:nvCxnSpPr>
        <p:spPr>
          <a:xfrm rot="5400000" flipH="1" flipV="1">
            <a:off x="6947753" y="5477794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endCxn id="8" idx="2"/>
          </p:cNvCxnSpPr>
          <p:nvPr/>
        </p:nvCxnSpPr>
        <p:spPr>
          <a:xfrm rot="10800000">
            <a:off x="5533313" y="5877843"/>
            <a:ext cx="985753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6" idx="6"/>
            <a:endCxn id="9" idx="0"/>
          </p:cNvCxnSpPr>
          <p:nvPr/>
        </p:nvCxnSpPr>
        <p:spPr>
          <a:xfrm>
            <a:off x="6804817" y="5156262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Пара (а,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называется </a:t>
            </a: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дугой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(или </a:t>
            </a: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ребром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графа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Говорят, что дуга </a:t>
            </a: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выходит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из вершины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			  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входит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вершину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Если (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— дуга, то говорят,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что вершина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предшествует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вершине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вершина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следует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вершиной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Вершина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смежна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с вершиной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если дуга выходит из а и входит в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 .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214546" y="785794"/>
            <a:ext cx="50006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214942" y="857232"/>
            <a:ext cx="571504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7818" y="928670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ru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4" y="85723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ru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hape 7"/>
          <p:cNvCxnSpPr>
            <a:stCxn id="4" idx="7"/>
            <a:endCxn id="5" idx="1"/>
          </p:cNvCxnSpPr>
          <p:nvPr/>
        </p:nvCxnSpPr>
        <p:spPr>
          <a:xfrm rot="16200000" flipH="1">
            <a:off x="3934289" y="-423421"/>
            <a:ext cx="71438" cy="2657258"/>
          </a:xfrm>
          <a:prstGeom prst="curvedConnector3">
            <a:avLst>
              <a:gd name="adj1" fmla="val -73540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357167"/>
            <a:ext cx="8579297" cy="348620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Определения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Последовательность вершин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(а</a:t>
            </a:r>
            <a:r>
              <a:rPr lang="ru-RU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а</a:t>
            </a:r>
            <a:r>
              <a:rPr lang="ru-RU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,а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1, называется </a:t>
            </a:r>
            <a:r>
              <a:rPr lang="ru-RU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путем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(или </a:t>
            </a:r>
            <a:r>
              <a:rPr lang="ru-RU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маршрутом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) длины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из вершины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вершину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для каждого 1 ≤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существует дуга, выходящая из вершины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входящая в вершину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существует путь из вершины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вершину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 говорят, что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достижима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из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Циклом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называется путь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(а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а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...,а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), в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котором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а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Граф называется </a:t>
            </a:r>
            <a:r>
              <a:rPr lang="ru-RU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сильно связным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для любых двух разных вершин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а и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существует путь из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Овал 3"/>
          <p:cNvSpPr/>
          <p:nvPr/>
        </p:nvSpPr>
        <p:spPr>
          <a:xfrm>
            <a:off x="1127584" y="4499839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270592" y="5142781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199154" y="3999773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342162" y="4571277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27584" y="4499839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42162" y="45712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199154" y="399977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1" name="Shape 10"/>
          <p:cNvCxnSpPr>
            <a:stCxn id="8" idx="1"/>
            <a:endCxn id="8" idx="0"/>
          </p:cNvCxnSpPr>
          <p:nvPr/>
        </p:nvCxnSpPr>
        <p:spPr>
          <a:xfrm rot="10800000" flipH="1">
            <a:off x="1127583" y="4499840"/>
            <a:ext cx="157255" cy="20005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0"/>
            <a:endCxn id="10" idx="1"/>
          </p:cNvCxnSpPr>
          <p:nvPr/>
        </p:nvCxnSpPr>
        <p:spPr>
          <a:xfrm rot="5400000" flipH="1" flipV="1">
            <a:off x="1591991" y="3892677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9" idx="2"/>
          </p:cNvCxnSpPr>
          <p:nvPr/>
        </p:nvCxnSpPr>
        <p:spPr>
          <a:xfrm rot="5400000">
            <a:off x="2868312" y="4730858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0" idx="2"/>
          </p:cNvCxnSpPr>
          <p:nvPr/>
        </p:nvCxnSpPr>
        <p:spPr>
          <a:xfrm rot="5400000">
            <a:off x="1942052" y="4799864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9" idx="1"/>
          </p:cNvCxnSpPr>
          <p:nvPr/>
        </p:nvCxnSpPr>
        <p:spPr>
          <a:xfrm rot="5400000" flipH="1" flipV="1">
            <a:off x="2699280" y="4499900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8" idx="2"/>
          </p:cNvCxnSpPr>
          <p:nvPr/>
        </p:nvCxnSpPr>
        <p:spPr>
          <a:xfrm rot="10800000">
            <a:off x="1284840" y="4899949"/>
            <a:ext cx="985753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6"/>
            <a:endCxn id="9" idx="0"/>
          </p:cNvCxnSpPr>
          <p:nvPr/>
        </p:nvCxnSpPr>
        <p:spPr>
          <a:xfrm>
            <a:off x="2556344" y="4178368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4972" y="51142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067945" y="4000504"/>
            <a:ext cx="4968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1, 2, 4,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3)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путь из 1 вершины в 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(1, 2, 3, 4, 1)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– цикл, проходящий через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вершины 1, 2, 3,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9"/>
            <a:ext cx="8435280" cy="30146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Степенью по входу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полустепенью входа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вершины </a:t>
            </a: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назовем число входящих в нее дуг, </a:t>
            </a:r>
          </a:p>
          <a:p>
            <a:pPr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степенью по выходу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полустепенью исхода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)—число выходящих из нее дуг.</a:t>
            </a:r>
          </a:p>
          <a:p>
            <a:pPr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Если граф неориентированный, то </a:t>
            </a:r>
            <a:r>
              <a:rPr lang="ru-RU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степень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вершины – это количество ребер, связанных с ней.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Степень вершины</a:t>
            </a:r>
          </a:p>
        </p:txBody>
      </p:sp>
      <p:sp>
        <p:nvSpPr>
          <p:cNvPr id="4" name="Овал 3"/>
          <p:cNvSpPr/>
          <p:nvPr/>
        </p:nvSpPr>
        <p:spPr>
          <a:xfrm>
            <a:off x="2343042" y="502915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486050" y="567209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414612" y="452908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557620" y="510059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343042" y="502915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57620" y="51005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14612" y="45290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1" name="Shape 10"/>
          <p:cNvCxnSpPr>
            <a:stCxn id="8" idx="1"/>
            <a:endCxn id="8" idx="0"/>
          </p:cNvCxnSpPr>
          <p:nvPr/>
        </p:nvCxnSpPr>
        <p:spPr>
          <a:xfrm rot="10800000" flipH="1">
            <a:off x="2343041" y="5029155"/>
            <a:ext cx="157255" cy="20005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0"/>
            <a:endCxn id="10" idx="1"/>
          </p:cNvCxnSpPr>
          <p:nvPr/>
        </p:nvCxnSpPr>
        <p:spPr>
          <a:xfrm rot="5400000" flipH="1" flipV="1">
            <a:off x="2807449" y="4421992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9" idx="2"/>
          </p:cNvCxnSpPr>
          <p:nvPr/>
        </p:nvCxnSpPr>
        <p:spPr>
          <a:xfrm rot="5400000">
            <a:off x="4083770" y="5260173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0" idx="2"/>
          </p:cNvCxnSpPr>
          <p:nvPr/>
        </p:nvCxnSpPr>
        <p:spPr>
          <a:xfrm rot="5400000">
            <a:off x="3157510" y="5329179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9" idx="1"/>
          </p:cNvCxnSpPr>
          <p:nvPr/>
        </p:nvCxnSpPr>
        <p:spPr>
          <a:xfrm rot="5400000" flipH="1" flipV="1">
            <a:off x="3914738" y="5029215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8" idx="2"/>
          </p:cNvCxnSpPr>
          <p:nvPr/>
        </p:nvCxnSpPr>
        <p:spPr>
          <a:xfrm rot="10800000">
            <a:off x="2500298" y="5429264"/>
            <a:ext cx="985753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6"/>
            <a:endCxn id="9" idx="0"/>
          </p:cNvCxnSpPr>
          <p:nvPr/>
        </p:nvCxnSpPr>
        <p:spPr>
          <a:xfrm>
            <a:off x="3771802" y="4707683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0430" y="56435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57818" y="4429132"/>
            <a:ext cx="3102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вершины 2:</a:t>
            </a:r>
          </a:p>
          <a:p>
            <a:r>
              <a:rPr lang="ru-RU" dirty="0"/>
              <a:t>полустепень входа = 1</a:t>
            </a:r>
          </a:p>
          <a:p>
            <a:r>
              <a:rPr lang="ru-RU" dirty="0"/>
              <a:t>полустепень исхода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31257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Ациклическим графом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называется (ориентированный) граф, не имеющий циклов.</a:t>
            </a:r>
          </a:p>
          <a:p>
            <a:pPr>
              <a:buNone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Вершину, степень по входу которой равна 0, назовем </a:t>
            </a:r>
            <a:r>
              <a:rPr lang="ru-RU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базовой</a:t>
            </a: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None/>
            </a:pPr>
            <a:endParaRPr lang="ru-RU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Вершину, степень по выходу которой равна 0, назовем </a:t>
            </a:r>
            <a:r>
              <a:rPr lang="ru-RU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листом</a:t>
            </a: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(или </a:t>
            </a:r>
            <a:r>
              <a:rPr lang="ru-RU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концевой</a:t>
            </a:r>
            <a:r>
              <a:rPr lang="ru-RU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вершиной).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Ациклические графы</a:t>
            </a:r>
          </a:p>
        </p:txBody>
      </p:sp>
      <p:sp>
        <p:nvSpPr>
          <p:cNvPr id="4" name="Овал 3"/>
          <p:cNvSpPr/>
          <p:nvPr/>
        </p:nvSpPr>
        <p:spPr>
          <a:xfrm>
            <a:off x="1068118" y="415535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1210994" y="422678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2282564" y="415535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54002" y="41553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3497010" y="408391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568448" y="408391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4782894" y="40839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854332" y="4083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1639622" y="486973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782498" y="486973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2996944" y="486973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068382" y="494116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4139952" y="494116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282828" y="501260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996680" y="5512672"/>
            <a:ext cx="500066" cy="57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68118" y="55841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2211126" y="558411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354002" y="565554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3246978" y="4333944"/>
            <a:ext cx="250033" cy="53578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2698936" y="5119763"/>
            <a:ext cx="298009" cy="53758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2139688" y="5119763"/>
            <a:ext cx="357190" cy="46434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1353877" y="5439433"/>
            <a:ext cx="501849" cy="2161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996680" y="4405382"/>
            <a:ext cx="71438" cy="1393029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1568184" y="4405383"/>
            <a:ext cx="144671" cy="53758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8" idx="6"/>
            <a:endCxn id="16" idx="0"/>
          </p:cNvCxnSpPr>
          <p:nvPr/>
        </p:nvCxnSpPr>
        <p:spPr>
          <a:xfrm>
            <a:off x="3997076" y="4333945"/>
            <a:ext cx="428628" cy="60722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974A5C-CD3D-4E5A-8D89-D77AE8A4AC32}"/>
              </a:ext>
            </a:extLst>
          </p:cNvPr>
          <p:cNvSpPr txBox="1"/>
          <p:nvPr/>
        </p:nvSpPr>
        <p:spPr>
          <a:xfrm>
            <a:off x="5580112" y="458112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Базовые вершины: 1, 2, 3, 4</a:t>
            </a:r>
          </a:p>
          <a:p>
            <a:endParaRPr lang="ru-RU" dirty="0"/>
          </a:p>
          <a:p>
            <a:r>
              <a:rPr lang="ru-RU" dirty="0"/>
              <a:t>Листья – 2, 4, 8, 9, 7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Л03_Системы счисления</Template>
  <TotalTime>978</TotalTime>
  <Words>2204</Words>
  <Application>Microsoft Office PowerPoint</Application>
  <PresentationFormat>Экран (4:3)</PresentationFormat>
  <Paragraphs>360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Открытая</vt:lpstr>
      <vt:lpstr>Лекция 7 Отношения, графы, деревья: основные определения</vt:lpstr>
      <vt:lpstr>Презентация PowerPoint</vt:lpstr>
      <vt:lpstr>Отношения</vt:lpstr>
      <vt:lpstr>Свойства отношений</vt:lpstr>
      <vt:lpstr>Графы</vt:lpstr>
      <vt:lpstr>Презентация PowerPoint</vt:lpstr>
      <vt:lpstr>Презентация PowerPoint</vt:lpstr>
      <vt:lpstr>Степень вершины</vt:lpstr>
      <vt:lpstr>Ациклические графы</vt:lpstr>
      <vt:lpstr>Дуга и путь в ациклическом графе</vt:lpstr>
      <vt:lpstr>Дерево  (частный вид ациклического графа)</vt:lpstr>
      <vt:lpstr>Презентация PowerPoint</vt:lpstr>
      <vt:lpstr>Презентация PowerPoint</vt:lpstr>
      <vt:lpstr>Бинарные деревья</vt:lpstr>
      <vt:lpstr>Презентация PowerPoint</vt:lpstr>
      <vt:lpstr>Представление полных бинарных деревьев с помощью массива</vt:lpstr>
      <vt:lpstr>Обходы дерева</vt:lpstr>
      <vt:lpstr>Обходы деревьев в глубину</vt:lpstr>
      <vt:lpstr>Обходы деревьев в глубину. Пример 1.</vt:lpstr>
      <vt:lpstr>Описание вершины бинарного дерева на Си  и обход дерева</vt:lpstr>
      <vt:lpstr>Обходы деревьев в глубину. Пример 2</vt:lpstr>
      <vt:lpstr>Обход дерева в ширину</vt:lpstr>
      <vt:lpstr>Обход дерева в ширину. Пример</vt:lpstr>
      <vt:lpstr>Дерево двоичного поиска</vt:lpstr>
      <vt:lpstr>Дерево двоичного поиска. Пример</vt:lpstr>
      <vt:lpstr>Алгоритм просмотра дерева двоичного поиска</vt:lpstr>
      <vt:lpstr>Пример построения дерева двоичного поиска</vt:lpstr>
    </vt:vector>
  </TitlesOfParts>
  <Company>Семья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Отношения, графы, деревья</dc:title>
  <dc:creator>Нестеренко</dc:creator>
  <cp:lastModifiedBy>Татьяна Нестеренко</cp:lastModifiedBy>
  <cp:revision>59</cp:revision>
  <dcterms:created xsi:type="dcterms:W3CDTF">2009-10-04T13:10:58Z</dcterms:created>
  <dcterms:modified xsi:type="dcterms:W3CDTF">2020-11-24T15:32:27Z</dcterms:modified>
</cp:coreProperties>
</file>