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17" r:id="rId3"/>
    <p:sldId id="257" r:id="rId4"/>
    <p:sldId id="258" r:id="rId5"/>
    <p:sldId id="259" r:id="rId6"/>
    <p:sldId id="260" r:id="rId7"/>
    <p:sldId id="318" r:id="rId8"/>
    <p:sldId id="274" r:id="rId9"/>
    <p:sldId id="298" r:id="rId10"/>
    <p:sldId id="270" r:id="rId11"/>
    <p:sldId id="271" r:id="rId12"/>
    <p:sldId id="272" r:id="rId13"/>
    <p:sldId id="273" r:id="rId14"/>
    <p:sldId id="356" r:id="rId15"/>
    <p:sldId id="357" r:id="rId16"/>
    <p:sldId id="358" r:id="rId17"/>
    <p:sldId id="359" r:id="rId18"/>
    <p:sldId id="277" r:id="rId19"/>
    <p:sldId id="279" r:id="rId20"/>
    <p:sldId id="314" r:id="rId21"/>
    <p:sldId id="280" r:id="rId22"/>
    <p:sldId id="282" r:id="rId23"/>
    <p:sldId id="281" r:id="rId24"/>
    <p:sldId id="283" r:id="rId25"/>
    <p:sldId id="291" r:id="rId26"/>
    <p:sldId id="294" r:id="rId27"/>
    <p:sldId id="295" r:id="rId28"/>
    <p:sldId id="284" r:id="rId29"/>
    <p:sldId id="285" r:id="rId30"/>
    <p:sldId id="286" r:id="rId31"/>
    <p:sldId id="287" r:id="rId32"/>
    <p:sldId id="288" r:id="rId33"/>
    <p:sldId id="315" r:id="rId34"/>
    <p:sldId id="289" r:id="rId35"/>
    <p:sldId id="322" r:id="rId36"/>
    <p:sldId id="313" r:id="rId37"/>
    <p:sldId id="360" r:id="rId38"/>
    <p:sldId id="361" r:id="rId39"/>
    <p:sldId id="316" r:id="rId40"/>
    <p:sldId id="362" r:id="rId41"/>
    <p:sldId id="363" r:id="rId42"/>
    <p:sldId id="319" r:id="rId43"/>
    <p:sldId id="320" r:id="rId44"/>
    <p:sldId id="321" r:id="rId45"/>
    <p:sldId id="324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B9895-2721-4C33-8CDC-18866C7C1546}" type="datetimeFigureOut">
              <a:rPr lang="ru-RU" smtClean="0"/>
              <a:pPr/>
              <a:t>08.12.2020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33209-4891-4526-B0B9-0F3E7C0A2E1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45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D86-D63F-4870-93DA-3503D8B9DD98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33209-4891-4526-B0B9-0F3E7C0A2E16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50F8-AA51-467E-A4F7-19C0E8193226}" type="datetimeFigureOut">
              <a:rPr lang="ru-RU" smtClean="0"/>
              <a:pPr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0FB3-F5AA-4696-AEE9-5995D4FEA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50F8-AA51-467E-A4F7-19C0E8193226}" type="datetimeFigureOut">
              <a:rPr lang="ru-RU" smtClean="0"/>
              <a:pPr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0FB3-F5AA-4696-AEE9-5995D4FEA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50F8-AA51-467E-A4F7-19C0E8193226}" type="datetimeFigureOut">
              <a:rPr lang="ru-RU" smtClean="0"/>
              <a:pPr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0FB3-F5AA-4696-AEE9-5995D4FEA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50F8-AA51-467E-A4F7-19C0E8193226}" type="datetimeFigureOut">
              <a:rPr lang="ru-RU" smtClean="0"/>
              <a:pPr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0FB3-F5AA-4696-AEE9-5995D4FEA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50F8-AA51-467E-A4F7-19C0E8193226}" type="datetimeFigureOut">
              <a:rPr lang="ru-RU" smtClean="0"/>
              <a:pPr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0FB3-F5AA-4696-AEE9-5995D4FEA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50F8-AA51-467E-A4F7-19C0E8193226}" type="datetimeFigureOut">
              <a:rPr lang="ru-RU" smtClean="0"/>
              <a:pPr/>
              <a:t>08.12.2020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0FB3-F5AA-4696-AEE9-5995D4FEA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50F8-AA51-467E-A4F7-19C0E8193226}" type="datetimeFigureOut">
              <a:rPr lang="ru-RU" smtClean="0"/>
              <a:pPr/>
              <a:t>08.12.2020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0FB3-F5AA-4696-AEE9-5995D4FEA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50F8-AA51-467E-A4F7-19C0E8193226}" type="datetimeFigureOut">
              <a:rPr lang="ru-RU" smtClean="0"/>
              <a:pPr/>
              <a:t>08.12.2020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0FB3-F5AA-4696-AEE9-5995D4FEA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50F8-AA51-467E-A4F7-19C0E8193226}" type="datetimeFigureOut">
              <a:rPr lang="ru-RU" smtClean="0"/>
              <a:pPr/>
              <a:t>08.12.2020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0FB3-F5AA-4696-AEE9-5995D4FEA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50F8-AA51-467E-A4F7-19C0E8193226}" type="datetimeFigureOut">
              <a:rPr lang="ru-RU" smtClean="0"/>
              <a:pPr/>
              <a:t>08.12.2020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0FB3-F5AA-4696-AEE9-5995D4FEA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50F8-AA51-467E-A4F7-19C0E8193226}" type="datetimeFigureOut">
              <a:rPr lang="ru-RU" smtClean="0"/>
              <a:pPr/>
              <a:t>08.12.2020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0FB3-F5AA-4696-AEE9-5995D4FEA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F50F8-AA51-467E-A4F7-19C0E8193226}" type="datetimeFigureOut">
              <a:rPr lang="ru-RU" smtClean="0"/>
              <a:pPr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F0FB3-F5AA-4696-AEE9-5995D4FEA32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219200"/>
            <a:ext cx="7772400" cy="1470025"/>
          </a:xfrm>
        </p:spPr>
        <p:txBody>
          <a:bodyPr/>
          <a:lstStyle/>
          <a:p>
            <a:r>
              <a:rPr lang="ru-RU" dirty="0"/>
              <a:t>Основы программирования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800800" cy="235381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Лекция 10</a:t>
            </a:r>
          </a:p>
          <a:p>
            <a:r>
              <a:rPr lang="ru-RU" dirty="0"/>
              <a:t>Улучшенные  сортировки:</a:t>
            </a:r>
          </a:p>
          <a:p>
            <a:r>
              <a:rPr lang="ru-RU" dirty="0"/>
              <a:t> метод Шелла</a:t>
            </a:r>
          </a:p>
          <a:p>
            <a:r>
              <a:rPr lang="ru-RU" dirty="0"/>
              <a:t>Метод «разделяй и властвуй»: сортировки слиянием и разделением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820472" cy="994122"/>
          </a:xfrm>
        </p:spPr>
        <p:txBody>
          <a:bodyPr>
            <a:noAutofit/>
          </a:bodyPr>
          <a:lstStyle/>
          <a:p>
            <a:r>
              <a:rPr lang="ru-RU" sz="3200" dirty="0"/>
              <a:t>Метод декомпозиции</a:t>
            </a:r>
            <a:br>
              <a:rPr lang="ru-RU" sz="3200" dirty="0"/>
            </a:br>
            <a:r>
              <a:rPr lang="ru-RU" sz="3200" dirty="0"/>
              <a:t>«разделяй и властвуй»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Этапы:</a:t>
            </a:r>
          </a:p>
          <a:p>
            <a:pPr>
              <a:buNone/>
            </a:pPr>
            <a:r>
              <a:rPr lang="ru-RU" b="1" dirty="0">
                <a:solidFill>
                  <a:srgbClr val="FF0000"/>
                </a:solidFill>
              </a:rPr>
              <a:t>Разделение</a:t>
            </a:r>
            <a:r>
              <a:rPr lang="ru-RU" dirty="0"/>
              <a:t> задачи на несколько подзадач</a:t>
            </a:r>
          </a:p>
          <a:p>
            <a:pPr>
              <a:buNone/>
            </a:pPr>
            <a:r>
              <a:rPr lang="ru-RU" b="1" dirty="0">
                <a:solidFill>
                  <a:srgbClr val="FF0000"/>
                </a:solidFill>
              </a:rPr>
              <a:t>Покорение</a:t>
            </a:r>
            <a:r>
              <a:rPr lang="ru-RU" dirty="0"/>
              <a:t> </a:t>
            </a:r>
            <a:r>
              <a:rPr lang="ru-RU" dirty="0">
                <a:cs typeface="Times New Roman"/>
              </a:rPr>
              <a:t>––</a:t>
            </a:r>
            <a:r>
              <a:rPr lang="ru-RU" dirty="0"/>
              <a:t> рекурсивное решение этих подзадач. Когда объём подзадачи достаточно мал, выделенные подзадачи решаются непосредственно</a:t>
            </a:r>
          </a:p>
          <a:p>
            <a:pPr>
              <a:buNone/>
            </a:pPr>
            <a:r>
              <a:rPr lang="ru-RU" b="1" dirty="0">
                <a:solidFill>
                  <a:srgbClr val="FF0000"/>
                </a:solidFill>
              </a:rPr>
              <a:t>Комбинирование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решения исходной задачи из решений вспомогательных задач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/>
              <a:t>Сортировка слиянием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/>
              <a:t>MergeSort</a:t>
            </a:r>
            <a:endParaRPr lang="ru-RU" dirty="0"/>
          </a:p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Разделение</a:t>
            </a:r>
            <a:r>
              <a:rPr lang="ru-RU" dirty="0"/>
              <a:t>: сортируемая последовательность, состоящая из </a:t>
            </a:r>
            <a:r>
              <a:rPr lang="en-US" dirty="0"/>
              <a:t>n </a:t>
            </a:r>
            <a:r>
              <a:rPr lang="ru-RU" dirty="0"/>
              <a:t>элементов, разбивается на две меньшие последовательности, каждая из которых содержит </a:t>
            </a:r>
            <a:r>
              <a:rPr lang="en-US" dirty="0"/>
              <a:t>n/2 </a:t>
            </a:r>
            <a:r>
              <a:rPr lang="ru-RU" dirty="0"/>
              <a:t>элементов.</a:t>
            </a:r>
          </a:p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Покорение</a:t>
            </a:r>
            <a:r>
              <a:rPr lang="ru-RU" dirty="0"/>
              <a:t>: сортировка обеих вспомогательных последовательностей методом слияния</a:t>
            </a:r>
          </a:p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Комбинирование</a:t>
            </a:r>
            <a:r>
              <a:rPr lang="ru-RU" dirty="0"/>
              <a:t>: слияние двух отсортированных последовательностей для получения  окончательного результата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561088" cy="777875"/>
          </a:xfrm>
        </p:spPr>
        <p:txBody>
          <a:bodyPr/>
          <a:lstStyle/>
          <a:p>
            <a:pPr algn="l"/>
            <a:r>
              <a:rPr lang="ru-RU" sz="2400" b="1" dirty="0"/>
              <a:t>Слияние отсортированных последовательностей</a:t>
            </a:r>
            <a:r>
              <a:rPr lang="ru-RU" sz="2400" dirty="0"/>
              <a:t> </a:t>
            </a:r>
          </a:p>
        </p:txBody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>
          <a:xfrm>
            <a:off x="914400" y="980728"/>
            <a:ext cx="8229600" cy="49688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/>
              <a:t>Под </a:t>
            </a:r>
            <a:r>
              <a:rPr lang="ru-RU" sz="2000" i="1" dirty="0">
                <a:solidFill>
                  <a:schemeClr val="accent2"/>
                </a:solidFill>
              </a:rPr>
              <a:t>слиянием</a:t>
            </a:r>
            <a:r>
              <a:rPr lang="ru-RU" sz="2000" i="1" dirty="0"/>
              <a:t> </a:t>
            </a:r>
            <a:r>
              <a:rPr lang="ru-RU" sz="2000" dirty="0"/>
              <a:t>будем понимать объединение двух или более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/>
              <a:t>упорядоченных последовательностей в одну упорядоченную. </a:t>
            </a:r>
            <a:endParaRPr lang="en-US" sz="2000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ru-RU" sz="2000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/>
              <a:t>Это можно сделать следующим образом: </a:t>
            </a:r>
            <a:endParaRPr lang="en-US" sz="2000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/>
              <a:t>сравнить наименьшие элементы из упорядоченных</a:t>
            </a:r>
            <a:endParaRPr lang="en-US" sz="2000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/>
              <a:t>последовательностей и наименьший из них</a:t>
            </a:r>
            <a:r>
              <a:rPr lang="en-US" sz="2000" dirty="0"/>
              <a:t> </a:t>
            </a:r>
            <a:r>
              <a:rPr lang="ru-RU" sz="2000" dirty="0"/>
              <a:t>перенести в готовую</a:t>
            </a:r>
            <a:endParaRPr lang="en-US" sz="2000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/>
              <a:t>последовательность.</a:t>
            </a:r>
            <a:endParaRPr lang="en-US" sz="2000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000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/>
              <a:t>Далее снова сравнить начала последовательностей и наименьший из</a:t>
            </a:r>
            <a:endParaRPr lang="en-US" sz="2000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/>
              <a:t>этих элементов добавить в готовую последовательность и т. д. </a:t>
            </a:r>
            <a:endParaRPr lang="en-US" sz="2000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000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/>
              <a:t>Как только одна из последовательностей закончится, она исключается</a:t>
            </a:r>
            <a:endParaRPr lang="en-US" sz="2000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/>
              <a:t>из рассмотрения</a:t>
            </a:r>
            <a:r>
              <a:rPr lang="en-US" sz="2000" dirty="0"/>
              <a:t>.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000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Arial" pitchFamily="34" charset="0"/>
              </a:rPr>
              <a:t>К</a:t>
            </a:r>
            <a:r>
              <a:rPr lang="ru-RU" sz="2000" dirty="0"/>
              <a:t>огда остается только одна последовательность, </a:t>
            </a:r>
            <a:endParaRPr lang="en-US" sz="2000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/>
              <a:t>ее «хвост» можно</a:t>
            </a:r>
            <a:r>
              <a:rPr lang="en-US" sz="2000" dirty="0"/>
              <a:t> </a:t>
            </a:r>
            <a:r>
              <a:rPr lang="ru-RU" sz="2000" dirty="0"/>
              <a:t>просто переместить в готовую.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323528" y="0"/>
            <a:ext cx="8820472" cy="936625"/>
          </a:xfrm>
        </p:spPr>
        <p:txBody>
          <a:bodyPr/>
          <a:lstStyle/>
          <a:p>
            <a:r>
              <a:rPr lang="ru-RU" sz="2400" dirty="0"/>
              <a:t>Объединим две последовательности в третью </a:t>
            </a:r>
            <a:br>
              <a:rPr lang="ru-RU" sz="2400" dirty="0"/>
            </a:br>
            <a:r>
              <a:rPr lang="ru-RU" sz="2000" dirty="0"/>
              <a:t>(позиция считывания отмечена чертой)</a:t>
            </a:r>
            <a:endParaRPr lang="ru-RU" sz="2400" dirty="0">
              <a:sym typeface="Symbol" pitchFamily="18" charset="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784976" cy="5688632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ru-RU" sz="2000" dirty="0">
                <a:sym typeface="Symbol" pitchFamily="18" charset="2"/>
              </a:rPr>
              <a:t></a:t>
            </a:r>
            <a:r>
              <a:rPr lang="en-US" sz="2000" dirty="0"/>
              <a:t> 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38 40 51 75</a:t>
            </a:r>
            <a:endParaRPr lang="ru-RU" sz="2000" b="1" dirty="0"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buFont typeface="Symbol" pitchFamily="18" charset="2"/>
              <a:buChar char="ï"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63 89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101 107</a:t>
            </a:r>
          </a:p>
          <a:p>
            <a:pPr>
              <a:buFont typeface="Symbol" pitchFamily="18" charset="2"/>
              <a:buNone/>
            </a:pPr>
            <a:r>
              <a:rPr lang="ru-RU" sz="2000" dirty="0"/>
              <a:t>Сравним первые элементы отсортированных последовательностей,</a:t>
            </a:r>
          </a:p>
          <a:p>
            <a:pPr>
              <a:buFont typeface="Symbol" pitchFamily="18" charset="2"/>
              <a:buNone/>
            </a:pPr>
            <a:r>
              <a:rPr lang="ru-RU" sz="2000" dirty="0"/>
              <a:t>наименьший из них запишем в выходную последовательность:</a:t>
            </a:r>
          </a:p>
          <a:p>
            <a:pPr>
              <a:buFont typeface="Symbol" pitchFamily="18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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38 40 51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75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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63 89 101 107</a:t>
            </a:r>
          </a:p>
          <a:p>
            <a:pPr>
              <a:buFont typeface="Arial" pitchFamily="34" charset="0"/>
              <a:buNone/>
            </a:pP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</a:t>
            </a:r>
          </a:p>
          <a:p>
            <a:pPr>
              <a:buFont typeface="Arial" pitchFamily="34" charset="0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Следующий шаг</a:t>
            </a:r>
          </a:p>
          <a:p>
            <a:pPr>
              <a:buFont typeface="Arial" pitchFamily="34" charset="0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8  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38</a:t>
            </a:r>
            <a:r>
              <a:rPr lang="ru-RU" sz="20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40 51 75</a:t>
            </a:r>
          </a:p>
          <a:p>
            <a:pPr>
              <a:buFont typeface="Arial" pitchFamily="34" charset="0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1  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15</a:t>
            </a:r>
            <a:r>
              <a:rPr lang="ru-RU" sz="20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63 89 101 107</a:t>
            </a:r>
          </a:p>
          <a:p>
            <a:pPr>
              <a:buFont typeface="Arial" pitchFamily="34" charset="0"/>
              <a:buNone/>
            </a:pP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1 8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</a:t>
            </a:r>
          </a:p>
          <a:p>
            <a:pPr>
              <a:buNone/>
            </a:pPr>
            <a:r>
              <a:rPr lang="ru-RU" sz="2000" dirty="0"/>
              <a:t>Этот процесс продолжится до тех пор, пока все элементы первой и второй последовательности не будут переписаны в третью в заданном порядке.</a:t>
            </a:r>
            <a:endParaRPr lang="en-US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r>
              <a:rPr lang="ru-RU" sz="2000" dirty="0"/>
              <a:t>В результате получим отсортированную по возрастанию последовательность: </a:t>
            </a:r>
          </a:p>
          <a:p>
            <a:pPr>
              <a:buNone/>
            </a:pPr>
            <a:r>
              <a:rPr lang="ru-RU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1 8 15 38 40 51 63 75 89 101 107</a:t>
            </a:r>
            <a:r>
              <a:rPr lang="ru-RU" sz="20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576262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/>
              <a:t> </a:t>
            </a:r>
            <a:r>
              <a:rPr lang="ru-RU" sz="2400"/>
              <a:t>Пример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566" y="1412776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                            13 </a:t>
            </a:r>
            <a:r>
              <a:rPr lang="en-US" dirty="0"/>
              <a:t>  </a:t>
            </a:r>
            <a:r>
              <a:rPr lang="ru-RU" dirty="0"/>
              <a:t>  86   </a:t>
            </a:r>
            <a:r>
              <a:rPr lang="en-US" dirty="0"/>
              <a:t>  </a:t>
            </a:r>
            <a:r>
              <a:rPr lang="ru-RU" dirty="0"/>
              <a:t>  71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 52    99 </a:t>
            </a:r>
            <a:r>
              <a:rPr lang="en-US" dirty="0"/>
              <a:t> </a:t>
            </a:r>
            <a:r>
              <a:rPr lang="ru-RU" dirty="0"/>
              <a:t>   21    </a:t>
            </a:r>
            <a:r>
              <a:rPr lang="en-US" dirty="0"/>
              <a:t> </a:t>
            </a:r>
            <a:r>
              <a:rPr lang="ru-RU" dirty="0"/>
              <a:t>37    </a:t>
            </a:r>
            <a:r>
              <a:rPr lang="en-US" dirty="0"/>
              <a:t> </a:t>
            </a:r>
            <a:r>
              <a:rPr lang="ru-RU" dirty="0"/>
              <a:t>45    </a:t>
            </a:r>
            <a:r>
              <a:rPr lang="en-US" dirty="0"/>
              <a:t> </a:t>
            </a:r>
            <a:r>
              <a:rPr lang="ru-RU" dirty="0"/>
              <a:t>66     4    </a:t>
            </a:r>
            <a:r>
              <a:rPr lang="en-US" dirty="0"/>
              <a:t> </a:t>
            </a:r>
            <a:r>
              <a:rPr lang="ru-RU" dirty="0"/>
              <a:t>   75    80    31            </a:t>
            </a:r>
          </a:p>
          <a:p>
            <a:r>
              <a:rPr lang="ru-RU" dirty="0"/>
              <a:t>4 разделение</a:t>
            </a:r>
          </a:p>
          <a:p>
            <a:endParaRPr lang="ru-RU" dirty="0"/>
          </a:p>
          <a:p>
            <a:r>
              <a:rPr lang="ru-RU" dirty="0"/>
              <a:t>3 разделение</a:t>
            </a:r>
          </a:p>
          <a:p>
            <a:endParaRPr lang="ru-RU" dirty="0"/>
          </a:p>
          <a:p>
            <a:r>
              <a:rPr lang="ru-RU" dirty="0"/>
              <a:t>2 разделение</a:t>
            </a:r>
          </a:p>
          <a:p>
            <a:endParaRPr lang="ru-RU" dirty="0"/>
          </a:p>
          <a:p>
            <a:r>
              <a:rPr lang="ru-RU" dirty="0"/>
              <a:t>1 разделение</a:t>
            </a:r>
          </a:p>
          <a:p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468212" y="1785926"/>
            <a:ext cx="2857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039716" y="1785926"/>
            <a:ext cx="2857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039848" y="1785926"/>
            <a:ext cx="2857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4539914" y="1785926"/>
            <a:ext cx="2857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540046" y="1785926"/>
            <a:ext cx="2857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040112" y="1785926"/>
            <a:ext cx="2857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6468740" y="1785926"/>
            <a:ext cx="2857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7040244" y="1785926"/>
            <a:ext cx="2857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7468872" y="1785926"/>
            <a:ext cx="2857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7897500" y="1785926"/>
            <a:ext cx="2857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1968146" y="2285992"/>
            <a:ext cx="2857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111418" y="2285992"/>
            <a:ext cx="2857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611220" y="2285992"/>
            <a:ext cx="2857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539650" y="2285992"/>
            <a:ext cx="78581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4111286" y="2285992"/>
            <a:ext cx="78581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5540046" y="2285992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6468740" y="2285992"/>
            <a:ext cx="78581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7397434" y="2285992"/>
            <a:ext cx="78581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2039584" y="2857496"/>
            <a:ext cx="135732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539782" y="2857496"/>
            <a:ext cx="135732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039980" y="2857496"/>
            <a:ext cx="135732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611616" y="2857496"/>
            <a:ext cx="17144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1968146" y="3429000"/>
            <a:ext cx="292895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5111418" y="3429000"/>
            <a:ext cx="321467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1142458" y="232744"/>
            <a:ext cx="7859216" cy="850900"/>
          </a:xfrm>
        </p:spPr>
        <p:txBody>
          <a:bodyPr/>
          <a:lstStyle/>
          <a:p>
            <a:pPr algn="l"/>
            <a:r>
              <a:rPr lang="ru-RU" sz="2000" dirty="0"/>
              <a:t>Слияние элементарных последовательностей начинается из глубины рекурсии и дает следующие подпоследовательности:</a:t>
            </a:r>
          </a:p>
        </p:txBody>
      </p:sp>
      <p:grpSp>
        <p:nvGrpSpPr>
          <p:cNvPr id="114" name="Группа 113"/>
          <p:cNvGrpSpPr/>
          <p:nvPr/>
        </p:nvGrpSpPr>
        <p:grpSpPr>
          <a:xfrm>
            <a:off x="236668" y="1228397"/>
            <a:ext cx="8765006" cy="4401205"/>
            <a:chOff x="2800280" y="3055288"/>
            <a:chExt cx="8286808" cy="4401205"/>
          </a:xfrm>
        </p:grpSpPr>
        <p:sp>
          <p:nvSpPr>
            <p:cNvPr id="4" name="TextBox 3"/>
            <p:cNvSpPr txBox="1"/>
            <p:nvPr/>
          </p:nvSpPr>
          <p:spPr>
            <a:xfrm>
              <a:off x="2800280" y="3055288"/>
              <a:ext cx="8286808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                             86         71    </a:t>
              </a:r>
              <a:r>
                <a:rPr lang="en-US" dirty="0"/>
                <a:t> </a:t>
              </a:r>
              <a:r>
                <a:rPr lang="ru-RU" dirty="0"/>
                <a:t>    99    </a:t>
              </a:r>
              <a:r>
                <a:rPr lang="en-US" dirty="0"/>
                <a:t>  </a:t>
              </a:r>
              <a:r>
                <a:rPr lang="ru-RU" dirty="0"/>
                <a:t>  21       45   </a:t>
              </a:r>
              <a:r>
                <a:rPr lang="en-US" dirty="0"/>
                <a:t>  </a:t>
              </a:r>
              <a:r>
                <a:rPr lang="ru-RU" dirty="0"/>
                <a:t> 46       </a:t>
              </a:r>
              <a:r>
                <a:rPr lang="en-US" dirty="0"/>
                <a:t>  </a:t>
              </a:r>
              <a:r>
                <a:rPr lang="ru-RU" dirty="0"/>
                <a:t>4     </a:t>
              </a:r>
              <a:r>
                <a:rPr lang="en-US" dirty="0"/>
                <a:t>   </a:t>
              </a:r>
              <a:r>
                <a:rPr lang="ru-RU" dirty="0"/>
                <a:t>75       80     31</a:t>
              </a:r>
            </a:p>
            <a:p>
              <a:endParaRPr lang="ru-RU" dirty="0"/>
            </a:p>
            <a:p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4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ур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:</a:t>
              </a:r>
            </a:p>
            <a:p>
              <a:r>
                <a:rPr lang="ru-RU" sz="1050" dirty="0"/>
                <a:t>                   </a:t>
              </a:r>
              <a:r>
                <a:rPr lang="en-US" dirty="0"/>
                <a:t>        </a:t>
              </a:r>
              <a:r>
                <a:rPr lang="ru-RU" dirty="0"/>
                <a:t> 13    </a:t>
              </a:r>
              <a:r>
                <a:rPr lang="en-US" dirty="0"/>
                <a:t>  </a:t>
              </a:r>
              <a:r>
                <a:rPr lang="ru-RU" dirty="0"/>
                <a:t> 71    86     54  </a:t>
              </a:r>
              <a:r>
                <a:rPr lang="en-US" dirty="0"/>
                <a:t>  </a:t>
              </a:r>
              <a:r>
                <a:rPr lang="ru-RU" dirty="0"/>
                <a:t> 21   99 </a:t>
              </a:r>
              <a:r>
                <a:rPr lang="en-US" dirty="0"/>
                <a:t>  </a:t>
              </a:r>
              <a:r>
                <a:rPr lang="ru-RU" dirty="0"/>
                <a:t>37 </a:t>
              </a:r>
              <a:r>
                <a:rPr lang="en-US" dirty="0"/>
                <a:t>  </a:t>
              </a:r>
              <a:r>
                <a:rPr lang="ru-RU" dirty="0"/>
                <a:t>  45    66            4    75        </a:t>
              </a:r>
              <a:r>
                <a:rPr lang="en-US" dirty="0"/>
                <a:t>   </a:t>
              </a:r>
              <a:r>
                <a:rPr lang="ru-RU" dirty="0"/>
                <a:t>  31    80</a:t>
              </a:r>
            </a:p>
            <a:p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3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ур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:</a:t>
              </a:r>
            </a:p>
            <a:p>
              <a:pPr>
                <a:spcBef>
                  <a:spcPts val="300"/>
                </a:spcBef>
              </a:pPr>
              <a:r>
                <a:rPr lang="ru-RU" dirty="0"/>
                <a:t>                    13    71   86     </a:t>
              </a:r>
              <a:r>
                <a:rPr lang="en-US" dirty="0"/>
                <a:t>  </a:t>
              </a:r>
              <a:r>
                <a:rPr lang="ru-RU" dirty="0"/>
                <a:t>21  54  99   </a:t>
              </a:r>
              <a:r>
                <a:rPr lang="en-US" dirty="0"/>
                <a:t>  </a:t>
              </a:r>
              <a:r>
                <a:rPr lang="ru-RU" dirty="0"/>
                <a:t>      37  45 </a:t>
              </a:r>
              <a:r>
                <a:rPr lang="en-US" dirty="0"/>
                <a:t> </a:t>
              </a:r>
              <a:r>
                <a:rPr lang="ru-RU" dirty="0"/>
                <a:t> 66          </a:t>
              </a:r>
              <a:r>
                <a:rPr lang="en-US" dirty="0"/>
                <a:t>  </a:t>
              </a:r>
              <a:r>
                <a:rPr lang="ru-RU" dirty="0"/>
                <a:t>     </a:t>
              </a:r>
              <a:r>
                <a:rPr lang="en-US" dirty="0"/>
                <a:t> </a:t>
              </a:r>
              <a:r>
                <a:rPr lang="ru-RU" dirty="0"/>
                <a:t>4    31     75    80</a:t>
              </a:r>
            </a:p>
            <a:p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2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ур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:</a:t>
              </a:r>
            </a:p>
            <a:p>
              <a:pPr>
                <a:spcBef>
                  <a:spcPts val="600"/>
                </a:spcBef>
              </a:pPr>
              <a:r>
                <a:rPr lang="ru-RU" dirty="0"/>
                <a:t>	              13   21   54   71   86   99      </a:t>
              </a:r>
              <a:r>
                <a:rPr lang="en-US" dirty="0"/>
                <a:t>   </a:t>
              </a:r>
              <a:r>
                <a:rPr lang="ru-RU" dirty="0"/>
                <a:t>    4   31   37      45   66     75   80</a:t>
              </a:r>
            </a:p>
            <a:p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1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ур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: </a:t>
              </a:r>
            </a:p>
            <a:p>
              <a:pPr>
                <a:spcBef>
                  <a:spcPts val="600"/>
                </a:spcBef>
              </a:pPr>
              <a:r>
                <a:rPr lang="ru-RU" dirty="0"/>
                <a:t>	             4    13    21    31    37    45   54   66   71   75   80   86  99</a:t>
              </a:r>
            </a:p>
            <a:p>
              <a:pPr>
                <a:spcBef>
                  <a:spcPts val="600"/>
                </a:spcBef>
              </a:pPr>
              <a:endParaRPr lang="ru-RU" dirty="0"/>
            </a:p>
            <a:p>
              <a:endParaRPr lang="ru-RU" dirty="0"/>
            </a:p>
            <a:p>
              <a:endParaRPr lang="ru-RU" dirty="0"/>
            </a:p>
            <a:p>
              <a:endParaRPr lang="ru-RU" dirty="0"/>
            </a:p>
          </p:txBody>
        </p:sp>
        <p:grpSp>
          <p:nvGrpSpPr>
            <p:cNvPr id="37" name="Группа 36"/>
            <p:cNvGrpSpPr/>
            <p:nvPr/>
          </p:nvGrpSpPr>
          <p:grpSpPr>
            <a:xfrm>
              <a:off x="5643570" y="3429000"/>
              <a:ext cx="857256" cy="500066"/>
              <a:chOff x="4357686" y="3429000"/>
              <a:chExt cx="857256" cy="500066"/>
            </a:xfrm>
          </p:grpSpPr>
          <p:cxnSp>
            <p:nvCxnSpPr>
              <p:cNvPr id="6" name="Прямая соединительная линия 5"/>
              <p:cNvCxnSpPr/>
              <p:nvPr/>
            </p:nvCxnSpPr>
            <p:spPr>
              <a:xfrm>
                <a:off x="4357686" y="3429000"/>
                <a:ext cx="28575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4929190" y="3429000"/>
                <a:ext cx="28575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 rot="16200000" flipH="1">
                <a:off x="4357686" y="3643314"/>
                <a:ext cx="428628" cy="1428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 rot="5400000">
                <a:off x="4857752" y="3643314"/>
                <a:ext cx="428628" cy="1428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4357686" y="3429000"/>
              <a:ext cx="857256" cy="500066"/>
              <a:chOff x="4357686" y="3429000"/>
              <a:chExt cx="857256" cy="500066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>
                <a:off x="4357686" y="3429000"/>
                <a:ext cx="28575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>
                <a:off x="4929190" y="3429000"/>
                <a:ext cx="28575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rot="16200000" flipH="1">
                <a:off x="4357686" y="3643314"/>
                <a:ext cx="428628" cy="1428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rot="5400000">
                <a:off x="4857752" y="3643314"/>
                <a:ext cx="428628" cy="1428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Группа 42"/>
            <p:cNvGrpSpPr/>
            <p:nvPr/>
          </p:nvGrpSpPr>
          <p:grpSpPr>
            <a:xfrm>
              <a:off x="6858016" y="3429000"/>
              <a:ext cx="857256" cy="500066"/>
              <a:chOff x="4357686" y="3429000"/>
              <a:chExt cx="857256" cy="500066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>
              <a:xfrm>
                <a:off x="4357686" y="3429000"/>
                <a:ext cx="28575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>
                <a:off x="4929190" y="3429000"/>
                <a:ext cx="28575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rot="16200000" flipH="1">
                <a:off x="4357686" y="3643314"/>
                <a:ext cx="428628" cy="1428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rot="5400000">
                <a:off x="4857752" y="3643314"/>
                <a:ext cx="428628" cy="1428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Группа 47"/>
            <p:cNvGrpSpPr/>
            <p:nvPr/>
          </p:nvGrpSpPr>
          <p:grpSpPr>
            <a:xfrm>
              <a:off x="8072462" y="3429000"/>
              <a:ext cx="857256" cy="500066"/>
              <a:chOff x="4357686" y="3429000"/>
              <a:chExt cx="857256" cy="50006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>
                <a:off x="4357686" y="3429000"/>
                <a:ext cx="28575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4929190" y="3429000"/>
                <a:ext cx="28575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rot="16200000" flipH="1">
                <a:off x="4357686" y="3643314"/>
                <a:ext cx="428628" cy="1428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rot="5400000">
                <a:off x="4857752" y="3643314"/>
                <a:ext cx="428628" cy="1428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Группа 52"/>
            <p:cNvGrpSpPr/>
            <p:nvPr/>
          </p:nvGrpSpPr>
          <p:grpSpPr>
            <a:xfrm>
              <a:off x="9286908" y="3429000"/>
              <a:ext cx="857256" cy="500066"/>
              <a:chOff x="4357686" y="3429000"/>
              <a:chExt cx="857256" cy="500066"/>
            </a:xfrm>
          </p:grpSpPr>
          <p:cxnSp>
            <p:nvCxnSpPr>
              <p:cNvPr id="54" name="Прямая соединительная линия 53"/>
              <p:cNvCxnSpPr/>
              <p:nvPr/>
            </p:nvCxnSpPr>
            <p:spPr>
              <a:xfrm>
                <a:off x="4357686" y="3429000"/>
                <a:ext cx="28575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>
                <a:off x="4929190" y="3429000"/>
                <a:ext cx="28575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/>
              <p:cNvCxnSpPr/>
              <p:nvPr/>
            </p:nvCxnSpPr>
            <p:spPr>
              <a:xfrm rot="16200000" flipH="1">
                <a:off x="4357686" y="3643314"/>
                <a:ext cx="428628" cy="1428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единительная линия 56"/>
              <p:cNvCxnSpPr/>
              <p:nvPr/>
            </p:nvCxnSpPr>
            <p:spPr>
              <a:xfrm rot="5400000">
                <a:off x="4857752" y="3643314"/>
                <a:ext cx="428628" cy="1428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Группа 63"/>
            <p:cNvGrpSpPr/>
            <p:nvPr/>
          </p:nvGrpSpPr>
          <p:grpSpPr>
            <a:xfrm>
              <a:off x="3857620" y="4286256"/>
              <a:ext cx="285752" cy="214314"/>
              <a:chOff x="3857620" y="4286256"/>
              <a:chExt cx="285752" cy="214314"/>
            </a:xfrm>
          </p:grpSpPr>
          <p:cxnSp>
            <p:nvCxnSpPr>
              <p:cNvPr id="59" name="Прямая соединительная линия 58"/>
              <p:cNvCxnSpPr/>
              <p:nvPr/>
            </p:nvCxnSpPr>
            <p:spPr>
              <a:xfrm>
                <a:off x="3857620" y="4286256"/>
                <a:ext cx="285752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 rot="16200000" flipH="1">
                <a:off x="3929058" y="4357694"/>
                <a:ext cx="214314" cy="714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Группа 64"/>
            <p:cNvGrpSpPr/>
            <p:nvPr/>
          </p:nvGrpSpPr>
          <p:grpSpPr>
            <a:xfrm>
              <a:off x="6500826" y="4286256"/>
              <a:ext cx="285752" cy="214314"/>
              <a:chOff x="3857620" y="4286256"/>
              <a:chExt cx="285752" cy="214314"/>
            </a:xfrm>
          </p:grpSpPr>
          <p:cxnSp>
            <p:nvCxnSpPr>
              <p:cNvPr id="66" name="Прямая соединительная линия 65"/>
              <p:cNvCxnSpPr/>
              <p:nvPr/>
            </p:nvCxnSpPr>
            <p:spPr>
              <a:xfrm>
                <a:off x="3857620" y="4286256"/>
                <a:ext cx="285752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единительная линия 66"/>
              <p:cNvCxnSpPr/>
              <p:nvPr/>
            </p:nvCxnSpPr>
            <p:spPr>
              <a:xfrm rot="16200000" flipH="1">
                <a:off x="3929058" y="4357694"/>
                <a:ext cx="214314" cy="714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Группа 67"/>
            <p:cNvGrpSpPr/>
            <p:nvPr/>
          </p:nvGrpSpPr>
          <p:grpSpPr>
            <a:xfrm>
              <a:off x="5286380" y="4286256"/>
              <a:ext cx="285752" cy="214314"/>
              <a:chOff x="3857620" y="4286256"/>
              <a:chExt cx="285752" cy="214314"/>
            </a:xfrm>
          </p:grpSpPr>
          <p:cxnSp>
            <p:nvCxnSpPr>
              <p:cNvPr id="69" name="Прямая соединительная линия 68"/>
              <p:cNvCxnSpPr/>
              <p:nvPr/>
            </p:nvCxnSpPr>
            <p:spPr>
              <a:xfrm>
                <a:off x="3857620" y="4286256"/>
                <a:ext cx="285752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Прямая соединительная линия 69"/>
              <p:cNvCxnSpPr/>
              <p:nvPr/>
            </p:nvCxnSpPr>
            <p:spPr>
              <a:xfrm rot="16200000" flipH="1">
                <a:off x="3929058" y="4357694"/>
                <a:ext cx="214314" cy="714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Группа 74"/>
            <p:cNvGrpSpPr/>
            <p:nvPr/>
          </p:nvGrpSpPr>
          <p:grpSpPr>
            <a:xfrm>
              <a:off x="4429124" y="4286256"/>
              <a:ext cx="714380" cy="214314"/>
              <a:chOff x="4429124" y="4286256"/>
              <a:chExt cx="714380" cy="214314"/>
            </a:xfrm>
          </p:grpSpPr>
          <p:cxnSp>
            <p:nvCxnSpPr>
              <p:cNvPr id="72" name="Прямая соединительная линия 71"/>
              <p:cNvCxnSpPr/>
              <p:nvPr/>
            </p:nvCxnSpPr>
            <p:spPr>
              <a:xfrm>
                <a:off x="4429124" y="4286256"/>
                <a:ext cx="71438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единительная линия 73"/>
              <p:cNvCxnSpPr/>
              <p:nvPr/>
            </p:nvCxnSpPr>
            <p:spPr>
              <a:xfrm rot="5400000">
                <a:off x="4714876" y="4286256"/>
                <a:ext cx="214314" cy="2143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Группа 75"/>
            <p:cNvGrpSpPr/>
            <p:nvPr/>
          </p:nvGrpSpPr>
          <p:grpSpPr>
            <a:xfrm>
              <a:off x="7000892" y="4286256"/>
              <a:ext cx="714380" cy="214314"/>
              <a:chOff x="4429124" y="4286256"/>
              <a:chExt cx="714380" cy="214314"/>
            </a:xfrm>
          </p:grpSpPr>
          <p:cxnSp>
            <p:nvCxnSpPr>
              <p:cNvPr id="77" name="Прямая соединительная линия 76"/>
              <p:cNvCxnSpPr/>
              <p:nvPr/>
            </p:nvCxnSpPr>
            <p:spPr>
              <a:xfrm>
                <a:off x="4429124" y="4286256"/>
                <a:ext cx="71438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единительная линия 77"/>
              <p:cNvCxnSpPr/>
              <p:nvPr/>
            </p:nvCxnSpPr>
            <p:spPr>
              <a:xfrm rot="5400000">
                <a:off x="4714876" y="4286256"/>
                <a:ext cx="214314" cy="2143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Группа 78"/>
            <p:cNvGrpSpPr/>
            <p:nvPr/>
          </p:nvGrpSpPr>
          <p:grpSpPr>
            <a:xfrm>
              <a:off x="9429784" y="4286256"/>
              <a:ext cx="714380" cy="214314"/>
              <a:chOff x="4429124" y="4286256"/>
              <a:chExt cx="714380" cy="214314"/>
            </a:xfrm>
          </p:grpSpPr>
          <p:cxnSp>
            <p:nvCxnSpPr>
              <p:cNvPr id="80" name="Прямая соединительная линия 79"/>
              <p:cNvCxnSpPr/>
              <p:nvPr/>
            </p:nvCxnSpPr>
            <p:spPr>
              <a:xfrm>
                <a:off x="4429124" y="4286256"/>
                <a:ext cx="71438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единительная линия 80"/>
              <p:cNvCxnSpPr/>
              <p:nvPr/>
            </p:nvCxnSpPr>
            <p:spPr>
              <a:xfrm rot="5400000">
                <a:off x="4714876" y="4286256"/>
                <a:ext cx="214314" cy="2143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Группа 81"/>
            <p:cNvGrpSpPr/>
            <p:nvPr/>
          </p:nvGrpSpPr>
          <p:grpSpPr>
            <a:xfrm>
              <a:off x="5715008" y="4286256"/>
              <a:ext cx="714380" cy="214314"/>
              <a:chOff x="4429124" y="4286256"/>
              <a:chExt cx="714380" cy="214314"/>
            </a:xfrm>
          </p:grpSpPr>
          <p:cxnSp>
            <p:nvCxnSpPr>
              <p:cNvPr id="83" name="Прямая соединительная линия 82"/>
              <p:cNvCxnSpPr/>
              <p:nvPr/>
            </p:nvCxnSpPr>
            <p:spPr>
              <a:xfrm>
                <a:off x="4429124" y="4286256"/>
                <a:ext cx="71438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Прямая соединительная линия 83"/>
              <p:cNvCxnSpPr/>
              <p:nvPr/>
            </p:nvCxnSpPr>
            <p:spPr>
              <a:xfrm rot="5400000">
                <a:off x="4714876" y="4286256"/>
                <a:ext cx="214314" cy="2143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Прямая соединительная линия 85"/>
            <p:cNvCxnSpPr/>
            <p:nvPr/>
          </p:nvCxnSpPr>
          <p:spPr>
            <a:xfrm>
              <a:off x="8215338" y="4286256"/>
              <a:ext cx="64294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/>
            <p:nvPr/>
          </p:nvCxnSpPr>
          <p:spPr>
            <a:xfrm rot="16200000" flipH="1">
              <a:off x="8501090" y="4286256"/>
              <a:ext cx="285752" cy="2857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3" name="Группа 92"/>
            <p:cNvGrpSpPr/>
            <p:nvPr/>
          </p:nvGrpSpPr>
          <p:grpSpPr>
            <a:xfrm>
              <a:off x="3916131" y="4851728"/>
              <a:ext cx="1143008" cy="285752"/>
              <a:chOff x="3916131" y="4851728"/>
              <a:chExt cx="1143008" cy="285752"/>
            </a:xfrm>
          </p:grpSpPr>
          <p:cxnSp>
            <p:nvCxnSpPr>
              <p:cNvPr id="90" name="Прямая соединительная линия 89"/>
              <p:cNvCxnSpPr/>
              <p:nvPr/>
            </p:nvCxnSpPr>
            <p:spPr>
              <a:xfrm>
                <a:off x="3916131" y="4852188"/>
                <a:ext cx="1143008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Прямая соединительная линия 91"/>
              <p:cNvCxnSpPr/>
              <p:nvPr/>
            </p:nvCxnSpPr>
            <p:spPr>
              <a:xfrm rot="16200000" flipH="1">
                <a:off x="4500562" y="4923166"/>
                <a:ext cx="285752" cy="1428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Группа 93"/>
            <p:cNvGrpSpPr/>
            <p:nvPr/>
          </p:nvGrpSpPr>
          <p:grpSpPr>
            <a:xfrm>
              <a:off x="6710917" y="4861639"/>
              <a:ext cx="1143008" cy="319511"/>
              <a:chOff x="3996273" y="4861639"/>
              <a:chExt cx="1143008" cy="319511"/>
            </a:xfrm>
          </p:grpSpPr>
          <p:cxnSp>
            <p:nvCxnSpPr>
              <p:cNvPr id="95" name="Прямая соединительная линия 94"/>
              <p:cNvCxnSpPr/>
              <p:nvPr/>
            </p:nvCxnSpPr>
            <p:spPr>
              <a:xfrm>
                <a:off x="3996273" y="4885065"/>
                <a:ext cx="1143008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Прямая соединительная линия 95"/>
              <p:cNvCxnSpPr>
                <a:cxnSpLocks/>
              </p:cNvCxnSpPr>
              <p:nvPr/>
            </p:nvCxnSpPr>
            <p:spPr>
              <a:xfrm>
                <a:off x="4460084" y="4861639"/>
                <a:ext cx="410186" cy="31951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Группа 100"/>
            <p:cNvGrpSpPr/>
            <p:nvPr/>
          </p:nvGrpSpPr>
          <p:grpSpPr>
            <a:xfrm>
              <a:off x="8303950" y="4883265"/>
              <a:ext cx="1785950" cy="254677"/>
              <a:chOff x="5160710" y="4883265"/>
              <a:chExt cx="1785950" cy="254677"/>
            </a:xfrm>
          </p:grpSpPr>
          <p:cxnSp>
            <p:nvCxnSpPr>
              <p:cNvPr id="98" name="Прямая соединительная линия 97"/>
              <p:cNvCxnSpPr/>
              <p:nvPr/>
            </p:nvCxnSpPr>
            <p:spPr>
              <a:xfrm>
                <a:off x="5160710" y="4885681"/>
                <a:ext cx="178595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>
                <a:cxnSpLocks/>
              </p:cNvCxnSpPr>
              <p:nvPr/>
            </p:nvCxnSpPr>
            <p:spPr>
              <a:xfrm flipH="1">
                <a:off x="5645732" y="4883265"/>
                <a:ext cx="301958" cy="2546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4286249" y="5487050"/>
              <a:ext cx="242889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>
            <a:xfrm>
              <a:off x="7000891" y="5521243"/>
              <a:ext cx="314327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>
            <a:xfrm>
              <a:off x="5467419" y="5491757"/>
              <a:ext cx="357190" cy="2857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>
            <a:xfrm rot="5400000">
              <a:off x="7840113" y="5521244"/>
              <a:ext cx="214314" cy="2143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/>
            <p:cNvCxnSpPr/>
            <p:nvPr/>
          </p:nvCxnSpPr>
          <p:spPr>
            <a:xfrm>
              <a:off x="4286248" y="6088764"/>
              <a:ext cx="585791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7" name="Прямая соединительная линия 116"/>
          <p:cNvCxnSpPr/>
          <p:nvPr/>
        </p:nvCxnSpPr>
        <p:spPr>
          <a:xfrm>
            <a:off x="2799341" y="3021660"/>
            <a:ext cx="100013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rot="5400000">
            <a:off x="2984874" y="3093541"/>
            <a:ext cx="357190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184621" y="44624"/>
            <a:ext cx="8641085" cy="922337"/>
          </a:xfrm>
        </p:spPr>
        <p:txBody>
          <a:bodyPr/>
          <a:lstStyle/>
          <a:p>
            <a:pPr algn="l"/>
            <a:r>
              <a:rPr lang="ru-RU" sz="2400" dirty="0"/>
              <a:t>Следующая пара функций реализует сортировку слиянием для массивов</a:t>
            </a:r>
            <a:r>
              <a:rPr lang="en-US" sz="2400" dirty="0"/>
              <a:t>:</a:t>
            </a:r>
            <a:endParaRPr lang="ru-RU" dirty="0"/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323528" y="1196975"/>
            <a:ext cx="8641085" cy="50403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merge (key al[], int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lenl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key a2[], int Ien2, key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[])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/* Слияние отсортированных массивов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al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длины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lenl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и а2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длины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2 в массив а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 */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=0, j=0, k=0;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key x;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while ((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lenl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)||(j &lt; len2)){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есть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элементы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*/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lenl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)       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/* 1-я кончилась: берем из 2-й */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1800" b="1" dirty="0" err="1">
                <a:latin typeface="Courier New" pitchFamily="49" charset="0"/>
                <a:cs typeface="Courier New" pitchFamily="49" charset="0"/>
              </a:rPr>
              <a:t>х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2[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++]; 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 if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2) 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/* 2-я кончилась: берем из 1-й */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al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++]; 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 if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al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2[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])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/* выбираем наименьший */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 = al[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++];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х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a2[j++];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[k++] = x;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611560" y="548680"/>
            <a:ext cx="8445624" cy="576064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static key aw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]; 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/* вспомогательный глобальный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			           массив для слияния */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sort_merging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(key a[],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L,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R)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- границы сортируемой части массива а */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   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i,M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М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(L + R) / 2;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if (L &lt; M)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	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sort_merging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(a, L, M);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if( M + l &lt; R)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sort_merging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(a, M + l, R);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/* 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слияние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частей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в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aw  */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merge(&amp;a[L], M – L + l, &amp;a[M + l], R -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M,&amp;aw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[L]);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/* копирование в исход. фрагмент */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L;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&lt;= R;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aw[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Стоимость слияния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13387"/>
          </a:xfrm>
        </p:spPr>
        <p:txBody>
          <a:bodyPr/>
          <a:lstStyle/>
          <a:p>
            <a:pPr>
              <a:buNone/>
            </a:pPr>
            <a:r>
              <a:rPr lang="ru-RU" dirty="0"/>
              <a:t>Если </a:t>
            </a:r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– длина первой последовательности, а </a:t>
            </a:r>
            <a:r>
              <a:rPr lang="en-US" dirty="0"/>
              <a:t>N</a:t>
            </a:r>
            <a:r>
              <a:rPr lang="en-US" baseline="-25000" dirty="0"/>
              <a:t>2</a:t>
            </a:r>
            <a:r>
              <a:rPr lang="en-US" dirty="0"/>
              <a:t> – </a:t>
            </a:r>
            <a:r>
              <a:rPr lang="ru-RU" dirty="0"/>
              <a:t>длина второй, то </a:t>
            </a:r>
          </a:p>
          <a:p>
            <a:pPr>
              <a:buNone/>
            </a:pPr>
            <a:r>
              <a:rPr lang="ru-RU" dirty="0"/>
              <a:t>Количество сравнений и копирований</a:t>
            </a:r>
          </a:p>
          <a:p>
            <a:pPr algn="ctr">
              <a:buNone/>
            </a:pP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(</a:t>
            </a:r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ru-RU" baseline="-25000" dirty="0"/>
              <a:t> </a:t>
            </a:r>
            <a:r>
              <a:rPr lang="ru-RU" dirty="0"/>
              <a:t>+ </a:t>
            </a:r>
            <a:r>
              <a:rPr lang="en-US" dirty="0"/>
              <a:t>N</a:t>
            </a:r>
            <a:r>
              <a:rPr lang="en-US" baseline="-25000" dirty="0"/>
              <a:t>2</a:t>
            </a:r>
            <a:r>
              <a:rPr lang="ru-RU" dirty="0"/>
              <a:t>)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Если </a:t>
            </a:r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ru-RU" baseline="-25000" dirty="0"/>
              <a:t> </a:t>
            </a:r>
            <a:r>
              <a:rPr lang="ru-RU" dirty="0"/>
              <a:t> </a:t>
            </a:r>
            <a:r>
              <a:rPr lang="en-US" dirty="0"/>
              <a:t>&lt;&lt; N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то </a:t>
            </a:r>
            <a:endParaRPr lang="en-US" dirty="0"/>
          </a:p>
          <a:p>
            <a:pPr algn="ctr">
              <a:buNone/>
            </a:pPr>
            <a:r>
              <a:rPr lang="en-US" dirty="0"/>
              <a:t>	O(N</a:t>
            </a:r>
            <a:r>
              <a:rPr lang="en-US" baseline="-25000" dirty="0"/>
              <a:t>1</a:t>
            </a:r>
            <a:r>
              <a:rPr lang="ru-RU" baseline="-25000" dirty="0"/>
              <a:t> </a:t>
            </a:r>
            <a:r>
              <a:rPr lang="en-US" dirty="0"/>
              <a:t>*</a:t>
            </a:r>
            <a:r>
              <a:rPr lang="ru-RU" dirty="0"/>
              <a:t>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 N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Слияние снизу – вверх</a:t>
            </a:r>
            <a:r>
              <a:rPr lang="en-US" dirty="0"/>
              <a:t> </a:t>
            </a:r>
            <a:r>
              <a:rPr lang="en-US" dirty="0" err="1"/>
              <a:t>BottomUp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83760" y="3645024"/>
            <a:ext cx="4978896" cy="20162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2</a:t>
            </a:r>
            <a:r>
              <a:rPr lang="en-US" baseline="30000" dirty="0"/>
              <a:t>k </a:t>
            </a:r>
            <a:r>
              <a:rPr lang="en-US" dirty="0"/>
              <a:t>= N   </a:t>
            </a:r>
            <a:r>
              <a:rPr lang="en-US" dirty="0">
                <a:sym typeface="Symbol"/>
              </a:rPr>
              <a:t> k = log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N</a:t>
            </a:r>
            <a:endParaRPr lang="ru-RU" dirty="0"/>
          </a:p>
          <a:p>
            <a:pPr>
              <a:buNone/>
            </a:pPr>
            <a:r>
              <a:rPr lang="ru-RU" dirty="0"/>
              <a:t>Сколько требуется памяти?</a:t>
            </a:r>
            <a:endParaRPr lang="en-US" dirty="0"/>
          </a:p>
          <a:p>
            <a:pPr>
              <a:buNone/>
            </a:pPr>
            <a:r>
              <a:rPr lang="en-US" dirty="0"/>
              <a:t>N/2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2736"/>
            <a:ext cx="4157836" cy="22274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508104" y="1988840"/>
            <a:ext cx="151216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035010" y="1988840"/>
            <a:ext cx="151216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16076" y="3140968"/>
            <a:ext cx="151216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048164" y="1988840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ru-RU" sz="3200" dirty="0"/>
          </a:p>
        </p:txBody>
      </p:sp>
      <p:sp>
        <p:nvSpPr>
          <p:cNvPr id="9" name="Стрелка вниз 8"/>
          <p:cNvSpPr/>
          <p:nvPr/>
        </p:nvSpPr>
        <p:spPr>
          <a:xfrm>
            <a:off x="6048164" y="2573615"/>
            <a:ext cx="432048" cy="567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верх 9"/>
          <p:cNvSpPr/>
          <p:nvPr/>
        </p:nvSpPr>
        <p:spPr>
          <a:xfrm>
            <a:off x="5431452" y="3717032"/>
            <a:ext cx="208052" cy="50405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верх 10"/>
          <p:cNvSpPr/>
          <p:nvPr/>
        </p:nvSpPr>
        <p:spPr>
          <a:xfrm>
            <a:off x="6981720" y="2533846"/>
            <a:ext cx="208052" cy="50405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5424536" y="1340768"/>
            <a:ext cx="260658" cy="64807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635896" y="5407540"/>
            <a:ext cx="4911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Сортировка устойчивая!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0.00399 0.1673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/>
      <p:bldP spid="8" grpId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725470"/>
          </a:xfrm>
        </p:spPr>
        <p:txBody>
          <a:bodyPr>
            <a:noAutofit/>
          </a:bodyPr>
          <a:lstStyle/>
          <a:p>
            <a:r>
              <a:rPr lang="ru-RU" sz="3000" b="1" dirty="0"/>
              <a:t>Сортировка включениями с убывающим шагом. Метод Шелла</a:t>
            </a:r>
            <a:endParaRPr lang="ru-RU" sz="3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142984"/>
            <a:ext cx="8610922" cy="5105416"/>
          </a:xfrm>
        </p:spPr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>
                <a:latin typeface="Calibri" pitchFamily="34" charset="0"/>
              </a:rPr>
              <a:t>Хоар, </a:t>
            </a:r>
            <a:r>
              <a:rPr lang="ru-RU" sz="2400" dirty="0" err="1">
                <a:latin typeface="Calibri" pitchFamily="34" charset="0"/>
              </a:rPr>
              <a:t>Флойд</a:t>
            </a:r>
            <a:r>
              <a:rPr lang="ru-RU" sz="2400" dirty="0">
                <a:latin typeface="Calibri" pitchFamily="34" charset="0"/>
              </a:rPr>
              <a:t>, Шелл</a:t>
            </a:r>
            <a:r>
              <a:rPr lang="en-US" sz="2400" dirty="0">
                <a:latin typeface="Calibri" pitchFamily="34" charset="0"/>
              </a:rPr>
              <a:t>: </a:t>
            </a:r>
            <a:r>
              <a:rPr lang="ru-RU" sz="2400" dirty="0">
                <a:latin typeface="Calibri" pitchFamily="34" charset="0"/>
              </a:rPr>
              <a:t>для алгоритмов сортировки, перемещающих в последовательности запись вправо или влево только на одну позицию, среднее время работы будет в лучшем случае пропорционально </a:t>
            </a:r>
            <a:r>
              <a:rPr lang="en-US" sz="2400" i="1" dirty="0">
                <a:latin typeface="Calibri" pitchFamily="34" charset="0"/>
              </a:rPr>
              <a:t>N</a:t>
            </a:r>
            <a:r>
              <a:rPr lang="ru-RU" sz="2400" baseline="30000" dirty="0">
                <a:latin typeface="Calibri" pitchFamily="34" charset="0"/>
              </a:rPr>
              <a:t>2</a:t>
            </a:r>
            <a:r>
              <a:rPr lang="ru-RU" sz="2400" i="1" dirty="0">
                <a:latin typeface="Calibri" pitchFamily="34" charset="0"/>
              </a:rPr>
              <a:t>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400" i="1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>
                <a:latin typeface="Calibri" pitchFamily="34" charset="0"/>
              </a:rPr>
              <a:t>Хотелось бы, чтобы записи перемещались «большими скачками, а не  короткими шажками».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4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>
                <a:latin typeface="Calibri" pitchFamily="34" charset="0"/>
              </a:rPr>
              <a:t>Д. Шелл предложил в 1959 г. метод, названный сортировкой </a:t>
            </a:r>
            <a:r>
              <a:rPr lang="ru-RU" sz="2400" i="1" dirty="0">
                <a:latin typeface="Calibri" pitchFamily="34" charset="0"/>
              </a:rPr>
              <a:t>с  убывающим шагом.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868" y="320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Неустойчивая сортировка слиянием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620688"/>
            <a:ext cx="8712968" cy="57606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/>
              <a:t>Без дополнительной памяти</a:t>
            </a:r>
            <a:r>
              <a:rPr lang="en-US" dirty="0"/>
              <a:t>, </a:t>
            </a:r>
            <a:r>
              <a:rPr lang="ru-RU" dirty="0"/>
              <a:t>основана на обменах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88197" y="1268760"/>
            <a:ext cx="5472608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83633" y="2204864"/>
            <a:ext cx="273630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24501" y="2204864"/>
            <a:ext cx="2736304" cy="57606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2481" y="3501008"/>
            <a:ext cx="1345282" cy="57606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23349" y="3501008"/>
            <a:ext cx="2736304" cy="57606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55197" y="3501008"/>
            <a:ext cx="1345282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Стрелка вверх 9"/>
          <p:cNvSpPr/>
          <p:nvPr/>
        </p:nvSpPr>
        <p:spPr>
          <a:xfrm>
            <a:off x="560762" y="4077072"/>
            <a:ext cx="243437" cy="50405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верх 10"/>
          <p:cNvSpPr/>
          <p:nvPr/>
        </p:nvSpPr>
        <p:spPr>
          <a:xfrm>
            <a:off x="3301630" y="4087326"/>
            <a:ext cx="243437" cy="50405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1951785" y="2996952"/>
            <a:ext cx="248023" cy="504056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058646" y="4797152"/>
            <a:ext cx="4214200" cy="57606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85929" y="4807406"/>
            <a:ext cx="1345282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8197" y="5733256"/>
                <a:ext cx="8160267" cy="72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2400" i="1">
                          <a:latin typeface="Cambria Math" panose="02040503050406030204" pitchFamily="18" charset="0"/>
                        </a:rPr>
                        <m:t>+…=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97" y="5733256"/>
                <a:ext cx="8160267" cy="72481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78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Сортировка с разделением</a:t>
            </a:r>
            <a:br>
              <a:rPr lang="ru-RU" sz="3200" dirty="0"/>
            </a:br>
            <a:r>
              <a:rPr lang="ru-RU" sz="3200" dirty="0"/>
              <a:t>Быстрая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>
                <a:latin typeface="Calibri" pitchFamily="34" charset="0"/>
              </a:rPr>
              <a:t>Это  метод сортировки, при котором обмениваются местами пары несоседних элементов, а задача сортировки последовательности рекурсивно сводится к задачам сортировки ее меньших частей.</a:t>
            </a: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Допустим сначала, что мы уже переупорядочили некоторым образом элементы входной последовательности, после чего оказалось возможным разделить ее на две непустые части по границе некоторого индекса </a:t>
            </a:r>
            <a:r>
              <a:rPr lang="ru-RU" i="1" dirty="0">
                <a:latin typeface="Calibri" pitchFamily="34" charset="0"/>
              </a:rPr>
              <a:t>т: </a:t>
            </a:r>
            <a:endParaRPr lang="en-US" i="1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		левую (индексы </a:t>
            </a:r>
            <a:r>
              <a:rPr lang="ru-RU" b="1" i="1" dirty="0">
                <a:latin typeface="Calibri" pitchFamily="34" charset="0"/>
              </a:rPr>
              <a:t>1 </a:t>
            </a:r>
            <a:r>
              <a:rPr lang="ru-RU" i="1" dirty="0">
                <a:latin typeface="Calibri" pitchFamily="34" charset="0"/>
              </a:rPr>
              <a:t>.. т</a:t>
            </a:r>
            <a:r>
              <a:rPr lang="ru-RU" dirty="0">
                <a:latin typeface="Calibri" pitchFamily="34" charset="0"/>
              </a:rPr>
              <a:t>)</a:t>
            </a:r>
            <a:r>
              <a:rPr lang="ru-RU" i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и 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		правую (индексы </a:t>
            </a:r>
            <a:r>
              <a:rPr lang="ru-RU" i="1" dirty="0">
                <a:latin typeface="Calibri" pitchFamily="34" charset="0"/>
              </a:rPr>
              <a:t>т + </a:t>
            </a:r>
            <a:r>
              <a:rPr lang="ru-RU" dirty="0">
                <a:latin typeface="Calibri" pitchFamily="34" charset="0"/>
              </a:rPr>
              <a:t>1 .. </a:t>
            </a:r>
            <a:r>
              <a:rPr lang="en-US" i="1" dirty="0">
                <a:latin typeface="Calibri" pitchFamily="34" charset="0"/>
              </a:rPr>
              <a:t>N</a:t>
            </a:r>
            <a:r>
              <a:rPr lang="ru-RU" dirty="0">
                <a:latin typeface="Calibri" pitchFamily="34" charset="0"/>
              </a:rPr>
              <a:t>); 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	причем значения всех элементов левой части не превосходят значений всех элементов правой части:</a:t>
            </a:r>
            <a:endParaRPr lang="ru-RU" i="1" dirty="0">
              <a:latin typeface="Calibri" pitchFamily="34" charset="0"/>
              <a:sym typeface="Symbol" pitchFamily="18" charset="2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  <a:sym typeface="Symbol" pitchFamily="18" charset="2"/>
              </a:rPr>
              <a:t></a:t>
            </a:r>
            <a:r>
              <a:rPr lang="ru-RU" i="1" dirty="0">
                <a:latin typeface="Calibri" pitchFamily="34" charset="0"/>
              </a:rPr>
              <a:t>  </a:t>
            </a:r>
            <a:r>
              <a:rPr lang="en-US" i="1" dirty="0" err="1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, </a:t>
            </a:r>
            <a:r>
              <a:rPr lang="en-US" i="1" dirty="0">
                <a:latin typeface="Calibri" pitchFamily="34" charset="0"/>
              </a:rPr>
              <a:t>j</a:t>
            </a:r>
            <a:r>
              <a:rPr lang="ru-RU" i="1" dirty="0">
                <a:latin typeface="Calibri" pitchFamily="34" charset="0"/>
              </a:rPr>
              <a:t>:   </a:t>
            </a:r>
            <a:r>
              <a:rPr lang="ru-RU" dirty="0">
                <a:latin typeface="Calibri" pitchFamily="34" charset="0"/>
              </a:rPr>
              <a:t>1 </a:t>
            </a:r>
            <a:r>
              <a:rPr lang="ru-RU" dirty="0">
                <a:latin typeface="Calibri" pitchFamily="34" charset="0"/>
                <a:sym typeface="Symbol" pitchFamily="18" charset="2"/>
              </a:rPr>
              <a:t>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</a:rPr>
              <a:t>i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  <a:sym typeface="Symbol" pitchFamily="18" charset="2"/>
              </a:rPr>
              <a:t></a:t>
            </a:r>
            <a:r>
              <a:rPr lang="ru-RU" dirty="0">
                <a:latin typeface="Calibri" pitchFamily="34" charset="0"/>
              </a:rPr>
              <a:t>  </a:t>
            </a:r>
            <a:r>
              <a:rPr lang="en-US" i="1" dirty="0">
                <a:latin typeface="Calibri" pitchFamily="34" charset="0"/>
              </a:rPr>
              <a:t>m</a:t>
            </a:r>
            <a:r>
              <a:rPr lang="ru-RU" i="1" dirty="0">
                <a:latin typeface="Calibri" pitchFamily="34" charset="0"/>
              </a:rPr>
              <a:t>  </a:t>
            </a:r>
            <a:r>
              <a:rPr lang="ru-RU" dirty="0">
                <a:latin typeface="Calibri" pitchFamily="34" charset="0"/>
              </a:rPr>
              <a:t>и </a:t>
            </a: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m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&lt; </a:t>
            </a: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j </a:t>
            </a:r>
            <a:r>
              <a:rPr lang="ru-RU" dirty="0">
                <a:latin typeface="Calibri" pitchFamily="34" charset="0"/>
                <a:sym typeface="Symbol" pitchFamily="18" charset="2"/>
              </a:rPr>
              <a:t></a:t>
            </a:r>
            <a:r>
              <a:rPr lang="ru-RU" dirty="0">
                <a:latin typeface="Calibri" pitchFamily="34" charset="0"/>
              </a:rPr>
              <a:t>  </a:t>
            </a:r>
            <a:r>
              <a:rPr lang="en-US" i="1" dirty="0">
                <a:latin typeface="Calibri" pitchFamily="34" charset="0"/>
              </a:rPr>
              <a:t>N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 выполнено:   </a:t>
            </a:r>
            <a:r>
              <a:rPr lang="ru-RU" i="1" dirty="0">
                <a:latin typeface="Calibri" pitchFamily="34" charset="0"/>
              </a:rPr>
              <a:t>а</a:t>
            </a:r>
            <a:r>
              <a:rPr lang="en-US" i="1" baseline="-25000" dirty="0" err="1">
                <a:latin typeface="Calibri" pitchFamily="34" charset="0"/>
              </a:rPr>
              <a:t>i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  <a:sym typeface="Symbol" pitchFamily="18" charset="2"/>
              </a:rPr>
              <a:t></a:t>
            </a:r>
            <a:r>
              <a:rPr lang="ru-RU" dirty="0">
                <a:latin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</a:rPr>
              <a:t>a</a:t>
            </a:r>
            <a:r>
              <a:rPr lang="en-US" i="1" baseline="-25000" dirty="0" err="1">
                <a:latin typeface="Calibri" pitchFamily="34" charset="0"/>
              </a:rPr>
              <a:t>j</a:t>
            </a:r>
            <a:r>
              <a:rPr lang="ru-RU" i="1" dirty="0">
                <a:latin typeface="Calibri" pitchFamily="34" charset="0"/>
              </a:rPr>
              <a:t>.          </a:t>
            </a:r>
            <a:r>
              <a:rPr lang="ru-RU" dirty="0">
                <a:latin typeface="Calibri" pitchFamily="34" charset="0"/>
              </a:rPr>
              <a:t>(*)</a:t>
            </a: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Индекс </a:t>
            </a:r>
            <a:r>
              <a:rPr lang="ru-RU" i="1" dirty="0">
                <a:latin typeface="Calibri" pitchFamily="34" charset="0"/>
              </a:rPr>
              <a:t>т </a:t>
            </a:r>
            <a:r>
              <a:rPr lang="ru-RU" dirty="0">
                <a:latin typeface="Calibri" pitchFamily="34" charset="0"/>
              </a:rPr>
              <a:t>назовем </a:t>
            </a:r>
            <a:r>
              <a:rPr lang="ru-RU" i="1" dirty="0">
                <a:latin typeface="Calibri" pitchFamily="34" charset="0"/>
              </a:rPr>
              <a:t>медианой. </a:t>
            </a:r>
            <a:endParaRPr lang="en-US" i="1" dirty="0">
              <a:latin typeface="Calibri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3200" b="1" dirty="0" err="1">
                <a:latin typeface="Courier New" pitchFamily="49" charset="0"/>
                <a:cs typeface="Courier New" pitchFamily="49" charset="0"/>
              </a:rPr>
              <a:t>СортировкаРазделением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i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sz="3200" b="1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i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ru-RU" sz="3200" b="1" i="1" dirty="0">
                <a:latin typeface="Courier New" pitchFamily="49" charset="0"/>
                <a:cs typeface="Courier New" pitchFamily="49" charset="0"/>
              </a:rPr>
            </a:br>
            <a:r>
              <a:rPr lang="ru-RU" sz="2000" i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i="1" dirty="0">
                <a:latin typeface="Calibri" pitchFamily="34" charset="0"/>
                <a:cs typeface="Courier New" pitchFamily="49" charset="0"/>
              </a:rPr>
              <a:t>– 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 границы сортируемой подпоследовательности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*/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472608"/>
          </a:xfrm>
        </p:spPr>
        <p:txBody>
          <a:bodyPr>
            <a:normAutofit fontScale="92500"/>
          </a:bodyPr>
          <a:lstStyle/>
          <a:p>
            <a:pPr lvl="1" indent="-650875">
              <a:spcBef>
                <a:spcPts val="0"/>
              </a:spcBef>
              <a:buNone/>
            </a:pPr>
            <a:r>
              <a:rPr lang="ru-RU" sz="3600" dirty="0">
                <a:latin typeface="Calibri" pitchFamily="34" charset="0"/>
                <a:cs typeface="Courier New" pitchFamily="49" charset="0"/>
              </a:rPr>
              <a:t>/* Разделение */</a:t>
            </a:r>
          </a:p>
          <a:p>
            <a:pPr>
              <a:spcBef>
                <a:spcPts val="0"/>
              </a:spcBef>
              <a:buNone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600" b="1" dirty="0">
                <a:latin typeface="Courier New" pitchFamily="49" charset="0"/>
                <a:cs typeface="Courier New" pitchFamily="49" charset="0"/>
              </a:rPr>
              <a:t>привести подпоследовательность </a:t>
            </a:r>
            <a:r>
              <a:rPr lang="ru-RU" sz="2600" b="1" i="1" dirty="0">
                <a:latin typeface="Courier New" pitchFamily="49" charset="0"/>
                <a:cs typeface="Courier New" pitchFamily="49" charset="0"/>
              </a:rPr>
              <a:t>а</a:t>
            </a:r>
            <a:r>
              <a:rPr lang="en-US" sz="2600" b="1" i="1" baseline="-250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sz="2600" b="1" dirty="0">
                <a:latin typeface="Courier New" pitchFamily="49" charset="0"/>
                <a:cs typeface="Courier New" pitchFamily="49" charset="0"/>
              </a:rPr>
              <a:t>,…, </a:t>
            </a:r>
            <a:r>
              <a:rPr lang="ru-RU" sz="2600" b="1" i="1" dirty="0">
                <a:latin typeface="Courier New" pitchFamily="49" charset="0"/>
                <a:cs typeface="Courier New" pitchFamily="49" charset="0"/>
              </a:rPr>
              <a:t>а</a:t>
            </a:r>
            <a:r>
              <a:rPr lang="en-US" sz="2600" b="1" i="1" baseline="-250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6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600" b="1" dirty="0">
                <a:latin typeface="Courier New" pitchFamily="49" charset="0"/>
                <a:cs typeface="Courier New" pitchFamily="49" charset="0"/>
              </a:rPr>
              <a:t>к условию(*)и определить медиану </a:t>
            </a:r>
            <a:r>
              <a:rPr lang="en-US" sz="2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600" b="1" i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3600" i="1" dirty="0">
                <a:latin typeface="Courier New" pitchFamily="49" charset="0"/>
                <a:cs typeface="Courier New" pitchFamily="49" charset="0"/>
              </a:rPr>
              <a:t>			</a:t>
            </a:r>
            <a:endParaRPr lang="ru-RU" sz="3600" i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3600" i="1" dirty="0">
                <a:latin typeface="Calibri" pitchFamily="34" charset="0"/>
                <a:cs typeface="Courier New" pitchFamily="49" charset="0"/>
              </a:rPr>
              <a:t>/* </a:t>
            </a:r>
            <a:r>
              <a:rPr lang="ru-RU" sz="3600" dirty="0">
                <a:latin typeface="Calibri" pitchFamily="34" charset="0"/>
                <a:cs typeface="Courier New" pitchFamily="49" charset="0"/>
              </a:rPr>
              <a:t>Рекурсивный спуск */</a:t>
            </a:r>
          </a:p>
          <a:p>
            <a:pPr>
              <a:spcBef>
                <a:spcPts val="0"/>
              </a:spcBef>
              <a:buNone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3000" b="1" dirty="0">
                <a:latin typeface="Courier New" pitchFamily="49" charset="0"/>
                <a:cs typeface="Courier New" pitchFamily="49" charset="0"/>
              </a:rPr>
              <a:t>если </a:t>
            </a:r>
            <a:r>
              <a:rPr lang="en-US" sz="3000" b="1" i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sz="3000" b="1" i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3000" b="1" i="1" dirty="0">
                <a:latin typeface="Courier New" pitchFamily="49" charset="0"/>
                <a:cs typeface="Courier New" pitchFamily="49" charset="0"/>
              </a:rPr>
              <a:t>m </a:t>
            </a:r>
            <a:r>
              <a:rPr lang="ru-RU" sz="3000" b="1" dirty="0">
                <a:latin typeface="Courier New" pitchFamily="49" charset="0"/>
                <a:cs typeface="Courier New" pitchFamily="49" charset="0"/>
              </a:rPr>
              <a:t>то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latin typeface="Calibri" pitchFamily="34" charset="0"/>
                <a:cs typeface="Courier New" pitchFamily="49" charset="0"/>
              </a:rPr>
              <a:t>части длины 0 и 1 не сортируем</a:t>
            </a:r>
          </a:p>
          <a:p>
            <a:pPr>
              <a:spcBef>
                <a:spcPts val="0"/>
              </a:spcBef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3000" b="1" dirty="0" err="1">
                <a:latin typeface="Courier New" pitchFamily="49" charset="0"/>
                <a:cs typeface="Courier New" pitchFamily="49" charset="0"/>
              </a:rPr>
              <a:t>СортировкаРазделением</a:t>
            </a:r>
            <a:r>
              <a:rPr lang="ru-RU" sz="3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000" b="1" i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sz="3000" b="1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30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000" b="1" i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	</a:t>
            </a:r>
            <a:endParaRPr lang="ru-RU" sz="3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3000" b="1" dirty="0">
                <a:latin typeface="Courier New" pitchFamily="49" charset="0"/>
                <a:cs typeface="Courier New" pitchFamily="49" charset="0"/>
              </a:rPr>
              <a:t>	если </a:t>
            </a:r>
            <a:r>
              <a:rPr lang="en-US" sz="30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3000" b="1" i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ru-RU" sz="3000" b="1" dirty="0">
                <a:latin typeface="Courier New" pitchFamily="49" charset="0"/>
                <a:cs typeface="Courier New" pitchFamily="49" charset="0"/>
              </a:rPr>
              <a:t>1 &lt;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i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3000" b="1" dirty="0">
                <a:latin typeface="Courier New" pitchFamily="49" charset="0"/>
                <a:cs typeface="Courier New" pitchFamily="49" charset="0"/>
              </a:rPr>
              <a:t> то </a:t>
            </a:r>
            <a:r>
              <a:rPr lang="ru-RU" sz="2400" dirty="0">
                <a:latin typeface="Calibri" pitchFamily="34" charset="0"/>
                <a:cs typeface="Courier New" pitchFamily="49" charset="0"/>
              </a:rPr>
              <a:t>/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/</a:t>
            </a:r>
            <a:r>
              <a:rPr lang="ru-RU" sz="2400" dirty="0">
                <a:latin typeface="Calibri" pitchFamily="34" charset="0"/>
                <a:cs typeface="Courier New" pitchFamily="49" charset="0"/>
              </a:rPr>
              <a:t> части длины 0 и 1 не сортируем</a:t>
            </a:r>
          </a:p>
          <a:p>
            <a:pPr>
              <a:spcBef>
                <a:spcPts val="0"/>
              </a:spcBef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3000" b="1" dirty="0" err="1">
                <a:latin typeface="Courier New" pitchFamily="49" charset="0"/>
                <a:cs typeface="Courier New" pitchFamily="49" charset="0"/>
              </a:rPr>
              <a:t>СортировкаРазделением</a:t>
            </a:r>
            <a:r>
              <a:rPr lang="ru-RU" sz="3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0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3000" b="1" i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ru-RU" sz="30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3000" b="1" i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3000" b="1" i="1" dirty="0">
                <a:latin typeface="Courier New" pitchFamily="49" charset="0"/>
                <a:cs typeface="Courier New" pitchFamily="49" charset="0"/>
              </a:rPr>
              <a:t> r</a:t>
            </a:r>
            <a:r>
              <a:rPr lang="ru-RU" sz="30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000" b="1" i="1" dirty="0">
                <a:latin typeface="Courier New" pitchFamily="49" charset="0"/>
                <a:cs typeface="Courier New" pitchFamily="49" charset="0"/>
              </a:rPr>
              <a:t>; </a:t>
            </a:r>
            <a:endParaRPr lang="ru-RU" sz="3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3000" b="1" dirty="0">
                <a:latin typeface="Courier New" pitchFamily="49" charset="0"/>
                <a:cs typeface="Courier New" pitchFamily="49" charset="0"/>
              </a:rPr>
              <a:t>конец</a:t>
            </a:r>
            <a:endParaRPr lang="ru-RU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Возникают вопросы: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r>
              <a:rPr lang="ru-RU" dirty="0"/>
              <a:t>Как разбить массив?</a:t>
            </a:r>
          </a:p>
          <a:p>
            <a:r>
              <a:rPr lang="ru-RU" dirty="0"/>
              <a:t>Где прекращать рекурсию?</a:t>
            </a:r>
          </a:p>
          <a:p>
            <a:r>
              <a:rPr lang="ru-RU" dirty="0"/>
              <a:t>Как выбрать опорный элемент?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Критерий разделения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ru-RU" dirty="0">
                <a:latin typeface="Calibri" pitchFamily="34" charset="0"/>
              </a:rPr>
              <a:t>В качестве критерия разделения нам понадобится так называемый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i="1" dirty="0">
                <a:solidFill>
                  <a:srgbClr val="FF0000"/>
                </a:solidFill>
                <a:latin typeface="Calibri" pitchFamily="34" charset="0"/>
              </a:rPr>
              <a:t>пилотируемый</a:t>
            </a:r>
            <a:r>
              <a:rPr lang="ru-RU" i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элемент 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i="1" dirty="0">
                <a:latin typeface="Calibri" pitchFamily="34" charset="0"/>
              </a:rPr>
              <a:t>х. </a:t>
            </a:r>
          </a:p>
          <a:p>
            <a:pPr>
              <a:lnSpc>
                <a:spcPct val="90000"/>
              </a:lnSpc>
              <a:buNone/>
            </a:pPr>
            <a:endParaRPr lang="en-US" i="1" dirty="0"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ru-RU" dirty="0">
                <a:latin typeface="Calibri" pitchFamily="34" charset="0"/>
              </a:rPr>
              <a:t>В классической версии алгоритма в качестве </a:t>
            </a:r>
            <a:r>
              <a:rPr lang="en-US" i="1" dirty="0">
                <a:latin typeface="Calibri" pitchFamily="34" charset="0"/>
              </a:rPr>
              <a:t>x </a:t>
            </a:r>
            <a:r>
              <a:rPr lang="ru-RU" dirty="0">
                <a:latin typeface="Calibri" pitchFamily="34" charset="0"/>
              </a:rPr>
              <a:t>выбирается произвольный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элемент сортируемой последовательности: </a:t>
            </a:r>
          </a:p>
          <a:p>
            <a:pPr>
              <a:lnSpc>
                <a:spcPct val="90000"/>
              </a:lnSpc>
              <a:buNone/>
            </a:pPr>
            <a:r>
              <a:rPr lang="ru-RU" dirty="0">
                <a:latin typeface="Calibri" pitchFamily="34" charset="0"/>
              </a:rPr>
              <a:t>первый, последний,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расположенный в середине или иначе. 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ru-RU" dirty="0">
                <a:latin typeface="Calibri" pitchFamily="34" charset="0"/>
              </a:rPr>
              <a:t>Влияние его выбора на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эффективность алгоритма мы обсудим ниже.</a:t>
            </a:r>
          </a:p>
          <a:p>
            <a:pPr>
              <a:lnSpc>
                <a:spcPct val="90000"/>
              </a:lnSpc>
              <a:buNone/>
            </a:pPr>
            <a:endParaRPr lang="en-US" dirty="0"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ru-RU" dirty="0">
                <a:latin typeface="Calibri" pitchFamily="34" charset="0"/>
              </a:rPr>
              <a:t>В процессе разделения мы соберем в левой части последовательности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все элементы </a:t>
            </a:r>
            <a:r>
              <a:rPr lang="ru-RU" i="1" dirty="0">
                <a:latin typeface="Calibri" pitchFamily="34" charset="0"/>
              </a:rPr>
              <a:t>а</a:t>
            </a:r>
            <a:r>
              <a:rPr lang="en-US" i="1" baseline="-25000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  <a:sym typeface="Symbol" pitchFamily="18" charset="2"/>
              </a:rPr>
              <a:t></a:t>
            </a:r>
            <a:r>
              <a:rPr lang="ru-RU" dirty="0">
                <a:latin typeface="Calibri" pitchFamily="34" charset="0"/>
              </a:rPr>
              <a:t>  </a:t>
            </a:r>
            <a:r>
              <a:rPr lang="ru-RU" i="1" dirty="0" err="1">
                <a:latin typeface="Calibri" pitchFamily="34" charset="0"/>
              </a:rPr>
              <a:t>х</a:t>
            </a:r>
            <a:r>
              <a:rPr lang="ru-RU" i="1" dirty="0">
                <a:latin typeface="Calibri" pitchFamily="34" charset="0"/>
              </a:rPr>
              <a:t>, </a:t>
            </a:r>
            <a:r>
              <a:rPr lang="ru-RU" dirty="0">
                <a:latin typeface="Calibri" pitchFamily="34" charset="0"/>
              </a:rPr>
              <a:t>а в правой — все элементы </a:t>
            </a:r>
            <a:r>
              <a:rPr lang="en-US" i="1" dirty="0" err="1">
                <a:latin typeface="Calibri" pitchFamily="34" charset="0"/>
              </a:rPr>
              <a:t>a</a:t>
            </a:r>
            <a:r>
              <a:rPr lang="en-US" i="1" baseline="-25000" dirty="0" err="1">
                <a:latin typeface="Calibri" pitchFamily="34" charset="0"/>
              </a:rPr>
              <a:t>j</a:t>
            </a:r>
            <a:r>
              <a:rPr lang="ru-RU" i="1" dirty="0">
                <a:latin typeface="Calibri" pitchFamily="34" charset="0"/>
              </a:rPr>
              <a:t>  </a:t>
            </a:r>
            <a:r>
              <a:rPr lang="ru-RU" i="1" dirty="0">
                <a:latin typeface="Calibri" pitchFamily="34" charset="0"/>
                <a:sym typeface="Symbol" pitchFamily="18" charset="2"/>
              </a:rPr>
              <a:t></a:t>
            </a:r>
            <a:r>
              <a:rPr lang="ru-RU" dirty="0">
                <a:latin typeface="Calibri" pitchFamily="34" charset="0"/>
              </a:rPr>
              <a:t>  </a:t>
            </a:r>
            <a:r>
              <a:rPr lang="en-US" i="1" dirty="0">
                <a:latin typeface="Calibri" pitchFamily="34" charset="0"/>
              </a:rPr>
              <a:t>x</a:t>
            </a:r>
            <a:r>
              <a:rPr lang="ru-RU" i="1" dirty="0">
                <a:latin typeface="Calibri" pitchFamily="34" charset="0"/>
              </a:rPr>
              <a:t>. </a:t>
            </a:r>
          </a:p>
          <a:p>
            <a:pPr>
              <a:lnSpc>
                <a:spcPct val="90000"/>
              </a:lnSpc>
              <a:buNone/>
            </a:pPr>
            <a:endParaRPr lang="en-US" i="1" dirty="0"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ru-RU" dirty="0">
                <a:latin typeface="Calibri" pitchFamily="34" charset="0"/>
              </a:rPr>
              <a:t>Условие (</a:t>
            </a:r>
            <a:r>
              <a:rPr lang="en-US" dirty="0">
                <a:latin typeface="Calibri" pitchFamily="34" charset="0"/>
              </a:rPr>
              <a:t>*</a:t>
            </a:r>
            <a:r>
              <a:rPr lang="ru-RU" dirty="0">
                <a:latin typeface="Calibri" pitchFamily="34" charset="0"/>
              </a:rPr>
              <a:t>) при этом будет выполнено даже при возможном наличии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одинаковых элементов </a:t>
            </a:r>
            <a:r>
              <a:rPr lang="en-US" i="1" dirty="0">
                <a:latin typeface="Calibri" pitchFamily="34" charset="0"/>
              </a:rPr>
              <a:t>x</a:t>
            </a:r>
            <a:r>
              <a:rPr lang="ru-RU" i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в обеих частях.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0" y="1066800"/>
            <a:ext cx="4032448" cy="4810472"/>
          </a:xfrm>
        </p:spPr>
        <p:txBody>
          <a:bodyPr/>
          <a:lstStyle/>
          <a:p>
            <a:r>
              <a:rPr lang="ru-RU" sz="2000" b="0" dirty="0"/>
              <a:t>родился 11 января 1934, </a:t>
            </a:r>
            <a:br>
              <a:rPr lang="ru-RU" sz="2000" b="0" dirty="0"/>
            </a:br>
            <a:r>
              <a:rPr lang="ru-RU" sz="2000" b="0" dirty="0"/>
              <a:t>Коломбо, Цейлон, </a:t>
            </a:r>
            <a:br>
              <a:rPr lang="ru-RU" sz="2000" b="0" dirty="0"/>
            </a:br>
            <a:r>
              <a:rPr lang="ru-RU" sz="2000" b="0" dirty="0"/>
              <a:t>Британская империя, </a:t>
            </a:r>
            <a:br>
              <a:rPr lang="ru-RU" sz="2000" b="0" dirty="0"/>
            </a:br>
            <a:r>
              <a:rPr lang="ru-RU" sz="2000" b="0" dirty="0"/>
              <a:t>ныне Шри Ланка) — английский учёный, специализирующийся в области информатики и </a:t>
            </a:r>
            <a:br>
              <a:rPr lang="ru-RU" sz="2000" b="0" dirty="0"/>
            </a:br>
            <a:r>
              <a:rPr lang="ru-RU" sz="2000" b="0" dirty="0"/>
              <a:t>вычислительной техники. </a:t>
            </a:r>
            <a:br>
              <a:rPr lang="ru-RU" sz="2000" b="0" dirty="0"/>
            </a:br>
            <a:br>
              <a:rPr lang="ru-RU" sz="2000" b="0" dirty="0"/>
            </a:br>
            <a:r>
              <a:rPr lang="ru-RU" sz="2000" b="0" dirty="0"/>
              <a:t>Наиболее известен как разработчик алгоритма </a:t>
            </a:r>
            <a:br>
              <a:rPr lang="ru-RU" sz="2000" b="0" dirty="0"/>
            </a:br>
            <a:r>
              <a:rPr lang="ru-RU" sz="2000" b="0" dirty="0"/>
              <a:t>«быстрой сортировки» (1960), на сегодняшний день являющегося наиболее популярным алгоритмом сортировки</a:t>
            </a: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3" b="6543"/>
          <a:stretch>
            <a:fillRect/>
          </a:stretch>
        </p:blipFill>
        <p:spPr>
          <a:xfrm>
            <a:off x="179512" y="1007097"/>
            <a:ext cx="4680520" cy="366386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565" y="5015075"/>
            <a:ext cx="4248472" cy="804862"/>
          </a:xfrm>
        </p:spPr>
        <p:txBody>
          <a:bodyPr>
            <a:normAutofit fontScale="92500" lnSpcReduction="10000"/>
          </a:bodyPr>
          <a:lstStyle/>
          <a:p>
            <a:r>
              <a:rPr lang="ru-RU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Сэр Чарльз </a:t>
            </a:r>
            <a:r>
              <a:rPr lang="ru-RU" sz="18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Э́нтони</a:t>
            </a:r>
            <a:r>
              <a:rPr lang="ru-RU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8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Ри́чард</a:t>
            </a:r>
            <a:r>
              <a:rPr lang="ru-RU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8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Хо́ар</a:t>
            </a:r>
            <a:r>
              <a:rPr lang="ru-RU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 </a:t>
            </a:r>
            <a:br>
              <a:rPr lang="ru-RU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ru-RU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(англ. </a:t>
            </a:r>
            <a:r>
              <a:rPr lang="ru-RU" sz="1800" b="1" i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Charles</a:t>
            </a:r>
            <a:r>
              <a:rPr lang="ru-RU" sz="18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800" b="1" i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Antony</a:t>
            </a:r>
            <a:r>
              <a:rPr lang="ru-RU" sz="18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800" b="1" i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Richard</a:t>
            </a:r>
            <a:r>
              <a:rPr lang="ru-RU" sz="18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800" b="1" i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Hoare</a:t>
            </a:r>
            <a:r>
              <a:rPr lang="ru-RU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 </a:t>
            </a:r>
            <a:br>
              <a:rPr lang="ru-RU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ru-RU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или </a:t>
            </a:r>
            <a:r>
              <a:rPr lang="ru-RU" sz="1800" b="1" i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Tony</a:t>
            </a:r>
            <a:r>
              <a:rPr lang="ru-RU" sz="18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800" b="1" i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Hoare</a:t>
            </a:r>
            <a:r>
              <a:rPr lang="ru-RU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 или </a:t>
            </a:r>
            <a:r>
              <a:rPr lang="ru-RU" sz="18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C.A.R. </a:t>
            </a:r>
            <a:r>
              <a:rPr lang="ru-RU" sz="1800" b="1" i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Hoare</a:t>
            </a:r>
            <a:r>
              <a:rPr lang="ru-RU" sz="18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1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53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890842" cy="70609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Хоар в Академгородке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PSI </a:t>
            </a:r>
            <a:r>
              <a:rPr lang="ru-RU" dirty="0">
                <a:latin typeface="Calibri" pitchFamily="34" charset="0"/>
                <a:cs typeface="Calibri" pitchFamily="34" charset="0"/>
              </a:rPr>
              <a:t>2003)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92696"/>
            <a:ext cx="3384376" cy="25382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64" y="3356992"/>
            <a:ext cx="3564396" cy="26732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7" y="3717034"/>
            <a:ext cx="3384375" cy="24367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60" y="830150"/>
            <a:ext cx="3465133" cy="25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54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842" cy="1210146"/>
          </a:xfrm>
        </p:spPr>
        <p:txBody>
          <a:bodyPr>
            <a:normAutofit/>
          </a:bodyPr>
          <a:lstStyle/>
          <a:p>
            <a:r>
              <a:rPr lang="ru-RU" dirty="0"/>
              <a:t>Среди участников конференции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69683"/>
            <a:ext cx="2818379" cy="18722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20" y="1412776"/>
            <a:ext cx="3581474" cy="23791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6" y="3861048"/>
            <a:ext cx="3360373" cy="22322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73" y="4005064"/>
            <a:ext cx="3312368" cy="24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41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Разделение (первый способ - Хоар)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ru-RU" dirty="0">
                <a:latin typeface="Calibri" pitchFamily="34" charset="0"/>
              </a:rPr>
              <a:t>Введем два бегущих индекса-указателя </a:t>
            </a:r>
            <a:r>
              <a:rPr lang="en-US" i="1" dirty="0" err="1">
                <a:latin typeface="Calibri" pitchFamily="34" charset="0"/>
              </a:rPr>
              <a:t>i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и</a:t>
            </a: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j</a:t>
            </a:r>
            <a:r>
              <a:rPr lang="ru-RU" i="1" dirty="0">
                <a:latin typeface="Calibri" pitchFamily="34" charset="0"/>
              </a:rPr>
              <a:t>, </a:t>
            </a:r>
            <a:r>
              <a:rPr lang="ru-RU" dirty="0">
                <a:latin typeface="Calibri" pitchFamily="34" charset="0"/>
              </a:rPr>
              <a:t>которые делят разделяемую подпоследовательность на три участка: 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левый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),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правый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i="1" baseline="-25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средний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dirty="0"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ru-RU" dirty="0">
                <a:latin typeface="Calibri" pitchFamily="34" charset="0"/>
              </a:rPr>
              <a:t>В левом и правом участках будут накапливаться элементы левой и правой частей, подлежащих затем рекурсивной сортировке, а в среднем находятся остальные, еще не распределенные элементы.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Процесс разделения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000108"/>
            <a:ext cx="8568952" cy="5248292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цикл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 пока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i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ru-RU" sz="2000" b="1" i="1" dirty="0" err="1">
                <a:latin typeface="Courier New" pitchFamily="49" charset="0"/>
                <a:cs typeface="Courier New" pitchFamily="49" charset="0"/>
              </a:rPr>
              <a:t>х</a:t>
            </a: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цикл  	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/* проверка </a:t>
            </a:r>
            <a:r>
              <a:rPr lang="en-US" sz="2000" i="1" dirty="0" err="1">
                <a:latin typeface="Calibri" pitchFamily="34" charset="0"/>
                <a:cs typeface="Courier New" pitchFamily="49" charset="0"/>
              </a:rPr>
              <a:t>i</a:t>
            </a:r>
            <a:r>
              <a:rPr lang="en-US" sz="2000" i="1" dirty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&lt; </a:t>
            </a:r>
            <a:r>
              <a:rPr lang="en-US" sz="2000" i="1" dirty="0">
                <a:latin typeface="Calibri" pitchFamily="34" charset="0"/>
                <a:cs typeface="Courier New" pitchFamily="49" charset="0"/>
              </a:rPr>
              <a:t>r 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не нужна: </a:t>
            </a:r>
            <a:r>
              <a:rPr lang="ru-RU" sz="2000" i="1" dirty="0" err="1">
                <a:latin typeface="Calibri" pitchFamily="34" charset="0"/>
                <a:cs typeface="Courier New" pitchFamily="49" charset="0"/>
              </a:rPr>
              <a:t>х</a:t>
            </a:r>
            <a:r>
              <a:rPr lang="ru-RU" sz="2000" i="1" dirty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где-то</a:t>
            </a:r>
            <a:r>
              <a:rPr lang="en-US" sz="20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есть */ </a:t>
            </a:r>
            <a:endParaRPr lang="ru-RU" sz="2000" i="1" dirty="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i="1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+ 1; 	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/*  в конце </a:t>
            </a:r>
            <a:r>
              <a:rPr lang="en-US" sz="2000" i="1" dirty="0" err="1">
                <a:latin typeface="Calibri" pitchFamily="34" charset="0"/>
                <a:cs typeface="Courier New" pitchFamily="49" charset="0"/>
              </a:rPr>
              <a:t>a</a:t>
            </a:r>
            <a:r>
              <a:rPr lang="en-US" sz="2000" i="1" baseline="-25000" dirty="0" err="1">
                <a:latin typeface="Calibri" pitchFamily="34" charset="0"/>
                <a:cs typeface="Courier New" pitchFamily="49" charset="0"/>
              </a:rPr>
              <a:t>i</a:t>
            </a:r>
            <a:r>
              <a:rPr lang="en-US" sz="2000" i="1" dirty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i="1" dirty="0">
                <a:latin typeface="Calibri" pitchFamily="34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2000" i="1" dirty="0">
                <a:latin typeface="Calibri" pitchFamily="34" charset="0"/>
                <a:cs typeface="Courier New" pitchFamily="49" charset="0"/>
              </a:rPr>
              <a:t>  </a:t>
            </a:r>
            <a:r>
              <a:rPr lang="ru-RU" sz="2000" i="1" dirty="0" err="1">
                <a:latin typeface="Calibri" pitchFamily="34" charset="0"/>
                <a:cs typeface="Courier New" pitchFamily="49" charset="0"/>
              </a:rPr>
              <a:t>х</a:t>
            </a:r>
            <a:r>
              <a:rPr lang="ru-RU" sz="2000" i="1" dirty="0">
                <a:latin typeface="Calibri" pitchFamily="34" charset="0"/>
                <a:cs typeface="Courier New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конец цикла;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 пока </a:t>
            </a:r>
            <a:r>
              <a:rPr lang="ru-RU" sz="2000" b="1" i="1" dirty="0" err="1">
                <a:latin typeface="Courier New" pitchFamily="49" charset="0"/>
                <a:cs typeface="Courier New" pitchFamily="49" charset="0"/>
              </a:rPr>
              <a:t>х</a:t>
            </a: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i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цикл   	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/* проверка </a:t>
            </a:r>
            <a:r>
              <a:rPr lang="en-US" sz="2000" i="1" dirty="0">
                <a:latin typeface="Calibri" pitchFamily="34" charset="0"/>
                <a:cs typeface="Courier New" pitchFamily="49" charset="0"/>
              </a:rPr>
              <a:t>j 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&gt; </a:t>
            </a:r>
            <a:r>
              <a:rPr lang="en-US" sz="2000" i="1" dirty="0">
                <a:latin typeface="Calibri" pitchFamily="34" charset="0"/>
                <a:cs typeface="Courier New" pitchFamily="49" charset="0"/>
              </a:rPr>
              <a:t>l 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не нужна: </a:t>
            </a:r>
            <a:r>
              <a:rPr lang="ru-RU" sz="2000" i="1" dirty="0" err="1">
                <a:latin typeface="Calibri" pitchFamily="34" charset="0"/>
                <a:cs typeface="Courier New" pitchFamily="49" charset="0"/>
              </a:rPr>
              <a:t>х</a:t>
            </a:r>
            <a:r>
              <a:rPr lang="ru-RU" sz="2000" i="1" dirty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есть */</a:t>
            </a:r>
            <a:endParaRPr lang="en-US" sz="2000" i="1" dirty="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1;    	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/* в конце </a:t>
            </a:r>
            <a:r>
              <a:rPr lang="en-US" sz="2000" i="1" dirty="0" err="1">
                <a:latin typeface="Calibri" pitchFamily="34" charset="0"/>
                <a:cs typeface="Courier New" pitchFamily="49" charset="0"/>
              </a:rPr>
              <a:t>a</a:t>
            </a:r>
            <a:r>
              <a:rPr lang="en-US" sz="2000" i="1" baseline="-25000" dirty="0" err="1">
                <a:latin typeface="Calibri" pitchFamily="34" charset="0"/>
                <a:cs typeface="Courier New" pitchFamily="49" charset="0"/>
              </a:rPr>
              <a:t>j</a:t>
            </a:r>
            <a:r>
              <a:rPr lang="en-US" sz="2000" i="1" dirty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i="1" dirty="0">
                <a:latin typeface="Calibri" pitchFamily="34" charset="0"/>
                <a:cs typeface="Courier New" pitchFamily="49" charset="0"/>
                <a:sym typeface="Symbol" pitchFamily="18" charset="2"/>
              </a:rPr>
              <a:t></a:t>
            </a:r>
            <a:r>
              <a:rPr lang="ru-RU" sz="2000" i="1" dirty="0">
                <a:latin typeface="Calibri" pitchFamily="34" charset="0"/>
                <a:cs typeface="Courier New" pitchFamily="49" charset="0"/>
              </a:rPr>
              <a:t>  </a:t>
            </a:r>
            <a:r>
              <a:rPr lang="ru-RU" sz="2000" i="1" dirty="0" err="1">
                <a:latin typeface="Calibri" pitchFamily="34" charset="0"/>
                <a:cs typeface="Courier New" pitchFamily="49" charset="0"/>
              </a:rPr>
              <a:t>х</a:t>
            </a:r>
            <a:r>
              <a:rPr lang="ru-RU" sz="2000" i="1" dirty="0">
                <a:latin typeface="Calibri" pitchFamily="34" charset="0"/>
                <a:cs typeface="Courier New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 конец цикла;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 если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≤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j 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то  	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/* если </a:t>
            </a:r>
            <a:r>
              <a:rPr lang="en-US" sz="2000" i="1" dirty="0" err="1">
                <a:latin typeface="Calibri" pitchFamily="34" charset="0"/>
                <a:cs typeface="Courier New" pitchFamily="49" charset="0"/>
              </a:rPr>
              <a:t>i</a:t>
            </a:r>
            <a:r>
              <a:rPr lang="ru-RU" sz="2000" i="1" dirty="0"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2000" i="1" dirty="0">
                <a:latin typeface="Calibri" pitchFamily="34" charset="0"/>
                <a:cs typeface="Courier New" pitchFamily="49" charset="0"/>
              </a:rPr>
              <a:t>j</a:t>
            </a:r>
            <a:r>
              <a:rPr lang="ru-RU" sz="2000" i="1" dirty="0">
                <a:latin typeface="Calibri" pitchFamily="34" charset="0"/>
                <a:cs typeface="Courier New" pitchFamily="49" charset="0"/>
              </a:rPr>
              <a:t>, </a:t>
            </a:r>
            <a:r>
              <a:rPr lang="en-US" sz="2000" i="1" dirty="0">
                <a:latin typeface="Calibri" pitchFamily="34" charset="0"/>
                <a:cs typeface="Courier New" pitchFamily="49" charset="0"/>
              </a:rPr>
              <a:t>a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[</a:t>
            </a:r>
            <a:r>
              <a:rPr lang="en-US" sz="2000" i="1" dirty="0" err="1">
                <a:latin typeface="Calibri" pitchFamily="34" charset="0"/>
                <a:cs typeface="Courier New" pitchFamily="49" charset="0"/>
              </a:rPr>
              <a:t>i</a:t>
            </a:r>
            <a:r>
              <a:rPr lang="ru-RU" sz="2000" i="1" dirty="0"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2000" i="1" dirty="0">
                <a:latin typeface="Calibri" pitchFamily="34" charset="0"/>
                <a:cs typeface="Courier New" pitchFamily="49" charset="0"/>
              </a:rPr>
              <a:t>j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]</a:t>
            </a:r>
            <a:r>
              <a:rPr lang="ru-RU" sz="2000" i="1" dirty="0"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2000" i="1" dirty="0">
                <a:latin typeface="Calibri" pitchFamily="34" charset="0"/>
                <a:cs typeface="Courier New" pitchFamily="49" charset="0"/>
              </a:rPr>
              <a:t>x</a:t>
            </a:r>
            <a:r>
              <a:rPr lang="ru-RU" sz="2000" i="1" dirty="0">
                <a:latin typeface="Calibri" pitchFamily="34" charset="0"/>
                <a:cs typeface="Courier New" pitchFamily="49" charset="0"/>
              </a:rPr>
              <a:t>,</a:t>
            </a:r>
            <a:r>
              <a:rPr lang="en-US" sz="2000" i="1" dirty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нужен сдвиг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  <a:cs typeface="Courier New" pitchFamily="49" charset="0"/>
              </a:rPr>
              <a:t>				    индексов  для выхода из цикла */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обменять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i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i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/*  теперь </a:t>
            </a:r>
            <a:r>
              <a:rPr lang="en-US" sz="2000" i="1" dirty="0" err="1">
                <a:latin typeface="Calibri" pitchFamily="34" charset="0"/>
                <a:cs typeface="Courier New" pitchFamily="49" charset="0"/>
              </a:rPr>
              <a:t>a</a:t>
            </a:r>
            <a:r>
              <a:rPr lang="en-US" sz="2000" i="1" baseline="-25000" dirty="0" err="1">
                <a:latin typeface="Calibri" pitchFamily="34" charset="0"/>
                <a:cs typeface="Courier New" pitchFamily="49" charset="0"/>
              </a:rPr>
              <a:t>i</a:t>
            </a:r>
            <a:r>
              <a:rPr lang="en-US" sz="20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dirty="0">
                <a:latin typeface="Calibri" pitchFamily="34" charset="0"/>
                <a:cs typeface="Courier New" pitchFamily="49" charset="0"/>
                <a:sym typeface="Symbol" pitchFamily="18" charset="2"/>
              </a:rPr>
              <a:t>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i="1" dirty="0" err="1">
                <a:latin typeface="Calibri" pitchFamily="34" charset="0"/>
                <a:cs typeface="Courier New" pitchFamily="49" charset="0"/>
              </a:rPr>
              <a:t>х</a:t>
            </a:r>
            <a:r>
              <a:rPr lang="ru-RU" sz="2000" i="1" dirty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i="1" dirty="0">
                <a:latin typeface="Calibri" pitchFamily="34" charset="0"/>
                <a:cs typeface="Courier New" pitchFamily="49" charset="0"/>
                <a:sym typeface="Symbol" pitchFamily="18" charset="2"/>
              </a:rPr>
              <a:t></a:t>
            </a:r>
            <a:r>
              <a:rPr lang="ru-RU" sz="2000" i="1" dirty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000" i="1" dirty="0" err="1">
                <a:latin typeface="Calibri" pitchFamily="34" charset="0"/>
                <a:cs typeface="Courier New" pitchFamily="49" charset="0"/>
              </a:rPr>
              <a:t>a</a:t>
            </a:r>
            <a:r>
              <a:rPr lang="en-US" sz="2000" i="1" baseline="-25000" dirty="0" err="1">
                <a:latin typeface="Calibri" pitchFamily="34" charset="0"/>
                <a:cs typeface="Courier New" pitchFamily="49" charset="0"/>
              </a:rPr>
              <a:t>j</a:t>
            </a:r>
            <a:r>
              <a:rPr lang="en-US" sz="2000" i="1" dirty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dirty="0">
                <a:latin typeface="Calibri" pitchFamily="34" charset="0"/>
                <a:cs typeface="Courier New" pitchFamily="49" charset="0"/>
              </a:rPr>
              <a:t> */ </a:t>
            </a:r>
            <a:endParaRPr lang="en-US" sz="2000" i="1" dirty="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:=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+ 1; </a:t>
            </a:r>
            <a:endParaRPr lang="en-US" sz="2000" i="1" dirty="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1;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пока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594"/>
          </a:xfrm>
        </p:spPr>
        <p:txBody>
          <a:bodyPr>
            <a:normAutofit/>
          </a:bodyPr>
          <a:lstStyle/>
          <a:p>
            <a:r>
              <a:rPr lang="ru-RU" sz="3200" dirty="0"/>
              <a:t>Пример работы сортировки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1071546"/>
            <a:ext cx="7499350" cy="5176854"/>
          </a:xfrm>
        </p:spPr>
        <p:txBody>
          <a:bodyPr/>
          <a:lstStyle/>
          <a:p>
            <a:pPr indent="449263">
              <a:buNone/>
            </a:pPr>
            <a:r>
              <a:rPr lang="ru-RU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первом проходе выделим в </a:t>
            </a:r>
            <a:r>
              <a:rPr lang="ru-RU" sz="2000" dirty="0" err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подпоследовательности</a:t>
            </a:r>
            <a:r>
              <a:rPr lang="ru-RU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элементы, отстоящие друг от друга</a:t>
            </a:r>
            <a:r>
              <a:rPr lang="ru-RU" sz="2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четыре позиции:</a:t>
            </a:r>
          </a:p>
          <a:p>
            <a:pPr indent="449263">
              <a:buNone/>
            </a:pPr>
            <a:endParaRPr lang="ru-RU" sz="2000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Полученные 4 последовательности отсортируем на месте независимо друг от друга методом простых включений. 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Этот процесс называется </a:t>
            </a:r>
            <a:r>
              <a:rPr lang="ru-RU" sz="2000" i="1" dirty="0">
                <a:solidFill>
                  <a:srgbClr val="FF0000"/>
                </a:solidFill>
                <a:latin typeface="Calibri" pitchFamily="34" charset="0"/>
              </a:rPr>
              <a:t>4-сортировкой.</a:t>
            </a:r>
            <a:r>
              <a:rPr lang="ru-RU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</a:p>
          <a:p>
            <a:pPr indent="449263">
              <a:buNone/>
            </a:pPr>
            <a:endParaRPr lang="ru-RU" sz="2000" dirty="0">
              <a:latin typeface="Calibri" pitchFamily="34" charset="0"/>
            </a:endParaRPr>
          </a:p>
        </p:txBody>
      </p:sp>
      <p:grpSp>
        <p:nvGrpSpPr>
          <p:cNvPr id="4" name="Группа 50"/>
          <p:cNvGrpSpPr>
            <a:grpSpLocks/>
          </p:cNvGrpSpPr>
          <p:nvPr/>
        </p:nvGrpSpPr>
        <p:grpSpPr bwMode="auto">
          <a:xfrm>
            <a:off x="1714480" y="2285991"/>
            <a:ext cx="6019800" cy="1071571"/>
            <a:chOff x="1142976" y="1643049"/>
            <a:chExt cx="6019597" cy="1071578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2000239"/>
              <a:ext cx="6019597" cy="369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 </a:t>
              </a:r>
              <a:r>
                <a:rPr lang="ru-RU" dirty="0"/>
                <a:t>        </a:t>
              </a:r>
              <a:r>
                <a:rPr lang="ru-RU" dirty="0">
                  <a:solidFill>
                    <a:schemeClr val="accent2"/>
                  </a:solidFill>
                </a:rPr>
                <a:t>51</a:t>
              </a:r>
              <a:r>
                <a:rPr lang="ru-RU" dirty="0"/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</a:rPr>
                <a:t>8</a:t>
              </a:r>
              <a:r>
                <a:rPr lang="ru-RU" dirty="0"/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</a:rPr>
                <a:t>38</a:t>
              </a:r>
              <a:r>
                <a:rPr lang="ru-RU" dirty="0"/>
                <a:t>         </a:t>
              </a: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90</a:t>
              </a:r>
              <a:r>
                <a:rPr lang="ru-RU" dirty="0"/>
                <a:t>         </a:t>
              </a:r>
              <a:r>
                <a:rPr lang="ru-RU" dirty="0">
                  <a:solidFill>
                    <a:schemeClr val="accent2"/>
                  </a:solidFill>
                </a:rPr>
                <a:t>14</a:t>
              </a:r>
              <a:r>
                <a:rPr lang="ru-RU" dirty="0"/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</a:rPr>
                <a:t>2</a:t>
              </a:r>
              <a:r>
                <a:rPr lang="ru-RU" dirty="0"/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</a:rPr>
                <a:t>63</a:t>
              </a:r>
            </a:p>
          </p:txBody>
        </p:sp>
        <p:grpSp>
          <p:nvGrpSpPr>
            <p:cNvPr id="6" name="Группа 49"/>
            <p:cNvGrpSpPr>
              <a:grpSpLocks/>
            </p:cNvGrpSpPr>
            <p:nvPr/>
          </p:nvGrpSpPr>
          <p:grpSpPr bwMode="auto">
            <a:xfrm>
              <a:off x="1285845" y="1643049"/>
              <a:ext cx="5073517" cy="1071578"/>
              <a:chOff x="1285845" y="1643049"/>
              <a:chExt cx="5073517" cy="1071578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 rot="5400000">
                <a:off x="1179482" y="2392355"/>
                <a:ext cx="214314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287434" y="2500306"/>
                <a:ext cx="2927272" cy="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 rot="5400000">
                <a:off x="4108343" y="2392360"/>
                <a:ext cx="214314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 rot="5400000">
                <a:off x="1929547" y="2499512"/>
                <a:ext cx="428628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2144655" y="2714619"/>
                <a:ext cx="2855843" cy="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rot="5400000">
                <a:off x="4786977" y="2499517"/>
                <a:ext cx="428628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 rot="5400000">
                <a:off x="2643911" y="1928010"/>
                <a:ext cx="285752" cy="1587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2785994" y="1785927"/>
                <a:ext cx="2785988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 rot="5400000">
                <a:off x="5429900" y="1928010"/>
                <a:ext cx="285752" cy="1587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rot="5400000" flipH="1" flipV="1">
                <a:off x="3286831" y="1856569"/>
                <a:ext cx="428628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3500350" y="1643050"/>
                <a:ext cx="2857424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rot="5400000" flipH="1" flipV="1">
                <a:off x="6144254" y="1856569"/>
                <a:ext cx="428628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0"/>
            <a:ext cx="7783338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Быстрая сортировка (пример)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835696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483768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131840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779912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27984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076056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724128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372200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020272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668344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187624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83768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35696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79912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5976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6056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24128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72200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20272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68344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548680"/>
            <a:ext cx="2372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Исходный массив: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59632" y="2492896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ru-RU" sz="3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12360" y="2492896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ru-RU" sz="3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259632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907704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2555776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3203848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3851920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4499992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5148064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5796136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6444208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7092280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7740352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1259632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55776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07704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3848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51920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27984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48064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96136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44208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092280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0352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0" y="1556792"/>
            <a:ext cx="370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Первое разделение: </a:t>
            </a:r>
            <a:r>
              <a:rPr lang="en-US" sz="2000" dirty="0"/>
              <a:t>       x = 2</a:t>
            </a:r>
            <a:endParaRPr lang="ru-RU" sz="2000" dirty="0"/>
          </a:p>
        </p:txBody>
      </p:sp>
      <p:sp>
        <p:nvSpPr>
          <p:cNvPr id="75" name="Двойные круглые скобки 74"/>
          <p:cNvSpPr/>
          <p:nvPr/>
        </p:nvSpPr>
        <p:spPr>
          <a:xfrm>
            <a:off x="1115616" y="1844824"/>
            <a:ext cx="1440160" cy="864096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333FF"/>
              </a:solidFill>
            </a:endParaRPr>
          </a:p>
        </p:txBody>
      </p:sp>
      <p:sp>
        <p:nvSpPr>
          <p:cNvPr id="76" name="Двойные круглые скобки 75"/>
          <p:cNvSpPr/>
          <p:nvPr/>
        </p:nvSpPr>
        <p:spPr>
          <a:xfrm>
            <a:off x="2555776" y="1844824"/>
            <a:ext cx="5832648" cy="864096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333FF"/>
              </a:solidFill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1043608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1691680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2339752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2987824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3635896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4283968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4932040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5580112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6228184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6876256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7524328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TextBox 87"/>
          <p:cNvSpPr txBox="1"/>
          <p:nvPr/>
        </p:nvSpPr>
        <p:spPr>
          <a:xfrm>
            <a:off x="1043608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339752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691680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87824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635896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211960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932040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80112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228184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76256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524328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79512" y="2996952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Второе разделение: </a:t>
            </a:r>
            <a:r>
              <a:rPr lang="en-US" sz="2000" dirty="0"/>
              <a:t>x =1, x = 13</a:t>
            </a:r>
            <a:r>
              <a:rPr lang="ru-RU" sz="2000" dirty="0"/>
              <a:t> </a:t>
            </a:r>
          </a:p>
        </p:txBody>
      </p:sp>
      <p:sp>
        <p:nvSpPr>
          <p:cNvPr id="100" name="Двойные круглые скобки 99"/>
          <p:cNvSpPr/>
          <p:nvPr/>
        </p:nvSpPr>
        <p:spPr>
          <a:xfrm>
            <a:off x="2339752" y="3140968"/>
            <a:ext cx="5832648" cy="864096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333FF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11760" y="378904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ru-RU" sz="3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524328" y="378904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ru-RU" sz="3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Двойные круглые скобки 103"/>
          <p:cNvSpPr/>
          <p:nvPr/>
        </p:nvSpPr>
        <p:spPr>
          <a:xfrm>
            <a:off x="1043608" y="3212976"/>
            <a:ext cx="1296144" cy="792088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333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15616" y="378904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ru-RU" sz="3600" b="1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763688" y="378904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ru-RU" sz="3600" b="1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8" name="Прямая соединительная линия 107"/>
          <p:cNvCxnSpPr/>
          <p:nvPr/>
        </p:nvCxnSpPr>
        <p:spPr>
          <a:xfrm>
            <a:off x="1691680" y="3068960"/>
            <a:ext cx="0" cy="122413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>
            <a:off x="6228184" y="2996952"/>
            <a:ext cx="0" cy="122413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>
            <a:off x="1043608" y="3068960"/>
            <a:ext cx="0" cy="122413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Прямоугольник 134"/>
          <p:cNvSpPr/>
          <p:nvPr/>
        </p:nvSpPr>
        <p:spPr>
          <a:xfrm>
            <a:off x="1043608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Прямоугольник 135"/>
          <p:cNvSpPr/>
          <p:nvPr/>
        </p:nvSpPr>
        <p:spPr>
          <a:xfrm>
            <a:off x="1691680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рямоугольник 136"/>
          <p:cNvSpPr/>
          <p:nvPr/>
        </p:nvSpPr>
        <p:spPr>
          <a:xfrm>
            <a:off x="2339752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Прямоугольник 137"/>
          <p:cNvSpPr/>
          <p:nvPr/>
        </p:nvSpPr>
        <p:spPr>
          <a:xfrm>
            <a:off x="2987824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Прямоугольник 138"/>
          <p:cNvSpPr/>
          <p:nvPr/>
        </p:nvSpPr>
        <p:spPr>
          <a:xfrm>
            <a:off x="3635896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4283968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Прямоугольник 140"/>
          <p:cNvSpPr/>
          <p:nvPr/>
        </p:nvSpPr>
        <p:spPr>
          <a:xfrm>
            <a:off x="4932040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Прямоугольник 141"/>
          <p:cNvSpPr/>
          <p:nvPr/>
        </p:nvSpPr>
        <p:spPr>
          <a:xfrm>
            <a:off x="5580112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Прямоугольник 142"/>
          <p:cNvSpPr/>
          <p:nvPr/>
        </p:nvSpPr>
        <p:spPr>
          <a:xfrm>
            <a:off x="6228184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Прямоугольник 143"/>
          <p:cNvSpPr/>
          <p:nvPr/>
        </p:nvSpPr>
        <p:spPr>
          <a:xfrm>
            <a:off x="6876256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Прямоугольник 144"/>
          <p:cNvSpPr/>
          <p:nvPr/>
        </p:nvSpPr>
        <p:spPr>
          <a:xfrm>
            <a:off x="7524328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TextBox 145"/>
          <p:cNvSpPr txBox="1"/>
          <p:nvPr/>
        </p:nvSpPr>
        <p:spPr>
          <a:xfrm>
            <a:off x="1043608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339752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691680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987824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635896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211960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r>
              <a:rPr lang="ru-RU" sz="2400" dirty="0"/>
              <a:t>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932040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  <a:endParaRPr lang="ru-RU" sz="2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5580112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228184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6</a:t>
            </a:r>
            <a:endParaRPr lang="ru-RU" sz="2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876256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7524328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21</a:t>
            </a:r>
            <a:endParaRPr lang="ru-RU" sz="2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79512" y="4581128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Третье разделение: </a:t>
            </a:r>
            <a:r>
              <a:rPr lang="en-US" sz="2000" dirty="0"/>
              <a:t> x = 7, x = 13  </a:t>
            </a:r>
            <a:r>
              <a:rPr lang="ru-RU" sz="2000" dirty="0"/>
              <a:t> </a:t>
            </a:r>
          </a:p>
        </p:txBody>
      </p:sp>
      <p:sp>
        <p:nvSpPr>
          <p:cNvPr id="158" name="Двойные круглые скобки 157"/>
          <p:cNvSpPr/>
          <p:nvPr/>
        </p:nvSpPr>
        <p:spPr>
          <a:xfrm>
            <a:off x="2339752" y="4797152"/>
            <a:ext cx="3888432" cy="864096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333FF"/>
              </a:solidFill>
            </a:endParaRPr>
          </a:p>
        </p:txBody>
      </p:sp>
      <p:sp>
        <p:nvSpPr>
          <p:cNvPr id="159" name="Двойные круглые скобки 158"/>
          <p:cNvSpPr/>
          <p:nvPr/>
        </p:nvSpPr>
        <p:spPr>
          <a:xfrm>
            <a:off x="6228184" y="4797152"/>
            <a:ext cx="1944216" cy="864096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333FF"/>
              </a:solidFill>
            </a:endParaRPr>
          </a:p>
        </p:txBody>
      </p:sp>
      <p:cxnSp>
        <p:nvCxnSpPr>
          <p:cNvPr id="160" name="Прямая соединительная линия 159"/>
          <p:cNvCxnSpPr/>
          <p:nvPr/>
        </p:nvCxnSpPr>
        <p:spPr>
          <a:xfrm>
            <a:off x="1691680" y="4581128"/>
            <a:ext cx="0" cy="122413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411760" y="5445224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ru-RU" sz="3600" b="1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652120" y="5445224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ru-RU" sz="3600" b="1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3" name="Прямая соединительная линия 162"/>
          <p:cNvCxnSpPr/>
          <p:nvPr/>
        </p:nvCxnSpPr>
        <p:spPr>
          <a:xfrm>
            <a:off x="4283968" y="4653136"/>
            <a:ext cx="0" cy="122413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596336" y="5445224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ru-RU" sz="3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300192" y="5445224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ru-RU" sz="3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6" name="Прямая соединительная линия 165"/>
          <p:cNvCxnSpPr/>
          <p:nvPr/>
        </p:nvCxnSpPr>
        <p:spPr>
          <a:xfrm>
            <a:off x="6876256" y="4653136"/>
            <a:ext cx="0" cy="122413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9722E-6 L -0.14948 0.0055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344 -0.0333 0.04705 -0.06661 0.13577 -0.08557 C 0.22448 -0.10453 0.45868 -0.12766 0.53282 -0.11332 C 0.60695 -0.09898 0.57257 -0.01873 0.58056 0 " pathEditMode="relative" ptsTypes="aaaA">
                                      <p:cBhvr>
                                        <p:cTn id="12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4 2.48844E-6 C 0.02951 0.03631 0.04566 0.07285 -0.03264 0.08765 C -0.11094 0.10245 -0.3691 0.1043 -0.4566 0.0895 C -0.5441 0.0747 -0.54132 0.01341 -0.55816 -0.00185 " pathEditMode="relative" rAng="0" ptsTypes="aaaA">
                                      <p:cBhvr>
                                        <p:cTn id="12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" y="51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02 0.01041 " pathEditMode="relative" ptsTypes="AA">
                                      <p:cBhvr>
                                        <p:cTn id="12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00555 L -0.2125 0.00555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5 0.00555 L -0.36215 0.01595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406 -0.03145 0.0283 -0.0629 0.05972 -0.07747 C 0.09114 -0.09204 0.15 -0.09991 0.18802 -0.08742 C 0.22604 -0.07493 0.25694 -0.03862 0.28802 -0.00208 " pathEditMode="relative" ptsTypes="aaaA">
                                      <p:cBhvr>
                                        <p:cTn id="1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38 0.02821 -0.00277 0.05643 -0.03593 0.06961 C -0.06909 0.08279 -0.15954 0.09089 -0.19861 0.07956 C -0.23767 0.06822 -0.25399 0.03492 -0.27013 0.00185 " pathEditMode="relative" ptsTypes="aaaA">
                                      <p:cBhvr>
                                        <p:cTn id="14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0.0104 L 0.14965 0.0104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215 0.01595 L -0.42517 0.01595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517 0.01595 L -0.62986 0.00555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07084 0.08935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0.00555 L 0.07083 -2.59259E-6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3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84 0.08935 L -0.15747 -0.01551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0.06319 -0.0051 " pathEditMode="relative" rAng="0" ptsTypes="AA">
                                      <p:cBhvr>
                                        <p:cTn id="25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205 -0.0243 0.0441 -0.04838 0.09775 -0.06203 C 0.15139 -0.07569 0.25486 -0.09305 0.32205 -0.08217 C 0.38924 -0.07129 0.44514 -0.03402 0.50122 0.00324 " pathEditMode="relative" ptsTypes="aaaA">
                                      <p:cBhvr>
                                        <p:cTn id="26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39 0.03704 0.00278 0.07431 -0.0651 0.08982 C -0.13299 0.10533 -0.33368 0.10834 -0.40694 0.09283 C -0.48021 0.07732 -0.49254 0.03704 -0.50469 -0.00324 " pathEditMode="relative" ptsTypes="aaaA">
                                      <p:cBhvr>
                                        <p:cTn id="26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19 -0.0051 L 0.13403 -0.0051 " pathEditMode="relative" rAng="0" ptsTypes="AA">
                                      <p:cBhvr>
                                        <p:cTn id="26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-0.06302 -0.0051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03 -0.0051 L 0.27569 -0.0051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507 -0.03101 0.07031 -0.06203 0.10694 -0.06041 C 0.14357 -0.05879 0.18159 -0.02476 0.21979 0.00949 " pathEditMode="relative" ptsTypes="aaA">
                                      <p:cBhvr>
                                        <p:cTn id="28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743 0.04283 -0.05486 0.08588 -0.08941 0.08519 C -0.12396 0.0845 -0.16545 0.03982 -0.20694 -0.00486 " pathEditMode="relative" ptsTypes="aaA">
                                      <p:cBhvr>
                                        <p:cTn id="28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69 -0.0051 L 0.34653 -0.0051 " pathEditMode="relative" rAng="0" ptsTypes="AA">
                                      <p:cBhvr>
                                        <p:cTn id="28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-0.0051 L -0.13403 -0.0051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076 -0.02939 0.0217 -0.05879 0.03368 -0.05879 C 0.04566 -0.05879 0.05885 -0.02939 0.07204 0 " pathEditMode="relative" ptsTypes="aaA">
                                      <p:cBhvr>
                                        <p:cTn id="29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163 0.03033 -0.02326 0.06065 -0.0349 0.06042 C -0.04653 0.06019 -0.05816 0.02917 -0.06962 -0.00162 " pathEditMode="relative" ptsTypes="aaA">
                                      <p:cBhvr>
                                        <p:cTn id="29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53 -0.0051 L 0.42535 -0.0051 " pathEditMode="relative" rAng="0" ptsTypes="AA">
                                      <p:cBhvr>
                                        <p:cTn id="30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03 -0.0051 L -0.21267 -0.0051 " pathEditMode="relative" rAng="0" ptsTypes="AA">
                                      <p:cBhvr>
                                        <p:cTn id="30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L 0.13403 -0.00486 " pathEditMode="relative" rAng="0" ptsTypes="AA">
                                      <p:cBhvr>
                                        <p:cTn id="372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8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576 -0.04051 0.0717 -0.08079 0.10694 -0.08055 C 0.14218 -0.08032 0.17691 -0.03935 0.21163 0.00162 " pathEditMode="relative" ptsTypes="aaA">
                                      <p:cBhvr>
                                        <p:cTn id="382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402 0.03912 -0.06788 0.07824 -0.10347 0.07755 C -0.13906 0.07685 -0.19548 0.00903 -0.21388 -0.00463 " pathEditMode="relative" ptsTypes="aaA">
                                      <p:cBhvr>
                                        <p:cTn id="384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03 -0.00486 L 0.19705 -0.00486 " pathEditMode="relative" rAng="0" ptsTypes="AA">
                                      <p:cBhvr>
                                        <p:cTn id="38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-0.07066 0.00556 " pathEditMode="relative" rAng="0" ptsTypes="AA">
                                      <p:cBhvr>
                                        <p:cTn id="388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66 0.00556 L -0.22031 0.00556 " pathEditMode="relative" rAng="0" ptsTypes="AA">
                                      <p:cBhvr>
                                        <p:cTn id="392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-0.06284 -0.00486 " pathEditMode="relative" rAng="0" ptsTypes="AA">
                                      <p:cBhvr>
                                        <p:cTn id="404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-3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8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32 -0.03657 0.02465 -0.07315 0.03715 -0.07291 C 0.04965 -0.07268 0.06909 -0.01088 0.07552 0.00139 " pathEditMode="relative" ptsTypes="aaA">
                                      <p:cBhvr>
                                        <p:cTn id="41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68 0.03866 -0.0092 0.07732 -0.01979 0.07755 C -0.03038 0.07778 -0.05677 0.01435 -0.06406 0.00162 " pathEditMode="relative" ptsTypes="aaA">
                                      <p:cBhvr>
                                        <p:cTn id="414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0.06302 2.22222E-6 " pathEditMode="relative" rAng="0" ptsTypes="AA">
                                      <p:cBhvr>
                                        <p:cTn id="41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  <p:par>
                                <p:cTn id="41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84 -0.00486 L -0.14948 -0.00486 " pathEditMode="relative" rAng="0" ptsTypes="AA">
                                      <p:cBhvr>
                                        <p:cTn id="418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50" grpId="0"/>
      <p:bldP spid="50" grpId="1"/>
      <p:bldP spid="50" grpId="2"/>
      <p:bldP spid="51" grpId="0"/>
      <p:bldP spid="51" grpId="1"/>
      <p:bldP spid="51" grpId="2"/>
      <p:bldP spid="51" grpId="3"/>
      <p:bldP spid="51" grpId="4"/>
      <p:bldP spid="51" grpId="5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3" grpId="1"/>
      <p:bldP spid="63" grpId="2"/>
      <p:bldP spid="64" grpId="0"/>
      <p:bldP spid="65" grpId="0"/>
      <p:bldP spid="65" grpId="1"/>
      <p:bldP spid="65" grpId="2"/>
      <p:bldP spid="66" grpId="0"/>
      <p:bldP spid="67" grpId="0"/>
      <p:bldP spid="68" grpId="0"/>
      <p:bldP spid="68" grpId="1"/>
      <p:bldP spid="68" grpId="2"/>
      <p:bldP spid="69" grpId="0"/>
      <p:bldP spid="70" grpId="0"/>
      <p:bldP spid="71" grpId="0"/>
      <p:bldP spid="71" grpId="1"/>
      <p:bldP spid="71" grpId="2"/>
      <p:bldP spid="72" grpId="0"/>
      <p:bldP spid="73" grpId="0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/>
      <p:bldP spid="89" grpId="0"/>
      <p:bldP spid="90" grpId="0"/>
      <p:bldP spid="91" grpId="0"/>
      <p:bldP spid="91" grpId="1"/>
      <p:bldP spid="91" grpId="2"/>
      <p:bldP spid="92" grpId="0"/>
      <p:bldP spid="93" grpId="0"/>
      <p:bldP spid="94" grpId="0"/>
      <p:bldP spid="94" grpId="1"/>
      <p:bldP spid="94" grpId="2"/>
      <p:bldP spid="95" grpId="0"/>
      <p:bldP spid="95" grpId="1"/>
      <p:bldP spid="95" grpId="2"/>
      <p:bldP spid="96" grpId="0"/>
      <p:bldP spid="96" grpId="1"/>
      <p:bldP spid="96" grpId="2"/>
      <p:bldP spid="97" grpId="0"/>
      <p:bldP spid="97" grpId="1"/>
      <p:bldP spid="97" grpId="2"/>
      <p:bldP spid="98" grpId="0"/>
      <p:bldP spid="98" grpId="1"/>
      <p:bldP spid="98" grpId="2"/>
      <p:bldP spid="99" grpId="0"/>
      <p:bldP spid="100" grpId="0" animBg="1"/>
      <p:bldP spid="102" grpId="0"/>
      <p:bldP spid="102" grpId="1"/>
      <p:bldP spid="102" grpId="2"/>
      <p:bldP spid="102" grpId="3"/>
      <p:bldP spid="102" grpId="4"/>
      <p:bldP spid="102" grpId="5"/>
      <p:bldP spid="103" grpId="0"/>
      <p:bldP spid="103" grpId="1"/>
      <p:bldP spid="103" grpId="2"/>
      <p:bldP spid="103" grpId="3"/>
      <p:bldP spid="104" grpId="0" animBg="1"/>
      <p:bldP spid="105" grpId="0"/>
      <p:bldP spid="105" grpId="1"/>
      <p:bldP spid="106" grpId="0"/>
      <p:bldP spid="106" grpId="1"/>
      <p:bldP spid="106" grpId="2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/>
      <p:bldP spid="148" grpId="0"/>
      <p:bldP spid="149" grpId="0"/>
      <p:bldP spid="150" grpId="0"/>
      <p:bldP spid="150" grpId="1"/>
      <p:bldP spid="150" grpId="2"/>
      <p:bldP spid="151" grpId="0"/>
      <p:bldP spid="152" grpId="0"/>
      <p:bldP spid="153" grpId="0"/>
      <p:bldP spid="153" grpId="1"/>
      <p:bldP spid="153" grpId="2"/>
      <p:bldP spid="154" grpId="0"/>
      <p:bldP spid="154" grpId="1"/>
      <p:bldP spid="154" grpId="2"/>
      <p:bldP spid="155" grpId="0"/>
      <p:bldP spid="155" grpId="1"/>
      <p:bldP spid="155" grpId="2"/>
      <p:bldP spid="156" grpId="0"/>
      <p:bldP spid="157" grpId="0"/>
      <p:bldP spid="158" grpId="0" animBg="1"/>
      <p:bldP spid="159" grpId="0" animBg="1"/>
      <p:bldP spid="161" grpId="0"/>
      <p:bldP spid="161" grpId="1"/>
      <p:bldP spid="161" grpId="2"/>
      <p:bldP spid="162" grpId="0"/>
      <p:bldP spid="162" grpId="1"/>
      <p:bldP spid="162" grpId="2"/>
      <p:bldP spid="164" grpId="0"/>
      <p:bldP spid="164" grpId="1"/>
      <p:bldP spid="164" grpId="2"/>
      <p:bldP spid="165" grpId="0"/>
      <p:bldP spid="16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7096" y="0"/>
            <a:ext cx="8136904" cy="706090"/>
          </a:xfrm>
        </p:spPr>
        <p:txBody>
          <a:bodyPr>
            <a:normAutofit/>
          </a:bodyPr>
          <a:lstStyle/>
          <a:p>
            <a:r>
              <a:rPr lang="ru-RU" sz="3200" dirty="0"/>
              <a:t>Быстрая сортировка (продолжение примера)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835696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483768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131840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779912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27984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076056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724128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372200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020272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668344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187624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483768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35696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779912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55976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r>
              <a:rPr lang="ru-RU" sz="2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6056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724128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372200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20272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6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668344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21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548680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Четвертое разделение: </a:t>
            </a:r>
            <a:r>
              <a:rPr lang="en-US" sz="2000" dirty="0"/>
              <a:t>x =3, x= 10, x = 16</a:t>
            </a:r>
            <a:endParaRPr lang="ru-RU" sz="2000" dirty="0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1835696" y="76470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Двойные круглые скобки 27"/>
          <p:cNvSpPr/>
          <p:nvPr/>
        </p:nvSpPr>
        <p:spPr>
          <a:xfrm>
            <a:off x="2483768" y="692696"/>
            <a:ext cx="1944216" cy="864096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333FF"/>
              </a:solidFill>
            </a:endParaRPr>
          </a:p>
        </p:txBody>
      </p:sp>
      <p:sp>
        <p:nvSpPr>
          <p:cNvPr id="29" name="Двойные круглые скобки 28"/>
          <p:cNvSpPr/>
          <p:nvPr/>
        </p:nvSpPr>
        <p:spPr>
          <a:xfrm>
            <a:off x="4427984" y="692696"/>
            <a:ext cx="1944216" cy="864096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333FF"/>
              </a:solidFill>
            </a:endParaRPr>
          </a:p>
        </p:txBody>
      </p:sp>
      <p:sp>
        <p:nvSpPr>
          <p:cNvPr id="30" name="Двойные круглые скобки 29"/>
          <p:cNvSpPr/>
          <p:nvPr/>
        </p:nvSpPr>
        <p:spPr>
          <a:xfrm>
            <a:off x="7020272" y="692696"/>
            <a:ext cx="1296144" cy="864096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333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55776" y="1340768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ru-RU" sz="3600" b="1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79912" y="1340768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ru-RU" sz="3600" b="1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131840" y="76470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24128" y="1340768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ru-RU" sz="3600" b="1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99992" y="1340768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ru-RU" sz="3600" b="1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5724128" y="76470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5076056" y="76470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68344" y="1340768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ru-RU" sz="3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92280" y="1340768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ru-RU" sz="3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7092280" y="692696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7668344" y="692696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187624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1835696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2483768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3131840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3779912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4427984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5076056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5724128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6372200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7020272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7668344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TextBox 93"/>
          <p:cNvSpPr txBox="1"/>
          <p:nvPr/>
        </p:nvSpPr>
        <p:spPr>
          <a:xfrm>
            <a:off x="1187624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2483768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131840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ru-RU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3779912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4355976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5076056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0</a:t>
            </a:r>
            <a:endParaRPr lang="ru-RU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724128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12</a:t>
            </a:r>
            <a:endParaRPr lang="ru-RU" sz="2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372200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  <a:r>
              <a:rPr lang="en-US" sz="2400" dirty="0"/>
              <a:t>6</a:t>
            </a:r>
            <a:endParaRPr lang="ru-RU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668344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21</a:t>
            </a:r>
            <a:endParaRPr lang="ru-RU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79512" y="2564904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Пятое разделение: </a:t>
            </a:r>
            <a:r>
              <a:rPr lang="en-US" sz="2000" dirty="0"/>
              <a:t>x =</a:t>
            </a:r>
            <a:r>
              <a:rPr lang="ru-RU" sz="2000" dirty="0"/>
              <a:t> </a:t>
            </a:r>
            <a:r>
              <a:rPr lang="en-US" sz="2000" dirty="0"/>
              <a:t>4</a:t>
            </a:r>
            <a:endParaRPr lang="ru-RU" sz="2000" dirty="0"/>
          </a:p>
        </p:txBody>
      </p:sp>
      <p:cxnSp>
        <p:nvCxnSpPr>
          <p:cNvPr id="106" name="Прямая соединительная линия 105"/>
          <p:cNvCxnSpPr/>
          <p:nvPr/>
        </p:nvCxnSpPr>
        <p:spPr>
          <a:xfrm>
            <a:off x="1835696" y="2996952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Двойные круглые скобки 106"/>
          <p:cNvSpPr/>
          <p:nvPr/>
        </p:nvSpPr>
        <p:spPr>
          <a:xfrm>
            <a:off x="3131840" y="2924944"/>
            <a:ext cx="1296144" cy="864096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333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131840" y="3573016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ru-RU" sz="3600" b="1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51920" y="3573016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ru-RU" sz="3600" b="1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2" name="Прямая соединительная линия 111"/>
          <p:cNvCxnSpPr/>
          <p:nvPr/>
        </p:nvCxnSpPr>
        <p:spPr>
          <a:xfrm>
            <a:off x="2483768" y="292494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>
            <a:off x="5724128" y="292494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>
            <a:off x="5076056" y="292494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7020272" y="292494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>
            <a:off x="7668344" y="292494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6372200" y="292494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>
            <a:off x="3779912" y="292494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>
            <a:off x="3203848" y="292494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0.07083 0.0053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441 -0.03171 0.02899 -0.06319 0.0408 -0.06366 C 0.0526 -0.06412 0.06597 -0.01319 0.07101 -0.00324 " pathEditMode="relative" ptsTypes="aaA">
                                      <p:cBhvr>
                                        <p:cTn id="8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614 0.04097 -0.03211 0.08218 -0.04427 0.08218 C -0.05642 0.08218 -0.06493 0.04097 -0.07326 0 " pathEditMode="relative" ptsTypes="aaA">
                                      <p:cBhvr>
                                        <p:cTn id="8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06302 0.0053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83 0.00533 L -0.14166 0.0053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187 -0.03194 0.04392 -0.06366 0.06736 -0.06366 C 0.0908 -0.06366 0.11562 -0.03194 0.14062 0 " pathEditMode="relative" ptsTypes="aaA">
                                      <p:cBhvr>
                                        <p:cTn id="10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639 0.05116 -0.05278 0.10232 -0.07795 0.10232 C -0.10312 0.10232 -0.13906 0.01713 -0.15121 0 " pathEditMode="relative" ptsTypes="aaA">
                                      <p:cBhvr>
                                        <p:cTn id="1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L 0.07882 -0.00509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59259E-6 L -0.06303 0.0474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-0.00509 L 0.12604 -0.0050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3 0.04746 L -0.13386 0.00533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59259E-6 L -0.06285 0.05787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 L 0.05504 0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85 0.05787 L -0.13369 -0.00509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07864 0.06851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64 0.06851 L -0.14947 -0.0051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37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555 L 0.07865 -1.11111E-6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6" grpId="1"/>
      <p:bldP spid="16" grpId="2"/>
      <p:bldP spid="17" grpId="0"/>
      <p:bldP spid="18" grpId="0"/>
      <p:bldP spid="18" grpId="1"/>
      <p:bldP spid="18" grpId="2"/>
      <p:bldP spid="19" grpId="0"/>
      <p:bldP spid="20" grpId="0"/>
      <p:bldP spid="20" grpId="1"/>
      <p:bldP spid="20" grpId="2"/>
      <p:bldP spid="21" grpId="0"/>
      <p:bldP spid="22" grpId="0"/>
      <p:bldP spid="22" grpId="1"/>
      <p:bldP spid="22" grpId="2"/>
      <p:bldP spid="23" grpId="0"/>
      <p:bldP spid="24" grpId="0"/>
      <p:bldP spid="25" grpId="0"/>
      <p:bldP spid="26" grpId="0"/>
      <p:bldP spid="28" grpId="0" animBg="1"/>
      <p:bldP spid="29" grpId="0" animBg="1"/>
      <p:bldP spid="30" grpId="0" animBg="1"/>
      <p:bldP spid="34" grpId="0"/>
      <p:bldP spid="34" grpId="1"/>
      <p:bldP spid="35" grpId="0"/>
      <p:bldP spid="35" grpId="1"/>
      <p:bldP spid="35" grpId="2"/>
      <p:bldP spid="37" grpId="0"/>
      <p:bldP spid="37" grpId="1"/>
      <p:bldP spid="37" grpId="2"/>
      <p:bldP spid="38" grpId="0"/>
      <p:bldP spid="38" grpId="1"/>
      <p:bldP spid="38" grpId="2"/>
      <p:bldP spid="41" grpId="0"/>
      <p:bldP spid="41" grpId="1"/>
      <p:bldP spid="41" grpId="2"/>
      <p:bldP spid="42" grpId="0"/>
      <p:bldP spid="42" grpId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7" grpId="0" animBg="1"/>
      <p:bldP spid="110" grpId="0"/>
      <p:bldP spid="110" grpId="1"/>
      <p:bldP spid="111" grpId="0"/>
      <p:bldP spid="111" grpId="1"/>
      <p:bldP spid="111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3528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Разделение (второй способ - </a:t>
            </a:r>
            <a:r>
              <a:rPr lang="en-US" dirty="0" err="1"/>
              <a:t>Lomuto</a:t>
            </a:r>
            <a:r>
              <a:rPr lang="ru-RU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03679"/>
            <a:ext cx="8229600" cy="12241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– </a:t>
            </a:r>
            <a:r>
              <a:rPr lang="ru-RU" dirty="0"/>
              <a:t>все элементы ≤ </a:t>
            </a:r>
            <a:r>
              <a:rPr lang="en-US" dirty="0"/>
              <a:t>x</a:t>
            </a:r>
          </a:p>
          <a:p>
            <a:pPr marL="0" indent="0">
              <a:buNone/>
            </a:pPr>
            <a:r>
              <a:rPr lang="en-US" dirty="0"/>
              <a:t>B – </a:t>
            </a:r>
            <a:r>
              <a:rPr lang="ru-RU" dirty="0"/>
              <a:t>все  элементы 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x</a:t>
            </a:r>
          </a:p>
          <a:p>
            <a:pPr marL="0" indent="0">
              <a:buNone/>
            </a:pPr>
            <a:r>
              <a:rPr lang="ru-RU" dirty="0"/>
              <a:t>Если </a:t>
            </a:r>
            <a:r>
              <a:rPr lang="en-US" dirty="0"/>
              <a:t>z &gt;</a:t>
            </a:r>
            <a:r>
              <a:rPr lang="ru-RU" dirty="0"/>
              <a:t> </a:t>
            </a:r>
            <a:r>
              <a:rPr lang="en-US" dirty="0"/>
              <a:t>x, </a:t>
            </a:r>
            <a:r>
              <a:rPr lang="ru-RU" dirty="0"/>
              <a:t>то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7888" y="994992"/>
            <a:ext cx="1345282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29986" y="985362"/>
            <a:ext cx="1368152" cy="57606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74202" y="985362"/>
            <a:ext cx="194992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98138" y="985362"/>
            <a:ext cx="57606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z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6408" y="2862566"/>
            <a:ext cx="1345282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898506" y="2852936"/>
            <a:ext cx="1368152" cy="57606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842722" y="2852936"/>
            <a:ext cx="188140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66658" y="2852936"/>
            <a:ext cx="576064" cy="57606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z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9926" y="3481372"/>
            <a:ext cx="1476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иначе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46408" y="4106544"/>
            <a:ext cx="1345282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474570" y="4096914"/>
            <a:ext cx="792088" cy="57606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842722" y="4096914"/>
            <a:ext cx="188140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266658" y="4096914"/>
            <a:ext cx="57606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z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904226" y="4106544"/>
            <a:ext cx="576064" cy="57606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y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41834" y="5310838"/>
            <a:ext cx="1345282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А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469996" y="5301208"/>
            <a:ext cx="792088" cy="57606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838148" y="5301208"/>
            <a:ext cx="188598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262084" y="5293648"/>
            <a:ext cx="576064" cy="57606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y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99652" y="5310838"/>
            <a:ext cx="576064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z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24" name="Соединительная линия уступом 23"/>
          <p:cNvCxnSpPr>
            <a:stCxn id="16" idx="2"/>
            <a:endCxn id="22" idx="0"/>
          </p:cNvCxnSpPr>
          <p:nvPr/>
        </p:nvCxnSpPr>
        <p:spPr>
          <a:xfrm rot="5400000">
            <a:off x="2552257" y="4308405"/>
            <a:ext cx="637860" cy="1367006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17" idx="2"/>
            <a:endCxn id="21" idx="0"/>
          </p:cNvCxnSpPr>
          <p:nvPr/>
        </p:nvCxnSpPr>
        <p:spPr>
          <a:xfrm rot="16200000" flipH="1">
            <a:off x="2565667" y="4309199"/>
            <a:ext cx="611040" cy="1357858"/>
          </a:xfrm>
          <a:prstGeom prst="bentConnector3">
            <a:avLst>
              <a:gd name="adj1" fmla="val 2942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Процедура разбиения по </a:t>
            </a:r>
            <a:r>
              <a:rPr lang="ru-RU" dirty="0" err="1"/>
              <a:t>Ломуто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Partition (A, p, r)</a:t>
            </a:r>
          </a:p>
          <a:p>
            <a:pPr marL="0" indent="0">
              <a:buNone/>
            </a:pPr>
            <a:r>
              <a:rPr lang="en-US" dirty="0"/>
              <a:t>	x </a:t>
            </a:r>
            <a:r>
              <a:rPr lang="en-US" dirty="0">
                <a:sym typeface="Symbol"/>
              </a:rPr>
              <a:t> A[r];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  p – 1 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for j  p to r – 1 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do 	if A[j] ≤ x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	then  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 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+ 1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		</a:t>
            </a:r>
            <a:r>
              <a:rPr lang="ru-RU" dirty="0">
                <a:sym typeface="Symbol"/>
              </a:rPr>
              <a:t>Обменять А</a:t>
            </a:r>
            <a:r>
              <a:rPr lang="en-US" dirty="0">
                <a:sym typeface="Symbol"/>
              </a:rPr>
              <a:t>[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]</a:t>
            </a:r>
            <a:r>
              <a:rPr lang="ru-RU" dirty="0">
                <a:sym typeface="Symbol"/>
              </a:rPr>
              <a:t> ↔</a:t>
            </a:r>
            <a:r>
              <a:rPr lang="en-US" dirty="0">
                <a:sym typeface="Symbol"/>
              </a:rPr>
              <a:t> A[j]</a:t>
            </a:r>
            <a:endParaRPr lang="ru-RU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ru-RU" dirty="0">
                <a:sym typeface="Symbol"/>
              </a:rPr>
              <a:t>Обменять А</a:t>
            </a:r>
            <a:r>
              <a:rPr lang="en-US" dirty="0">
                <a:sym typeface="Symbol"/>
              </a:rPr>
              <a:t>[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+ 1] </a:t>
            </a:r>
            <a:r>
              <a:rPr lang="ru-RU" dirty="0">
                <a:sym typeface="Symbol"/>
              </a:rPr>
              <a:t>↔</a:t>
            </a:r>
            <a:r>
              <a:rPr lang="en-US" dirty="0">
                <a:sym typeface="Symbol"/>
              </a:rPr>
              <a:t> A[r]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return 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+1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34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/>
              <a:t>Как выбирать </a:t>
            </a:r>
            <a:r>
              <a:rPr lang="en-US" dirty="0"/>
              <a:t>x?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5194920" cy="4896543"/>
          </a:xfrm>
        </p:spPr>
        <p:txBody>
          <a:bodyPr/>
          <a:lstStyle/>
          <a:p>
            <a:r>
              <a:rPr lang="en-US" dirty="0"/>
              <a:t>x = A</a:t>
            </a:r>
            <a:r>
              <a:rPr lang="en-US" baseline="-25000" dirty="0"/>
              <a:t>1</a:t>
            </a:r>
          </a:p>
          <a:p>
            <a:r>
              <a:rPr lang="en-US" dirty="0"/>
              <a:t>x = A</a:t>
            </a:r>
            <a:r>
              <a:rPr lang="en-US" baseline="-25000" dirty="0"/>
              <a:t>N</a:t>
            </a:r>
          </a:p>
          <a:p>
            <a:r>
              <a:rPr lang="en-US" dirty="0"/>
              <a:t>x = A</a:t>
            </a:r>
            <a:r>
              <a:rPr lang="en-US" baseline="-25000" dirty="0"/>
              <a:t>N/2</a:t>
            </a:r>
          </a:p>
          <a:p>
            <a:r>
              <a:rPr lang="en-US" dirty="0"/>
              <a:t>x = </a:t>
            </a:r>
            <a:r>
              <a:rPr lang="ru-RU" dirty="0"/>
              <a:t>медиана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N/2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x = random(A</a:t>
            </a:r>
            <a:r>
              <a:rPr lang="en-US" baseline="-25000" dirty="0"/>
              <a:t>i</a:t>
            </a:r>
            <a:r>
              <a:rPr lang="en-US" dirty="0"/>
              <a:t>), </a:t>
            </a:r>
            <a:r>
              <a:rPr lang="ru-RU" dirty="0"/>
              <a:t>где</a:t>
            </a:r>
            <a:r>
              <a:rPr lang="en-US" dirty="0"/>
              <a:t> 1 ≤ </a:t>
            </a:r>
            <a:r>
              <a:rPr lang="en-US" dirty="0" err="1"/>
              <a:t>i</a:t>
            </a:r>
            <a:r>
              <a:rPr lang="en-US" dirty="0"/>
              <a:t> ≤ N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ru-RU" dirty="0"/>
              <a:t>Рандомизация</a:t>
            </a:r>
            <a:endParaRPr lang="en-US" baseline="-25000" dirty="0"/>
          </a:p>
          <a:p>
            <a:pPr marL="0" indent="0">
              <a:buNone/>
            </a:pPr>
            <a:r>
              <a:rPr lang="ru-RU" dirty="0"/>
              <a:t>внешняя и внутренняя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1412776"/>
            <a:ext cx="5112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1</a:t>
            </a:r>
            <a:r>
              <a:rPr lang="en-US" sz="3200" dirty="0"/>
              <a:t>, 2, 3, … , N</a:t>
            </a:r>
          </a:p>
          <a:p>
            <a:r>
              <a:rPr lang="en-US" sz="3200" dirty="0"/>
              <a:t>1, 2, … N/2, N/2-1, …, 2, 1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1115616" y="188639"/>
          <a:ext cx="7818834" cy="6336705"/>
        </p:xfrm>
        <a:graphic>
          <a:graphicData uri="http://schemas.openxmlformats.org/drawingml/2006/table">
            <a:tbl>
              <a:tblPr/>
              <a:tblGrid>
                <a:gridCol w="390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9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338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b="1" dirty="0">
                          <a:effectLst/>
                        </a:rPr>
                        <a:t>Джон фон Нейман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0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i="0" u="none" strike="noStrike" dirty="0">
                          <a:solidFill>
                            <a:srgbClr val="0B0080"/>
                          </a:solidFill>
                          <a:effectLst/>
                        </a:rPr>
                        <a:t>англ.</a:t>
                      </a:r>
                      <a:r>
                        <a:rPr lang="ru-RU" i="0" dirty="0">
                          <a:effectLst/>
                        </a:rPr>
                        <a:t> </a:t>
                      </a:r>
                      <a:r>
                        <a:rPr lang="en-US" i="1" dirty="0">
                          <a:effectLst/>
                        </a:rPr>
                        <a:t>John von Neumann</a:t>
                      </a:r>
                      <a:endParaRPr lang="en-US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9712">
                <a:tc gridSpan="2">
                  <a:txBody>
                    <a:bodyPr/>
                    <a:lstStyle/>
                    <a:p>
                      <a:pPr algn="ctr" fontAlgn="t"/>
                      <a:br>
                        <a:rPr lang="ru-RU" dirty="0">
                          <a:effectLst/>
                        </a:rPr>
                      </a:br>
                      <a:r>
                        <a:rPr lang="ru-RU" dirty="0">
                          <a:effectLst/>
                        </a:rPr>
                        <a:t>Джон фон Нейман в </a:t>
                      </a:r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</a:rPr>
                        <a:t>1940-е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0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Дата рождения: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</a:rPr>
                        <a:t>28 декабря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</a:rPr>
                        <a:t>1903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10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Место рождения: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</a:rPr>
                        <a:t>Будапешт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10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Дата смерти: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</a:rPr>
                        <a:t>8 февраля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</a:rPr>
                        <a:t>1957</a:t>
                      </a:r>
                      <a:r>
                        <a:rPr lang="ru-RU" dirty="0">
                          <a:effectLst/>
                        </a:rPr>
                        <a:t> (53 года)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10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Место смерти: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</a:rPr>
                        <a:t>Вашингтон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41155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Научная сфера: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</a:rPr>
                        <a:t>математик</a:t>
                      </a:r>
                      <a:r>
                        <a:rPr lang="ru-RU" dirty="0">
                          <a:effectLst/>
                        </a:rPr>
                        <a:t>, </a:t>
                      </a:r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</a:rPr>
                        <a:t>физик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 descr="JohnvonNeumann-LosAlam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88640"/>
            <a:ext cx="244094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605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1309936" y="256381"/>
            <a:ext cx="7834064" cy="706437"/>
          </a:xfrm>
        </p:spPr>
        <p:txBody>
          <a:bodyPr/>
          <a:lstStyle/>
          <a:p>
            <a:pPr algn="l"/>
            <a:r>
              <a:rPr lang="ru-RU" sz="2400" b="1" dirty="0"/>
              <a:t>Сортировка файла простым </a:t>
            </a:r>
            <a:r>
              <a:rPr lang="ru-RU" sz="2400" b="1" dirty="0" err="1"/>
              <a:t>двухпутевым</a:t>
            </a:r>
            <a:r>
              <a:rPr lang="ru-RU" sz="2400" b="1" dirty="0"/>
              <a:t> слиянием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None/>
            </a:pPr>
            <a:r>
              <a:rPr lang="ru-RU" sz="2400" dirty="0"/>
              <a:t>Пусть теперь вместо массива </a:t>
            </a:r>
            <a:r>
              <a:rPr lang="ru-RU" sz="2400" i="1" dirty="0"/>
              <a:t>а </a:t>
            </a:r>
            <a:r>
              <a:rPr lang="ru-RU" sz="2400" dirty="0"/>
              <a:t>дан файл </a:t>
            </a:r>
            <a:r>
              <a:rPr lang="en-US" sz="2400" i="1" dirty="0"/>
              <a:t>f</a:t>
            </a:r>
            <a:r>
              <a:rPr lang="ru-RU" sz="2400" dirty="0"/>
              <a:t>, который нужно </a:t>
            </a:r>
          </a:p>
          <a:p>
            <a:pPr>
              <a:buFont typeface="Arial" pitchFamily="34" charset="0"/>
              <a:buNone/>
            </a:pPr>
            <a:r>
              <a:rPr lang="ru-RU" sz="2400" dirty="0"/>
              <a:t>отсортировать. </a:t>
            </a:r>
          </a:p>
          <a:p>
            <a:pPr>
              <a:buFont typeface="Arial" pitchFamily="34" charset="0"/>
              <a:buNone/>
            </a:pPr>
            <a:r>
              <a:rPr lang="ru-RU" sz="2400" dirty="0"/>
              <a:t>Заметим, что в функции слияния </a:t>
            </a:r>
            <a:r>
              <a:rPr lang="en-US" sz="2400" i="1" dirty="0"/>
              <a:t>merge </a:t>
            </a:r>
            <a:r>
              <a:rPr lang="ru-RU" sz="2400" dirty="0"/>
              <a:t>доступ к</a:t>
            </a:r>
            <a:r>
              <a:rPr lang="en-US" sz="2400" dirty="0"/>
              <a:t> </a:t>
            </a:r>
            <a:r>
              <a:rPr lang="ru-RU" sz="2400" dirty="0"/>
              <a:t>элементам частей массива и к массиву-результату</a:t>
            </a:r>
            <a:r>
              <a:rPr lang="en-US" sz="2400" dirty="0"/>
              <a:t> </a:t>
            </a:r>
            <a:r>
              <a:rPr lang="ru-RU" sz="2400" dirty="0"/>
              <a:t>исключительно последовательный: </a:t>
            </a:r>
          </a:p>
          <a:p>
            <a:pPr>
              <a:buFont typeface="Arial" pitchFamily="34" charset="0"/>
              <a:buNone/>
            </a:pPr>
            <a:r>
              <a:rPr lang="ru-RU" sz="2400" dirty="0"/>
              <a:t>индексы-указатели текущего доступа сдвигаются только на</a:t>
            </a:r>
          </a:p>
          <a:p>
            <a:pPr>
              <a:buFont typeface="Arial" pitchFamily="34" charset="0"/>
              <a:buNone/>
            </a:pPr>
            <a:r>
              <a:rPr lang="ru-RU" sz="2400" dirty="0"/>
              <a:t>единицу вперед, без возвратов и скачков. </a:t>
            </a:r>
          </a:p>
          <a:p>
            <a:pPr>
              <a:buFont typeface="Arial" pitchFamily="34" charset="0"/>
              <a:buNone/>
            </a:pPr>
            <a:r>
              <a:rPr lang="ru-RU" sz="2400" dirty="0"/>
              <a:t>Поэтому операции вида </a:t>
            </a:r>
            <a:r>
              <a:rPr lang="en-US" sz="2400" i="1" dirty="0"/>
              <a:t>a</a:t>
            </a:r>
            <a:r>
              <a:rPr lang="ru-RU" sz="2400" dirty="0"/>
              <a:t>[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ru-RU" sz="2400" dirty="0"/>
              <a:t>+ +] для массива можно заменить</a:t>
            </a:r>
          </a:p>
          <a:p>
            <a:pPr>
              <a:buFont typeface="Arial" pitchFamily="34" charset="0"/>
              <a:buNone/>
            </a:pPr>
            <a:r>
              <a:rPr lang="ru-RU" sz="2400" dirty="0"/>
              <a:t>на типовые операции чтения и записи элемента файла с</a:t>
            </a:r>
          </a:p>
          <a:p>
            <a:pPr>
              <a:buFont typeface="Arial" pitchFamily="34" charset="0"/>
              <a:buNone/>
            </a:pPr>
            <a:r>
              <a:rPr lang="ru-RU" sz="2400" dirty="0"/>
              <a:t>продвижением к позиции следующего элемента.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971599" y="476250"/>
            <a:ext cx="7726313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/>
              <a:t>При разделении массива нам не приходилось явно отводить память под образуемые части и</a:t>
            </a:r>
            <a:r>
              <a:rPr lang="en-US" sz="2400" dirty="0"/>
              <a:t> </a:t>
            </a:r>
            <a:r>
              <a:rPr lang="ru-RU" sz="2400" dirty="0"/>
              <a:t>переписывать в них элементы. Вместо этого мы устанавливали и перемещали два указателя.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/>
              <a:t>Однако файл читать можно только по одному указателю, поэтому разделяемые части придется явно переписывать в отдельные файлы.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/>
              <a:t>Таким образом, нужна процедура </a:t>
            </a:r>
            <a:r>
              <a:rPr lang="en-US" sz="2400" i="1" dirty="0"/>
              <a:t>split</a:t>
            </a:r>
            <a:r>
              <a:rPr lang="ru-RU" sz="2400" i="1" dirty="0"/>
              <a:t>, </a:t>
            </a:r>
            <a:r>
              <a:rPr lang="ru-RU" sz="2400" dirty="0"/>
              <a:t>выполняющая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/>
              <a:t>физическое разделение.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971600" y="333375"/>
            <a:ext cx="7581850" cy="5832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200" dirty="0"/>
              <a:t>Для разделения массива пополам мы пользовались знанием его длины.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200" dirty="0"/>
              <a:t>Для файла число его записей не всегда известно и определение длины требует дополнительного холостого считывания.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ru-RU" sz="2200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200" dirty="0"/>
              <a:t>Это препятствие мы устраним так: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200" dirty="0"/>
              <a:t>поскольку разделяются еще неотсортированные файлы, разделение можно организовать подобно тому, как сдается колода карт на двух игроков: элементы разделяемого файла по мере считывания</a:t>
            </a:r>
            <a:r>
              <a:rPr lang="en-US" sz="2200" dirty="0"/>
              <a:t> </a:t>
            </a:r>
            <a:r>
              <a:rPr lang="ru-RU" sz="2200" dirty="0"/>
              <a:t>переписываются в два новых файла поочередно.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ru-RU" sz="2200" dirty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200" dirty="0"/>
              <a:t>Концом «раздачи» является достижение конца входного файла, при этом количество элементов в новых файлах отличается максимум  на единицу, что и требуется.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755576" y="764704"/>
            <a:ext cx="8229600" cy="56165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ru-RU" sz="2400" dirty="0">
                <a:latin typeface="Calibri" pitchFamily="34" charset="0"/>
              </a:rPr>
              <a:t>			   </a:t>
            </a:r>
            <a:r>
              <a:rPr lang="ru-RU" sz="2200" dirty="0">
                <a:latin typeface="Calibri" pitchFamily="34" charset="0"/>
              </a:rPr>
              <a:t>13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 86 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71 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52 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99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 21 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37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 45 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66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 4 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75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 80 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31</a:t>
            </a:r>
          </a:p>
          <a:p>
            <a:pPr>
              <a:buFont typeface="Arial" pitchFamily="34" charset="0"/>
              <a:buNone/>
            </a:pPr>
            <a:r>
              <a:rPr lang="ru-RU" sz="2200" dirty="0">
                <a:latin typeface="Calibri" pitchFamily="34" charset="0"/>
              </a:rPr>
              <a:t>1 разделение 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13 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71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 99 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37 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66 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75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 31</a:t>
            </a:r>
            <a:r>
              <a:rPr lang="ru-RU" sz="2200" dirty="0">
                <a:latin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</a:rPr>
              <a:t>   </a:t>
            </a:r>
            <a:r>
              <a:rPr lang="ru-RU" sz="2200" u="sng" dirty="0">
                <a:latin typeface="Calibri" pitchFamily="34" charset="0"/>
              </a:rPr>
              <a:t>86 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52 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21 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45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 4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 80</a:t>
            </a:r>
            <a:endParaRPr lang="ru-RU" sz="2200" dirty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200" dirty="0">
                <a:latin typeface="Calibri" pitchFamily="34" charset="0"/>
              </a:rPr>
              <a:t>2 разделение 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13 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99 </a:t>
            </a:r>
            <a:r>
              <a:rPr lang="en-US" sz="2200" u="sng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66 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31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 71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 37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 75 </a:t>
            </a:r>
            <a:r>
              <a:rPr lang="en-US" sz="2200" dirty="0">
                <a:latin typeface="Calibri" pitchFamily="34" charset="0"/>
              </a:rPr>
              <a:t>   </a:t>
            </a:r>
            <a:r>
              <a:rPr lang="ru-RU" sz="2200" u="sng" dirty="0">
                <a:latin typeface="Calibri" pitchFamily="34" charset="0"/>
              </a:rPr>
              <a:t>86 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21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 4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 52 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45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 80</a:t>
            </a:r>
            <a:endParaRPr lang="ru-RU" sz="2200" dirty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200" dirty="0">
                <a:latin typeface="Calibri" pitchFamily="34" charset="0"/>
              </a:rPr>
              <a:t>3 разделение 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13 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66 </a:t>
            </a:r>
            <a:r>
              <a:rPr lang="en-US" sz="2200" dirty="0">
                <a:latin typeface="Calibri" pitchFamily="34" charset="0"/>
              </a:rPr>
              <a:t>   </a:t>
            </a:r>
            <a:r>
              <a:rPr lang="ru-RU" sz="2200" u="sng" dirty="0">
                <a:latin typeface="Calibri" pitchFamily="34" charset="0"/>
              </a:rPr>
              <a:t>99 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31 </a:t>
            </a:r>
            <a:r>
              <a:rPr lang="en-US" sz="2200" dirty="0">
                <a:latin typeface="Calibri" pitchFamily="34" charset="0"/>
              </a:rPr>
              <a:t>   </a:t>
            </a:r>
            <a:r>
              <a:rPr lang="ru-RU" sz="2200" u="sng" dirty="0">
                <a:latin typeface="Calibri" pitchFamily="34" charset="0"/>
              </a:rPr>
              <a:t>71 75</a:t>
            </a:r>
            <a:r>
              <a:rPr lang="ru-RU" sz="2200" dirty="0">
                <a:latin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37</a:t>
            </a:r>
            <a:r>
              <a:rPr lang="en-US" sz="2200" u="sng" dirty="0">
                <a:latin typeface="Calibri" pitchFamily="34" charset="0"/>
              </a:rPr>
              <a:t>  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86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 4</a:t>
            </a:r>
            <a:r>
              <a:rPr lang="ru-RU" sz="2200" dirty="0">
                <a:latin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21</a:t>
            </a:r>
            <a:r>
              <a:rPr lang="ru-RU" sz="2200" dirty="0">
                <a:latin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52</a:t>
            </a:r>
            <a:r>
              <a:rPr lang="en-US" sz="2200" u="sng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 80</a:t>
            </a:r>
            <a:r>
              <a:rPr lang="en-US" sz="2200" u="sng" dirty="0">
                <a:latin typeface="Calibri" pitchFamily="34" charset="0"/>
              </a:rPr>
              <a:t>   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ru-RU" sz="2200" u="sng" dirty="0">
                <a:latin typeface="Calibri" pitchFamily="34" charset="0"/>
              </a:rPr>
              <a:t>45</a:t>
            </a:r>
            <a:endParaRPr lang="ru-RU" sz="2200" dirty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200" dirty="0">
                <a:latin typeface="Calibri" pitchFamily="34" charset="0"/>
              </a:rPr>
              <a:t>4 разделение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13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66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99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31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71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75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37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86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4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21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52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80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ru-RU" sz="2200" u="sng" dirty="0">
                <a:latin typeface="Calibri" pitchFamily="34" charset="0"/>
              </a:rPr>
              <a:t>45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0"/>
            <a:ext cx="8215338" cy="582594"/>
          </a:xfrm>
        </p:spPr>
        <p:txBody>
          <a:bodyPr>
            <a:normAutofit fontScale="90000"/>
          </a:bodyPr>
          <a:lstStyle/>
          <a:p>
            <a:r>
              <a:rPr lang="ru-RU" sz="3000" dirty="0"/>
              <a:t>Пример работы </a:t>
            </a:r>
            <a:r>
              <a:rPr lang="ru-RU" sz="3100" dirty="0"/>
              <a:t>сортировки</a:t>
            </a:r>
            <a:r>
              <a:rPr lang="ru-RU" sz="3000" dirty="0"/>
              <a:t> Шелла,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642918"/>
            <a:ext cx="7791474" cy="5857916"/>
          </a:xfrm>
        </p:spPr>
        <p:txBody>
          <a:bodyPr/>
          <a:lstStyle/>
          <a:p>
            <a:pPr>
              <a:buNone/>
            </a:pPr>
            <a:r>
              <a:rPr lang="ru-RU" sz="2000" dirty="0">
                <a:latin typeface="Calibri" pitchFamily="34" charset="0"/>
              </a:rPr>
              <a:t>В результате 4-сортировки получим последовательность</a:t>
            </a:r>
            <a:r>
              <a:rPr lang="en-US" sz="2000" dirty="0">
                <a:latin typeface="Calibri" pitchFamily="34" charset="0"/>
              </a:rPr>
              <a:t>:</a:t>
            </a:r>
            <a:endParaRPr lang="ru-RU" sz="2000" dirty="0">
              <a:latin typeface="Calibri" pitchFamily="34" charset="0"/>
            </a:endParaRPr>
          </a:p>
          <a:p>
            <a:pPr indent="201613">
              <a:spcBef>
                <a:spcPts val="0"/>
              </a:spcBef>
              <a:buNone/>
            </a:pPr>
            <a:r>
              <a:rPr lang="ru-RU" sz="2000" dirty="0"/>
              <a:t>           </a:t>
            </a:r>
            <a:r>
              <a:rPr lang="en-US" sz="2000" dirty="0"/>
              <a:t> </a:t>
            </a:r>
            <a:r>
              <a:rPr lang="ru-RU" sz="2000" b="1" dirty="0"/>
              <a:t>_________________________________</a:t>
            </a:r>
            <a:endParaRPr lang="en-US" sz="2000" b="1" dirty="0"/>
          </a:p>
          <a:p>
            <a:pPr indent="201613">
              <a:spcBef>
                <a:spcPts val="0"/>
              </a:spcBef>
              <a:buNone/>
            </a:pPr>
            <a:r>
              <a:rPr lang="en-US" sz="2000" b="1" dirty="0"/>
              <a:t>          </a:t>
            </a:r>
            <a:r>
              <a:rPr lang="ru-RU" sz="2000" b="1" dirty="0"/>
              <a:t>|                       | </a:t>
            </a:r>
            <a:r>
              <a:rPr lang="en-US" sz="2000" b="1" dirty="0"/>
              <a:t>   </a:t>
            </a:r>
            <a:r>
              <a:rPr lang="ru-RU" sz="2000" b="1" dirty="0"/>
              <a:t>                    |                         |</a:t>
            </a:r>
          </a:p>
          <a:p>
            <a:pPr indent="201613">
              <a:spcBef>
                <a:spcPts val="0"/>
              </a:spcBef>
              <a:buNone/>
            </a:pPr>
            <a:r>
              <a:rPr lang="ru-RU" sz="2000" b="1" dirty="0">
                <a:solidFill>
                  <a:srgbClr val="FF0000"/>
                </a:solidFill>
                <a:latin typeface="Calibri" pitchFamily="34" charset="0"/>
              </a:rPr>
              <a:t>40 </a:t>
            </a:r>
            <a:r>
              <a:rPr lang="ru-RU" sz="2000" b="1" dirty="0">
                <a:latin typeface="Calibri" pitchFamily="34" charset="0"/>
              </a:rPr>
              <a:t>      14        </a:t>
            </a:r>
            <a:r>
              <a:rPr lang="ru-RU" sz="2000" b="1" dirty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b="1" dirty="0">
                <a:latin typeface="Calibri" pitchFamily="34" charset="0"/>
              </a:rPr>
              <a:t>       38       </a:t>
            </a:r>
            <a:r>
              <a:rPr lang="ru-RU" sz="2000" b="1" dirty="0">
                <a:solidFill>
                  <a:srgbClr val="FF0000"/>
                </a:solidFill>
                <a:latin typeface="Calibri" pitchFamily="34" charset="0"/>
              </a:rPr>
              <a:t>90</a:t>
            </a:r>
            <a:r>
              <a:rPr lang="ru-RU" sz="2000" b="1" dirty="0">
                <a:latin typeface="Calibri" pitchFamily="34" charset="0"/>
              </a:rPr>
              <a:t>     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  51        </a:t>
            </a:r>
            <a:r>
              <a:rPr lang="ru-RU" sz="2000" b="1" dirty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b="1" dirty="0">
                <a:latin typeface="Calibri" pitchFamily="34" charset="0"/>
              </a:rPr>
              <a:t>        63</a:t>
            </a:r>
          </a:p>
          <a:p>
            <a:pPr indent="201613">
              <a:spcBef>
                <a:spcPts val="0"/>
              </a:spcBef>
              <a:buNone/>
            </a:pPr>
            <a:r>
              <a:rPr lang="en-US" sz="2000" b="1" dirty="0"/>
              <a:t> </a:t>
            </a:r>
            <a:r>
              <a:rPr lang="ru-RU" sz="2000" b="1" dirty="0"/>
              <a:t>|__________|__________|__________|</a:t>
            </a:r>
            <a:endParaRPr lang="ru-RU" sz="2000" dirty="0">
              <a:latin typeface="Calibri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ru-RU" sz="2000" dirty="0">
              <a:latin typeface="Calibri" pitchFamily="34" charset="0"/>
            </a:endParaRP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На следующем шаге элементы, отстоящие друг от друга на две позиции, объединяются в </a:t>
            </a:r>
            <a:r>
              <a:rPr lang="ru-RU" sz="2000" dirty="0" err="1">
                <a:latin typeface="Calibri" pitchFamily="34" charset="0"/>
              </a:rPr>
              <a:t>подпоследовательности</a:t>
            </a:r>
            <a:r>
              <a:rPr lang="ru-RU" sz="2000" dirty="0">
                <a:latin typeface="Calibri" pitchFamily="34" charset="0"/>
              </a:rPr>
              <a:t> и сортируются  простыми вставками независимо друг от друга.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Этот процесс называется </a:t>
            </a:r>
            <a:r>
              <a:rPr lang="ru-RU" sz="2000" i="1" dirty="0">
                <a:solidFill>
                  <a:srgbClr val="FF0000"/>
                </a:solidFill>
                <a:latin typeface="Calibri" pitchFamily="34" charset="0"/>
              </a:rPr>
              <a:t>2-сортировкой.</a:t>
            </a:r>
            <a:endParaRPr lang="ru-RU" sz="2000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После 2-сортировки получим последовательность:</a:t>
            </a:r>
          </a:p>
          <a:p>
            <a:pPr>
              <a:buNone/>
            </a:pPr>
            <a:r>
              <a:rPr lang="ru-RU" sz="2000" dirty="0">
                <a:solidFill>
                  <a:srgbClr val="FF0000"/>
                </a:solidFill>
                <a:latin typeface="Calibri" pitchFamily="34" charset="0"/>
              </a:rPr>
              <a:t>2 </a:t>
            </a:r>
            <a:r>
              <a:rPr lang="ru-RU" sz="2000" dirty="0">
                <a:latin typeface="Calibri" pitchFamily="34" charset="0"/>
              </a:rPr>
              <a:t>       14        </a:t>
            </a:r>
            <a:r>
              <a:rPr lang="ru-RU" sz="2000" dirty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dirty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      38       </a:t>
            </a:r>
            <a:r>
              <a:rPr lang="ru-RU" sz="2000" dirty="0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 dirty="0">
                <a:latin typeface="Calibri" pitchFamily="34" charset="0"/>
              </a:rPr>
              <a:t>       51       </a:t>
            </a:r>
            <a:r>
              <a:rPr lang="ru-RU" sz="2000" dirty="0">
                <a:solidFill>
                  <a:srgbClr val="FF0000"/>
                </a:solidFill>
                <a:latin typeface="Calibri" pitchFamily="34" charset="0"/>
              </a:rPr>
              <a:t>90 </a:t>
            </a:r>
            <a:r>
              <a:rPr lang="ru-RU" sz="2000" dirty="0">
                <a:latin typeface="Calibri" pitchFamily="34" charset="0"/>
              </a:rPr>
              <a:t>      63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Ее сортируют методом простых вставок.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К последнему шагу элементы довольно хорошо упорядочены, 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поэтому требуется мало перемещений. 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Данный процесс называется </a:t>
            </a:r>
            <a:r>
              <a:rPr lang="ru-RU" sz="2000" dirty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ru-RU" sz="2000" i="1" dirty="0">
                <a:solidFill>
                  <a:srgbClr val="FF0000"/>
                </a:solidFill>
                <a:latin typeface="Calibri" pitchFamily="34" charset="0"/>
              </a:rPr>
              <a:t>-сортировкой.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xfrm>
            <a:off x="1043608" y="260648"/>
            <a:ext cx="7920880" cy="5360987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/>
              <a:t>Следующие процедуры реализуют все описанные </a:t>
            </a:r>
            <a:endParaRPr lang="en-US" sz="2400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/>
              <a:t>модификации. Мы пользуемся стандартными файловыми</a:t>
            </a:r>
            <a:endParaRPr lang="en-US" sz="2400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/>
              <a:t>функциями библиотеки Си, в том числе средствами создания промежуточных рабочих файлов, для которых не нужно беспокоиться о выборе уникальных имен. </a:t>
            </a:r>
            <a:endParaRPr lang="en-US" sz="2400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/>
              <a:t>/* упрощенные вызовы файловых функций С */ </a:t>
            </a:r>
            <a:endParaRPr lang="en-US" sz="2400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fget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f,x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(&amp;x,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(x), 1, f)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fput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f,x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(&amp;x,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(x), 1, f)</a:t>
            </a:r>
            <a:endParaRPr lang="ru-RU" sz="2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1115616" y="188640"/>
            <a:ext cx="8028384" cy="59753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split (FILE *f, FILE *fl, FILE * f2)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/*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 u="sng" dirty="0">
                <a:latin typeface="Courier New" pitchFamily="49" charset="0"/>
                <a:cs typeface="Courier New" pitchFamily="49" charset="0"/>
              </a:rPr>
              <a:t>Разделение </a:t>
            </a:r>
            <a:r>
              <a:rPr lang="en-US" sz="1800" i="1" u="sng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i="1" u="sng" dirty="0">
                <a:latin typeface="Courier New" pitchFamily="49" charset="0"/>
                <a:cs typeface="Courier New" pitchFamily="49" charset="0"/>
              </a:rPr>
              <a:t>: перепись элементов нечетных позиций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f1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,  четных - в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2 */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key x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int n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0;  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/* счетчик длины файла */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rewind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/* возврат к началу разделяемого файла */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fget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(f, x);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while (!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(f)) {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/*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срабатывает ПОСЛЕ попытки чтения!)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*/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fput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(f1, </a:t>
            </a:r>
            <a:r>
              <a:rPr lang="ru-RU" sz="1800" b="1" dirty="0" err="1">
                <a:latin typeface="Courier New" pitchFamily="49" charset="0"/>
                <a:cs typeface="Courier New" pitchFamily="49" charset="0"/>
              </a:rPr>
              <a:t>х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fget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(f, x);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if (!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(f)) {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fput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(f2, x);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fget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(f, x);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n++;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return n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l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0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(длина 0 или 1) сигнализирует о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	        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прекращении разделения */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1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1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91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91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/>
          <p:cNvSpPr>
            <a:spLocks noGrp="1"/>
          </p:cNvSpPr>
          <p:nvPr>
            <p:ph type="body" idx="1"/>
          </p:nvPr>
        </p:nvSpPr>
        <p:spPr>
          <a:xfrm>
            <a:off x="914400" y="0"/>
            <a:ext cx="7762056" cy="659735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merge (FILE *fl, FILE *f2, FILE *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/* Слияние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fl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2 в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key xl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2;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rewind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1); 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/* перемотка к началу всех файлов */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rewind(f2);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rewind(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fget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(fl, xl);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fget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(f2, x2);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while (!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(fl) || !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(f2)) {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(fl)) {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fput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x2);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fget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(f2, x2);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} else if 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(f2)) {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	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fput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xl);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fget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(fl, xl);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	   } else if (xl &lt; x2) {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fput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xl);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fget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(fl, xl);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		   } else {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			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fput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x2);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			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fget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(f2, x2);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		     }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}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2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2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2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2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2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2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2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2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2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2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20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20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20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120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20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20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20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20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xfrm>
            <a:off x="971599" y="620712"/>
            <a:ext cx="7992889" cy="554459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sort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merge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/* Главная процедура сортировки, входной файл должен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быть открыт */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/* создание временных файлов для частей */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FILE *fl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tmpfile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(),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		  *f2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tmpfile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/* разделение на фазе спуска в рекурсию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*/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if (split(f, fl, f2)) {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sort_merge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(f1);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sort_merge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(f2);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/* слияние на фазе возврата из рекурсии */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merge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1,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2,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/* закрытие и удаление рабочих файлов */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(f1);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(f2);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xfrm>
            <a:off x="971599" y="620713"/>
            <a:ext cx="7726313" cy="54006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 ()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key x;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FILE * f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inputfile","r+b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открытие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файла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*/ 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sort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merge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); 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сортировка открытого файла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*/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);     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закрытие выходного файла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*/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26156"/>
            <a:ext cx="7787208" cy="566540"/>
          </a:xfrm>
        </p:spPr>
        <p:txBody>
          <a:bodyPr>
            <a:normAutofit fontScale="90000"/>
          </a:bodyPr>
          <a:lstStyle/>
          <a:p>
            <a:r>
              <a:rPr lang="en-US" dirty="0"/>
              <a:t>K-</a:t>
            </a:r>
            <a:r>
              <a:rPr lang="ru-RU" dirty="0"/>
              <a:t>путевое слияние файлов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2267744" y="2708920"/>
                <a:ext cx="5982868" cy="356125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М – размер оперативной памяти</a:t>
                </a:r>
              </a:p>
              <a:p>
                <a:pPr marL="0" indent="0">
                  <a:buNone/>
                </a:pPr>
                <a:r>
                  <a:rPr lang="en-US" dirty="0"/>
                  <a:t>K-</a:t>
                </a:r>
                <a:r>
                  <a:rPr lang="ru-RU" dirty="0"/>
                  <a:t>путевое слияние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 – </a:t>
                </a:r>
                <a:r>
                  <a:rPr lang="ru-RU" dirty="0"/>
                  <a:t>размер блока для чтения</a:t>
                </a:r>
              </a:p>
              <a:p>
                <a:pPr marL="0" indent="0">
                  <a:buNone/>
                </a:pPr>
                <a:r>
                  <a:rPr lang="en-US" dirty="0"/>
                  <a:t>K ∙B ≤ 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7744" y="2708920"/>
                <a:ext cx="5982868" cy="3561259"/>
              </a:xfrm>
              <a:blipFill>
                <a:blip r:embed="rId3"/>
                <a:stretch>
                  <a:fillRect l="-1937" t="-2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1255068" y="1412776"/>
            <a:ext cx="13452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95936" y="1412776"/>
            <a:ext cx="15841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27784" y="1412776"/>
            <a:ext cx="13452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80112" y="1412776"/>
            <a:ext cx="15841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64288" y="1412776"/>
            <a:ext cx="15841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9687" y="951111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90002" y="951110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74178" y="951111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046834" y="956138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  <a:endParaRPr lang="ru-RU" sz="2400" dirty="0"/>
          </a:p>
        </p:txBody>
      </p:sp>
      <p:sp>
        <p:nvSpPr>
          <p:cNvPr id="13" name="Стрелка вверх 12"/>
          <p:cNvSpPr/>
          <p:nvPr/>
        </p:nvSpPr>
        <p:spPr>
          <a:xfrm>
            <a:off x="1109412" y="1988840"/>
            <a:ext cx="243437" cy="50405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верх 13"/>
          <p:cNvSpPr/>
          <p:nvPr/>
        </p:nvSpPr>
        <p:spPr>
          <a:xfrm>
            <a:off x="2506065" y="1999094"/>
            <a:ext cx="243437" cy="50405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0"/>
            <a:ext cx="7499350" cy="654032"/>
          </a:xfrm>
        </p:spPr>
        <p:txBody>
          <a:bodyPr>
            <a:normAutofit/>
          </a:bodyPr>
          <a:lstStyle/>
          <a:p>
            <a:r>
              <a:rPr lang="ru-RU" sz="3200" dirty="0"/>
              <a:t>Выбор шага в сортировке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714356"/>
            <a:ext cx="8005788" cy="6143644"/>
          </a:xfrm>
        </p:spPr>
        <p:txBody>
          <a:bodyPr/>
          <a:lstStyle/>
          <a:p>
            <a:pPr indent="201613">
              <a:buNone/>
            </a:pPr>
            <a:r>
              <a:rPr lang="ru-RU" sz="2000" dirty="0">
                <a:latin typeface="Calibri" pitchFamily="34" charset="0"/>
              </a:rPr>
              <a:t>В сортировке методом Шелла можно использовать любую убывающую последовательность шагов </a:t>
            </a:r>
          </a:p>
          <a:p>
            <a:pPr indent="201613">
              <a:buNone/>
            </a:pPr>
            <a:r>
              <a:rPr lang="ru-RU" sz="2000" dirty="0">
                <a:latin typeface="Calibri" pitchFamily="34" charset="0"/>
              </a:rPr>
              <a:t>			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...,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Чтобы выбрать некоторую хорошую последовательность шагов сортировки, нужно проанализировать время работы как функцию от этих шагов.</a:t>
            </a: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До сих пор не удалось найти наилучшую возможную последовательность шагов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...,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для больших </a:t>
            </a:r>
            <a:r>
              <a:rPr lang="ru-RU" sz="2000" i="1" dirty="0">
                <a:latin typeface="Calibri" pitchFamily="34" charset="0"/>
              </a:rPr>
              <a:t>N.</a:t>
            </a:r>
            <a:r>
              <a:rPr lang="ru-RU" sz="2000" dirty="0"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Выявлен примечательный факт, что элементы последовательностей приращений не должны быть кратны друг другу. 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Это позволяет на каждом проходе сортировки перемешивать цепочки,  которые ранее никак не взаимодействовали. </a:t>
            </a:r>
          </a:p>
          <a:p>
            <a:pPr>
              <a:buNone/>
            </a:pPr>
            <a:r>
              <a:rPr lang="ru-RU" sz="2000" dirty="0">
                <a:latin typeface="Calibri" pitchFamily="34" charset="0"/>
              </a:rPr>
              <a:t>Желательно, чтобы взаимодействие между разными цепочками  происходило как можно чаще</a:t>
            </a:r>
            <a:r>
              <a:rPr lang="ru-RU" sz="2000" dirty="0">
                <a:latin typeface="Times New Roman" pitchFamily="18" charset="0"/>
              </a:rPr>
              <a:t>.</a:t>
            </a: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Кнут</a:t>
            </a:r>
            <a:r>
              <a:rPr lang="en-US" sz="2000" dirty="0">
                <a:latin typeface="Calibri" pitchFamily="34" charset="0"/>
              </a:rPr>
              <a:t>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..., 121, 40, 13,  4, 1,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= 3 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+ 1, 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= </a:t>
            </a:r>
            <a:r>
              <a:rPr lang="ru-RU" sz="2000" dirty="0">
                <a:latin typeface="Calibri" pitchFamily="34" charset="0"/>
              </a:rPr>
              <a:t>1 </a:t>
            </a: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..., 31, 15,  7,  3,  1,  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2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+ 1,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1 </a:t>
            </a:r>
          </a:p>
          <a:p>
            <a:pPr indent="201613"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эффективности метода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1447800"/>
            <a:ext cx="7929618" cy="4800600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 dirty="0">
                <a:solidFill>
                  <a:srgbClr val="FF0000"/>
                </a:solidFill>
                <a:latin typeface="Calibri" pitchFamily="34" charset="0"/>
              </a:rPr>
              <a:t>Утверждение</a:t>
            </a:r>
            <a:endParaRPr lang="ru-RU" sz="2000" dirty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i="1" dirty="0">
                <a:latin typeface="Calibri" pitchFamily="34" charset="0"/>
              </a:rPr>
              <a:t>Если </a:t>
            </a:r>
            <a:r>
              <a:rPr lang="en-US" sz="2000" i="1" dirty="0">
                <a:latin typeface="Calibri" pitchFamily="34" charset="0"/>
              </a:rPr>
              <a:t>k</a:t>
            </a:r>
            <a:r>
              <a:rPr lang="ru-RU" sz="2000" i="1" dirty="0">
                <a:latin typeface="Calibri" pitchFamily="34" charset="0"/>
              </a:rPr>
              <a:t>-отсортированная последовательность </a:t>
            </a:r>
            <a:r>
              <a:rPr lang="en-US" sz="2000" i="1" dirty="0" err="1">
                <a:latin typeface="Calibri" pitchFamily="34" charset="0"/>
              </a:rPr>
              <a:t>i</a:t>
            </a:r>
            <a:r>
              <a:rPr lang="ru-RU" sz="2000" i="1" dirty="0">
                <a:latin typeface="Calibri" pitchFamily="34" charset="0"/>
              </a:rPr>
              <a:t>-сортируется (</a:t>
            </a:r>
            <a:r>
              <a:rPr lang="en-US" sz="2000" i="1" dirty="0">
                <a:latin typeface="Calibri" pitchFamily="34" charset="0"/>
              </a:rPr>
              <a:t>k</a:t>
            </a:r>
            <a:r>
              <a:rPr lang="ru-RU" sz="2000" i="1" dirty="0">
                <a:latin typeface="Calibri" pitchFamily="34" charset="0"/>
              </a:rPr>
              <a:t> &gt; </a:t>
            </a:r>
            <a:r>
              <a:rPr lang="en-US" sz="2000" i="1" dirty="0" err="1">
                <a:latin typeface="Calibri" pitchFamily="34" charset="0"/>
              </a:rPr>
              <a:t>i</a:t>
            </a:r>
            <a:r>
              <a:rPr lang="ru-RU" sz="2000" i="1" dirty="0">
                <a:latin typeface="Calibri" pitchFamily="34" charset="0"/>
              </a:rPr>
              <a:t>), то она остается </a:t>
            </a:r>
            <a:r>
              <a:rPr lang="en-US" sz="2000" i="1" dirty="0">
                <a:latin typeface="Calibri" pitchFamily="34" charset="0"/>
              </a:rPr>
              <a:t>k</a:t>
            </a:r>
            <a:r>
              <a:rPr lang="ru-RU" sz="2000" i="1" dirty="0">
                <a:latin typeface="Calibri" pitchFamily="34" charset="0"/>
              </a:rPr>
              <a:t>-отсортированной.</a:t>
            </a:r>
            <a:endParaRPr lang="en-US" sz="2000" i="1" dirty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 dirty="0">
                <a:solidFill>
                  <a:srgbClr val="FF0000"/>
                </a:solidFill>
                <a:latin typeface="Calibri" pitchFamily="34" charset="0"/>
              </a:rPr>
              <a:t>→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C</a:t>
            </a:r>
            <a:r>
              <a:rPr lang="ru-RU" sz="2000" dirty="0">
                <a:latin typeface="Calibri" pitchFamily="34" charset="0"/>
              </a:rPr>
              <a:t> каждым следующим шагом сортировки с убывающим приращением количество отсортированных элементов в последовательности возрастает</a:t>
            </a:r>
            <a:r>
              <a:rPr lang="ru-RU" sz="2000" i="1" dirty="0">
                <a:latin typeface="Calibri" pitchFamily="34" charset="0"/>
              </a:rPr>
              <a:t>.</a:t>
            </a:r>
            <a:endParaRPr lang="en-US" sz="2000" i="1" dirty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Для последовательности шагов 2</a:t>
            </a:r>
            <a:r>
              <a:rPr lang="en-US" sz="2000" i="1" baseline="30000" dirty="0">
                <a:latin typeface="Calibri" pitchFamily="34" charset="0"/>
              </a:rPr>
              <a:t>k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+ 1, ..., 9, 5, 3, 1 </a:t>
            </a:r>
            <a:endParaRPr lang="en-US" sz="2000" dirty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количество пересылок пропорционально	   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1.27</a:t>
            </a:r>
            <a:r>
              <a:rPr lang="ru-RU" sz="2000" dirty="0">
                <a:latin typeface="Calibri" pitchFamily="34" charset="0"/>
              </a:rPr>
              <a:t>, </a:t>
            </a:r>
            <a:endParaRPr lang="en-US" sz="2000" dirty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для последовательности 2</a:t>
            </a:r>
            <a:r>
              <a:rPr lang="en-US" sz="2000" i="1" baseline="30000" dirty="0">
                <a:latin typeface="Calibri" pitchFamily="34" charset="0"/>
              </a:rPr>
              <a:t>k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– 1, ..., 15, 7, 3, 1 — 	   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1.26</a:t>
            </a:r>
            <a:r>
              <a:rPr lang="ru-RU" sz="2000" dirty="0">
                <a:latin typeface="Calibri" pitchFamily="34" charset="0"/>
              </a:rPr>
              <a:t>, </a:t>
            </a:r>
            <a:endParaRPr lang="en-US" sz="2000" dirty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для последовательности (3</a:t>
            </a:r>
            <a:r>
              <a:rPr lang="en-US" sz="2000" i="1" baseline="30000" dirty="0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– 1)/2, ..., 40, 13, 4, 1 —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1.25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sz="2000" baseline="30000" dirty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>
                <a:latin typeface="Calibri" pitchFamily="34" charset="0"/>
              </a:rPr>
              <a:t>		</a:t>
            </a:r>
            <a:r>
              <a:rPr lang="ru-RU" sz="2000" dirty="0">
                <a:latin typeface="Calibri" pitchFamily="34" charset="0"/>
              </a:rPr>
              <a:t>Общая оценка: величина порядка  </a:t>
            </a:r>
            <a:r>
              <a:rPr lang="en-US" sz="2000" b="1" i="1" dirty="0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en-US" sz="2000" b="1" baseline="30000" dirty="0">
                <a:solidFill>
                  <a:srgbClr val="FF0000"/>
                </a:solidFill>
                <a:latin typeface="Calibri" pitchFamily="34" charset="0"/>
              </a:rPr>
              <a:t>3/2</a:t>
            </a:r>
            <a:endParaRPr lang="ru-RU" sz="20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414" y="142852"/>
            <a:ext cx="7499350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714356"/>
            <a:ext cx="8072462" cy="5929354"/>
          </a:xfrm>
        </p:spPr>
        <p:txBody>
          <a:bodyPr/>
          <a:lstStyle/>
          <a:p>
            <a:pPr marL="0" indent="0" hangingPunc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процедура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Вставка(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 dirty="0">
                <a:latin typeface="Calibri" pitchFamily="34" charset="0"/>
                <a:cs typeface="Courier New" pitchFamily="49" charset="0"/>
              </a:rPr>
              <a:t>//  </a:t>
            </a:r>
            <a:r>
              <a:rPr lang="en-US" sz="1800" dirty="0">
                <a:latin typeface="Calibri" pitchFamily="34" charset="0"/>
                <a:cs typeface="Courier New" pitchFamily="49" charset="0"/>
              </a:rPr>
              <a:t>b </a:t>
            </a:r>
            <a:r>
              <a:rPr lang="ru-RU" sz="1800" i="1" dirty="0">
                <a:latin typeface="Calibri" pitchFamily="34" charset="0"/>
                <a:cs typeface="Courier New" pitchFamily="49" charset="0"/>
              </a:rPr>
              <a:t>— номер первого элемента последовательности</a:t>
            </a:r>
            <a:endParaRPr lang="ru-RU" sz="1800" dirty="0">
              <a:latin typeface="Calibri" pitchFamily="34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dirty="0">
                <a:latin typeface="Calibri" pitchFamily="34" charset="0"/>
                <a:cs typeface="Courier New" pitchFamily="49" charset="0"/>
              </a:rPr>
              <a:t>  </a:t>
            </a:r>
            <a:r>
              <a:rPr lang="ru-RU" sz="1800" i="1" dirty="0">
                <a:latin typeface="Calibri" pitchFamily="34" charset="0"/>
                <a:cs typeface="Courier New" pitchFamily="49" charset="0"/>
              </a:rPr>
              <a:t>//</a:t>
            </a:r>
            <a:r>
              <a:rPr lang="ru-RU" sz="1800" dirty="0">
                <a:latin typeface="Calibri" pitchFamily="34" charset="0"/>
                <a:cs typeface="Courier New" pitchFamily="49" charset="0"/>
              </a:rPr>
              <a:t>  </a:t>
            </a:r>
            <a:r>
              <a:rPr lang="en-US" sz="1800" dirty="0">
                <a:latin typeface="Calibri" pitchFamily="34" charset="0"/>
                <a:cs typeface="Courier New" pitchFamily="49" charset="0"/>
              </a:rPr>
              <a:t>h </a:t>
            </a:r>
            <a:r>
              <a:rPr lang="ru-RU" sz="1800" i="1" dirty="0">
                <a:latin typeface="Calibri" pitchFamily="34" charset="0"/>
                <a:cs typeface="Courier New" pitchFamily="49" charset="0"/>
              </a:rPr>
              <a:t>–</a:t>
            </a:r>
            <a:r>
              <a:rPr lang="ru-RU" sz="18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1800" i="1" dirty="0">
                <a:latin typeface="Calibri" pitchFamily="34" charset="0"/>
                <a:cs typeface="Courier New" pitchFamily="49" charset="0"/>
              </a:rPr>
              <a:t>величина шага</a:t>
            </a:r>
            <a:endParaRPr lang="ru-RU" sz="1800" dirty="0">
              <a:latin typeface="Calibri" pitchFamily="34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начало процедуры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 dirty="0">
                <a:latin typeface="Calibri" pitchFamily="34" charset="0"/>
                <a:cs typeface="Courier New" pitchFamily="49" charset="0"/>
              </a:rPr>
              <a:t>// Пусть </a:t>
            </a:r>
            <a:r>
              <a:rPr lang="en-US" sz="1800" i="1" dirty="0" err="1">
                <a:latin typeface="Calibri" pitchFamily="34" charset="0"/>
                <a:cs typeface="Courier New" pitchFamily="49" charset="0"/>
              </a:rPr>
              <a:t>i</a:t>
            </a:r>
            <a:r>
              <a:rPr lang="ru-RU" sz="1800" i="1" dirty="0">
                <a:latin typeface="Calibri" pitchFamily="34" charset="0"/>
                <a:cs typeface="Courier New" pitchFamily="49" charset="0"/>
              </a:rPr>
              <a:t> – номер первого элемента в несортированной части массива</a:t>
            </a:r>
            <a:endParaRPr lang="ru-RU" sz="1800" dirty="0">
              <a:latin typeface="Calibri" pitchFamily="34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i="1" dirty="0">
                <a:latin typeface="Calibri" pitchFamily="34" charset="0"/>
                <a:cs typeface="Courier New" pitchFamily="49" charset="0"/>
              </a:rPr>
              <a:t>  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:= b + h;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  <a:cs typeface="Courier New" pitchFamily="49" charset="0"/>
                <a:sym typeface="Symbol"/>
              </a:rPr>
              <a:t>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выполнять        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x:= A[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]; 			   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j :=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– h;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1800" dirty="0">
                <a:latin typeface="Courier New" pitchFamily="49" charset="0"/>
                <a:cs typeface="Courier New" pitchFamily="49" charset="0"/>
                <a:sym typeface="Symbol"/>
              </a:rPr>
              <a:t>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и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]&gt;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i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 dirty="0">
                <a:latin typeface="Calibri" pitchFamily="34" charset="0"/>
                <a:cs typeface="Courier New" pitchFamily="49" charset="0"/>
              </a:rPr>
              <a:t>// Все элементы из отсортированной части, большие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i="1" dirty="0">
                <a:latin typeface="Calibri" pitchFamily="34" charset="0"/>
                <a:cs typeface="Courier New" pitchFamily="49" charset="0"/>
              </a:rPr>
              <a:t>             // </a:t>
            </a:r>
            <a:r>
              <a:rPr lang="en-US" sz="1800" i="1" dirty="0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 dirty="0">
                <a:latin typeface="Calibri" pitchFamily="34" charset="0"/>
                <a:cs typeface="Courier New" pitchFamily="49" charset="0"/>
              </a:rPr>
              <a:t>, сдвинуть на величину шага </a:t>
            </a:r>
            <a:r>
              <a:rPr lang="en-US" sz="1800" i="1" dirty="0">
                <a:latin typeface="Calibri" pitchFamily="34" charset="0"/>
                <a:cs typeface="Courier New" pitchFamily="49" charset="0"/>
              </a:rPr>
              <a:t>h</a:t>
            </a:r>
            <a:r>
              <a:rPr lang="ru-RU" sz="1800" i="1" dirty="0">
                <a:latin typeface="Calibri" pitchFamily="34" charset="0"/>
                <a:cs typeface="Courier New" pitchFamily="49" charset="0"/>
              </a:rPr>
              <a:t> вправо,</a:t>
            </a:r>
            <a:endParaRPr lang="ru-RU" sz="1800" dirty="0">
              <a:latin typeface="Calibri" pitchFamily="34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j+h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:= A[j];	   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 j := j – h; 		   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конец пока	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i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 dirty="0">
                <a:latin typeface="Calibri" pitchFamily="34" charset="0"/>
                <a:cs typeface="Courier New" pitchFamily="49" charset="0"/>
              </a:rPr>
              <a:t>// Элемент </a:t>
            </a:r>
            <a:r>
              <a:rPr lang="en-US" sz="1800" i="1" dirty="0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 dirty="0">
                <a:latin typeface="Calibri" pitchFamily="34" charset="0"/>
                <a:cs typeface="Courier New" pitchFamily="49" charset="0"/>
              </a:rPr>
              <a:t> поставить на свое место по порядку:</a:t>
            </a:r>
            <a:endParaRPr lang="ru-RU" sz="1800" dirty="0">
              <a:latin typeface="Calibri" pitchFamily="34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] :=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;		    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+ h;			   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конец пока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конец процедуры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7499350" cy="368280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785794"/>
            <a:ext cx="7791474" cy="5462606"/>
          </a:xfrm>
        </p:spPr>
        <p:txBody>
          <a:bodyPr/>
          <a:lstStyle/>
          <a:p>
            <a:pPr hangingPunct="0">
              <a:buNone/>
            </a:pPr>
            <a:r>
              <a:rPr lang="ru-RU" sz="1800" u="sng" dirty="0">
                <a:latin typeface="Courier New" pitchFamily="49" charset="0"/>
                <a:cs typeface="Courier New" pitchFamily="49" charset="0"/>
              </a:rPr>
              <a:t>Основная программа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hangingPunct="0">
              <a:buNone/>
            </a:pPr>
            <a:r>
              <a:rPr lang="ru-RU" sz="1800" i="1" dirty="0">
                <a:latin typeface="Calibri" pitchFamily="34" charset="0"/>
                <a:cs typeface="Courier New" pitchFamily="49" charset="0"/>
              </a:rPr>
              <a:t>// Выбор начального шага:</a:t>
            </a:r>
          </a:p>
          <a:p>
            <a:pPr hangingPunc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:= 1; </a:t>
            </a:r>
          </a:p>
          <a:p>
            <a:pPr hangingPunct="0"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/6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выполнять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hangingPunc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:= 3*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hangingPunct="0"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конец пока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ru-RU" sz="1800" i="1" dirty="0">
                <a:latin typeface="Calibri" pitchFamily="34" charset="0"/>
                <a:cs typeface="Courier New" pitchFamily="49" charset="0"/>
              </a:rPr>
              <a:t>// Сортировка:</a:t>
            </a:r>
          </a:p>
          <a:p>
            <a:pPr hangingPunct="0"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h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Symbol"/>
              </a:rPr>
              <a:t>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цикл по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от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до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с шагом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     Вставка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hangingPunc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конец цикла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h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:= 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– 1) / 3;</a:t>
            </a:r>
          </a:p>
          <a:p>
            <a:pPr hangingPunct="0"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конец пока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3120" y="0"/>
            <a:ext cx="7920880" cy="836712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Calibri" pitchFamily="34" charset="0"/>
                <a:cs typeface="Calibri" pitchFamily="34" charset="0"/>
              </a:rPr>
              <a:t>Пример работы сортировки Шелла для массива:</a:t>
            </a:r>
            <a:br>
              <a:rPr lang="ru-RU" sz="3200" dirty="0">
                <a:latin typeface="Calibri" pitchFamily="34" charset="0"/>
                <a:cs typeface="Calibri" pitchFamily="34" charset="0"/>
              </a:rPr>
            </a:br>
            <a:r>
              <a:rPr lang="ru-RU" sz="3200" dirty="0">
                <a:latin typeface="Calibri" pitchFamily="34" charset="0"/>
                <a:cs typeface="Calibri" pitchFamily="34" charset="0"/>
              </a:rPr>
              <a:t>5  12  4  21 7  2  13  16  1  10  3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55776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203848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851920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99992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148064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796136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444208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092280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740352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259632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55776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07704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3848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51920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7984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48064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6136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44208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92280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40352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cxnSp>
        <p:nvCxnSpPr>
          <p:cNvPr id="36" name="Прямая соединительная линия 35"/>
          <p:cNvCxnSpPr>
            <a:stCxn id="15" idx="2"/>
          </p:cNvCxnSpPr>
          <p:nvPr/>
        </p:nvCxnSpPr>
        <p:spPr>
          <a:xfrm>
            <a:off x="1583668" y="1844824"/>
            <a:ext cx="36004" cy="69046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1619672" y="2535287"/>
            <a:ext cx="31683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22" idx="2"/>
          </p:cNvCxnSpPr>
          <p:nvPr/>
        </p:nvCxnSpPr>
        <p:spPr>
          <a:xfrm>
            <a:off x="4752020" y="1844824"/>
            <a:ext cx="36004" cy="69046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4788024" y="2535287"/>
            <a:ext cx="331236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27" idx="2"/>
          </p:cNvCxnSpPr>
          <p:nvPr/>
        </p:nvCxnSpPr>
        <p:spPr>
          <a:xfrm>
            <a:off x="8064388" y="1844824"/>
            <a:ext cx="36004" cy="69046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>
            <a:stCxn id="19" idx="2"/>
          </p:cNvCxnSpPr>
          <p:nvPr/>
        </p:nvCxnSpPr>
        <p:spPr>
          <a:xfrm flipH="1">
            <a:off x="2195736" y="1844824"/>
            <a:ext cx="36004" cy="978495"/>
          </a:xfrm>
          <a:prstGeom prst="line">
            <a:avLst/>
          </a:prstGeom>
          <a:ln w="412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2195736" y="2823319"/>
            <a:ext cx="3240360" cy="0"/>
          </a:xfrm>
          <a:prstGeom prst="line">
            <a:avLst/>
          </a:prstGeom>
          <a:ln w="412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endCxn id="23" idx="2"/>
          </p:cNvCxnSpPr>
          <p:nvPr/>
        </p:nvCxnSpPr>
        <p:spPr>
          <a:xfrm flipV="1">
            <a:off x="5436096" y="1844824"/>
            <a:ext cx="36004" cy="978495"/>
          </a:xfrm>
          <a:prstGeom prst="line">
            <a:avLst/>
          </a:prstGeom>
          <a:ln w="412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H="1">
            <a:off x="2843808" y="1815207"/>
            <a:ext cx="36004" cy="1224136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V="1">
            <a:off x="6084168" y="1815208"/>
            <a:ext cx="36004" cy="1224135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2843808" y="3039343"/>
            <a:ext cx="3240360" cy="0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flipH="1">
            <a:off x="3419872" y="1815207"/>
            <a:ext cx="36004" cy="1440160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V="1">
            <a:off x="6660232" y="1815208"/>
            <a:ext cx="36004" cy="1440160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3419872" y="3255367"/>
            <a:ext cx="3240360" cy="0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>
            <a:stCxn id="21" idx="2"/>
          </p:cNvCxnSpPr>
          <p:nvPr/>
        </p:nvCxnSpPr>
        <p:spPr>
          <a:xfrm flipH="1">
            <a:off x="4139952" y="1844824"/>
            <a:ext cx="36004" cy="1698575"/>
          </a:xfrm>
          <a:prstGeom prst="line">
            <a:avLst/>
          </a:prstGeom>
          <a:ln w="412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endCxn id="26" idx="2"/>
          </p:cNvCxnSpPr>
          <p:nvPr/>
        </p:nvCxnSpPr>
        <p:spPr>
          <a:xfrm flipV="1">
            <a:off x="7380312" y="1844824"/>
            <a:ext cx="36004" cy="1698575"/>
          </a:xfrm>
          <a:prstGeom prst="line">
            <a:avLst/>
          </a:prstGeom>
          <a:ln w="412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>
            <a:off x="4139952" y="3501008"/>
            <a:ext cx="3240360" cy="0"/>
          </a:xfrm>
          <a:prstGeom prst="line">
            <a:avLst/>
          </a:prstGeom>
          <a:ln w="412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Прямоугольник 100"/>
          <p:cNvSpPr/>
          <p:nvPr/>
        </p:nvSpPr>
        <p:spPr>
          <a:xfrm>
            <a:off x="1115616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 101"/>
          <p:cNvSpPr/>
          <p:nvPr/>
        </p:nvSpPr>
        <p:spPr>
          <a:xfrm>
            <a:off x="1763688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2411760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3059832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3707904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4355976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5004048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5652120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6300192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6948264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7596336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TextBox 111"/>
          <p:cNvSpPr txBox="1"/>
          <p:nvPr/>
        </p:nvSpPr>
        <p:spPr>
          <a:xfrm>
            <a:off x="1115616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411760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763688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059832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707904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3968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004048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652120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16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300192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948264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596336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71600" y="83671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5-сортировка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043608" y="328498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3-сортировка</a:t>
            </a:r>
          </a:p>
        </p:txBody>
      </p:sp>
      <p:cxnSp>
        <p:nvCxnSpPr>
          <p:cNvPr id="147" name="Прямая соединительная линия 146"/>
          <p:cNvCxnSpPr/>
          <p:nvPr/>
        </p:nvCxnSpPr>
        <p:spPr>
          <a:xfrm>
            <a:off x="1403648" y="5013176"/>
            <a:ext cx="58326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единительная линия 148"/>
          <p:cNvCxnSpPr>
            <a:stCxn id="112" idx="2"/>
          </p:cNvCxnSpPr>
          <p:nvPr/>
        </p:nvCxnSpPr>
        <p:spPr>
          <a:xfrm flipH="1">
            <a:off x="1403648" y="4610745"/>
            <a:ext cx="36004" cy="40243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/>
          <p:cNvCxnSpPr>
            <a:stCxn id="115" idx="2"/>
          </p:cNvCxnSpPr>
          <p:nvPr/>
        </p:nvCxnSpPr>
        <p:spPr>
          <a:xfrm>
            <a:off x="3383868" y="4610745"/>
            <a:ext cx="0" cy="37281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единительная линия 172"/>
          <p:cNvCxnSpPr>
            <a:stCxn id="107" idx="2"/>
          </p:cNvCxnSpPr>
          <p:nvPr/>
        </p:nvCxnSpPr>
        <p:spPr>
          <a:xfrm>
            <a:off x="5328084" y="4621719"/>
            <a:ext cx="36004" cy="39145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/>
          <p:cNvCxnSpPr>
            <a:stCxn id="110" idx="2"/>
          </p:cNvCxnSpPr>
          <p:nvPr/>
        </p:nvCxnSpPr>
        <p:spPr>
          <a:xfrm>
            <a:off x="7272300" y="4621719"/>
            <a:ext cx="0" cy="42287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единительная линия 195"/>
          <p:cNvCxnSpPr/>
          <p:nvPr/>
        </p:nvCxnSpPr>
        <p:spPr>
          <a:xfrm>
            <a:off x="1979712" y="5157192"/>
            <a:ext cx="583264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единительная линия 196"/>
          <p:cNvCxnSpPr>
            <a:stCxn id="102" idx="2"/>
          </p:cNvCxnSpPr>
          <p:nvPr/>
        </p:nvCxnSpPr>
        <p:spPr>
          <a:xfrm flipH="1">
            <a:off x="1979712" y="4621719"/>
            <a:ext cx="108012" cy="5354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/>
          <p:cNvCxnSpPr>
            <a:stCxn id="105" idx="2"/>
          </p:cNvCxnSpPr>
          <p:nvPr/>
        </p:nvCxnSpPr>
        <p:spPr>
          <a:xfrm flipH="1">
            <a:off x="3959932" y="4621719"/>
            <a:ext cx="72008" cy="5058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единительная линия 198"/>
          <p:cNvCxnSpPr>
            <a:stCxn id="119" idx="2"/>
          </p:cNvCxnSpPr>
          <p:nvPr/>
        </p:nvCxnSpPr>
        <p:spPr>
          <a:xfrm flipH="1">
            <a:off x="5940152" y="4610745"/>
            <a:ext cx="36004" cy="5464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единительная линия 199"/>
          <p:cNvCxnSpPr>
            <a:stCxn id="122" idx="2"/>
          </p:cNvCxnSpPr>
          <p:nvPr/>
        </p:nvCxnSpPr>
        <p:spPr>
          <a:xfrm flipH="1">
            <a:off x="7848364" y="4610745"/>
            <a:ext cx="72008" cy="57786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/>
          <p:nvPr/>
        </p:nvCxnSpPr>
        <p:spPr>
          <a:xfrm>
            <a:off x="2627784" y="5373216"/>
            <a:ext cx="396044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03" idx="2"/>
          </p:cNvCxnSpPr>
          <p:nvPr/>
        </p:nvCxnSpPr>
        <p:spPr>
          <a:xfrm flipH="1">
            <a:off x="2627784" y="4621719"/>
            <a:ext cx="108012" cy="751497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06" idx="2"/>
          </p:cNvCxnSpPr>
          <p:nvPr/>
        </p:nvCxnSpPr>
        <p:spPr>
          <a:xfrm flipH="1">
            <a:off x="4608004" y="4621719"/>
            <a:ext cx="72008" cy="72188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109" idx="2"/>
          </p:cNvCxnSpPr>
          <p:nvPr/>
        </p:nvCxnSpPr>
        <p:spPr>
          <a:xfrm flipH="1">
            <a:off x="6588224" y="4621719"/>
            <a:ext cx="36004" cy="751497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043608" y="544522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1-сортировка</a:t>
            </a:r>
          </a:p>
        </p:txBody>
      </p:sp>
      <p:sp>
        <p:nvSpPr>
          <p:cNvPr id="223" name="Прямоугольник 222"/>
          <p:cNvSpPr/>
          <p:nvPr/>
        </p:nvSpPr>
        <p:spPr>
          <a:xfrm>
            <a:off x="1187624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4" name="Прямоугольник 223"/>
          <p:cNvSpPr/>
          <p:nvPr/>
        </p:nvSpPr>
        <p:spPr>
          <a:xfrm>
            <a:off x="1835696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5" name="Прямоугольник 224"/>
          <p:cNvSpPr/>
          <p:nvPr/>
        </p:nvSpPr>
        <p:spPr>
          <a:xfrm>
            <a:off x="2483768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6" name="Прямоугольник 225"/>
          <p:cNvSpPr/>
          <p:nvPr/>
        </p:nvSpPr>
        <p:spPr>
          <a:xfrm>
            <a:off x="3131840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7" name="Прямоугольник 226"/>
          <p:cNvSpPr/>
          <p:nvPr/>
        </p:nvSpPr>
        <p:spPr>
          <a:xfrm>
            <a:off x="3779912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8" name="Прямоугольник 227"/>
          <p:cNvSpPr/>
          <p:nvPr/>
        </p:nvSpPr>
        <p:spPr>
          <a:xfrm>
            <a:off x="4427984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9" name="Прямоугольник 228"/>
          <p:cNvSpPr/>
          <p:nvPr/>
        </p:nvSpPr>
        <p:spPr>
          <a:xfrm>
            <a:off x="5076056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0" name="Прямоугольник 229"/>
          <p:cNvSpPr/>
          <p:nvPr/>
        </p:nvSpPr>
        <p:spPr>
          <a:xfrm>
            <a:off x="5724128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1" name="Прямоугольник 230"/>
          <p:cNvSpPr/>
          <p:nvPr/>
        </p:nvSpPr>
        <p:spPr>
          <a:xfrm>
            <a:off x="6372200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2" name="Прямоугольник 231"/>
          <p:cNvSpPr/>
          <p:nvPr/>
        </p:nvSpPr>
        <p:spPr>
          <a:xfrm>
            <a:off x="7020272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3" name="Прямоугольник 232"/>
          <p:cNvSpPr/>
          <p:nvPr/>
        </p:nvSpPr>
        <p:spPr>
          <a:xfrm>
            <a:off x="7668344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4" name="TextBox 233"/>
          <p:cNvSpPr txBox="1"/>
          <p:nvPr/>
        </p:nvSpPr>
        <p:spPr>
          <a:xfrm>
            <a:off x="1187624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2483768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835696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3131840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3779912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4355976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076056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5724128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6372200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21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020272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7668344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2544 L -0.00382 -0.06067 " pathEditMode="fixed" rAng="0" ptsTypes="AA">
                                      <p:cBhvr>
                                        <p:cTn id="7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00185 C -0.03125 -0.04348 -0.05955 -0.08511 -0.00364 -0.10083 C 0.05278 -0.11633 0.27517 -0.11494 0.33438 -0.09644 C 0.3941 -0.07747 0.34931 -0.00601 0.35174 0.01133 " pathEditMode="relative" rAng="0" ptsTypes="aaaA">
                                      <p:cBhvr>
                                        <p:cTn id="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-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8611 C -0.14341 -0.09629 -0.28299 -0.10648 -0.34063 -0.09236 C -0.39827 -0.07824 -0.34775 -0.0162 -0.34914 -0.00185 " pathEditMode="relative" rAng="0" ptsTypes="aaA">
                                      <p:cBhvr>
                                        <p:cTn id="8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0509 " pathEditMode="relative" ptsTypes="AA">
                                      <p:cBhvr>
                                        <p:cTn id="8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225 0.00116 C 0.35191 -0.04491 0.35156 -0.09097 0.40416 -0.1081 C 0.45677 -0.12523 0.61753 -0.11991 0.6684 -0.10185 C 0.71927 -0.0838 0.70225 -0.01644 0.70885 1.11111E-6 " pathEditMode="relative" rAng="0" ptsTypes="aaaA">
                                      <p:cBhvr>
                                        <p:cTn id="9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051 C -0.12673 -0.11436 -0.2533 -0.12338 -0.31128 -0.1051 C -0.36927 -0.08681 -0.34201 -0.01389 -0.34809 0.00439 " pathEditMode="relative" rAng="0" ptsTypes="aaA">
                                      <p:cBhvr>
                                        <p:cTn id="9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55 " pathEditMode="relative" ptsTypes="AA">
                                      <p:cBhvr>
                                        <p:cTn id="1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11551 L 0.00399 -0.00209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55 " pathEditMode="relative" ptsTypes="AA">
                                      <p:cBhvr>
                                        <p:cTn id="1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11551 L 0.00399 -0.00209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444 " pathEditMode="relative" ptsTypes="AA">
                                      <p:cBhvr>
                                        <p:cTn id="20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09 -0.03796 0.00434 -0.07569 0.04688 -0.09166 C 0.08941 -0.10764 0.20417 -0.11065 0.25521 -0.09583 C 0.30625 -0.08102 0.33681 -0.01828 0.35313 -0.00278 " pathEditMode="relative" ptsTypes="aaaA">
                                      <p:cBhvr>
                                        <p:cTn id="20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9444 C 0.01667 -0.09421 0.03333 -0.09375 -0.01354 -0.09305 C -0.06042 -0.09236 -0.22396 -0.10486 -0.28125 -0.09027 C -0.33854 -0.07569 -0.34462 -0.01967 -0.35729 -0.00555 " pathEditMode="relative" rAng="0" ptsTypes="aaaA">
                                      <p:cBhvr>
                                        <p:cTn id="2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5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55 " pathEditMode="relative" ptsTypes="AA">
                                      <p:cBhvr>
                                        <p:cTn id="2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1155 L 1.94444E-6 -4.81481E-6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7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64662E-6 L -0.00382 -0.09644 " pathEditMode="relative" rAng="0" ptsTypes="AA">
                                      <p:cBhvr>
                                        <p:cTn id="34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1017 C 0.01511 -0.03215 0.02795 -0.07424 0.05538 -0.09181 C 0.08281 -0.10939 0.14097 -0.11055 0.16719 -0.09528 C 0.1934 -0.08002 0.20486 -0.01596 0.2125 1.3691E-6 " pathEditMode="relative" rAng="0" ptsTypes="aaaA">
                                      <p:cBhvr>
                                        <p:cTn id="34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-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9644 C -0.06024 -0.09552 -0.11666 -0.09459 -0.15052 -0.07748 C -0.18437 -0.06036 -0.19705 -0.00833 -0.20642 0.00555 " pathEditMode="relative" rAng="0" ptsTypes="aaA">
                                      <p:cBhvr>
                                        <p:cTn id="35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" y="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64662E-6 L -0.00382 -0.11749 " pathEditMode="relative" rAng="0" ptsTypes="AA">
                                      <p:cBhvr>
                                        <p:cTn id="356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11749 L 0.00399 -0.00208 " pathEditMode="relative" rAng="0" ptsTypes="AA">
                                      <p:cBhvr>
                                        <p:cTn id="36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64662E-6 L -0.00399 -0.10685 " pathEditMode="relative" rAng="0" ptsTypes="AA">
                                      <p:cBhvr>
                                        <p:cTn id="36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9362E-6 C 0.01545 -0.04418 0.03108 -0.08812 0.05469 -0.10593 C 0.0783 -0.12373 0.11476 -0.1242 0.14167 -0.10801 C 0.16875 -0.09159 0.204 -0.02429 0.21667 -0.00764 " pathEditMode="relative" rAng="0" ptsTypes="aaaA">
                                      <p:cBhvr>
                                        <p:cTn id="36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0684 C -0.05277 -0.11355 -0.10156 -0.12003 -0.13645 -0.10337 C -0.17135 -0.08672 -0.20034 -0.02197 -0.21319 -0.00647 " pathEditMode="relative" rAng="0" ptsTypes="aaA">
                                      <p:cBhvr>
                                        <p:cTn id="37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" y="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7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9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1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8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436 " pathEditMode="relative" ptsTypes="AA">
                                      <p:cBhvr>
                                        <p:cTn id="40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152 -0.02382 0.04305 -0.04741 0.06753 -0.05875 C 0.09201 -0.07008 0.12291 -0.07678 0.1467 -0.06753 C 0.17048 -0.05828 0.19982 -0.01411 0.21041 -0.00347 " pathEditMode="relative" ptsTypes="aaaA">
                                      <p:cBhvr>
                                        <p:cTn id="41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9436 C -0.03021 -0.08997 -0.06025 -0.08557 -0.09479 -0.07031 C -0.12934 -0.05504 -0.18907 -0.01411 -0.20782 -0.00278 " pathEditMode="relative" rAng="0" ptsTypes="aaA">
                                      <p:cBhvr>
                                        <p:cTn id="41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64662E-6 L -0.00381 -0.12789 " pathEditMode="relative" rAng="0" ptsTypes="AA">
                                      <p:cBhvr>
                                        <p:cTn id="42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1154 L 0.00782 -2.27567E-6 " pathEditMode="relative" rAng="0" ptsTypes="AA">
                                      <p:cBhvr>
                                        <p:cTn id="42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541 " pathEditMode="relative" ptsTypes="AA">
                                      <p:cBhvr>
                                        <p:cTn id="42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528 -0.03654 0.03056 -0.07285 0.04931 -0.09505 C 0.06806 -0.11726 0.08559 -0.14894 0.11302 -0.13321 C 0.14046 -0.11749 0.1974 -0.02221 0.21424 0 " pathEditMode="relative" ptsTypes="aaaA">
                                      <p:cBhvr>
                                        <p:cTn id="43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42 -0.00347 C 0.22761 -0.06082 0.24479 -0.11748 0.28177 -0.11633 C 0.31875 -0.11494 0.40729 -0.01503 0.43247 0.00532 " pathEditMode="relative" rAng="0" ptsTypes="aaA">
                                      <p:cBhvr>
                                        <p:cTn id="43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81 -0.00277 C -0.17743 -0.0555 -0.1467 -0.10823 -0.1092 -0.10985 C -0.07188 -0.11124 -0.00434 -0.02844 0.01666 -0.01225 " pathEditMode="relative" rAng="0" ptsTypes="aaA">
                                      <p:cBhvr>
                                        <p:cTn id="44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1154 C -0.11598 -0.1265 -0.23195 -0.13714 -0.33889 -0.11817 C -0.44584 -0.09921 -0.5915 -0.01965 -0.64184 0.00047 " pathEditMode="relative" rAng="0" ptsTypes="aaA">
                                      <p:cBhvr>
                                        <p:cTn id="44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8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9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1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3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9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1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2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436 " pathEditMode="relative" ptsTypes="AA">
                                      <p:cBhvr>
                                        <p:cTn id="48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90379E-6 C 0.01545 -0.0451 0.03091 -0.0902 0.06094 -0.10546 C 0.09097 -0.12073 0.15608 -0.10824 0.18038 -0.09159 C 0.20469 -0.07493 0.20209 -0.01943 0.20643 -0.00509 " pathEditMode="relative" rAng="0" ptsTypes="aaaA">
                                      <p:cBhvr>
                                        <p:cTn id="49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-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9435 C -0.06024 -0.09435 -0.12031 -0.09412 -0.15313 -0.07886 C -0.18594 -0.06359 -0.19011 -0.01549 -0.1974 -0.00277 " pathEditMode="relative" rAng="0" ptsTypes="aaA">
                                      <p:cBhvr>
                                        <p:cTn id="49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581 " pathEditMode="relative" ptsTypes="AA">
                                      <p:cBhvr>
                                        <p:cTn id="49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12581 L 0.00781 -0.01041 " pathEditMode="relative" rAng="0" ptsTypes="AA">
                                      <p:cBhvr>
                                        <p:cTn id="50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7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9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4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8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2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395 " pathEditMode="relative" ptsTypes="AA">
                                      <p:cBhvr>
                                        <p:cTn id="576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65 0 " pathEditMode="relative" ptsTypes="AA">
                                      <p:cBhvr>
                                        <p:cTn id="580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8395 C -0.02673 -0.08418 -0.05329 -0.08441 -0.06493 -0.07169 C -0.07656 -0.05897 -0.06927 -0.0185 -0.07013 -0.00786 " pathEditMode="relative" rAng="0" ptsTypes="aaA">
                                      <p:cBhvr>
                                        <p:cTn id="584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8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2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459 " pathEditMode="relative" ptsTypes="AA">
                                      <p:cBhvr>
                                        <p:cTn id="596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5 -2.36818E-6 L 0.14965 -2.36818E-6 " pathEditMode="relative" rAng="0" ptsTypes="AA">
                                      <p:cBhvr>
                                        <p:cTn id="600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14 -0.00787 L -0.00711 -0.00787 " pathEditMode="relative" rAng="0" ptsTypes="AA">
                                      <p:cBhvr>
                                        <p:cTn id="604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9459 C -0.03246 -0.09204 -0.06475 -0.0895 -0.08697 -0.07539 C -0.1092 -0.06128 -0.12604 -0.02058 -0.13385 -0.00971 " pathEditMode="relative" rAng="0" ptsTypes="aaA">
                                      <p:cBhvr>
                                        <p:cTn id="608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2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6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0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4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799 -0.08395 " pathEditMode="relative" ptsTypes="AA">
                                      <p:cBhvr>
                                        <p:cTn id="628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101 0 " pathEditMode="relative" ptsTypes="AA">
                                      <p:cBhvr>
                                        <p:cTn id="632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65 -2.36818E-6 L 0.22847 -2.36818E-6 " pathEditMode="relative" rAng="0" ptsTypes="AA">
                                      <p:cBhvr>
                                        <p:cTn id="636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8 -0.08395 C -0.02327 -0.08811 -0.05434 -0.09228 -0.07778 -0.07863 C -0.10122 -0.06499 -0.12327 -0.01527 -0.1323 -0.00255 " pathEditMode="relative" rAng="0" ptsTypes="aaA">
                                      <p:cBhvr>
                                        <p:cTn id="640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4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8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2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6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0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4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8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2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459 " pathEditMode="relative" ptsTypes="AA">
                                      <p:cBhvr>
                                        <p:cTn id="676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03 0 " pathEditMode="relative" ptsTypes="AA">
                                      <p:cBhvr>
                                        <p:cTn id="680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9459 C -0.02378 -0.09783 -0.04739 -0.10107 -0.0585 -0.0858 C -0.06962 -0.07054 -0.06493 -0.01665 -0.06632 -0.00278 " pathEditMode="relative" rAng="0" ptsTypes="aaA">
                                      <p:cBhvr>
                                        <p:cTn id="684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8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2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459 " pathEditMode="relative" ptsTypes="AA">
                                      <p:cBhvr>
                                        <p:cTn id="696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6.01295E-7 L 0.14167 6.01295E-7 " pathEditMode="relative" rAng="0" ptsTypes="AA">
                                      <p:cBhvr>
                                        <p:cTn id="700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9459 C -0.01632 -0.10315 -0.03264 -0.1117 -0.0441 -0.09644 C -0.05555 -0.08118 -0.06476 -0.0185 -0.06892 -0.00301 " pathEditMode="relative" rAng="0" ptsTypes="aaA">
                                      <p:cBhvr>
                                        <p:cTn id="704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8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5" grpId="1"/>
      <p:bldP spid="15" grpId="2"/>
      <p:bldP spid="15" grpId="3"/>
      <p:bldP spid="15" grpId="4"/>
      <p:bldP spid="16" grpId="0"/>
      <p:bldP spid="16" grpId="1"/>
      <p:bldP spid="16" grpId="2"/>
      <p:bldP spid="19" grpId="0"/>
      <p:bldP spid="19" grpId="1"/>
      <p:bldP spid="19" grpId="2"/>
      <p:bldP spid="20" grpId="0"/>
      <p:bldP spid="20" grpId="1"/>
      <p:bldP spid="20" grpId="2"/>
      <p:bldP spid="20" grpId="3"/>
      <p:bldP spid="21" grpId="0"/>
      <p:bldP spid="21" grpId="1"/>
      <p:bldP spid="21" grpId="2"/>
      <p:bldP spid="22" grpId="0"/>
      <p:bldP spid="22" grpId="1"/>
      <p:bldP spid="22" grpId="2"/>
      <p:bldP spid="22" grpId="3"/>
      <p:bldP spid="22" grpId="4"/>
      <p:bldP spid="23" grpId="0"/>
      <p:bldP spid="23" grpId="1"/>
      <p:bldP spid="23" grpId="2"/>
      <p:bldP spid="23" grpId="3"/>
      <p:bldP spid="23" grpId="4"/>
      <p:bldP spid="24" grpId="0"/>
      <p:bldP spid="24" grpId="1"/>
      <p:bldP spid="24" grpId="2"/>
      <p:bldP spid="24" grpId="3"/>
      <p:bldP spid="24" grpId="4"/>
      <p:bldP spid="25" grpId="0"/>
      <p:bldP spid="25" grpId="1"/>
      <p:bldP spid="25" grpId="2"/>
      <p:bldP spid="25" grpId="3"/>
      <p:bldP spid="25" grpId="4"/>
      <p:bldP spid="26" grpId="0"/>
      <p:bldP spid="26" grpId="1"/>
      <p:bldP spid="26" grpId="2"/>
      <p:bldP spid="26" grpId="3"/>
      <p:bldP spid="26" grpId="4"/>
      <p:bldP spid="26" grpId="5"/>
      <p:bldP spid="27" grpId="0"/>
      <p:bldP spid="27" grpId="1"/>
      <p:bldP spid="27" grpId="2"/>
      <p:bldP spid="27" grpId="3"/>
      <p:bldP spid="27" grpId="4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/>
      <p:bldP spid="112" grpId="1"/>
      <p:bldP spid="112" grpId="2"/>
      <p:bldP spid="112" grpId="3"/>
      <p:bldP spid="113" grpId="0"/>
      <p:bldP spid="113" grpId="1"/>
      <p:bldP spid="113" grpId="2"/>
      <p:bldP spid="113" grpId="3"/>
      <p:bldP spid="114" grpId="0"/>
      <p:bldP spid="114" grpId="1"/>
      <p:bldP spid="114" grpId="2"/>
      <p:bldP spid="114" grpId="3"/>
      <p:bldP spid="114" grpId="4"/>
      <p:bldP spid="115" grpId="0"/>
      <p:bldP spid="115" grpId="1"/>
      <p:bldP spid="115" grpId="2"/>
      <p:bldP spid="115" grpId="3"/>
      <p:bldP spid="115" grpId="4"/>
      <p:bldP spid="116" grpId="0"/>
      <p:bldP spid="116" grpId="1"/>
      <p:bldP spid="116" grpId="2"/>
      <p:bldP spid="116" grpId="3"/>
      <p:bldP spid="116" grpId="4"/>
      <p:bldP spid="116" grpId="5"/>
      <p:bldP spid="117" grpId="0"/>
      <p:bldP spid="117" grpId="1"/>
      <p:bldP spid="117" grpId="2"/>
      <p:bldP spid="117" grpId="3"/>
      <p:bldP spid="117" grpId="4"/>
      <p:bldP spid="118" grpId="0"/>
      <p:bldP spid="118" grpId="1"/>
      <p:bldP spid="118" grpId="2"/>
      <p:bldP spid="118" grpId="3"/>
      <p:bldP spid="118" grpId="4"/>
      <p:bldP spid="118" grpId="5"/>
      <p:bldP spid="119" grpId="0"/>
      <p:bldP spid="119" grpId="1"/>
      <p:bldP spid="119" grpId="2"/>
      <p:bldP spid="119" grpId="3"/>
      <p:bldP spid="119" grpId="4"/>
      <p:bldP spid="119" grpId="5"/>
      <p:bldP spid="120" grpId="0"/>
      <p:bldP spid="120" grpId="1"/>
      <p:bldP spid="120" grpId="2"/>
      <p:bldP spid="120" grpId="3"/>
      <p:bldP spid="120" grpId="4"/>
      <p:bldP spid="121" grpId="0"/>
      <p:bldP spid="121" grpId="1"/>
      <p:bldP spid="121" grpId="2"/>
      <p:bldP spid="121" grpId="3"/>
      <p:bldP spid="121" grpId="4"/>
      <p:bldP spid="122" grpId="0"/>
      <p:bldP spid="122" grpId="1"/>
      <p:bldP spid="122" grpId="2"/>
      <p:bldP spid="122" grpId="3"/>
      <p:bldP spid="122" grpId="4"/>
      <p:bldP spid="146" grpId="0"/>
      <p:bldP spid="222" grpId="0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/>
      <p:bldP spid="235" grpId="0"/>
      <p:bldP spid="235" grpId="1"/>
      <p:bldP spid="235" grpId="2"/>
      <p:bldP spid="235" grpId="3"/>
      <p:bldP spid="235" grpId="4"/>
      <p:bldP spid="235" grpId="5"/>
      <p:bldP spid="236" grpId="0"/>
      <p:bldP spid="236" grpId="1"/>
      <p:bldP spid="236" grpId="2"/>
      <p:bldP spid="236" grpId="3"/>
      <p:bldP spid="236" grpId="4"/>
      <p:bldP spid="236" grpId="5"/>
      <p:bldP spid="237" grpId="0"/>
      <p:bldP spid="237" grpId="1"/>
      <p:bldP spid="237" grpId="2"/>
      <p:bldP spid="237" grpId="3"/>
      <p:bldP spid="237" grpId="4"/>
      <p:bldP spid="238" grpId="0"/>
      <p:bldP spid="238" grpId="1"/>
      <p:bldP spid="238" grpId="2"/>
      <p:bldP spid="238" grpId="3"/>
      <p:bldP spid="239" grpId="0"/>
      <p:bldP spid="239" grpId="1"/>
      <p:bldP spid="239" grpId="2"/>
      <p:bldP spid="239" grpId="3"/>
      <p:bldP spid="239" grpId="4"/>
      <p:bldP spid="240" grpId="0"/>
      <p:bldP spid="240" grpId="1"/>
      <p:bldP spid="240" grpId="2"/>
      <p:bldP spid="241" grpId="0"/>
      <p:bldP spid="241" grpId="1"/>
      <p:bldP spid="241" grpId="2"/>
      <p:bldP spid="242" grpId="0"/>
      <p:bldP spid="242" grpId="1"/>
      <p:bldP spid="242" grpId="2"/>
      <p:bldP spid="242" grpId="3"/>
      <p:bldP spid="242" grpId="4"/>
      <p:bldP spid="243" grpId="0"/>
      <p:bldP spid="243" grpId="1"/>
      <p:bldP spid="243" grpId="2"/>
      <p:bldP spid="243" grpId="3"/>
      <p:bldP spid="243" grpId="4"/>
      <p:bldP spid="244" grpId="0"/>
      <p:bldP spid="244" grpId="1"/>
      <p:bldP spid="244" grpId="2"/>
      <p:bldP spid="244" grpId="3"/>
      <p:bldP spid="244" grpId="4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3682</Words>
  <Application>Microsoft Office PowerPoint</Application>
  <PresentationFormat>Экран (4:3)</PresentationFormat>
  <Paragraphs>562</Paragraphs>
  <Slides>45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 Math</vt:lpstr>
      <vt:lpstr>Courier New</vt:lpstr>
      <vt:lpstr>Symbol</vt:lpstr>
      <vt:lpstr>Times New Roman</vt:lpstr>
      <vt:lpstr>Тема Office</vt:lpstr>
      <vt:lpstr>Основы программирования</vt:lpstr>
      <vt:lpstr>Сортировка включениями с убывающим шагом. Метод Шелла</vt:lpstr>
      <vt:lpstr>Пример работы сортировки Шелла</vt:lpstr>
      <vt:lpstr>Пример работы сортировки Шелла, продолжение</vt:lpstr>
      <vt:lpstr>Выбор шага в сортировке Шелла</vt:lpstr>
      <vt:lpstr>Анализ эффективности метода</vt:lpstr>
      <vt:lpstr>Алгоритм </vt:lpstr>
      <vt:lpstr>Алгоритм, продолжение</vt:lpstr>
      <vt:lpstr>Пример работы сортировки Шелла для массива: 5  12  4  21 7  2  13  16  1  10  3</vt:lpstr>
      <vt:lpstr>Метод декомпозиции «разделяй и властвуй»</vt:lpstr>
      <vt:lpstr>Сортировка слиянием</vt:lpstr>
      <vt:lpstr>Слияние отсортированных последовательностей </vt:lpstr>
      <vt:lpstr>Объединим две последовательности в третью  (позиция считывания отмечена чертой)</vt:lpstr>
      <vt:lpstr> Пример</vt:lpstr>
      <vt:lpstr>Слияние элементарных последовательностей начинается из глубины рекурсии и дает следующие подпоследовательности:</vt:lpstr>
      <vt:lpstr>Следующая пара функций реализует сортировку слиянием для массивов:</vt:lpstr>
      <vt:lpstr>Презентация PowerPoint</vt:lpstr>
      <vt:lpstr>Стоимость слияния</vt:lpstr>
      <vt:lpstr>Слияние снизу – вверх BottomUp</vt:lpstr>
      <vt:lpstr>Неустойчивая сортировка слиянием </vt:lpstr>
      <vt:lpstr>Сортировка с разделением Быстрая сортировка</vt:lpstr>
      <vt:lpstr>СортировкаРазделением (l, r) /* l, r –  границы сортируемой подпоследовательности */</vt:lpstr>
      <vt:lpstr>Возникают вопросы:</vt:lpstr>
      <vt:lpstr>Критерий разделения</vt:lpstr>
      <vt:lpstr>родился 11 января 1934,  Коломбо, Цейлон,  Британская империя,  ныне Шри Ланка) — английский учёный, специализирующийся в области информатики и  вычислительной техники.   Наиболее известен как разработчик алгоритма  «быстрой сортировки» (1960), на сегодняшний день являющегося наиболее популярным алгоритмом сортировки</vt:lpstr>
      <vt:lpstr>Хоар в Академгородке (PSI 2003)</vt:lpstr>
      <vt:lpstr>Среди участников конференции</vt:lpstr>
      <vt:lpstr>Разделение (первый способ - Хоар)</vt:lpstr>
      <vt:lpstr>Процесс разделения</vt:lpstr>
      <vt:lpstr>Быстрая сортировка (пример)</vt:lpstr>
      <vt:lpstr>Быстрая сортировка (продолжение примера)</vt:lpstr>
      <vt:lpstr>Разделение (второй способ - Lomuto)</vt:lpstr>
      <vt:lpstr>Процедура разбиения по Ломуто</vt:lpstr>
      <vt:lpstr>Как выбирать x?</vt:lpstr>
      <vt:lpstr>Презентация PowerPoint</vt:lpstr>
      <vt:lpstr>Сортировка файла простым двухпутевым слиянием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K-путевое слияние файлов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nest</dc:creator>
  <cp:lastModifiedBy>Татьяна Нестеренко</cp:lastModifiedBy>
  <cp:revision>44</cp:revision>
  <dcterms:created xsi:type="dcterms:W3CDTF">2013-10-04T13:02:46Z</dcterms:created>
  <dcterms:modified xsi:type="dcterms:W3CDTF">2020-12-08T15:54:46Z</dcterms:modified>
</cp:coreProperties>
</file>