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78" r:id="rId6"/>
    <p:sldId id="273" r:id="rId7"/>
    <p:sldId id="279" r:id="rId8"/>
    <p:sldId id="280" r:id="rId9"/>
    <p:sldId id="281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4" r:id="rId22"/>
    <p:sldId id="271" r:id="rId23"/>
    <p:sldId id="272" r:id="rId24"/>
    <p:sldId id="275" r:id="rId25"/>
    <p:sldId id="276" r:id="rId26"/>
    <p:sldId id="277" r:id="rId27"/>
    <p:sldId id="282" r:id="rId28"/>
    <p:sldId id="317" r:id="rId29"/>
    <p:sldId id="318" r:id="rId30"/>
    <p:sldId id="319" r:id="rId31"/>
    <p:sldId id="333" r:id="rId32"/>
    <p:sldId id="334" r:id="rId33"/>
    <p:sldId id="335" r:id="rId34"/>
    <p:sldId id="336" r:id="rId35"/>
    <p:sldId id="327" r:id="rId36"/>
    <p:sldId id="337" r:id="rId37"/>
    <p:sldId id="338" r:id="rId38"/>
    <p:sldId id="322" r:id="rId39"/>
    <p:sldId id="339" r:id="rId40"/>
    <p:sldId id="340" r:id="rId41"/>
    <p:sldId id="341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006600"/>
    <a:srgbClr val="FF9900"/>
    <a:srgbClr val="FF0066"/>
    <a:srgbClr val="0080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7" autoAdjust="0"/>
    <p:restoredTop sz="94728" autoAdjust="0"/>
  </p:normalViewPr>
  <p:slideViewPr>
    <p:cSldViewPr>
      <p:cViewPr varScale="1">
        <p:scale>
          <a:sx n="105" d="100"/>
          <a:sy n="105" d="100"/>
        </p:scale>
        <p:origin x="19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B34FD6-AB0C-4A27-B32C-D3E16C4B67D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E4CC9B-3CA3-449E-BA55-854EE66F36E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93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8180A-79C1-48D3-AD2B-99895FE1E0B1}" type="slidenum">
              <a:rPr lang="ru-RU"/>
              <a:pPr/>
              <a:t>1</a:t>
            </a:fld>
            <a:endParaRPr lang="ru-RU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DBEC4-026C-4CDF-BD52-72FC9BDBA3E6}" type="slidenum">
              <a:rPr lang="ru-RU"/>
              <a:pPr/>
              <a:t>2</a:t>
            </a:fld>
            <a:endParaRPr lang="ru-R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985442-2A87-4C78-9C76-C58C7301629C}" type="slidenum">
              <a:rPr lang="ru-RU"/>
              <a:pPr/>
              <a:t>3</a:t>
            </a:fld>
            <a:endParaRPr lang="ru-RU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5EA30-1A96-47F6-87F1-8A3AD5BBA3D5}" type="slidenum">
              <a:rPr lang="ru-RU"/>
              <a:pPr/>
              <a:t>4</a:t>
            </a:fld>
            <a:endParaRPr lang="ru-RU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52527-98B9-4B29-90A5-F4A1061566D7}" type="slidenum">
              <a:rPr lang="ru-RU"/>
              <a:pPr/>
              <a:t>28</a:t>
            </a:fld>
            <a:endParaRPr lang="ru-RU" dirty="0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62386-7924-429F-91E3-8535CB9BE40F}" type="slidenum">
              <a:rPr lang="ru-RU"/>
              <a:pPr/>
              <a:t>29</a:t>
            </a:fld>
            <a:endParaRPr lang="ru-RU" dirty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C76CB-154B-45AB-B124-F8D5E65C8DBF}" type="slidenum">
              <a:rPr lang="ru-RU"/>
              <a:pPr/>
              <a:t>30</a:t>
            </a:fld>
            <a:endParaRPr lang="ru-RU" dirty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59B9A-A19D-40F3-B10D-0D5722746380}" type="slidenum">
              <a:rPr lang="ru-RU"/>
              <a:pPr/>
              <a:t>35</a:t>
            </a:fld>
            <a:endParaRPr lang="ru-RU" dirty="0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D6E19-62A3-4B10-96A4-42EFD578DE92}" type="slidenum">
              <a:rPr lang="ru-RU"/>
              <a:pPr/>
              <a:t>38</a:t>
            </a:fld>
            <a:endParaRPr lang="ru-RU" dirty="0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0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60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8F10EA-1DB9-4F1E-B2F3-D8A6F6C1A0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19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5EF-CB1F-4E1C-BCCC-62DDE3EF6D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39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1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7929-C049-4430-B876-AFFE41CC9A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07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2E5C-8F1B-4E7F-8E53-8D06F996436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950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102D-820B-4FD2-9776-0157F25CC9A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3872984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F652-1F0D-4942-89A6-D60A5E4585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0032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C3F6-D90A-4FF3-AE26-9E909AC8B6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912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4FB5-552A-4029-A076-8116F57A249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31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47AD-EAC5-40BF-8846-C7ADD4209D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3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9EDE-95FE-470D-AAE1-91128ABFF1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410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4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CB112C-D03B-41A4-8B41-4C38EC854EF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29766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121989-B40C-453A-8D06-2B69D717DD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8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752602"/>
            <a:ext cx="7772400" cy="740294"/>
          </a:xfrm>
        </p:spPr>
        <p:txBody>
          <a:bodyPr/>
          <a:lstStyle/>
          <a:p>
            <a:r>
              <a:rPr lang="ru-RU" sz="4000" dirty="0"/>
              <a:t>Основы программирования</a:t>
            </a:r>
            <a:r>
              <a:rPr lang="ru-RU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053" name="Rectangle 5"/>
          <p:cNvSpPr>
            <a:spLocks noGrp="1" noRot="1" noChangeArrowheads="1"/>
          </p:cNvSpPr>
          <p:nvPr>
            <p:ph type="subTitle" idx="1"/>
          </p:nvPr>
        </p:nvSpPr>
        <p:spPr>
          <a:xfrm>
            <a:off x="685800" y="2636912"/>
            <a:ext cx="7772400" cy="2174399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Лекция 2</a:t>
            </a:r>
          </a:p>
          <a:p>
            <a:pPr algn="l"/>
            <a:r>
              <a:rPr lang="ru-RU" sz="2400" dirty="0"/>
              <a:t>Алгоритмы на массивах: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поиск,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простые сортировки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перестановки</a:t>
            </a:r>
          </a:p>
          <a:p>
            <a:pPr algn="r">
              <a:buFont typeface="Wingdings" pitchFamily="2" charset="2"/>
              <a:buNone/>
            </a:pPr>
            <a:endParaRPr lang="ru-RU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3971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8396" y="836712"/>
            <a:ext cx="7787208" cy="410445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Процесс сортировки включениями покажем на примере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последовательности, состоящей из восьми ключей: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0   1   2   3   4   5  6   7  </a:t>
            </a:r>
          </a:p>
          <a:p>
            <a:pPr>
              <a:buFont typeface="Arial" pitchFamily="34" charset="0"/>
              <a:buNone/>
            </a:pP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ru-RU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8  38  90  14  2  63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40  51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ru-RU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38  90  14  2  63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8  40  51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90  14  2  63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  </a:t>
            </a:r>
            <a:r>
              <a:rPr lang="ru-RU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40  51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14  2  63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  </a:t>
            </a:r>
            <a:r>
              <a:rPr lang="ru-RU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40  51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90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ru-RU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2  63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	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14  38 </a:t>
            </a:r>
            <a:r>
              <a:rPr lang="ru-RU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40  51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90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ru-RU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63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ru-RU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14  38  </a:t>
            </a:r>
            <a:r>
              <a:rPr lang="ru-RU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40  51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90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ru-RU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ru-RU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14  38  </a:t>
            </a:r>
            <a:r>
              <a:rPr lang="ru-RU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40  51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63</a:t>
            </a:r>
            <a:r>
              <a:rPr lang="ru-RU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90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352928" cy="979042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</a:t>
            </a:r>
            <a:br>
              <a:rPr lang="ru-RU" dirty="0"/>
            </a:br>
            <a:r>
              <a:rPr lang="ru-RU" sz="2200" dirty="0"/>
              <a:t>замечание: </a:t>
            </a:r>
            <a:r>
              <a:rPr lang="ru-RU" sz="2200" dirty="0">
                <a:solidFill>
                  <a:srgbClr val="0070C0"/>
                </a:solidFill>
              </a:rPr>
              <a:t>массив нумеруется от 0 до</a:t>
            </a:r>
            <a:r>
              <a:rPr lang="en-US" sz="2200" dirty="0">
                <a:solidFill>
                  <a:srgbClr val="0070C0"/>
                </a:solidFill>
              </a:rPr>
              <a:t> N</a:t>
            </a:r>
            <a:r>
              <a:rPr lang="ru-RU" sz="2200" dirty="0">
                <a:solidFill>
                  <a:srgbClr val="0070C0"/>
                </a:solidFill>
              </a:rPr>
              <a:t>-1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221907"/>
            <a:ext cx="8598076" cy="5303437"/>
          </a:xfrm>
        </p:spPr>
        <p:txBody>
          <a:bodyPr>
            <a:normAutofit lnSpcReduction="10000"/>
          </a:bodyPr>
          <a:lstStyle/>
          <a:p>
            <a:pPr hangingPunct="0">
              <a:buNone/>
            </a:pPr>
            <a:r>
              <a:rPr lang="ru-RU" sz="2000" dirty="0">
                <a:solidFill>
                  <a:srgbClr val="0070C0"/>
                </a:solidFill>
                <a:latin typeface="Calibri" pitchFamily="34" charset="0"/>
              </a:rPr>
              <a:t>Условно разделить массив 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</a:rPr>
              <a:t>A </a:t>
            </a:r>
            <a:r>
              <a:rPr lang="ru-RU" sz="2000" dirty="0">
                <a:solidFill>
                  <a:srgbClr val="0070C0"/>
                </a:solidFill>
                <a:latin typeface="Calibri" pitchFamily="34" charset="0"/>
              </a:rPr>
              <a:t>на отсортированную и несортированную части. К сортированной части сначала относится только первый элемент.</a:t>
            </a:r>
          </a:p>
          <a:p>
            <a:pPr hangingPunct="0">
              <a:buNone/>
            </a:pPr>
            <a:r>
              <a:rPr lang="en-US" sz="2000" b="1" dirty="0">
                <a:latin typeface="Calibri" pitchFamily="34" charset="0"/>
              </a:rPr>
              <a:t>  </a:t>
            </a:r>
            <a:r>
              <a:rPr lang="ru-RU" sz="2000" b="1" dirty="0">
                <a:latin typeface="Calibri" pitchFamily="34" charset="0"/>
              </a:rPr>
              <a:t>цикл по </a:t>
            </a:r>
            <a:r>
              <a:rPr lang="ru-RU" sz="2000" dirty="0">
                <a:latin typeface="Calibri" pitchFamily="34" charset="0"/>
              </a:rPr>
              <a:t>i </a:t>
            </a:r>
            <a:r>
              <a:rPr lang="ru-RU" sz="2000" b="1" dirty="0">
                <a:latin typeface="Calibri" pitchFamily="34" charset="0"/>
              </a:rPr>
              <a:t>от</a:t>
            </a:r>
            <a:r>
              <a:rPr lang="ru-RU" sz="2000" dirty="0">
                <a:latin typeface="Calibri" pitchFamily="34" charset="0"/>
              </a:rPr>
              <a:t> 1 </a:t>
            </a:r>
            <a:r>
              <a:rPr lang="ru-RU" sz="2000" b="1" dirty="0">
                <a:latin typeface="Calibri" pitchFamily="34" charset="0"/>
              </a:rPr>
              <a:t>до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</a:rPr>
              <a:t>-1  </a:t>
            </a:r>
            <a:r>
              <a:rPr lang="ru-RU" sz="2000" b="1" dirty="0">
                <a:latin typeface="Calibri" pitchFamily="34" charset="0"/>
              </a:rPr>
              <a:t>с шагом</a:t>
            </a:r>
            <a:r>
              <a:rPr lang="ru-RU" sz="2000" dirty="0">
                <a:latin typeface="Calibri" pitchFamily="34" charset="0"/>
              </a:rPr>
              <a:t> 1 </a:t>
            </a:r>
            <a:r>
              <a:rPr lang="ru-RU" sz="2000" b="1" dirty="0">
                <a:latin typeface="Calibri" pitchFamily="34" charset="0"/>
              </a:rPr>
              <a:t>выполнять </a:t>
            </a:r>
            <a:endParaRPr lang="ru-RU" sz="2000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b="1" i="1" dirty="0">
                <a:latin typeface="Calibri" pitchFamily="34" charset="0"/>
              </a:rPr>
              <a:t>     </a:t>
            </a:r>
            <a:r>
              <a:rPr lang="ru-RU" sz="2000" i="1" dirty="0">
                <a:solidFill>
                  <a:srgbClr val="0070C0"/>
                </a:solidFill>
                <a:latin typeface="Calibri" pitchFamily="34" charset="0"/>
              </a:rPr>
              <a:t>// </a:t>
            </a:r>
            <a:r>
              <a:rPr lang="en-US" sz="2000" i="1" dirty="0" err="1">
                <a:solidFill>
                  <a:srgbClr val="0070C0"/>
                </a:solidFill>
                <a:latin typeface="Calibri" pitchFamily="34" charset="0"/>
              </a:rPr>
              <a:t>i</a:t>
            </a:r>
            <a:r>
              <a:rPr lang="ru-RU" sz="2000" i="1" dirty="0">
                <a:solidFill>
                  <a:srgbClr val="0070C0"/>
                </a:solidFill>
                <a:latin typeface="Calibri" pitchFamily="34" charset="0"/>
              </a:rPr>
              <a:t> – номер первого элемента в несортированной части</a:t>
            </a:r>
            <a:r>
              <a:rPr lang="en-US" sz="2000" i="1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ru-RU" sz="2000" i="1" dirty="0">
                <a:solidFill>
                  <a:srgbClr val="0070C0"/>
                </a:solidFill>
                <a:latin typeface="Calibri" pitchFamily="34" charset="0"/>
              </a:rPr>
              <a:t>массива</a:t>
            </a:r>
            <a:endParaRPr lang="ru-RU" sz="2000" dirty="0">
              <a:solidFill>
                <a:srgbClr val="0070C0"/>
              </a:solidFill>
              <a:latin typeface="Calibri" pitchFamily="34" charset="0"/>
            </a:endParaRPr>
          </a:p>
          <a:p>
            <a:pPr hangingPunct="0">
              <a:buNone/>
            </a:pPr>
            <a:r>
              <a:rPr lang="en-US" sz="2000" dirty="0">
                <a:latin typeface="Calibri" pitchFamily="34" charset="0"/>
              </a:rPr>
              <a:t>  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 			   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j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– 1;</a:t>
            </a:r>
          </a:p>
          <a:p>
            <a:pPr hangingPunct="0">
              <a:buNone/>
            </a:pPr>
            <a:r>
              <a:rPr lang="ru-RU" sz="2000" i="1" dirty="0">
                <a:latin typeface="Calibri" pitchFamily="34" charset="0"/>
              </a:rPr>
              <a:t>    </a:t>
            </a:r>
            <a:r>
              <a:rPr lang="ru-RU" sz="2000" i="1" dirty="0">
                <a:solidFill>
                  <a:srgbClr val="0070C0"/>
                </a:solidFill>
                <a:latin typeface="Calibri" pitchFamily="34" charset="0"/>
              </a:rPr>
              <a:t>// Все элементы из отсортированной части, большие,</a:t>
            </a:r>
            <a:endParaRPr lang="ru-RU" sz="2000" dirty="0">
              <a:solidFill>
                <a:srgbClr val="0070C0"/>
              </a:solidFill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i="1" dirty="0">
                <a:solidFill>
                  <a:srgbClr val="0070C0"/>
                </a:solidFill>
                <a:latin typeface="Calibri" pitchFamily="34" charset="0"/>
              </a:rPr>
              <a:t>    // чем </a:t>
            </a:r>
            <a:r>
              <a:rPr lang="en-US" sz="2000" i="1" dirty="0">
                <a:solidFill>
                  <a:srgbClr val="0070C0"/>
                </a:solidFill>
                <a:latin typeface="Calibri" pitchFamily="34" charset="0"/>
              </a:rPr>
              <a:t>x</a:t>
            </a:r>
            <a:r>
              <a:rPr lang="ru-RU" sz="2000" i="1" dirty="0">
                <a:solidFill>
                  <a:srgbClr val="0070C0"/>
                </a:solidFill>
                <a:latin typeface="Calibri" pitchFamily="34" charset="0"/>
              </a:rPr>
              <a:t>, сдвинуть на одну позицию вправо:</a:t>
            </a:r>
            <a:endParaRPr lang="ru-RU" sz="2000" dirty="0">
              <a:solidFill>
                <a:srgbClr val="0070C0"/>
              </a:solidFill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b="1" dirty="0">
                <a:latin typeface="Calibri" pitchFamily="34" charset="0"/>
              </a:rPr>
              <a:t>   </a:t>
            </a:r>
            <a:r>
              <a:rPr lang="en-US" sz="2000" b="1" dirty="0">
                <a:latin typeface="Calibri" pitchFamily="34" charset="0"/>
              </a:rPr>
              <a:t>       </a:t>
            </a:r>
            <a:r>
              <a:rPr lang="ru-RU" sz="2000" b="1" dirty="0">
                <a:latin typeface="Calibri" pitchFamily="34" charset="0"/>
              </a:rPr>
              <a:t>пока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≥ 0 </a:t>
            </a:r>
            <a:r>
              <a:rPr lang="ru-RU" sz="2000" b="1" dirty="0">
                <a:latin typeface="Calibri" pitchFamily="34" charset="0"/>
              </a:rPr>
              <a:t>и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2000" b="1" dirty="0">
                <a:latin typeface="Calibri" pitchFamily="34" charset="0"/>
              </a:rPr>
              <a:t>выполнять </a:t>
            </a:r>
            <a:endParaRPr lang="ru-RU" sz="2000" dirty="0">
              <a:latin typeface="Calibri" pitchFamily="34" charset="0"/>
            </a:endParaRPr>
          </a:p>
          <a:p>
            <a:pPr hangingPunct="0">
              <a:buNone/>
            </a:pPr>
            <a:r>
              <a:rPr lang="en-US" sz="2000" dirty="0">
                <a:latin typeface="Calibri" pitchFamily="34" charset="0"/>
              </a:rPr>
              <a:t>            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A[j+1]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A[j];	   	   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j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– 1; </a:t>
            </a:r>
            <a:r>
              <a:rPr lang="ru-RU" sz="2000" dirty="0">
                <a:latin typeface="Calibri" pitchFamily="34" charset="0"/>
              </a:rPr>
              <a:t>		    </a:t>
            </a:r>
          </a:p>
          <a:p>
            <a:pPr hangingPunct="0">
              <a:buNone/>
            </a:pPr>
            <a:r>
              <a:rPr lang="ru-RU" sz="2000" b="1" dirty="0">
                <a:latin typeface="Calibri" pitchFamily="34" charset="0"/>
              </a:rPr>
              <a:t>     </a:t>
            </a:r>
            <a:r>
              <a:rPr lang="en-US" sz="2000" b="1" dirty="0">
                <a:latin typeface="Calibri" pitchFamily="34" charset="0"/>
              </a:rPr>
              <a:t>     </a:t>
            </a:r>
            <a:r>
              <a:rPr lang="ru-RU" sz="2000" b="1" dirty="0">
                <a:latin typeface="Calibri" pitchFamily="34" charset="0"/>
              </a:rPr>
              <a:t>конец пока 	 </a:t>
            </a:r>
            <a:endParaRPr lang="ru-RU" sz="2000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i="1" dirty="0">
                <a:solidFill>
                  <a:srgbClr val="0070C0"/>
                </a:solidFill>
                <a:latin typeface="Calibri" pitchFamily="34" charset="0"/>
              </a:rPr>
              <a:t>      // Элемент </a:t>
            </a:r>
            <a:r>
              <a:rPr lang="en-US" sz="2000" i="1" dirty="0">
                <a:solidFill>
                  <a:srgbClr val="0070C0"/>
                </a:solidFill>
                <a:latin typeface="Calibri" pitchFamily="34" charset="0"/>
              </a:rPr>
              <a:t>x</a:t>
            </a:r>
            <a:r>
              <a:rPr lang="ru-RU" sz="2000" i="1" dirty="0">
                <a:solidFill>
                  <a:srgbClr val="0070C0"/>
                </a:solidFill>
                <a:latin typeface="Calibri" pitchFamily="34" charset="0"/>
              </a:rPr>
              <a:t> поставить на свое место по порядку:</a:t>
            </a:r>
            <a:endParaRPr lang="ru-RU" sz="2000" dirty="0">
              <a:solidFill>
                <a:srgbClr val="0070C0"/>
              </a:solidFill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dirty="0">
                <a:latin typeface="Calibri" pitchFamily="34" charset="0"/>
              </a:rPr>
              <a:t>	</a:t>
            </a:r>
            <a:r>
              <a:rPr lang="en-US" sz="2000" dirty="0">
                <a:latin typeface="Calibri" pitchFamily="34" charset="0"/>
              </a:rPr>
              <a:t>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A[j+1]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x;</a:t>
            </a:r>
            <a:r>
              <a:rPr lang="en-US" sz="2000" dirty="0">
                <a:latin typeface="Calibri" pitchFamily="34" charset="0"/>
              </a:rPr>
              <a:t>		   	    </a:t>
            </a:r>
            <a:endParaRPr lang="ru-RU" sz="2000" dirty="0">
              <a:latin typeface="Calibri" pitchFamily="34" charset="0"/>
            </a:endParaRPr>
          </a:p>
          <a:p>
            <a:pPr>
              <a:buNone/>
            </a:pPr>
            <a:r>
              <a:rPr lang="en-US" sz="2000" b="1" dirty="0">
                <a:latin typeface="Calibri" pitchFamily="34" charset="0"/>
              </a:rPr>
              <a:t>   </a:t>
            </a:r>
            <a:r>
              <a:rPr lang="ru-RU" sz="2000" b="1" dirty="0">
                <a:latin typeface="Calibri" pitchFamily="34" charset="0"/>
              </a:rPr>
              <a:t>конец цикла	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алгоритма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9550" y="785794"/>
            <a:ext cx="8724900" cy="2663840"/>
          </a:xfrm>
        </p:spPr>
        <p:txBody>
          <a:bodyPr>
            <a:normAutofit lnSpcReduction="10000"/>
          </a:bodyPr>
          <a:lstStyle/>
          <a:p>
            <a:pPr marL="0" indent="-449263" algn="just">
              <a:buNone/>
            </a:pP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</a:t>
            </a:r>
            <a:r>
              <a:rPr lang="en-US" sz="2000" i="1" dirty="0" err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-м шаге максимально возможное число сравнений </a:t>
            </a:r>
            <a:r>
              <a:rPr lang="ru-RU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С</a:t>
            </a:r>
            <a:r>
              <a:rPr lang="en-US" sz="2000" i="1" baseline="-30000" dirty="0" err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во внутреннем цикле равно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-</a:t>
            </a: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1; </a:t>
            </a:r>
            <a:endParaRPr lang="en-US" sz="20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marL="0" indent="-449263" algn="just">
              <a:buNone/>
            </a:pP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если предположить, что все перестановки </a:t>
            </a:r>
            <a:r>
              <a:rPr lang="ru-RU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N </a:t>
            </a: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ключей равновероятны, число сравнений в среднем равно </a:t>
            </a:r>
            <a:r>
              <a:rPr lang="en-US" sz="2000" i="1" dirty="0" err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/ </a:t>
            </a: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.</a:t>
            </a:r>
          </a:p>
          <a:p>
            <a:pPr marL="0" indent="-449263" algn="just">
              <a:buNone/>
            </a:pP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Для </a:t>
            </a:r>
            <a:r>
              <a:rPr lang="en-US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M</a:t>
            </a:r>
            <a:r>
              <a:rPr lang="en-US" sz="2000" i="1" baseline="-25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количества пересылок на </a:t>
            </a:r>
            <a:r>
              <a:rPr lang="en-US" sz="2000" i="1" dirty="0" err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-м шаге,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максимальное </a:t>
            </a:r>
            <a:r>
              <a:rPr lang="ru-RU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М</a:t>
            </a:r>
            <a:r>
              <a:rPr lang="en-US" sz="2000" i="1" baseline="-25000" dirty="0" err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= </a:t>
            </a:r>
            <a:r>
              <a:rPr lang="ru-RU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С</a:t>
            </a:r>
            <a:r>
              <a:rPr lang="en-US" sz="2000" i="1" baseline="-30000" dirty="0" err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+ 2. </a:t>
            </a:r>
          </a:p>
          <a:p>
            <a:pPr marL="0" indent="-449263" algn="just">
              <a:buNone/>
            </a:pP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Всего шагов </a:t>
            </a:r>
            <a:r>
              <a:rPr lang="ru-RU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N </a:t>
            </a:r>
            <a:r>
              <a:rPr lang="en-US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-</a:t>
            </a:r>
            <a:r>
              <a:rPr lang="ru-RU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1.</a:t>
            </a:r>
            <a:endParaRPr lang="en-US" sz="20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marL="0" indent="-449263" algn="just">
              <a:buNone/>
            </a:pP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Следовательно, количество сравнений и пересылок в худшем и лучшем случаях:</a:t>
            </a:r>
            <a:endParaRPr lang="ru-RU" sz="2000" dirty="0">
              <a:latin typeface="Calibri" pitchFamily="34" charset="0"/>
            </a:endParaRP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323272"/>
              </p:ext>
            </p:extLst>
          </p:nvPr>
        </p:nvGraphicFramePr>
        <p:xfrm>
          <a:off x="1540747" y="3378200"/>
          <a:ext cx="40005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393480" progId="">
                  <p:embed/>
                </p:oleObj>
              </mc:Choice>
              <mc:Fallback>
                <p:oleObj name="Equation" r:id="rId2" imgW="2247840" imgH="393480" progId="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747" y="3378200"/>
                        <a:ext cx="4000500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570698"/>
              </p:ext>
            </p:extLst>
          </p:nvPr>
        </p:nvGraphicFramePr>
        <p:xfrm>
          <a:off x="1571604" y="4208468"/>
          <a:ext cx="15716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920" imgH="228600" progId="">
                  <p:embed/>
                </p:oleObj>
              </mc:Choice>
              <mc:Fallback>
                <p:oleObj name="Equation" r:id="rId4" imgW="799920" imgH="228600" progId="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4208468"/>
                        <a:ext cx="157162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534116"/>
              </p:ext>
            </p:extLst>
          </p:nvPr>
        </p:nvGraphicFramePr>
        <p:xfrm>
          <a:off x="1560194" y="4787910"/>
          <a:ext cx="21431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840" imgH="228600" progId="">
                  <p:embed/>
                </p:oleObj>
              </mc:Choice>
              <mc:Fallback>
                <p:oleObj name="Equation" r:id="rId6" imgW="1104840" imgH="228600" progId="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194" y="4787910"/>
                        <a:ext cx="2143125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677820"/>
              </p:ext>
            </p:extLst>
          </p:nvPr>
        </p:nvGraphicFramePr>
        <p:xfrm>
          <a:off x="1571604" y="5230822"/>
          <a:ext cx="44180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05040" imgH="393480" progId="">
                  <p:embed/>
                </p:oleObj>
              </mc:Choice>
              <mc:Fallback>
                <p:oleObj name="Equation" r:id="rId8" imgW="2705040" imgH="393480" progId="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5230822"/>
                        <a:ext cx="4418013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499350" cy="65403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Сортировка бинарными включениями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928670"/>
            <a:ext cx="8394898" cy="3580450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>
                <a:latin typeface="Calibri" pitchFamily="34" charset="0"/>
              </a:rPr>
              <a:t>Для нахождения места для </a:t>
            </a:r>
            <a:r>
              <a:rPr lang="en-US" sz="2400" i="1" dirty="0" err="1">
                <a:latin typeface="Calibri" pitchFamily="34" charset="0"/>
              </a:rPr>
              <a:t>i</a:t>
            </a:r>
            <a:r>
              <a:rPr lang="ru-RU" sz="2400" i="1" dirty="0">
                <a:latin typeface="Calibri" pitchFamily="34" charset="0"/>
              </a:rPr>
              <a:t>-</a:t>
            </a:r>
            <a:r>
              <a:rPr lang="ru-RU" sz="2400" dirty="0">
                <a:latin typeface="Calibri" pitchFamily="34" charset="0"/>
              </a:rPr>
              <a:t>го элемента можно использовать метод  бинарного  поиска  элемента в отсортированном массиве, в котором на </a:t>
            </a:r>
            <a:r>
              <a:rPr lang="en-US" sz="2400" i="1" dirty="0" err="1">
                <a:latin typeface="Calibri" pitchFamily="34" charset="0"/>
              </a:rPr>
              <a:t>i</a:t>
            </a:r>
            <a:r>
              <a:rPr lang="ru-RU" sz="2400" i="1" dirty="0">
                <a:latin typeface="Calibri" pitchFamily="34" charset="0"/>
              </a:rPr>
              <a:t>-</a:t>
            </a:r>
            <a:r>
              <a:rPr lang="ru-RU" sz="2400" dirty="0" err="1">
                <a:latin typeface="Calibri" pitchFamily="34" charset="0"/>
              </a:rPr>
              <a:t>ом</a:t>
            </a:r>
            <a:r>
              <a:rPr lang="ru-RU" sz="2400" dirty="0">
                <a:latin typeface="Calibri" pitchFamily="34" charset="0"/>
              </a:rPr>
              <a:t> шаге выполняется ~ </a:t>
            </a:r>
            <a:r>
              <a:rPr lang="en-US" sz="2400" i="1" dirty="0">
                <a:latin typeface="Calibri" pitchFamily="34" charset="0"/>
              </a:rPr>
              <a:t>log</a:t>
            </a:r>
            <a:r>
              <a:rPr lang="ru-RU" sz="2400" baseline="-25000" dirty="0">
                <a:latin typeface="Calibri" pitchFamily="34" charset="0"/>
              </a:rPr>
              <a:t>2</a:t>
            </a:r>
            <a:r>
              <a:rPr lang="en-US" sz="2400" i="1" dirty="0" err="1">
                <a:latin typeface="Calibri" pitchFamily="34" charset="0"/>
              </a:rPr>
              <a:t>i</a:t>
            </a:r>
            <a:r>
              <a:rPr lang="en-US" sz="2400" i="1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</a:rPr>
              <a:t>сравнений. </a:t>
            </a:r>
            <a:endParaRPr lang="en-US" sz="2400" dirty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ru-RU" sz="2400" dirty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>
                <a:latin typeface="Calibri" pitchFamily="34" charset="0"/>
              </a:rPr>
              <a:t>Поэтому всего будет произведено ~ </a:t>
            </a:r>
            <a:r>
              <a:rPr lang="ru-RU" sz="2400" i="1" dirty="0">
                <a:latin typeface="Calibri" pitchFamily="34" charset="0"/>
              </a:rPr>
              <a:t>N</a:t>
            </a:r>
            <a:r>
              <a:rPr lang="ru-RU" sz="2400" i="1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400" i="1" dirty="0">
                <a:latin typeface="Calibri" pitchFamily="34" charset="0"/>
              </a:rPr>
              <a:t>log</a:t>
            </a:r>
            <a:r>
              <a:rPr lang="ru-RU" sz="2400" baseline="-25000" dirty="0">
                <a:latin typeface="Calibri" pitchFamily="34" charset="0"/>
              </a:rPr>
              <a:t>2</a:t>
            </a:r>
            <a:r>
              <a:rPr lang="en-US" sz="2400" i="1" dirty="0">
                <a:latin typeface="Calibri" pitchFamily="34" charset="0"/>
              </a:rPr>
              <a:t>N </a:t>
            </a:r>
            <a:r>
              <a:rPr lang="ru-RU" sz="2400" dirty="0">
                <a:latin typeface="Calibri" pitchFamily="34" charset="0"/>
              </a:rPr>
              <a:t>сравнений.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>
                <a:latin typeface="Calibri" pitchFamily="34" charset="0"/>
              </a:rPr>
              <a:t>Но количество пересылок в этом методе не изменится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10922" cy="654032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Сортировка простым выбором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000108"/>
            <a:ext cx="8610922" cy="4805156"/>
          </a:xfrm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>
                <a:latin typeface="Calibri" pitchFamily="34" charset="0"/>
              </a:rPr>
              <a:t>Методы сортировки посредством выбора основаны на идее многократного выбора. </a:t>
            </a:r>
            <a:endParaRPr lang="en-US" sz="24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ru-RU" sz="24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>
                <a:latin typeface="Calibri" pitchFamily="34" charset="0"/>
              </a:rPr>
              <a:t>На </a:t>
            </a:r>
            <a:r>
              <a:rPr lang="en-US" sz="2400" i="1" dirty="0" err="1">
                <a:latin typeface="Calibri" pitchFamily="34" charset="0"/>
              </a:rPr>
              <a:t>i</a:t>
            </a:r>
            <a:r>
              <a:rPr lang="ru-RU" sz="2400" i="1" dirty="0">
                <a:latin typeface="Calibri" pitchFamily="34" charset="0"/>
              </a:rPr>
              <a:t>-</a:t>
            </a:r>
            <a:r>
              <a:rPr lang="ru-RU" sz="2400" dirty="0">
                <a:latin typeface="Calibri" pitchFamily="34" charset="0"/>
              </a:rPr>
              <a:t>м шаге выбирается наименьший элемент из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</a:rPr>
              <a:t> входной последовательности </a:t>
            </a:r>
            <a:r>
              <a:rPr lang="en-US" sz="2400" i="1" dirty="0" err="1">
                <a:latin typeface="Calibri" pitchFamily="34" charset="0"/>
              </a:rPr>
              <a:t>a</a:t>
            </a:r>
            <a:r>
              <a:rPr lang="en-US" sz="2400" i="1" baseline="-25000" dirty="0" err="1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, ..., </a:t>
            </a:r>
            <a:r>
              <a:rPr lang="en-US" sz="2400" i="1" dirty="0">
                <a:latin typeface="Calibri" pitchFamily="34" charset="0"/>
              </a:rPr>
              <a:t>a</a:t>
            </a:r>
            <a:r>
              <a:rPr lang="en-US" sz="2400" i="1" baseline="-25000" dirty="0">
                <a:latin typeface="Calibri" pitchFamily="34" charset="0"/>
              </a:rPr>
              <a:t>n</a:t>
            </a:r>
            <a:r>
              <a:rPr lang="ru-RU" sz="2400" dirty="0">
                <a:latin typeface="Calibri" pitchFamily="34" charset="0"/>
              </a:rPr>
              <a:t> и меняется местами с </a:t>
            </a:r>
            <a:r>
              <a:rPr lang="en-US" sz="2400" i="1" dirty="0" err="1">
                <a:latin typeface="Calibri" pitchFamily="34" charset="0"/>
              </a:rPr>
              <a:t>a</a:t>
            </a:r>
            <a:r>
              <a:rPr lang="en-US" sz="2400" i="1" baseline="-25000" dirty="0" err="1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-м. </a:t>
            </a:r>
            <a:endParaRPr lang="en-US" sz="24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>
                <a:latin typeface="Calibri" pitchFamily="34" charset="0"/>
              </a:rPr>
              <a:t>Таким образом, после шага </a:t>
            </a:r>
            <a:r>
              <a:rPr lang="en-US" sz="2400" i="1" dirty="0" err="1">
                <a:latin typeface="Calibri" pitchFamily="34" charset="0"/>
              </a:rPr>
              <a:t>i</a:t>
            </a:r>
            <a:r>
              <a:rPr lang="en-US" sz="2400" i="1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</a:rPr>
              <a:t>на первом месте во входной последовательности будет находиться наименьший элемент. </a:t>
            </a:r>
            <a:endParaRPr lang="en-US" sz="24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>
                <a:latin typeface="Calibri" pitchFamily="34" charset="0"/>
              </a:rPr>
              <a:t>Затем этот элемент перемещается из входной в готовую последовательность. </a:t>
            </a:r>
            <a:endParaRPr lang="en-US" sz="24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>
                <a:latin typeface="Calibri" pitchFamily="34" charset="0"/>
              </a:rPr>
              <a:t>Процесс выбора наименьшего элемента из входной последовательности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</a:rPr>
              <a:t>повторяется до тех пор, пока в ней останется только один элемент.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654032"/>
          </a:xfrm>
        </p:spPr>
        <p:txBody>
          <a:bodyPr>
            <a:normAutofit/>
          </a:bodyPr>
          <a:lstStyle/>
          <a:p>
            <a:r>
              <a:rPr lang="ru-RU" sz="3200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928670"/>
            <a:ext cx="8394898" cy="466057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Проиллюстрируем этот метод на той же последовательности 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		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dirty="0">
                <a:solidFill>
                  <a:schemeClr val="accent1"/>
                </a:solidFill>
                <a:latin typeface="Calibri" pitchFamily="34" charset="0"/>
              </a:rPr>
              <a:t>40</a:t>
            </a:r>
            <a:r>
              <a:rPr lang="ru-RU" sz="2000" dirty="0">
                <a:latin typeface="Calibri" pitchFamily="34" charset="0"/>
              </a:rPr>
              <a:t>  51  8  38  90  14  </a:t>
            </a:r>
            <a:r>
              <a:rPr lang="ru-RU" sz="2000" u="sng" dirty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dirty="0">
                <a:latin typeface="Calibri" pitchFamily="34" charset="0"/>
              </a:rPr>
              <a:t>  63.</a:t>
            </a:r>
          </a:p>
          <a:p>
            <a:pPr>
              <a:buFont typeface="Arial" pitchFamily="34" charset="0"/>
              <a:buNone/>
            </a:pP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На первом шаге находим наименьший элемент 2, обмениваем его с первым элементом 40 и перемещаем в готовую последовательность: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 	  2  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ru-RU" sz="2000" dirty="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ru-RU" sz="2000" u="sng" dirty="0">
                <a:solidFill>
                  <a:srgbClr val="FF0000"/>
                </a:solidFill>
                <a:latin typeface="Calibri" pitchFamily="34" charset="0"/>
              </a:rPr>
              <a:t>8 </a:t>
            </a:r>
            <a:r>
              <a:rPr lang="ru-RU" sz="2000" dirty="0">
                <a:latin typeface="Calibri" pitchFamily="34" charset="0"/>
              </a:rPr>
              <a:t> 38  90  14  40  63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	  2  8  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ru-RU" sz="2000" dirty="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 dirty="0">
                <a:latin typeface="Calibri" pitchFamily="34" charset="0"/>
              </a:rPr>
              <a:t>  38  90  </a:t>
            </a:r>
            <a:r>
              <a:rPr lang="ru-RU" sz="2000" u="sng" dirty="0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 dirty="0">
                <a:latin typeface="Calibri" pitchFamily="34" charset="0"/>
              </a:rPr>
              <a:t>  40  63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       2  8  14  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u="sng" dirty="0">
                <a:solidFill>
                  <a:srgbClr val="FF0000"/>
                </a:solidFill>
                <a:latin typeface="Calibri" pitchFamily="34" charset="0"/>
              </a:rPr>
              <a:t>38</a:t>
            </a:r>
            <a:r>
              <a:rPr lang="ru-RU" sz="2000" dirty="0">
                <a:latin typeface="Calibri" pitchFamily="34" charset="0"/>
              </a:rPr>
              <a:t>  90  51  40  63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       2  8  14  38  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ru-RU" sz="2000" dirty="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 dirty="0">
                <a:latin typeface="Calibri" pitchFamily="34" charset="0"/>
              </a:rPr>
              <a:t>  51  </a:t>
            </a:r>
            <a:r>
              <a:rPr lang="ru-RU" sz="2000" u="sng" dirty="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 dirty="0">
                <a:latin typeface="Calibri" pitchFamily="34" charset="0"/>
              </a:rPr>
              <a:t>  63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       2  8  14  38   40 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ru-RU" sz="2000" u="sng" dirty="0">
                <a:solidFill>
                  <a:srgbClr val="FF0000"/>
                </a:solidFill>
                <a:latin typeface="Calibri" pitchFamily="34" charset="0"/>
              </a:rPr>
              <a:t>51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90  63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	  2  8  14  38   40  51 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ru-RU" sz="2000" dirty="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ru-RU" sz="2000" u="sng" dirty="0">
                <a:solidFill>
                  <a:srgbClr val="FF0000"/>
                </a:solidFill>
                <a:latin typeface="Calibri" pitchFamily="34" charset="0"/>
              </a:rPr>
              <a:t>63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       2  8  14  38   40  51  63 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u="sng" dirty="0">
                <a:solidFill>
                  <a:srgbClr val="FF0000"/>
                </a:solidFill>
                <a:latin typeface="Calibri" pitchFamily="34" charset="0"/>
              </a:rPr>
              <a:t>90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/>
          </a:bodyPr>
          <a:lstStyle/>
          <a:p>
            <a:r>
              <a:rPr lang="ru-RU" sz="3200" dirty="0"/>
              <a:t>Обсуждение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000108"/>
            <a:ext cx="8322890" cy="4373108"/>
          </a:xfrm>
        </p:spPr>
        <p:txBody>
          <a:bodyPr/>
          <a:lstStyle/>
          <a:p>
            <a:pPr>
              <a:buNone/>
            </a:pPr>
            <a:r>
              <a:rPr lang="ru-RU" sz="2000" dirty="0">
                <a:latin typeface="Calibri" pitchFamily="34" charset="0"/>
              </a:rPr>
              <a:t>Данный метод в некотором смысле противоположен сортировке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простыми включениями. 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При сортировке простым выбором рассматриваются все элементы входной последовательности и для фиксированного места из нее выбирается наименьший элемент. 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При этом не возникает необходимости "сдвига" участка массива, поскольку выбранный элемент вставляется всегда в конец готовой последовательности. Вытесняемый же элемент достаточно переставить на освободившееся место в несортированной входной части.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42852"/>
            <a:ext cx="749935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5760" y="620688"/>
            <a:ext cx="8892480" cy="5715040"/>
          </a:xfrm>
        </p:spPr>
        <p:txBody>
          <a:bodyPr/>
          <a:lstStyle/>
          <a:p>
            <a:pPr hangingPunct="0">
              <a:buNone/>
            </a:pPr>
            <a:r>
              <a:rPr lang="ru-RU" sz="2000" dirty="0">
                <a:solidFill>
                  <a:srgbClr val="0070C0"/>
                </a:solidFill>
                <a:latin typeface="Calibri" pitchFamily="34" charset="0"/>
              </a:rPr>
              <a:t>Условно разделить массив А на отсортированную и несортированную части. Сначала весь массив — это несортированная часть. </a:t>
            </a:r>
          </a:p>
          <a:p>
            <a:pPr hangingPunct="0">
              <a:buNone/>
            </a:pPr>
            <a:r>
              <a:rPr lang="ru-RU" sz="2000" b="1" dirty="0">
                <a:latin typeface="Calibri" pitchFamily="34" charset="0"/>
              </a:rPr>
              <a:t>цикл по</a:t>
            </a:r>
            <a:r>
              <a:rPr lang="ru-RU" sz="2000" dirty="0">
                <a:latin typeface="Calibri" pitchFamily="34" charset="0"/>
              </a:rPr>
              <a:t> i </a:t>
            </a:r>
            <a:r>
              <a:rPr lang="ru-RU" sz="2000" b="1" dirty="0">
                <a:latin typeface="Calibri" pitchFamily="34" charset="0"/>
              </a:rPr>
              <a:t>от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0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до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</a:rPr>
              <a:t>–</a:t>
            </a:r>
            <a:r>
              <a:rPr lang="en-US" sz="2000" dirty="0">
                <a:latin typeface="Calibri" pitchFamily="34" charset="0"/>
              </a:rPr>
              <a:t>2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 шагом</a:t>
            </a:r>
            <a:r>
              <a:rPr lang="ru-RU" sz="2000" dirty="0">
                <a:latin typeface="Calibri" pitchFamily="34" charset="0"/>
              </a:rPr>
              <a:t> 1 </a:t>
            </a:r>
            <a:r>
              <a:rPr lang="ru-RU" sz="2000" b="1" dirty="0">
                <a:latin typeface="Calibri" pitchFamily="34" charset="0"/>
              </a:rPr>
              <a:t>выполнять</a:t>
            </a:r>
            <a:endParaRPr lang="ru-RU" sz="2000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i="1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2000" i="1" dirty="0">
                <a:solidFill>
                  <a:srgbClr val="0070C0"/>
                </a:solidFill>
                <a:latin typeface="Calibri" pitchFamily="34" charset="0"/>
              </a:rPr>
              <a:t>         </a:t>
            </a:r>
            <a:r>
              <a:rPr lang="ru-RU" sz="2000" i="1" dirty="0">
                <a:solidFill>
                  <a:srgbClr val="0070C0"/>
                </a:solidFill>
                <a:latin typeface="Calibri" pitchFamily="34" charset="0"/>
              </a:rPr>
              <a:t>// </a:t>
            </a:r>
            <a:r>
              <a:rPr lang="en-US" sz="2000" i="1" dirty="0" err="1">
                <a:solidFill>
                  <a:srgbClr val="0070C0"/>
                </a:solidFill>
                <a:latin typeface="Calibri" pitchFamily="34" charset="0"/>
              </a:rPr>
              <a:t>i</a:t>
            </a:r>
            <a:r>
              <a:rPr lang="ru-RU" sz="2000" i="1" dirty="0">
                <a:solidFill>
                  <a:srgbClr val="0070C0"/>
                </a:solidFill>
                <a:latin typeface="Calibri" pitchFamily="34" charset="0"/>
              </a:rPr>
              <a:t> – номер первого элемента в несортированной части массива</a:t>
            </a:r>
            <a:endParaRPr lang="ru-RU" sz="2000" dirty="0">
              <a:solidFill>
                <a:srgbClr val="0070C0"/>
              </a:solidFill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 </a:t>
            </a:r>
            <a:r>
              <a:rPr lang="ru-RU" sz="20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 dirty="0">
                <a:latin typeface="Calibri" pitchFamily="34" charset="0"/>
              </a:rPr>
              <a:t>					   </a:t>
            </a:r>
          </a:p>
          <a:p>
            <a:pPr hangingPunct="0">
              <a:buNone/>
            </a:pPr>
            <a:r>
              <a:rPr lang="en-US" sz="2000" i="1" dirty="0">
                <a:solidFill>
                  <a:srgbClr val="0070C0"/>
                </a:solidFill>
                <a:latin typeface="Calibri" pitchFamily="34" charset="0"/>
              </a:rPr>
              <a:t>        </a:t>
            </a:r>
            <a:r>
              <a:rPr lang="ru-RU" sz="2000" i="1" dirty="0">
                <a:solidFill>
                  <a:srgbClr val="0070C0"/>
                </a:solidFill>
                <a:latin typeface="Calibri" pitchFamily="34" charset="0"/>
              </a:rPr>
              <a:t>// Найти минимальный элемент в несортированной части массива:</a:t>
            </a:r>
            <a:endParaRPr lang="ru-RU" sz="2000" dirty="0">
              <a:solidFill>
                <a:srgbClr val="0070C0"/>
              </a:solidFill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b="1" dirty="0">
                <a:latin typeface="Calibri" pitchFamily="34" charset="0"/>
              </a:rPr>
              <a:t>   	 </a:t>
            </a:r>
            <a:r>
              <a:rPr lang="en-US" sz="2000" b="1" dirty="0">
                <a:latin typeface="Calibri" pitchFamily="34" charset="0"/>
              </a:rPr>
              <a:t>     </a:t>
            </a:r>
            <a:r>
              <a:rPr lang="ru-RU" sz="2000" b="1" dirty="0">
                <a:latin typeface="Calibri" pitchFamily="34" charset="0"/>
              </a:rPr>
              <a:t>цикл по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j </a:t>
            </a:r>
            <a:r>
              <a:rPr lang="ru-RU" sz="2000" b="1" dirty="0">
                <a:latin typeface="Calibri" pitchFamily="34" charset="0"/>
              </a:rPr>
              <a:t>от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+1 </a:t>
            </a:r>
            <a:r>
              <a:rPr lang="ru-RU" sz="2000" b="1" dirty="0">
                <a:latin typeface="Calibri" pitchFamily="34" charset="0"/>
              </a:rPr>
              <a:t>до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N-1 </a:t>
            </a:r>
            <a:r>
              <a:rPr lang="ru-RU" sz="2000" b="1" dirty="0">
                <a:latin typeface="Calibri" pitchFamily="34" charset="0"/>
              </a:rPr>
              <a:t>с шагом</a:t>
            </a:r>
            <a:r>
              <a:rPr lang="ru-RU" sz="2000" dirty="0">
                <a:latin typeface="Calibri" pitchFamily="34" charset="0"/>
              </a:rPr>
              <a:t> 1 </a:t>
            </a:r>
            <a:r>
              <a:rPr lang="ru-RU" sz="2000" b="1" dirty="0">
                <a:latin typeface="Calibri" pitchFamily="34" charset="0"/>
              </a:rPr>
              <a:t>выполнять </a:t>
            </a:r>
            <a:endParaRPr lang="ru-RU" sz="2000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b="1" dirty="0">
                <a:latin typeface="Calibri" pitchFamily="34" charset="0"/>
              </a:rPr>
              <a:t>    		</a:t>
            </a:r>
            <a:r>
              <a:rPr lang="en-US" sz="2000" b="1" dirty="0">
                <a:latin typeface="Calibri" pitchFamily="34" charset="0"/>
              </a:rPr>
              <a:t>    </a:t>
            </a:r>
            <a:r>
              <a:rPr lang="ru-RU" sz="2000" b="1" dirty="0">
                <a:latin typeface="Calibri" pitchFamily="34" charset="0"/>
              </a:rPr>
              <a:t>если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А[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]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2000" b="1" dirty="0">
                <a:latin typeface="Calibri" pitchFamily="34" charset="0"/>
              </a:rPr>
              <a:t>то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 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 dirty="0">
                <a:latin typeface="Calibri" pitchFamily="34" charset="0"/>
              </a:rPr>
              <a:t>		</a:t>
            </a:r>
          </a:p>
          <a:p>
            <a:pPr hangingPunct="0">
              <a:buNone/>
            </a:pPr>
            <a:r>
              <a:rPr lang="ru-RU" sz="2000" b="1" dirty="0">
                <a:latin typeface="Calibri" pitchFamily="34" charset="0"/>
              </a:rPr>
              <a:t> 	</a:t>
            </a:r>
            <a:r>
              <a:rPr lang="en-US" sz="2000" b="1" dirty="0">
                <a:latin typeface="Calibri" pitchFamily="34" charset="0"/>
              </a:rPr>
              <a:t>      </a:t>
            </a:r>
            <a:r>
              <a:rPr lang="ru-RU" sz="2000" b="1" dirty="0">
                <a:latin typeface="Calibri" pitchFamily="34" charset="0"/>
              </a:rPr>
              <a:t>конец цикла</a:t>
            </a:r>
            <a:endParaRPr lang="ru-RU" sz="2000" dirty="0">
              <a:latin typeface="Calibri" pitchFamily="34" charset="0"/>
            </a:endParaRPr>
          </a:p>
          <a:p>
            <a:pPr hangingPunct="0">
              <a:buNone/>
            </a:pPr>
            <a:r>
              <a:rPr lang="en-US" sz="2000" i="1" dirty="0">
                <a:solidFill>
                  <a:srgbClr val="0070C0"/>
                </a:solidFill>
                <a:latin typeface="Calibri" pitchFamily="34" charset="0"/>
              </a:rPr>
              <a:t>           </a:t>
            </a:r>
            <a:r>
              <a:rPr lang="ru-RU" sz="2000" i="1" dirty="0">
                <a:solidFill>
                  <a:srgbClr val="0070C0"/>
                </a:solidFill>
                <a:latin typeface="Calibri" pitchFamily="34" charset="0"/>
              </a:rPr>
              <a:t>// Найденный минимальный элемент поменять местами с</a:t>
            </a:r>
            <a:endParaRPr lang="ru-RU" sz="2000" dirty="0">
              <a:solidFill>
                <a:srgbClr val="0070C0"/>
              </a:solidFill>
              <a:latin typeface="Calibri" pitchFamily="34" charset="0"/>
            </a:endParaRPr>
          </a:p>
          <a:p>
            <a:pPr hangingPunct="0">
              <a:buNone/>
            </a:pPr>
            <a:r>
              <a:rPr lang="en-US" sz="2000" i="1" dirty="0">
                <a:solidFill>
                  <a:srgbClr val="0070C0"/>
                </a:solidFill>
                <a:latin typeface="Calibri" pitchFamily="34" charset="0"/>
              </a:rPr>
              <a:t>          </a:t>
            </a:r>
            <a:r>
              <a:rPr lang="ru-RU" sz="2000" i="1" dirty="0">
                <a:solidFill>
                  <a:srgbClr val="0070C0"/>
                </a:solidFill>
                <a:latin typeface="Calibri" pitchFamily="34" charset="0"/>
              </a:rPr>
              <a:t>// первым элементом несортированной части:</a:t>
            </a:r>
            <a:endParaRPr lang="ru-RU" sz="2000" dirty="0">
              <a:solidFill>
                <a:srgbClr val="0070C0"/>
              </a:solidFill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dirty="0">
                <a:latin typeface="Calibri" pitchFamily="34" charset="0"/>
              </a:rPr>
              <a:t>   </a:t>
            </a:r>
            <a:r>
              <a:rPr lang="en-US" sz="2000" dirty="0">
                <a:latin typeface="Calibri" pitchFamily="34" charset="0"/>
              </a:rPr>
              <a:t>         </a:t>
            </a:r>
            <a:r>
              <a:rPr lang="ru-RU" sz="2000" b="1" dirty="0">
                <a:latin typeface="Calibri" pitchFamily="34" charset="0"/>
              </a:rPr>
              <a:t>если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sym typeface="Symbol"/>
              </a:rPr>
              <a:t></a:t>
            </a:r>
            <a:r>
              <a:rPr lang="en-US" sz="2000" dirty="0">
                <a:latin typeface="Calibri" pitchFamily="34" charset="0"/>
              </a:rPr>
              <a:t> r </a:t>
            </a:r>
            <a:r>
              <a:rPr lang="ru-RU" sz="2000" dirty="0">
                <a:latin typeface="Calibri" pitchFamily="34" charset="0"/>
              </a:rPr>
              <a:t>   </a:t>
            </a:r>
            <a:endParaRPr lang="en-US" sz="2000" dirty="0">
              <a:latin typeface="Calibri" pitchFamily="34" charset="0"/>
            </a:endParaRPr>
          </a:p>
          <a:p>
            <a:pPr hangingPunct="0">
              <a:buNone/>
            </a:pPr>
            <a:r>
              <a:rPr lang="en-US" sz="2000" b="1" dirty="0">
                <a:latin typeface="Calibri" pitchFamily="34" charset="0"/>
              </a:rPr>
              <a:t>            </a:t>
            </a:r>
            <a:r>
              <a:rPr lang="ru-RU" sz="2000" b="1" dirty="0">
                <a:latin typeface="Calibri" pitchFamily="34" charset="0"/>
              </a:rPr>
              <a:t>то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Обмен (</a:t>
            </a:r>
            <a:r>
              <a:rPr lang="en-US" sz="2000" dirty="0" err="1">
                <a:latin typeface="Calibri" pitchFamily="34" charset="0"/>
              </a:rPr>
              <a:t>i</a:t>
            </a:r>
            <a:r>
              <a:rPr lang="ru-RU" sz="2000" dirty="0">
                <a:latin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</a:rPr>
              <a:t>r</a:t>
            </a:r>
            <a:r>
              <a:rPr lang="ru-RU" sz="2000" dirty="0">
                <a:latin typeface="Calibri" pitchFamily="34" charset="0"/>
              </a:rPr>
              <a:t>);			   </a:t>
            </a:r>
          </a:p>
          <a:p>
            <a:pPr hangingPunct="0">
              <a:buNone/>
            </a:pPr>
            <a:r>
              <a:rPr lang="en-US" sz="2000" i="1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ru-RU" sz="2000" i="1" dirty="0">
                <a:solidFill>
                  <a:srgbClr val="0070C0"/>
                </a:solidFill>
                <a:latin typeface="Calibri" pitchFamily="34" charset="0"/>
              </a:rPr>
              <a:t>// Он будет последним элементом новой сортированной</a:t>
            </a:r>
            <a:r>
              <a:rPr lang="en-US" sz="2000" i="1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ru-RU" sz="2000" i="1" dirty="0">
                <a:solidFill>
                  <a:srgbClr val="0070C0"/>
                </a:solidFill>
                <a:latin typeface="Calibri" pitchFamily="34" charset="0"/>
              </a:rPr>
              <a:t>части массива </a:t>
            </a:r>
            <a:r>
              <a:rPr lang="en-US" sz="2000" i="1" dirty="0">
                <a:solidFill>
                  <a:srgbClr val="0070C0"/>
                </a:solidFill>
                <a:latin typeface="Calibri" pitchFamily="34" charset="0"/>
              </a:rPr>
              <a:t>A</a:t>
            </a:r>
            <a:endParaRPr lang="ru-RU" sz="2000" dirty="0">
              <a:solidFill>
                <a:srgbClr val="0070C0"/>
              </a:solidFill>
              <a:latin typeface="Calibri" pitchFamily="34" charset="0"/>
            </a:endParaRPr>
          </a:p>
          <a:p>
            <a:pPr hangingPunct="0">
              <a:buNone/>
            </a:pPr>
            <a:r>
              <a:rPr lang="ru-RU" sz="2000" b="1" dirty="0">
                <a:latin typeface="Calibri" pitchFamily="34" charset="0"/>
              </a:rPr>
              <a:t>конец цикла</a:t>
            </a:r>
            <a:endParaRPr lang="ru-RU" sz="2000" dirty="0">
              <a:latin typeface="Calibri" pitchFamily="34" charset="0"/>
            </a:endParaRP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42984"/>
            <a:ext cx="8928992" cy="4302240"/>
          </a:xfrm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Число </a:t>
            </a:r>
            <a:r>
              <a:rPr lang="ru-RU" sz="2000" i="1" dirty="0">
                <a:latin typeface="Calibri" pitchFamily="34" charset="0"/>
              </a:rPr>
              <a:t>С</a:t>
            </a:r>
            <a:r>
              <a:rPr lang="en-US" sz="2000" i="1" baseline="-25000" dirty="0" err="1">
                <a:latin typeface="Calibri" pitchFamily="34" charset="0"/>
              </a:rPr>
              <a:t>i</a:t>
            </a:r>
            <a:r>
              <a:rPr lang="ru-RU" sz="2000" dirty="0">
                <a:latin typeface="Calibri" pitchFamily="34" charset="0"/>
              </a:rPr>
              <a:t> сравнений на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dirty="0">
                <a:latin typeface="Calibri" pitchFamily="34" charset="0"/>
              </a:rPr>
              <a:t>-м шаге не зависит от начального порядка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элементов. </a:t>
            </a:r>
            <a:endParaRPr lang="en-US" sz="20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На первом шаге первый элемент сравнивается с остальными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элементами, на втором шаге число сравнений будет — </a:t>
            </a:r>
            <a:r>
              <a:rPr lang="ru-RU" sz="2000" i="1" dirty="0">
                <a:latin typeface="Calibri" pitchFamily="34" charset="0"/>
              </a:rPr>
              <a:t>N </a:t>
            </a:r>
            <a:r>
              <a:rPr lang="en-US" sz="2000" i="1" dirty="0">
                <a:latin typeface="Calibri" pitchFamily="34" charset="0"/>
              </a:rPr>
              <a:t>-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и т. д. </a:t>
            </a:r>
            <a:endParaRPr lang="en-US" sz="20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0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Поэтому число сравнений : </a:t>
            </a:r>
            <a:endParaRPr lang="en-US" sz="20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i="1" dirty="0">
                <a:latin typeface="Calibri" pitchFamily="34" charset="0"/>
              </a:rPr>
              <a:t>		</a:t>
            </a:r>
            <a:r>
              <a:rPr lang="ru-RU" sz="2000" i="1" dirty="0">
                <a:latin typeface="Calibri" pitchFamily="34" charset="0"/>
              </a:rPr>
              <a:t>С = (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i="1" dirty="0">
                <a:latin typeface="Calibri" pitchFamily="34" charset="0"/>
              </a:rPr>
              <a:t> – </a:t>
            </a:r>
            <a:r>
              <a:rPr lang="ru-RU" sz="2000" dirty="0">
                <a:latin typeface="Calibri" pitchFamily="34" charset="0"/>
              </a:rPr>
              <a:t>1) + (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i="1" dirty="0">
                <a:latin typeface="Calibri" pitchFamily="34" charset="0"/>
              </a:rPr>
              <a:t> – </a:t>
            </a:r>
            <a:r>
              <a:rPr lang="ru-RU" sz="2000" dirty="0">
                <a:latin typeface="Calibri" pitchFamily="34" charset="0"/>
              </a:rPr>
              <a:t>2) + ... + 1 = </a:t>
            </a:r>
            <a:r>
              <a:rPr lang="en-US" sz="2000" i="1" dirty="0">
                <a:latin typeface="Calibri" pitchFamily="34" charset="0"/>
              </a:rPr>
              <a:t>N </a:t>
            </a:r>
            <a:r>
              <a:rPr lang="en-US" sz="2000" dirty="0">
                <a:latin typeface="Calibri" pitchFamily="34" charset="0"/>
              </a:rPr>
              <a:t>* (</a:t>
            </a:r>
            <a:r>
              <a:rPr lang="en-US" sz="2000" i="1" dirty="0">
                <a:latin typeface="Calibri" pitchFamily="34" charset="0"/>
              </a:rPr>
              <a:t>N </a:t>
            </a:r>
            <a:r>
              <a:rPr lang="en-US" sz="2000" dirty="0">
                <a:latin typeface="Calibri" pitchFamily="34" charset="0"/>
              </a:rPr>
              <a:t>- 1)/2</a:t>
            </a:r>
            <a:r>
              <a:rPr lang="ru-RU" sz="2000" dirty="0">
                <a:latin typeface="Calibri" pitchFamily="34" charset="0"/>
              </a:rPr>
              <a:t> </a:t>
            </a:r>
            <a:endParaRPr lang="en-US" sz="20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0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Максимальное число пересылок </a:t>
            </a:r>
            <a:r>
              <a:rPr lang="ru-RU" sz="2000" i="1" dirty="0">
                <a:latin typeface="Calibri" pitchFamily="34" charset="0"/>
              </a:rPr>
              <a:t>М</a:t>
            </a:r>
            <a:r>
              <a:rPr lang="en-US" sz="2000" i="1" baseline="-25000" dirty="0">
                <a:latin typeface="Calibri" pitchFamily="34" charset="0"/>
              </a:rPr>
              <a:t>m</a:t>
            </a:r>
            <a:r>
              <a:rPr lang="ru-RU" sz="2000" i="1" baseline="-25000" dirty="0">
                <a:latin typeface="Calibri" pitchFamily="34" charset="0"/>
              </a:rPr>
              <a:t>ах</a:t>
            </a:r>
            <a:r>
              <a:rPr lang="ru-RU" sz="2000" i="1" dirty="0">
                <a:latin typeface="Calibri" pitchFamily="34" charset="0"/>
              </a:rPr>
              <a:t> = N </a:t>
            </a:r>
            <a:r>
              <a:rPr lang="en-US" sz="2000" i="1" dirty="0">
                <a:latin typeface="Calibri" pitchFamily="34" charset="0"/>
              </a:rPr>
              <a:t>-</a:t>
            </a:r>
            <a:r>
              <a:rPr lang="ru-RU" sz="2000" dirty="0">
                <a:latin typeface="Calibri" pitchFamily="34" charset="0"/>
              </a:rPr>
              <a:t>1,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так как на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каждом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проходе выполняется обмен найденного минимального элемента с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dirty="0">
                <a:latin typeface="Calibri" pitchFamily="34" charset="0"/>
              </a:rPr>
              <a:t>-м.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0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Вероятность того, что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dirty="0">
                <a:latin typeface="Calibri" pitchFamily="34" charset="0"/>
              </a:rPr>
              <a:t>-</a:t>
            </a:r>
            <a:r>
              <a:rPr lang="ru-RU" sz="2000" dirty="0" err="1">
                <a:latin typeface="Calibri" pitchFamily="34" charset="0"/>
              </a:rPr>
              <a:t>й</a:t>
            </a:r>
            <a:r>
              <a:rPr lang="ru-RU" sz="2000" dirty="0">
                <a:latin typeface="Calibri" pitchFamily="34" charset="0"/>
              </a:rPr>
              <a:t> элемент уже стоит на месте, невелика, поэтому средняя оценка </a:t>
            </a:r>
            <a:r>
              <a:rPr lang="ru-RU" sz="2000" i="1" dirty="0">
                <a:latin typeface="Calibri" pitchFamily="34" charset="0"/>
              </a:rPr>
              <a:t>М </a:t>
            </a:r>
            <a:r>
              <a:rPr lang="ru-RU" sz="2000" dirty="0">
                <a:latin typeface="Calibri" pitchFamily="34" charset="0"/>
              </a:rPr>
              <a:t>близка к максимальной. 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39718"/>
          </a:xfrm>
        </p:spPr>
        <p:txBody>
          <a:bodyPr>
            <a:noAutofit/>
          </a:bodyPr>
          <a:lstStyle/>
          <a:p>
            <a:r>
              <a:rPr lang="ru-RU" sz="3200" dirty="0"/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027791"/>
          </a:xfrm>
        </p:spPr>
        <p:txBody>
          <a:bodyPr/>
          <a:lstStyle/>
          <a:p>
            <a:pPr algn="just">
              <a:buNone/>
            </a:pPr>
            <a:r>
              <a:rPr lang="ru-RU" sz="2000" dirty="0">
                <a:latin typeface="Calibri" pitchFamily="34" charset="0"/>
              </a:rPr>
              <a:t>Мы видим, что число сравнений в методе выбора всегда равно максимальному числу сравнений в методе простых включений, в то время как число перемещений, наоборот, минимально. </a:t>
            </a:r>
          </a:p>
          <a:p>
            <a:pPr algn="just">
              <a:buNone/>
            </a:pPr>
            <a:endParaRPr lang="ru-RU" sz="2000" dirty="0">
              <a:latin typeface="Calibri" pitchFamily="34" charset="0"/>
            </a:endParaRPr>
          </a:p>
          <a:p>
            <a:pPr algn="just">
              <a:buNone/>
            </a:pPr>
            <a:r>
              <a:rPr lang="ru-RU" sz="2000" dirty="0">
                <a:latin typeface="Calibri" pitchFamily="34" charset="0"/>
              </a:rPr>
              <a:t>Если вспомнить, что сравниваются ключи позиций, а перемещаются записи целиком, то метод выбора, экономящий число перемещений может на практике оказаться предпочтительней.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000" indent="360000">
              <a:buFont typeface="Wingdings" pitchFamily="2" charset="2"/>
              <a:buNone/>
            </a:pPr>
            <a:r>
              <a:rPr lang="ru-RU" sz="1600" dirty="0">
                <a:latin typeface="Calibri" pitchFamily="34" charset="0"/>
                <a:cs typeface="Times New Roman" pitchFamily="18" charset="0"/>
              </a:rPr>
              <a:t>Объекты в общем случае будем рассматривать как записи произвольной природы, однако имеющие в своей структуре один и тот же </a:t>
            </a:r>
            <a:r>
              <a:rPr lang="ru-RU" sz="1600" i="1" dirty="0">
                <a:latin typeface="Calibri" pitchFamily="34" charset="0"/>
                <a:cs typeface="Times New Roman" pitchFamily="18" charset="0"/>
              </a:rPr>
              <a:t>ключ </a:t>
            </a:r>
            <a:r>
              <a:rPr lang="ru-RU" sz="1600" dirty="0">
                <a:latin typeface="Calibri" pitchFamily="34" charset="0"/>
                <a:cs typeface="Times New Roman" pitchFamily="18" charset="0"/>
              </a:rPr>
              <a:t>— поле, содержащее значение, которое сравнивается в процессе поиска с искомым ключом. В более общем случае ключ можно рассматривать как числовую функцию, которая строит значение ключа на основании сколь угодно сложного анализа всех данных, представленных в записи. </a:t>
            </a:r>
          </a:p>
          <a:p>
            <a:pPr marL="180000" indent="360000">
              <a:buFont typeface="Wingdings" pitchFamily="2" charset="2"/>
              <a:buNone/>
            </a:pPr>
            <a:r>
              <a:rPr lang="ru-RU" sz="1600" dirty="0">
                <a:latin typeface="Calibri" pitchFamily="34" charset="0"/>
                <a:cs typeface="Times New Roman" pitchFamily="18" charset="0"/>
              </a:rPr>
              <a:t>Далее при рассмотрении методов поиска и сортировки мы для простоты будем отождествлять записи с их ключами.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1600" dirty="0"/>
          </a:p>
        </p:txBody>
      </p:sp>
      <p:sp>
        <p:nvSpPr>
          <p:cNvPr id="271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Задача поиска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99" y="61896"/>
            <a:ext cx="8394898" cy="725470"/>
          </a:xfrm>
        </p:spPr>
        <p:txBody>
          <a:bodyPr>
            <a:normAutofit/>
          </a:bodyPr>
          <a:lstStyle/>
          <a:p>
            <a:r>
              <a:rPr lang="ru-RU" sz="3200" b="1" dirty="0"/>
              <a:t>Сортировка простым обменом</a:t>
            </a:r>
            <a:r>
              <a:rPr lang="ru-RU" sz="3200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071546"/>
            <a:ext cx="8928992" cy="5176854"/>
          </a:xfrm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Метод основан на принципе сравнения и обмена пар соседних элементов.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На первом шаге сравним последний и предпоследний элементы, если они не упорядочены, поменяем их местами.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Далее проделаем то же со вторым и третьим элементами от конца массива, третьим и четвертым и т. д. до первого и второго с начала массива.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При выполнении этой последовательности операций меньшие элементы в каждой паре продвинутся влево, наименьший займет первое место в массиве.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Повторим этот же процесс от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</a:rPr>
              <a:t>-го до 2-го элемента, потом от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</a:rPr>
              <a:t>-го до 3-го и т. д.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ru-RU" sz="2000" i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i="1" dirty="0">
                <a:latin typeface="Calibri" pitchFamily="34" charset="0"/>
              </a:rPr>
              <a:t>-</a:t>
            </a:r>
            <a:r>
              <a:rPr lang="ru-RU" sz="2000" dirty="0" err="1">
                <a:latin typeface="Calibri" pitchFamily="34" charset="0"/>
              </a:rPr>
              <a:t>й</a:t>
            </a:r>
            <a:r>
              <a:rPr lang="ru-RU" sz="2000" dirty="0">
                <a:latin typeface="Calibri" pitchFamily="34" charset="0"/>
              </a:rPr>
              <a:t> проход по массиву приводит к «всплыванию» наименьшего элемента из входной последовательности на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i="1" dirty="0">
                <a:latin typeface="Calibri" pitchFamily="34" charset="0"/>
              </a:rPr>
              <a:t>-</a:t>
            </a:r>
            <a:r>
              <a:rPr lang="en-US" sz="2000" i="1" dirty="0">
                <a:latin typeface="Calibri" pitchFamily="34" charset="0"/>
              </a:rPr>
              <a:t>e </a:t>
            </a:r>
            <a:r>
              <a:rPr lang="ru-RU" sz="2000" dirty="0">
                <a:latin typeface="Calibri" pitchFamily="34" charset="0"/>
              </a:rPr>
              <a:t>место в готовую последовательность.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3971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928670"/>
            <a:ext cx="7499350" cy="531973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Процесс сортировки обменами покажем на примере все той же последовательности, состоящей из восьми ключей:</a:t>
            </a:r>
          </a:p>
          <a:p>
            <a:pPr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0</a:t>
            </a:r>
            <a:r>
              <a:rPr lang="en-US" sz="2000" dirty="0">
                <a:latin typeface="Calibri" pitchFamily="34" charset="0"/>
              </a:rPr>
              <a:t>		</a:t>
            </a:r>
            <a:r>
              <a:rPr lang="ru-RU" sz="2000" dirty="0">
                <a:latin typeface="Calibri" pitchFamily="34" charset="0"/>
              </a:rPr>
              <a:t>40  51   8   38  90  14  2  63</a:t>
            </a: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1 </a:t>
            </a:r>
            <a:r>
              <a:rPr lang="en-US" sz="2000" dirty="0">
                <a:latin typeface="Calibri" pitchFamily="34" charset="0"/>
              </a:rPr>
              <a:t>		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dirty="0">
                <a:latin typeface="Calibri" pitchFamily="34" charset="0"/>
              </a:rPr>
              <a:t>   40   51   8  38  90 14 63</a:t>
            </a: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i="1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</a:rPr>
              <a:t>		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dirty="0">
                <a:latin typeface="Calibri" pitchFamily="34" charset="0"/>
              </a:rPr>
              <a:t>     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dirty="0">
                <a:latin typeface="Calibri" pitchFamily="34" charset="0"/>
              </a:rPr>
              <a:t>   40  51 14  38 90 63</a:t>
            </a: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i="1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3</a:t>
            </a:r>
            <a:r>
              <a:rPr lang="en-US" sz="2000" dirty="0">
                <a:latin typeface="Calibri" pitchFamily="34" charset="0"/>
              </a:rPr>
              <a:t>		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 2</a:t>
            </a:r>
            <a:r>
              <a:rPr lang="ru-RU" sz="2000" dirty="0">
                <a:latin typeface="Calibri" pitchFamily="34" charset="0"/>
              </a:rPr>
              <a:t>     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dirty="0">
                <a:latin typeface="Calibri" pitchFamily="34" charset="0"/>
              </a:rPr>
              <a:t>   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 dirty="0">
                <a:latin typeface="Calibri" pitchFamily="34" charset="0"/>
              </a:rPr>
              <a:t>  40  51 38 63 90</a:t>
            </a: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i="1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4</a:t>
            </a:r>
            <a:r>
              <a:rPr lang="en-US" sz="2000" dirty="0">
                <a:latin typeface="Calibri" pitchFamily="34" charset="0"/>
              </a:rPr>
              <a:t>		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 2</a:t>
            </a:r>
            <a:r>
              <a:rPr lang="ru-RU" sz="2000" dirty="0">
                <a:latin typeface="Calibri" pitchFamily="34" charset="0"/>
              </a:rPr>
              <a:t>     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dirty="0">
                <a:latin typeface="Calibri" pitchFamily="34" charset="0"/>
              </a:rPr>
              <a:t>   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38 </a:t>
            </a:r>
            <a:r>
              <a:rPr lang="ru-RU" sz="2000" dirty="0">
                <a:latin typeface="Calibri" pitchFamily="34" charset="0"/>
              </a:rPr>
              <a:t> 40 51 63 90</a:t>
            </a: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i="1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5</a:t>
            </a:r>
            <a:r>
              <a:rPr lang="en-US" sz="2000" dirty="0">
                <a:latin typeface="Calibri" pitchFamily="34" charset="0"/>
              </a:rPr>
              <a:t>		</a:t>
            </a:r>
            <a:r>
              <a:rPr lang="ru-RU" sz="2000" dirty="0">
                <a:solidFill>
                  <a:srgbClr val="0000FF"/>
                </a:solidFill>
                <a:latin typeface="Calibri" pitchFamily="34" charset="0"/>
              </a:rPr>
              <a:t> 2     8   14  38  40 </a:t>
            </a:r>
            <a:r>
              <a:rPr lang="ru-RU" sz="2000" dirty="0">
                <a:latin typeface="Calibri" pitchFamily="34" charset="0"/>
              </a:rPr>
              <a:t>51 63 90</a:t>
            </a: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i="1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6</a:t>
            </a:r>
            <a:r>
              <a:rPr lang="en-US" sz="2000" dirty="0">
                <a:latin typeface="Calibri" pitchFamily="34" charset="0"/>
              </a:rPr>
              <a:t>		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latin typeface="Calibri" pitchFamily="34" charset="0"/>
              </a:rPr>
              <a:t>2     8   14  38  40 51 </a:t>
            </a:r>
            <a:r>
              <a:rPr lang="ru-RU" sz="2000" dirty="0">
                <a:latin typeface="Calibri" pitchFamily="34" charset="0"/>
              </a:rPr>
              <a:t>63 90</a:t>
            </a:r>
            <a:endParaRPr lang="en-US" sz="2000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i="1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7</a:t>
            </a:r>
            <a:r>
              <a:rPr lang="en-US" sz="2000" dirty="0">
                <a:latin typeface="Calibri" pitchFamily="34" charset="0"/>
              </a:rPr>
              <a:t>		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latin typeface="Calibri" pitchFamily="34" charset="0"/>
              </a:rPr>
              <a:t>2     8   14  38  40 51 63 </a:t>
            </a:r>
            <a:r>
              <a:rPr lang="ru-RU" sz="2000" dirty="0">
                <a:latin typeface="Calibri" pitchFamily="34" charset="0"/>
              </a:rPr>
              <a:t>90</a:t>
            </a:r>
            <a:endParaRPr lang="en-US" sz="2000" dirty="0">
              <a:latin typeface="Calibri" pitchFamily="34" charset="0"/>
            </a:endParaRP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39718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(метод пузырька)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285860"/>
            <a:ext cx="8322890" cy="3871332"/>
          </a:xfrm>
        </p:spPr>
        <p:txBody>
          <a:bodyPr/>
          <a:lstStyle/>
          <a:p>
            <a:pPr hangingPunct="0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цикл по i от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до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N-1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с шагом 1 выполнять	</a:t>
            </a:r>
          </a:p>
          <a:p>
            <a:pPr hangingPunct="0">
              <a:buNone/>
            </a:pP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i="1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// проход от конца массива к началу:</a:t>
            </a:r>
            <a:endParaRPr lang="ru-RU" sz="2000" dirty="0">
              <a:solidFill>
                <a:srgbClr val="0070C0"/>
              </a:solidFill>
              <a:latin typeface="Calibri" pitchFamily="34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цикл по j от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N-1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до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с шагом -1 выполнять </a:t>
            </a:r>
          </a:p>
          <a:p>
            <a:pPr hangingPunct="0">
              <a:buNone/>
            </a:pP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ru-RU" sz="2000" i="1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// если два рядом стоящих элемента нарушают</a:t>
            </a:r>
            <a:endParaRPr lang="ru-RU" sz="2000" dirty="0">
              <a:solidFill>
                <a:srgbClr val="0070C0"/>
              </a:solidFill>
              <a:latin typeface="Calibri" pitchFamily="34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ru-RU" sz="2000" i="1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   		// порядок по возрастанию, то их поменять местами.</a:t>
            </a:r>
            <a:endParaRPr lang="ru-RU" sz="2000" dirty="0">
              <a:solidFill>
                <a:srgbClr val="0070C0"/>
              </a:solidFill>
              <a:latin typeface="Calibri" pitchFamily="34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   если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–1]</a:t>
            </a:r>
          </a:p>
          <a:p>
            <a:pPr hangingPunct="0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 то	Обмен(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–1);	 </a:t>
            </a:r>
          </a:p>
          <a:p>
            <a:pPr hangingPunct="0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конец цикла</a:t>
            </a:r>
          </a:p>
          <a:p>
            <a:pPr hangingPunct="0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конец цикла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Количество сравнений </a:t>
            </a:r>
            <a:r>
              <a:rPr lang="ru-RU" sz="2000" i="1" dirty="0">
                <a:latin typeface="Calibri" pitchFamily="34" charset="0"/>
              </a:rPr>
              <a:t>С</a:t>
            </a:r>
            <a:r>
              <a:rPr lang="en-US" sz="2000" i="1" baseline="-25000" dirty="0" err="1">
                <a:latin typeface="Calibri" pitchFamily="34" charset="0"/>
              </a:rPr>
              <a:t>i</a:t>
            </a:r>
            <a:r>
              <a:rPr lang="en-US" sz="2000" baseline="-25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dirty="0">
                <a:latin typeface="Calibri" pitchFamily="34" charset="0"/>
              </a:rPr>
              <a:t> – м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проходе равно </a:t>
            </a:r>
            <a:r>
              <a:rPr lang="ru-RU" sz="2000" i="1" dirty="0">
                <a:latin typeface="Calibri" pitchFamily="34" charset="0"/>
              </a:rPr>
              <a:t>N</a:t>
            </a:r>
            <a:r>
              <a:rPr lang="en-US" sz="2000" i="1" dirty="0">
                <a:latin typeface="Calibri" pitchFamily="34" charset="0"/>
              </a:rPr>
              <a:t> -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что приводит к уже известному выражению для </a:t>
            </a:r>
            <a:r>
              <a:rPr lang="ru-RU" sz="2000" i="1" dirty="0">
                <a:latin typeface="Calibri" pitchFamily="34" charset="0"/>
              </a:rPr>
              <a:t>С: </a:t>
            </a:r>
            <a:endParaRPr lang="en-US" sz="2000" i="1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endParaRPr lang="en-US" sz="2000" i="1" dirty="0">
              <a:latin typeface="Calibri" pitchFamily="34" charset="0"/>
            </a:endParaRPr>
          </a:p>
          <a:p>
            <a:pPr algn="ctr">
              <a:buFont typeface="Arial" pitchFamily="34" charset="0"/>
              <a:buNone/>
            </a:pPr>
            <a:r>
              <a:rPr lang="ru-RU" sz="2000" i="1" dirty="0">
                <a:latin typeface="Calibri" pitchFamily="34" charset="0"/>
              </a:rPr>
              <a:t>С = </a:t>
            </a:r>
            <a:r>
              <a:rPr lang="ru-RU" sz="2000" dirty="0">
                <a:latin typeface="Calibri" pitchFamily="34" charset="0"/>
              </a:rPr>
              <a:t>(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-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1) + (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-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2) +  ...  + 1 =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en-US" sz="2000" dirty="0">
                <a:latin typeface="Calibri" pitchFamily="34" charset="0"/>
              </a:rPr>
              <a:t>∙(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en-US" sz="2000" dirty="0">
                <a:latin typeface="Calibri" pitchFamily="34" charset="0"/>
              </a:rPr>
              <a:t> - 1)/2</a:t>
            </a:r>
            <a:r>
              <a:rPr lang="ru-RU" sz="2000" dirty="0">
                <a:latin typeface="Calibri" pitchFamily="34" charset="0"/>
              </a:rPr>
              <a:t> </a:t>
            </a: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Минимальное количество пересылок </a:t>
            </a:r>
            <a:r>
              <a:rPr lang="en-US" sz="2000" i="1" dirty="0" err="1">
                <a:latin typeface="Calibri" pitchFamily="34" charset="0"/>
              </a:rPr>
              <a:t>M</a:t>
            </a:r>
            <a:r>
              <a:rPr lang="en-US" sz="2000" i="1" baseline="-25000" dirty="0" err="1">
                <a:latin typeface="Calibri" pitchFamily="34" charset="0"/>
              </a:rPr>
              <a:t>min</a:t>
            </a:r>
            <a:r>
              <a:rPr lang="ru-RU" sz="2000" i="1" dirty="0">
                <a:latin typeface="Calibri" pitchFamily="34" charset="0"/>
              </a:rPr>
              <a:t>= </a:t>
            </a:r>
            <a:r>
              <a:rPr lang="ru-RU" sz="2000" dirty="0">
                <a:latin typeface="Calibri" pitchFamily="34" charset="0"/>
              </a:rPr>
              <a:t>0, если массив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уже упорядочен, </a:t>
            </a: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максимальное </a:t>
            </a:r>
            <a:r>
              <a:rPr lang="ru-RU" sz="2000" i="1" dirty="0" err="1">
                <a:latin typeface="Calibri" pitchFamily="34" charset="0"/>
              </a:rPr>
              <a:t>М</a:t>
            </a:r>
            <a:r>
              <a:rPr lang="ru-RU" sz="2000" i="1" baseline="-25000" dirty="0" err="1">
                <a:latin typeface="Calibri" pitchFamily="34" charset="0"/>
              </a:rPr>
              <a:t>тах</a:t>
            </a:r>
            <a:r>
              <a:rPr lang="ru-RU" sz="2000" i="1" dirty="0">
                <a:latin typeface="Calibri" pitchFamily="34" charset="0"/>
              </a:rPr>
              <a:t> = С</a:t>
            </a:r>
            <a:r>
              <a:rPr lang="ru-RU" sz="2000" dirty="0">
                <a:latin typeface="Calibri" pitchFamily="34" charset="0"/>
              </a:rPr>
              <a:t>, если массив упорядочен по убыванию.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11156"/>
          </a:xfrm>
        </p:spPr>
        <p:txBody>
          <a:bodyPr>
            <a:noAutofit/>
          </a:bodyPr>
          <a:lstStyle/>
          <a:p>
            <a:r>
              <a:rPr lang="ru-RU" sz="3200" b="1" dirty="0"/>
              <a:t>Улучшение метода пузырька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42154"/>
            <a:ext cx="8754938" cy="5786478"/>
          </a:xfrm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1) Нередко случается, что последние проходы сортировки  простым обменом работают «вхолостую», так как элементы уже упорядочены.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Один из способов улучшения алгоритма сортировки пузырьком состоит в том, чтобы запомнить, производился ли на очередном проходе какой-либо обмен.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Если ни одного обмена не было, то алгоритм может закончить работу.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2) Асимметрия метода: один неправильно расположенный «пузырек» на «тяжелом» конце почти отсортированного массива «всплывет» на место за один проход: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	8        14        38        40        51        63        90        2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Неправильно расположенный «камень» на «легком» конце будет «опускаться» на правильное место только </a:t>
            </a:r>
            <a:r>
              <a:rPr lang="ru-RU" sz="2000" dirty="0" err="1">
                <a:latin typeface="Calibri" pitchFamily="34" charset="0"/>
              </a:rPr>
              <a:t>только</a:t>
            </a:r>
            <a:r>
              <a:rPr lang="ru-RU" sz="2000" dirty="0">
                <a:latin typeface="Calibri" pitchFamily="34" charset="0"/>
              </a:rPr>
              <a:t> по одному шажку на каждом проходе: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	90        2         8        14        40        51        63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</p:txBody>
      </p:sp>
      <p:grpSp>
        <p:nvGrpSpPr>
          <p:cNvPr id="4" name="Группа 15"/>
          <p:cNvGrpSpPr>
            <a:grpSpLocks/>
          </p:cNvGrpSpPr>
          <p:nvPr/>
        </p:nvGrpSpPr>
        <p:grpSpPr bwMode="auto">
          <a:xfrm>
            <a:off x="539552" y="3660148"/>
            <a:ext cx="5073640" cy="285752"/>
            <a:chOff x="784992" y="2072472"/>
            <a:chExt cx="6573884" cy="57229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rot="5400000">
              <a:off x="7107701" y="2393596"/>
              <a:ext cx="500761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rot="10800000">
              <a:off x="786580" y="2643180"/>
              <a:ext cx="6570708" cy="1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rot="5400000" flipH="1" flipV="1">
              <a:off x="499637" y="2357827"/>
              <a:ext cx="5722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Группа 28"/>
          <p:cNvGrpSpPr>
            <a:grpSpLocks/>
          </p:cNvGrpSpPr>
          <p:nvPr/>
        </p:nvGrpSpPr>
        <p:grpSpPr bwMode="auto">
          <a:xfrm>
            <a:off x="582428" y="5229200"/>
            <a:ext cx="4787935" cy="571504"/>
            <a:chOff x="784992" y="4500570"/>
            <a:chExt cx="4786655" cy="571509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 rot="5400000">
              <a:off x="572265" y="4857760"/>
              <a:ext cx="42704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786580" y="5072075"/>
              <a:ext cx="4783479" cy="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rot="5400000" flipH="1" flipV="1">
              <a:off x="5285894" y="4784735"/>
              <a:ext cx="5699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5400000" flipH="1" flipV="1">
              <a:off x="4570911" y="4785529"/>
              <a:ext cx="571505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 rot="5400000" flipH="1" flipV="1">
              <a:off x="3785303" y="4785529"/>
              <a:ext cx="57150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 flipH="1" flipV="1">
              <a:off x="3071114" y="4785529"/>
              <a:ext cx="57150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 flipH="1" flipV="1">
              <a:off x="2356925" y="4785529"/>
              <a:ext cx="571505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rot="5400000" flipH="1" flipV="1">
              <a:off x="1715733" y="4785532"/>
              <a:ext cx="57150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142852"/>
            <a:ext cx="7499350" cy="511156"/>
          </a:xfrm>
        </p:spPr>
        <p:txBody>
          <a:bodyPr>
            <a:noAutofit/>
          </a:bodyPr>
          <a:lstStyle/>
          <a:p>
            <a:r>
              <a:rPr lang="ru-RU" sz="3200" b="1" dirty="0"/>
              <a:t>Шейкер-сортировка (алгоритм)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14356"/>
            <a:ext cx="8892480" cy="6000792"/>
          </a:xfrm>
        </p:spPr>
        <p:txBody>
          <a:bodyPr/>
          <a:lstStyle/>
          <a:p>
            <a:pPr hangingPunc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70C0"/>
                </a:solidFill>
                <a:latin typeface="Calibri" pitchFamily="34" charset="0"/>
              </a:rPr>
              <a:t>Пусть 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F </a:t>
            </a:r>
            <a:r>
              <a:rPr lang="ru-RU" sz="1800" dirty="0">
                <a:solidFill>
                  <a:srgbClr val="0070C0"/>
                </a:solidFill>
                <a:latin typeface="Calibri" pitchFamily="34" charset="0"/>
              </a:rPr>
              <a:t>— логическая переменная, принимающая истинное значение, если во время прохода по массиву были обмены двух рядом стоящих элементов, </a:t>
            </a:r>
            <a:r>
              <a:rPr lang="en-US" sz="1800" i="1" dirty="0">
                <a:solidFill>
                  <a:srgbClr val="0070C0"/>
                </a:solidFill>
                <a:latin typeface="Calibri" pitchFamily="34" charset="0"/>
              </a:rPr>
              <a:t>left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ru-RU" sz="1800" dirty="0">
                <a:solidFill>
                  <a:srgbClr val="0070C0"/>
                </a:solidFill>
                <a:latin typeface="Calibri" pitchFamily="34" charset="0"/>
              </a:rPr>
              <a:t>– левая граница несортированной части массива, а 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right </a:t>
            </a:r>
            <a:r>
              <a:rPr lang="ru-RU" sz="1800" dirty="0">
                <a:solidFill>
                  <a:srgbClr val="0070C0"/>
                </a:solidFill>
                <a:latin typeface="Calibri" pitchFamily="34" charset="0"/>
              </a:rPr>
              <a:t>– ее правая граница.</a:t>
            </a:r>
          </a:p>
          <a:p>
            <a:pPr hangingPunc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left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right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hangingPunc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истина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пока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выполнять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 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ложь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 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left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8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//Проход по массиву</a:t>
            </a:r>
            <a:r>
              <a:rPr lang="ru-RU" sz="18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от начала к концу:</a:t>
            </a:r>
            <a:endParaRPr lang="ru-RU" sz="18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пока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right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выполнять  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если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&gt; A[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+ 1]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то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i="1" dirty="0">
                <a:latin typeface="Calibri" pitchFamily="34" charset="0"/>
                <a:cs typeface="Courier New" pitchFamily="49" charset="0"/>
              </a:rPr>
              <a:t>		</a:t>
            </a:r>
            <a:r>
              <a:rPr lang="ru-RU" sz="1800" i="1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// переставить два рядом стоящих элемента, нарушающие порядок:</a:t>
            </a:r>
            <a:endParaRPr lang="ru-RU" sz="1800" dirty="0">
              <a:solidFill>
                <a:srgbClr val="0070C0"/>
              </a:solidFill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	    начало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     	Обмен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+1);    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     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истина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конец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конец пока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800" i="1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// Сдвинуть правую границу влево на одну позицию</a:t>
            </a:r>
            <a:r>
              <a:rPr lang="ru-RU" sz="18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ru-RU" sz="18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right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right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– 1; 	   	  </a:t>
            </a:r>
          </a:p>
          <a:p>
            <a:pPr>
              <a:spcBef>
                <a:spcPts val="0"/>
              </a:spcBef>
              <a:buNone/>
            </a:pPr>
            <a:endParaRPr lang="ru-RU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98954" cy="725470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Шейкер-сортировка (продолжение алгоритма)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28670"/>
            <a:ext cx="8754938" cy="5929330"/>
          </a:xfrm>
        </p:spPr>
        <p:txBody>
          <a:bodyPr>
            <a:normAutofit/>
          </a:bodyPr>
          <a:lstStyle/>
          <a:p>
            <a:pPr hangingPunct="0">
              <a:spcBef>
                <a:spcPts val="0"/>
              </a:spcBef>
              <a:buNone/>
            </a:pPr>
            <a:r>
              <a:rPr lang="ru-RU" sz="1800" i="1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     // Если были обмены во время предыдущего прохода,</a:t>
            </a:r>
            <a:endParaRPr lang="ru-RU" sz="1800" dirty="0">
              <a:solidFill>
                <a:srgbClr val="0070C0"/>
              </a:solidFill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если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то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// совершить проход по массиву от конца к началу</a:t>
            </a:r>
            <a:r>
              <a:rPr lang="en-US" sz="1800" i="1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:</a:t>
            </a:r>
            <a:endParaRPr lang="ru-RU" sz="1800" dirty="0">
              <a:solidFill>
                <a:srgbClr val="0070C0"/>
              </a:solidFill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начало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ложь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 hangingPunc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right; 			 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&gt; left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выполнять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	 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если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&lt; A[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– 1]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то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   	    </a:t>
            </a:r>
            <a:r>
              <a:rPr lang="ru-RU" sz="1800" i="1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// переставить рядом стоящие элементы,  нарушающие порядок:</a:t>
            </a:r>
            <a:endParaRPr lang="ru-RU" sz="1800" dirty="0">
              <a:solidFill>
                <a:srgbClr val="0070C0"/>
              </a:solidFill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i="1" dirty="0">
                <a:latin typeface="Courier New" pitchFamily="49" charset="0"/>
                <a:cs typeface="Courier New" pitchFamily="49" charset="0"/>
              </a:rPr>
              <a:t>   	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начало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   Обмен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i–1);	 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истина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конец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– 1;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конец пока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конец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i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// Сдвинуть левую границу вправо на одну позицию:</a:t>
            </a:r>
            <a:endParaRPr lang="ru-RU" sz="1800" dirty="0">
              <a:solidFill>
                <a:srgbClr val="0070C0"/>
              </a:solidFill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left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left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hangingPunc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конец пока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i="1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// Цикл повторять до тех пор, пока </a:t>
            </a:r>
            <a:r>
              <a:rPr lang="en-US" sz="1800" i="1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F</a:t>
            </a:r>
            <a:r>
              <a:rPr lang="ru-RU" sz="1800" i="1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 не </a:t>
            </a:r>
            <a:endParaRPr lang="ru-RU" sz="1800" dirty="0">
              <a:solidFill>
                <a:srgbClr val="0070C0"/>
              </a:solidFill>
              <a:latin typeface="Calibri" pitchFamily="34" charset="0"/>
              <a:cs typeface="Courier New" pitchFamily="49" charset="0"/>
            </a:endParaRPr>
          </a:p>
          <a:p>
            <a:pPr hangingPunct="0">
              <a:spcBef>
                <a:spcPts val="0"/>
              </a:spcBef>
              <a:buNone/>
            </a:pPr>
            <a:r>
              <a:rPr lang="ru-RU" sz="1800" i="1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         		//останется равной значению </a:t>
            </a:r>
            <a:r>
              <a:rPr lang="ru-RU" sz="1800" b="1" i="1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ложь</a:t>
            </a:r>
            <a:r>
              <a:rPr lang="ru-RU" sz="1800" dirty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.</a:t>
            </a:r>
          </a:p>
          <a:p>
            <a:pPr hangingPunct="0">
              <a:spcBef>
                <a:spcPts val="0"/>
              </a:spcBef>
            </a:pPr>
            <a:r>
              <a:rPr lang="ru-RU" sz="1800" b="1" i="1" dirty="0">
                <a:latin typeface="Calibri" pitchFamily="34" charset="0"/>
              </a:rPr>
              <a:t> </a:t>
            </a:r>
            <a:endParaRPr lang="ru-RU" sz="1800" dirty="0">
              <a:latin typeface="Calibri" pitchFamily="34" charset="0"/>
            </a:endParaRPr>
          </a:p>
          <a:p>
            <a:pPr>
              <a:buNone/>
            </a:pP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28670"/>
            <a:ext cx="8934450" cy="4516554"/>
          </a:xfrm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i="1" dirty="0" err="1">
                <a:latin typeface="Calibri" pitchFamily="34" charset="0"/>
              </a:rPr>
              <a:t>С</a:t>
            </a:r>
            <a:r>
              <a:rPr lang="ru-RU" sz="2000" i="1" baseline="-25000" dirty="0" err="1">
                <a:latin typeface="Calibri" pitchFamily="34" charset="0"/>
              </a:rPr>
              <a:t>т</a:t>
            </a:r>
            <a:r>
              <a:rPr lang="en-US" sz="2000" i="1" baseline="-25000" dirty="0">
                <a:latin typeface="Calibri" pitchFamily="34" charset="0"/>
              </a:rPr>
              <a:t>in</a:t>
            </a:r>
            <a:r>
              <a:rPr lang="ru-RU" sz="2000" i="1" dirty="0">
                <a:latin typeface="Calibri" pitchFamily="34" charset="0"/>
              </a:rPr>
              <a:t>= N –</a:t>
            </a:r>
            <a:r>
              <a:rPr lang="ru-RU" sz="2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Кнут показал, что среднее число сравнений пропорционально </a:t>
            </a:r>
          </a:p>
          <a:p>
            <a:pPr algn="ctr">
              <a:lnSpc>
                <a:spcPct val="80000"/>
              </a:lnSpc>
              <a:buFont typeface="Arial" pitchFamily="34" charset="0"/>
              <a:buNone/>
            </a:pP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i="1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-</a:t>
            </a:r>
            <a:r>
              <a:rPr lang="ru-RU" sz="2000" i="1" dirty="0">
                <a:latin typeface="Calibri" pitchFamily="34" charset="0"/>
              </a:rPr>
              <a:t> N. </a:t>
            </a:r>
            <a:endParaRPr lang="en-US" sz="2000" i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Но все предложенные улучшения не влияют на число обменов. </a:t>
            </a:r>
            <a:endParaRPr lang="en-US" sz="20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самом деле, каждый обмен уменьшает число инверсий в массиве на 1, следовательно, при любом алгоритме, основанном на обмене пар соседних элементов, число необходимых перестановок одинаково и равно числу инверсий в массиве.</a:t>
            </a:r>
            <a:endParaRPr lang="en-US" sz="20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0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Сортировка обменом и ее улучшенная сортировка хуже, чем сортировка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включениями и выбором. </a:t>
            </a:r>
            <a:endParaRPr lang="en-US" sz="20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0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err="1">
                <a:latin typeface="Calibri" pitchFamily="34" charset="0"/>
              </a:rPr>
              <a:t>Шейкер-сортировку</a:t>
            </a:r>
            <a:r>
              <a:rPr lang="ru-RU" sz="2000" dirty="0">
                <a:latin typeface="Calibri" pitchFamily="34" charset="0"/>
              </a:rPr>
              <a:t> выгодно использовать тогда, когда массив</a:t>
            </a:r>
            <a:endParaRPr lang="en-US" sz="20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почти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упорядочен.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142852"/>
            <a:ext cx="8917731" cy="881063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Перестановки</a:t>
            </a:r>
          </a:p>
        </p:txBody>
      </p:sp>
      <p:sp>
        <p:nvSpPr>
          <p:cNvPr id="234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528" y="857232"/>
            <a:ext cx="8683922" cy="46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Перестановкой</a:t>
            </a:r>
            <a:r>
              <a:rPr lang="ru-RU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порядка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называется расположение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различных объектов в ряд в некотором порядке.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Например, для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трех объектов —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а, b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— существует шесть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перестановок: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аbс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acb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bac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са.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cab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cba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множества из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элементов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можно построить </a:t>
            </a:r>
            <a:r>
              <a:rPr lang="ru-RU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различных  перестановок: первую позицию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можно занять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способами, вторую —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способом, так как один элемент уже занят, и т. д. На последнее место можно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поставить только один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оставшийся элемент.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Следовательно, общее количество вариантов расстановки равно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Далее будем рассматривать перестановки элементов множества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… , N}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536" y="142852"/>
            <a:ext cx="7791198" cy="663575"/>
          </a:xfrm>
        </p:spPr>
        <p:txBody>
          <a:bodyPr/>
          <a:lstStyle/>
          <a:p>
            <a:r>
              <a:rPr lang="ru-RU" sz="2400" dirty="0"/>
              <a:t>Инверсии </a:t>
            </a:r>
          </a:p>
        </p:txBody>
      </p:sp>
      <p:sp>
        <p:nvSpPr>
          <p:cNvPr id="2375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9512" y="857232"/>
            <a:ext cx="8827938" cy="429996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Пусть даны базовое множество из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элементов 1,2, 3,...,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 его перестановка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Пара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называется </a:t>
            </a:r>
            <a:r>
              <a:rPr lang="ru-RU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инверсией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инверсионной парой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перестановки,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если               при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Например, перестановка 4, 1, 3, 2 имеет четыре инверсии: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(4, 1),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(3, 2), (4, 3) и (4, 2).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Единственной перестановкой, не содержащей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инверсий, является упорядоченная перестановка 1, 2, 3, ... ,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Таким образом, каждая инверсия — это пара элементов перестановки, нарушающих ее упорядоченность.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428992" y="1142984"/>
          <a:ext cx="1571636" cy="349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28520" imgH="228600" progId="">
                  <p:embed/>
                </p:oleObj>
              </mc:Choice>
              <mc:Fallback>
                <p:oleObj name="Equation" r:id="rId3" imgW="1028520" imgH="228600" progId="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1142984"/>
                        <a:ext cx="1571636" cy="349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31757"/>
              </p:ext>
            </p:extLst>
          </p:nvPr>
        </p:nvGraphicFramePr>
        <p:xfrm>
          <a:off x="971600" y="1444601"/>
          <a:ext cx="714380" cy="37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" imgH="241200" progId="">
                  <p:embed/>
                </p:oleObj>
              </mc:Choice>
              <mc:Fallback>
                <p:oleObj name="Equation" r:id="rId5" imgW="457200" imgH="241200" progId="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44601"/>
                        <a:ext cx="714380" cy="377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031058"/>
              </p:ext>
            </p:extLst>
          </p:nvPr>
        </p:nvGraphicFramePr>
        <p:xfrm>
          <a:off x="2627784" y="1700808"/>
          <a:ext cx="928694" cy="458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240" imgH="241200" progId="">
                  <p:embed/>
                </p:oleObj>
              </mc:Choice>
              <mc:Fallback>
                <p:oleObj name="Equation" r:id="rId7" imgW="444240" imgH="241200" progId="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700808"/>
                        <a:ext cx="928694" cy="4583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57224" y="692696"/>
            <a:ext cx="8007350" cy="5472608"/>
          </a:xfrm>
        </p:spPr>
        <p:txBody>
          <a:bodyPr>
            <a:normAutofit fontScale="77500" lnSpcReduction="20000"/>
          </a:bodyPr>
          <a:lstStyle/>
          <a:p>
            <a:pPr marL="180000" indent="360000">
              <a:lnSpc>
                <a:spcPct val="120000"/>
              </a:lnSpc>
              <a:buFont typeface="Wingdings" pitchFamily="2" charset="2"/>
              <a:buNone/>
            </a:pPr>
            <a:r>
              <a:rPr lang="ru-RU" sz="1600" dirty="0"/>
              <a:t>     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Начинаем просмотр с первого элемента  массива, продвигаясь дальше до тех пор, пока не будет найден нужный  элемент  или пока не будут  просмотрены все элементы массива</a:t>
            </a:r>
            <a:r>
              <a:rPr lang="ru-RU" sz="2400" dirty="0">
                <a:latin typeface="Calibri" pitchFamily="34" charset="0"/>
                <a:cs typeface="Times New Roman" pitchFamily="18" charset="0"/>
              </a:rPr>
              <a:t>.</a:t>
            </a:r>
            <a:endParaRPr lang="en-US" sz="2400" dirty="0">
              <a:latin typeface="Calibri" pitchFamily="34" charset="0"/>
              <a:cs typeface="Times New Roman" pitchFamily="18" charset="0"/>
            </a:endParaRPr>
          </a:p>
          <a:p>
            <a:pPr marL="180000" indent="360000">
              <a:lnSpc>
                <a:spcPct val="120000"/>
              </a:lnSpc>
              <a:buFont typeface="Wingdings" pitchFamily="2" charset="2"/>
              <a:buNone/>
            </a:pPr>
            <a:endParaRPr lang="ru-RU" sz="2400" dirty="0">
              <a:latin typeface="Calibri" pitchFamily="34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</a:t>
            </a:r>
          </a:p>
          <a:p>
            <a:pPr marL="109728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109728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</a:t>
            </a:r>
            <a:r>
              <a:rPr lang="en-US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109728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                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Ввод массива и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((i &lt; </a:t>
            </a:r>
            <a:r>
              <a:rPr lang="pt-BR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(a[i] != x))</a:t>
            </a:r>
          </a:p>
          <a:p>
            <a:pPr marL="109728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элемент найден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элемент не найден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109728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273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00" y="214290"/>
            <a:ext cx="8007350" cy="47840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cs typeface="Times New Roman" pitchFamily="18" charset="0"/>
              </a:rPr>
              <a:t>Последовательный поиск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528" y="428604"/>
            <a:ext cx="8677628" cy="62151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sz="2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Таблицей инверсий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перестановки 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ru-RU" sz="2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, ...,</a:t>
            </a:r>
            <a:r>
              <a:rPr lang="ru-RU" sz="26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6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называется последовательность чисел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…,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есть число элементов перестановки, больших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и расположенных левее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j </a:t>
            </a:r>
            <a:endParaRPr lang="ru-RU" sz="26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(т. е. количество инверсий вида 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), при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sz="26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Например, </a:t>
            </a:r>
          </a:p>
          <a:p>
            <a:pPr>
              <a:buFont typeface="Wingdings" pitchFamily="2" charset="2"/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для перестановки	</a:t>
            </a:r>
            <a:r>
              <a:rPr lang="ru-RU" sz="2600" b="1" dirty="0">
                <a:latin typeface="Courier New" pitchFamily="49" charset="0"/>
                <a:cs typeface="Courier New" pitchFamily="49" charset="0"/>
              </a:rPr>
              <a:t>5 9 1 8 2 6 4 7 3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</a:p>
          <a:p>
            <a:pPr>
              <a:buFont typeface="Wingdings" pitchFamily="2" charset="2"/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таблица инверсий:	</a:t>
            </a:r>
            <a:r>
              <a:rPr lang="ru-RU" sz="2600" b="1" dirty="0">
                <a:latin typeface="Courier New" pitchFamily="49" charset="0"/>
                <a:cs typeface="Courier New" pitchFamily="49" charset="0"/>
              </a:rPr>
              <a:t>2 3 6 4 0 2 2 1 0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                               		</a:t>
            </a:r>
          </a:p>
          <a:p>
            <a:pPr>
              <a:buFont typeface="Wingdings" pitchFamily="2" charset="2"/>
              <a:buNone/>
            </a:pPr>
            <a:r>
              <a:rPr lang="ru-RU" sz="2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Свойство элементов таблицы инверсий:</a:t>
            </a:r>
          </a:p>
          <a:p>
            <a:pPr lvl="6">
              <a:buFont typeface="Wingdings" pitchFamily="2" charset="2"/>
              <a:buNone/>
            </a:pP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6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lvl="6">
              <a:buFont typeface="Wingdings" pitchFamily="2" charset="2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6">
              <a:buFont typeface="Wingdings" pitchFamily="2" charset="2"/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≤ b</a:t>
            </a:r>
            <a:r>
              <a:rPr lang="en-US" sz="2600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≤ N –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,</a:t>
            </a:r>
          </a:p>
          <a:p>
            <a:pPr lvl="6">
              <a:buFont typeface="Wingdings" pitchFamily="2" charset="2"/>
              <a:buNone/>
            </a:pP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6">
              <a:buFont typeface="Wingdings" pitchFamily="2" charset="2"/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≤ b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≤ 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– 1.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6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ru-RU" sz="2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Утверждение</a:t>
            </a:r>
          </a:p>
          <a:p>
            <a:pPr marL="1438275" lvl="4" indent="-295275">
              <a:lnSpc>
                <a:spcPct val="80000"/>
              </a:lnSpc>
              <a:buFont typeface="Wingdings" pitchFamily="2" charset="2"/>
              <a:buNone/>
            </a:pP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   Таблица инверсий единственным образом определяет   соответствующую ей перестановку. </a:t>
            </a:r>
            <a:endParaRPr lang="en-US" sz="26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11156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Построение перестановки по таблице инверсий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785794"/>
            <a:ext cx="7498080" cy="54626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способ: </a:t>
            </a:r>
            <a:r>
              <a:rPr lang="ru-RU" sz="2600" u="sng" dirty="0">
                <a:latin typeface="Arial" pitchFamily="34" charset="0"/>
                <a:cs typeface="Arial" pitchFamily="34" charset="0"/>
              </a:rPr>
              <a:t>проход по таблице инверсий справа налево</a:t>
            </a:r>
            <a:endParaRPr lang="en-US" sz="2600" u="sng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Создается заготовка перестановки из одного максимального числа. На каждом шаге в нее вставляется следующий по величине элемент с учетом того, сколько элементов, больших него, должно стоять перед ним.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Пример: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b="1" dirty="0">
                <a:latin typeface="Courier New" pitchFamily="49" charset="0"/>
                <a:cs typeface="Courier New" pitchFamily="49" charset="0"/>
              </a:rPr>
              <a:t>Таблица инверсий: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	2 3 6 4 0 2 2 1 0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9 </a:t>
            </a: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9 8 </a:t>
            </a: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9 8 </a:t>
            </a: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7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9 8 6 7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5 9 8 6 </a:t>
            </a: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7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5 9 8 6 4 7 </a:t>
            </a: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5 9 8 </a:t>
            </a: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6 4 7 3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5 9 </a:t>
            </a: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8 2 6 4 7 3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7" name="Стрелка вверх 6"/>
          <p:cNvSpPr/>
          <p:nvPr/>
        </p:nvSpPr>
        <p:spPr>
          <a:xfrm>
            <a:off x="8429652" y="2928934"/>
            <a:ext cx="285752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04375 -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-0.00023 L -0.09097 -0.0002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97 -0.00023 L -0.13819 -0.0002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819 -0.00023 L -0.18542 -0.0002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42 -0.00023 L -0.22483 -0.0002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83 -0.00023 L -0.27205 -0.0002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05 -0.00023 L -0.31944 -0.0002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944 -0.00023 L -0.36667 -0.00023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920" y="188640"/>
            <a:ext cx="8610160" cy="850106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 П1: </a:t>
            </a:r>
            <a:br>
              <a:rPr lang="ru-RU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построение перестановки по таблице инверсий справа налево</a:t>
            </a:r>
            <a:endParaRPr lang="ru-RU" sz="2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571612"/>
            <a:ext cx="8388396" cy="47863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Вход: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		N &gt;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0 - количество элементов перестановки,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b</a:t>
            </a:r>
            <a:r>
              <a:rPr lang="ru-RU" sz="2400" i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b</a:t>
            </a:r>
            <a:r>
              <a:rPr lang="ru-RU" sz="2400" i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…,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2400" i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– таблица инверсий,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		0 ≤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2400" i="1" baseline="-250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ru-RU" sz="2400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≤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N −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j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	Р </a:t>
            </a:r>
            <a:r>
              <a:rPr lang="ru-RU" sz="24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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пустая последовательность;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цикл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по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j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от 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N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вниз до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		вставить число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j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в 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Р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после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2400" i="1" baseline="-250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ru-RU" sz="2400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элементов;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конец цикла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Выход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		Р −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перестановка, соответствующая данной таблице инверсий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322128" cy="368280"/>
          </a:xfrm>
        </p:spPr>
        <p:txBody>
          <a:bodyPr>
            <a:noAutofit/>
          </a:bodyPr>
          <a:lstStyle/>
          <a:p>
            <a:r>
              <a:rPr lang="ru-RU" sz="2400" dirty="0"/>
              <a:t>Построение перестановки по таблице инверсий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28" y="785794"/>
            <a:ext cx="7498080" cy="442915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способ: </a:t>
            </a:r>
            <a:r>
              <a:rPr lang="ru-RU" sz="2200" u="sng" dirty="0">
                <a:latin typeface="Arial" pitchFamily="34" charset="0"/>
                <a:cs typeface="Arial" pitchFamily="34" charset="0"/>
              </a:rPr>
              <a:t>проход по таблице инверсий слева направо</a:t>
            </a:r>
            <a:endParaRPr lang="en-US" sz="2200" u="sng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Создается заготовка пустой перестановки длины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На каждом шаге для каждого элемента перестановки, начиная с 1, отсчитывается в ней столько пустых ячеек, какое число записано в соответствующей позиции в таблице инверсий.  В следующее за ними пустое место вставляется этот элемент.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Пример: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Таблица инверсий:	2 3 6 4 0 2 2 1 0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Перестановка: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71604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143108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714612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286116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857620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429124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000628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572132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143636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>
            <a:off x="5072066" y="3786190"/>
            <a:ext cx="285752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857488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00496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6512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43504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43042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0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43570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8992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5984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3993 0.000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93 0.0007 L 0.07934 0.000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34 0.0007 L 0.11875 0.0007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5 0.0007 L 0.15018 0.000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17 0.0007 L 0.18958 0.000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9 0.0007 L 0.229 0.000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 0.0007 L 0.26841 0.0007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41 0.0007 L 0.30782 0.0007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 П2: </a:t>
            </a:r>
            <a:br>
              <a:rPr lang="ru-RU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построение перестановки по таблице инверсий слева направо</a:t>
            </a:r>
            <a:endParaRPr lang="ru-RU" sz="2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b="1" dirty="0">
                <a:latin typeface="Arial" pitchFamily="34" charset="0"/>
                <a:cs typeface="Arial" pitchFamily="34" charset="0"/>
              </a:rPr>
              <a:t>Вход: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i="1" dirty="0">
                <a:latin typeface="Arial" pitchFamily="34" charset="0"/>
                <a:cs typeface="Arial" pitchFamily="34" charset="0"/>
              </a:rPr>
              <a:t>		N &gt; </a:t>
            </a:r>
            <a:r>
              <a:rPr lang="ru-RU" dirty="0">
                <a:latin typeface="Arial" pitchFamily="34" charset="0"/>
                <a:cs typeface="Arial" pitchFamily="34" charset="0"/>
              </a:rPr>
              <a:t>0 - количество элементов перестановки,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i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b</a:t>
            </a:r>
            <a:r>
              <a:rPr lang="ru-RU" i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b</a:t>
            </a:r>
            <a:r>
              <a:rPr lang="ru-RU" i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 …,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i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 – таблица инверсий,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		0 ≤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i="1" baseline="-250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ru-RU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≤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 N −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j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i="1" dirty="0">
                <a:latin typeface="Arial" pitchFamily="34" charset="0"/>
                <a:cs typeface="Arial" pitchFamily="34" charset="0"/>
              </a:rPr>
              <a:t>	Р </a:t>
            </a:r>
            <a:r>
              <a:rPr lang="ru-RU" sz="28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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последовательность из </a:t>
            </a:r>
            <a:r>
              <a:rPr lang="en-US" i="1" dirty="0">
                <a:latin typeface="Calibri" pitchFamily="34" charset="0"/>
              </a:rPr>
              <a:t>N</a:t>
            </a:r>
            <a:r>
              <a:rPr lang="ru-RU" dirty="0">
                <a:latin typeface="Calibri" pitchFamily="34" charset="0"/>
              </a:rPr>
              <a:t> пустых элементов</a:t>
            </a:r>
            <a:r>
              <a:rPr lang="ru-RU" dirty="0">
                <a:latin typeface="Arial" pitchFamily="34" charset="0"/>
                <a:cs typeface="Arial" pitchFamily="34" charset="0"/>
              </a:rPr>
              <a:t>; </a:t>
            </a:r>
          </a:p>
          <a:p>
            <a:pPr hangingPunct="0">
              <a:buNone/>
            </a:pPr>
            <a:r>
              <a:rPr lang="ru-RU" b="1" dirty="0">
                <a:latin typeface="Calibri" pitchFamily="34" charset="0"/>
              </a:rPr>
              <a:t>	цикл по</a:t>
            </a:r>
            <a:r>
              <a:rPr lang="ru-RU" dirty="0">
                <a:latin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от</a:t>
            </a:r>
            <a:r>
              <a:rPr lang="ru-RU" dirty="0">
                <a:latin typeface="Calibri" pitchFamily="34" charset="0"/>
              </a:rPr>
              <a:t> 1 </a:t>
            </a:r>
            <a:r>
              <a:rPr lang="ru-RU" b="1" dirty="0">
                <a:latin typeface="Calibri" pitchFamily="34" charset="0"/>
              </a:rPr>
              <a:t>до</a:t>
            </a: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N</a:t>
            </a:r>
            <a:r>
              <a:rPr lang="ru-RU" dirty="0">
                <a:latin typeface="Calibri" pitchFamily="34" charset="0"/>
              </a:rPr>
              <a:t>  </a:t>
            </a:r>
            <a:r>
              <a:rPr lang="ru-RU" b="1" dirty="0">
                <a:latin typeface="Calibri" pitchFamily="34" charset="0"/>
              </a:rPr>
              <a:t>с шагом</a:t>
            </a:r>
            <a:r>
              <a:rPr lang="ru-RU" dirty="0">
                <a:latin typeface="Calibri" pitchFamily="34" charset="0"/>
              </a:rPr>
              <a:t> 1 </a:t>
            </a:r>
            <a:r>
              <a:rPr lang="ru-RU" b="1" dirty="0">
                <a:latin typeface="Calibri" pitchFamily="34" charset="0"/>
              </a:rPr>
              <a:t>выполнять 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dirty="0">
                <a:latin typeface="Calibri" pitchFamily="34" charset="0"/>
              </a:rPr>
              <a:t>  		</a:t>
            </a:r>
            <a:r>
              <a:rPr lang="ru-RU" i="1" dirty="0">
                <a:latin typeface="Calibri" pitchFamily="34" charset="0"/>
              </a:rPr>
              <a:t>пропустить </a:t>
            </a:r>
            <a:r>
              <a:rPr lang="en-US" i="1" dirty="0">
                <a:latin typeface="Calibri" pitchFamily="34" charset="0"/>
              </a:rPr>
              <a:t>b</a:t>
            </a:r>
            <a:r>
              <a:rPr lang="en-US" i="1" baseline="-25000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пустых мест  в </a:t>
            </a:r>
            <a:r>
              <a:rPr lang="en-US" i="1" dirty="0">
                <a:latin typeface="Calibri" pitchFamily="34" charset="0"/>
              </a:rPr>
              <a:t>P;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i="1" dirty="0">
                <a:latin typeface="Calibri" pitchFamily="34" charset="0"/>
              </a:rPr>
              <a:t>	 </a:t>
            </a:r>
            <a:r>
              <a:rPr lang="en-US" i="1" dirty="0">
                <a:latin typeface="Calibri" pitchFamily="34" charset="0"/>
              </a:rPr>
              <a:t>	</a:t>
            </a:r>
            <a:r>
              <a:rPr lang="ru-RU" i="1" dirty="0">
                <a:latin typeface="Calibri" pitchFamily="34" charset="0"/>
              </a:rPr>
              <a:t>поместить </a:t>
            </a:r>
            <a:r>
              <a:rPr lang="en-US" i="1" dirty="0" err="1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на следующее пустое место</a:t>
            </a:r>
            <a:r>
              <a:rPr lang="en-US" i="1" dirty="0">
                <a:latin typeface="Calibri" pitchFamily="34" charset="0"/>
              </a:rPr>
              <a:t>;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en-US" b="1" dirty="0">
                <a:latin typeface="Calibri" pitchFamily="34" charset="0"/>
              </a:rPr>
              <a:t>	</a:t>
            </a:r>
            <a:r>
              <a:rPr lang="ru-RU" b="1" dirty="0">
                <a:latin typeface="Calibri" pitchFamily="34" charset="0"/>
              </a:rPr>
              <a:t>конец цикла</a:t>
            </a:r>
            <a:endParaRPr lang="en-US" b="1" dirty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b="1" dirty="0">
                <a:latin typeface="Arial" pitchFamily="34" charset="0"/>
                <a:cs typeface="Arial" pitchFamily="34" charset="0"/>
              </a:rPr>
              <a:t>Выход</a:t>
            </a:r>
            <a:r>
              <a:rPr lang="ru-RU" dirty="0">
                <a:latin typeface="Arial" pitchFamily="34" charset="0"/>
                <a:cs typeface="Arial" pitchFamily="34" charset="0"/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i="1" dirty="0">
                <a:latin typeface="Arial" pitchFamily="34" charset="0"/>
                <a:cs typeface="Arial" pitchFamily="34" charset="0"/>
              </a:rPr>
              <a:t>		Р − </a:t>
            </a:r>
            <a:r>
              <a:rPr lang="ru-RU" dirty="0">
                <a:latin typeface="Arial" pitchFamily="34" charset="0"/>
                <a:cs typeface="Arial" pitchFamily="34" charset="0"/>
              </a:rPr>
              <a:t>перестановка, соответствующая данной таблице инверсий </a:t>
            </a:r>
          </a:p>
          <a:p>
            <a:pPr hangingPunct="0">
              <a:buNone/>
            </a:pPr>
            <a:r>
              <a:rPr lang="ru-RU" b="1" dirty="0"/>
              <a:t>			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560" y="275411"/>
            <a:ext cx="8031267" cy="592138"/>
          </a:xfrm>
        </p:spPr>
        <p:txBody>
          <a:bodyPr/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Инверсионный метод поиска всех перестановок </a:t>
            </a:r>
          </a:p>
        </p:txBody>
      </p:sp>
      <p:sp>
        <p:nvSpPr>
          <p:cNvPr id="2560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7544" y="1000108"/>
            <a:ext cx="8539906" cy="52864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Calibri" pitchFamily="34" charset="0"/>
                <a:cs typeface="Times New Roman" pitchFamily="18" charset="0"/>
              </a:rPr>
              <a:t>Таблица инверсий однозначно определяет перестановку и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каждая перестановка имеет только одну таблицу инверсий.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Calibri" pitchFamily="34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Calibri" pitchFamily="34" charset="0"/>
                <a:cs typeface="Times New Roman" pitchFamily="18" charset="0"/>
              </a:rPr>
              <a:t>Следовательно, если мы сумеем перебрать все таблицы инверсий, то с помощью алгоритмов П1</a:t>
            </a:r>
            <a:r>
              <a:rPr lang="ru-RU" sz="20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или П2 сможем по ним восстановить все перестановки.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Calibri" pitchFamily="34" charset="0"/>
                <a:cs typeface="Times New Roman" pitchFamily="18" charset="0"/>
              </a:rPr>
              <a:t>Рассмотрим таблицу инверсий как </a:t>
            </a:r>
            <a:r>
              <a:rPr lang="en-US" sz="2000" i="1" dirty="0">
                <a:latin typeface="Calibri" pitchFamily="34" charset="0"/>
                <a:cs typeface="Times New Roman" pitchFamily="18" charset="0"/>
              </a:rPr>
              <a:t>N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-значное число в такой необычной «системе счисления»: количество цифр, которое можно использовать в </a:t>
            </a:r>
            <a:r>
              <a:rPr lang="ru-RU" sz="20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-м разряде (с конца, начиная с 0) равно </a:t>
            </a:r>
            <a:r>
              <a:rPr lang="en-US" sz="20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i="1" dirty="0">
                <a:latin typeface="Calibri" pitchFamily="34" charset="0"/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i="1" dirty="0"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Calibri" pitchFamily="34" charset="0"/>
                <a:cs typeface="Times New Roman" pitchFamily="18" charset="0"/>
              </a:rPr>
              <a:t>Возьмем «минимальную» таблицу и будем последовательно прибавлять к ней, как к числу, единицу, пользуясь, например, алгоритмом сложения с переносом для многоразрядных чисел, модифицированным для нашей «системы счисления».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68280"/>
          </a:xfrm>
        </p:spPr>
        <p:txBody>
          <a:bodyPr>
            <a:normAutofit fontScale="90000"/>
          </a:bodyPr>
          <a:lstStyle/>
          <a:p>
            <a:r>
              <a:rPr lang="ru-RU" dirty="0"/>
              <a:t>Генерация таблиц инверсии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598602"/>
              </p:ext>
            </p:extLst>
          </p:nvPr>
        </p:nvGraphicFramePr>
        <p:xfrm>
          <a:off x="1435608" y="1464092"/>
          <a:ext cx="435134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8992" y="22145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4942" y="221455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5918" y="22145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1736" y="22145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6248" y="2571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4942" y="2571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5918" y="2571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1736" y="3714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71736" y="2571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8992" y="2571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6248" y="22145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71736" y="4071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29124" y="5857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7686" y="3714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0430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6248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43174" y="5857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0430" y="36433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0430" y="32861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0430" y="6286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14942" y="36433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85918" y="32861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71736" y="32861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57686" y="32861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4942" y="32861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85918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71736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4942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14942" y="6286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85918" y="5500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57686" y="5500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14942" y="5500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85918" y="5143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85918" y="4071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00430" y="4071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57686" y="4071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14942" y="4071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85918" y="3714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14942" y="5143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85918" y="4786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57686" y="4786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14942" y="4786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85918" y="4429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00430" y="4429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14942" y="4429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14942" y="5857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…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57686" y="6286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71736" y="5500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71736" y="5143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71868" y="5143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57686" y="5143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71736" y="4786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00430" y="4786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71736" y="4429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686" y="4429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0430" y="585789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85918" y="59293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85918" y="6286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43174" y="6286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71868" y="5500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43636" y="1857364"/>
            <a:ext cx="1308684" cy="472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ru-RU" dirty="0"/>
              <a:t>Шаг 0</a:t>
            </a:r>
          </a:p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ru-RU" dirty="0"/>
              <a:t>Шаг 1</a:t>
            </a:r>
          </a:p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ru-RU" dirty="0"/>
              <a:t>Шаг 2</a:t>
            </a:r>
          </a:p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ru-RU" dirty="0"/>
              <a:t>Шаг 3</a:t>
            </a:r>
          </a:p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ru-RU" dirty="0"/>
              <a:t>Шаг 4</a:t>
            </a:r>
          </a:p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ru-RU" dirty="0"/>
              <a:t>Шаг 5</a:t>
            </a:r>
          </a:p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ru-RU" dirty="0"/>
              <a:t>Шаг 6</a:t>
            </a:r>
          </a:p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ru-RU" dirty="0"/>
              <a:t>Шаг 7</a:t>
            </a:r>
          </a:p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ru-RU" dirty="0"/>
              <a:t>Шаг 8</a:t>
            </a:r>
          </a:p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ru-RU" dirty="0"/>
              <a:t>Шаг 9</a:t>
            </a:r>
          </a:p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ru-RU" dirty="0"/>
              <a:t>Шаг 10</a:t>
            </a:r>
          </a:p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ru-RU" dirty="0"/>
              <a:t>…</a:t>
            </a:r>
          </a:p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ru-RU" dirty="0"/>
              <a:t>Шаг 119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2852"/>
            <a:ext cx="8173512" cy="796908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Алгоритм И1: </a:t>
            </a:r>
            <a:br>
              <a:rPr lang="ru-RU" dirty="0"/>
            </a:br>
            <a:r>
              <a:rPr lang="ru-RU" sz="3100" dirty="0"/>
              <a:t>нахождение следующей таблицы инверсий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6106" y="1071546"/>
            <a:ext cx="8747894" cy="5786454"/>
          </a:xfrm>
        </p:spPr>
        <p:txBody>
          <a:bodyPr>
            <a:normAutofit fontScale="70000" lnSpcReduction="20000"/>
          </a:bodyPr>
          <a:lstStyle/>
          <a:p>
            <a:pPr hangingPunct="0">
              <a:buNone/>
            </a:pPr>
            <a:r>
              <a:rPr lang="ru-RU" dirty="0">
                <a:solidFill>
                  <a:srgbClr val="0070C0"/>
                </a:solidFill>
                <a:latin typeface="Calibri" pitchFamily="34" charset="0"/>
              </a:rPr>
              <a:t>Пусть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B</a:t>
            </a:r>
            <a:r>
              <a:rPr lang="ru-RU" dirty="0">
                <a:solidFill>
                  <a:srgbClr val="0070C0"/>
                </a:solidFill>
                <a:latin typeface="Calibri" pitchFamily="34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b</a:t>
            </a:r>
            <a:r>
              <a:rPr lang="ru-RU" baseline="-25000" dirty="0">
                <a:solidFill>
                  <a:srgbClr val="0070C0"/>
                </a:solidFill>
                <a:latin typeface="Calibri" pitchFamily="34" charset="0"/>
              </a:rPr>
              <a:t>1</a:t>
            </a:r>
            <a:r>
              <a:rPr lang="ru-RU" dirty="0">
                <a:solidFill>
                  <a:srgbClr val="0070C0"/>
                </a:solidFill>
                <a:latin typeface="Calibri" pitchFamily="34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b</a:t>
            </a:r>
            <a:r>
              <a:rPr lang="ru-RU" baseline="-25000" dirty="0">
                <a:solidFill>
                  <a:srgbClr val="0070C0"/>
                </a:solidFill>
                <a:latin typeface="Calibri" pitchFamily="34" charset="0"/>
              </a:rPr>
              <a:t>2</a:t>
            </a:r>
            <a:r>
              <a:rPr lang="ru-RU" dirty="0">
                <a:solidFill>
                  <a:srgbClr val="0070C0"/>
                </a:solidFill>
                <a:latin typeface="Calibri" pitchFamily="34" charset="0"/>
              </a:rPr>
              <a:t>, ...,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b</a:t>
            </a:r>
            <a:r>
              <a:rPr lang="en-US" baseline="-25000" dirty="0" err="1">
                <a:solidFill>
                  <a:srgbClr val="0070C0"/>
                </a:solidFill>
                <a:latin typeface="Calibri" pitchFamily="34" charset="0"/>
              </a:rPr>
              <a:t>N</a:t>
            </a:r>
            <a:r>
              <a:rPr lang="ru-RU" dirty="0">
                <a:solidFill>
                  <a:srgbClr val="0070C0"/>
                </a:solidFill>
                <a:latin typeface="Calibri" pitchFamily="34" charset="0"/>
              </a:rPr>
              <a:t> – таблица инверсий, построенная на предыдущем шаге. </a:t>
            </a:r>
          </a:p>
          <a:p>
            <a:pPr hangingPunct="0">
              <a:buNone/>
            </a:pPr>
            <a:r>
              <a:rPr lang="ru-RU" dirty="0">
                <a:solidFill>
                  <a:srgbClr val="0070C0"/>
                </a:solidFill>
                <a:latin typeface="Calibri" pitchFamily="34" charset="0"/>
              </a:rPr>
              <a:t>Тогда следующая таблица инверсий получается из нее прибавлением к ней единицы:</a:t>
            </a:r>
          </a:p>
          <a:p>
            <a:pPr hangingPunct="0">
              <a:buNone/>
            </a:pP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 </a:t>
            </a:r>
            <a:r>
              <a:rPr lang="en-US" dirty="0">
                <a:latin typeface="Calibri" pitchFamily="34" charset="0"/>
              </a:rPr>
              <a:t>N;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en-US" dirty="0">
                <a:latin typeface="Calibri" pitchFamily="34" charset="0"/>
              </a:rPr>
              <a:t>flag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 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истина</a:t>
            </a:r>
            <a:r>
              <a:rPr lang="ru-RU" dirty="0">
                <a:latin typeface="Calibri" pitchFamily="34" charset="0"/>
              </a:rPr>
              <a:t>;</a:t>
            </a:r>
          </a:p>
          <a:p>
            <a:pPr hangingPunct="0">
              <a:buNone/>
            </a:pPr>
            <a:r>
              <a:rPr lang="ru-RU" b="1" dirty="0">
                <a:latin typeface="Calibri" pitchFamily="34" charset="0"/>
              </a:rPr>
              <a:t>пока</a:t>
            </a:r>
            <a:r>
              <a:rPr lang="ru-RU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flag </a:t>
            </a:r>
            <a:r>
              <a:rPr lang="ru-RU" b="1" dirty="0">
                <a:latin typeface="Calibri" pitchFamily="34" charset="0"/>
              </a:rPr>
              <a:t>выполнять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dirty="0">
                <a:latin typeface="Calibri" pitchFamily="34" charset="0"/>
              </a:rPr>
              <a:t>	  </a:t>
            </a:r>
            <a:r>
              <a:rPr lang="en-US" dirty="0">
                <a:latin typeface="Calibri" pitchFamily="34" charset="0"/>
              </a:rPr>
              <a:t>x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</a:t>
            </a:r>
            <a:r>
              <a:rPr lang="ru-RU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b</a:t>
            </a:r>
            <a:r>
              <a:rPr lang="en-US" baseline="-25000" dirty="0">
                <a:latin typeface="Calibri" pitchFamily="34" charset="0"/>
              </a:rPr>
              <a:t>i</a:t>
            </a:r>
            <a:r>
              <a:rPr lang="ru-RU" dirty="0">
                <a:latin typeface="Calibri" pitchFamily="34" charset="0"/>
              </a:rPr>
              <a:t> + 1;</a:t>
            </a:r>
          </a:p>
          <a:p>
            <a:pPr hangingPunct="0">
              <a:buNone/>
            </a:pPr>
            <a:r>
              <a:rPr lang="ru-RU" dirty="0">
                <a:latin typeface="Calibri" pitchFamily="34" charset="0"/>
              </a:rPr>
              <a:t>	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если</a:t>
            </a:r>
            <a:r>
              <a:rPr lang="en-US" dirty="0">
                <a:latin typeface="Calibri" pitchFamily="34" charset="0"/>
              </a:rPr>
              <a:t> x &gt; N – </a:t>
            </a:r>
            <a:r>
              <a:rPr lang="en-US" dirty="0" err="1">
                <a:latin typeface="Calibri" pitchFamily="34" charset="0"/>
              </a:rPr>
              <a:t>i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en-US" dirty="0">
                <a:latin typeface="Calibri" pitchFamily="34" charset="0"/>
              </a:rPr>
              <a:t>	 </a:t>
            </a:r>
            <a:r>
              <a:rPr lang="ru-RU" b="1" dirty="0">
                <a:latin typeface="Calibri" pitchFamily="34" charset="0"/>
              </a:rPr>
              <a:t>то</a:t>
            </a:r>
            <a:r>
              <a:rPr lang="ru-RU" dirty="0">
                <a:latin typeface="Calibri" pitchFamily="34" charset="0"/>
              </a:rPr>
              <a:t> </a:t>
            </a:r>
          </a:p>
          <a:p>
            <a:pPr hangingPunct="0">
              <a:buNone/>
            </a:pPr>
            <a:r>
              <a:rPr lang="en-US" b="1" dirty="0">
                <a:latin typeface="Calibri" pitchFamily="34" charset="0"/>
              </a:rPr>
              <a:t>    </a:t>
            </a:r>
            <a:r>
              <a:rPr lang="ru-RU" b="1" dirty="0">
                <a:latin typeface="Calibri" pitchFamily="34" charset="0"/>
              </a:rPr>
              <a:t>	      начало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dirty="0">
                <a:latin typeface="Calibri" pitchFamily="34" charset="0"/>
              </a:rPr>
              <a:t>		 </a:t>
            </a:r>
            <a:r>
              <a:rPr lang="en-US" dirty="0">
                <a:latin typeface="Calibri" pitchFamily="34" charset="0"/>
              </a:rPr>
              <a:t>b</a:t>
            </a:r>
            <a:r>
              <a:rPr lang="en-US" baseline="-25000" dirty="0">
                <a:latin typeface="Calibri" pitchFamily="34" charset="0"/>
              </a:rPr>
              <a:t>i </a:t>
            </a:r>
            <a:r>
              <a:rPr lang="ru-RU" sz="28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Calibri" pitchFamily="34" charset="0"/>
              </a:rPr>
              <a:t> 0; 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dirty="0">
                <a:latin typeface="Calibri" pitchFamily="34" charset="0"/>
              </a:rPr>
              <a:t>		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ru-RU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–1;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b="1" dirty="0">
                <a:latin typeface="Calibri" pitchFamily="34" charset="0"/>
              </a:rPr>
              <a:t>	       конец</a:t>
            </a:r>
            <a:r>
              <a:rPr lang="en-US" b="1" dirty="0">
                <a:latin typeface="Calibri" pitchFamily="34" charset="0"/>
              </a:rPr>
              <a:t> 	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en-US" dirty="0">
                <a:latin typeface="Calibri" pitchFamily="34" charset="0"/>
              </a:rPr>
              <a:t>	 </a:t>
            </a:r>
            <a:r>
              <a:rPr lang="ru-RU" b="1" dirty="0">
                <a:latin typeface="Calibri" pitchFamily="34" charset="0"/>
              </a:rPr>
              <a:t>иначе 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b="1" dirty="0">
                <a:latin typeface="Calibri" pitchFamily="34" charset="0"/>
              </a:rPr>
              <a:t>           начало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b="1" dirty="0">
                <a:latin typeface="Calibri" pitchFamily="34" charset="0"/>
              </a:rPr>
              <a:t>		 </a:t>
            </a:r>
            <a:r>
              <a:rPr lang="en-US" dirty="0">
                <a:latin typeface="Calibri" pitchFamily="34" charset="0"/>
              </a:rPr>
              <a:t>b</a:t>
            </a:r>
            <a:r>
              <a:rPr lang="en-US" baseline="-25000" dirty="0">
                <a:latin typeface="Calibri" pitchFamily="34" charset="0"/>
              </a:rPr>
              <a:t>i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</a:t>
            </a:r>
            <a:r>
              <a:rPr lang="ru-RU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x</a:t>
            </a:r>
            <a:r>
              <a:rPr lang="ru-RU" dirty="0">
                <a:latin typeface="Calibri" pitchFamily="34" charset="0"/>
              </a:rPr>
              <a:t>; </a:t>
            </a:r>
          </a:p>
          <a:p>
            <a:pPr hangingPunct="0">
              <a:buNone/>
            </a:pPr>
            <a:r>
              <a:rPr lang="ru-RU" dirty="0">
                <a:latin typeface="Calibri" pitchFamily="34" charset="0"/>
              </a:rPr>
              <a:t> 		 </a:t>
            </a:r>
            <a:r>
              <a:rPr lang="en-US" dirty="0">
                <a:latin typeface="Calibri" pitchFamily="34" charset="0"/>
              </a:rPr>
              <a:t>flag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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ложь</a:t>
            </a:r>
            <a:r>
              <a:rPr lang="ru-RU" dirty="0">
                <a:latin typeface="Calibri" pitchFamily="34" charset="0"/>
              </a:rPr>
              <a:t>;</a:t>
            </a:r>
          </a:p>
          <a:p>
            <a:pPr hangingPunct="0">
              <a:buNone/>
            </a:pPr>
            <a:r>
              <a:rPr lang="ru-RU" b="1" dirty="0">
                <a:latin typeface="Calibri" pitchFamily="34" charset="0"/>
              </a:rPr>
              <a:t>	      конец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b="1" dirty="0">
                <a:latin typeface="Calibri" pitchFamily="34" charset="0"/>
              </a:rPr>
              <a:t>конец пока</a:t>
            </a:r>
            <a:endParaRPr lang="ru-RU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85729"/>
            <a:ext cx="8784976" cy="928694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Дейкстры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ru-RU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следующей по алфавиту перестановки </a:t>
            </a:r>
          </a:p>
        </p:txBody>
      </p:sp>
      <p:sp>
        <p:nvSpPr>
          <p:cNvPr id="2457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9024" y="1214422"/>
            <a:ext cx="8784976" cy="54292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Пусть даны две перестановки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…,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…,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набора 1, 2, ...,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Говорят, что перестановка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предшествует перестановке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алфавитном (лексико­графическом) порядке, если для минимального значения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k,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такого что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≠ c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справедливо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&lt; с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Например, перестановка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1 2 3 4 5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предшествует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перестановке               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(здесь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Первой перестановкой в алфавитном порядке является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перестановка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1,2,3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, ...,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 последней — 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N,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N-2,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...,1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Идея алгоритма </a:t>
            </a:r>
            <a:r>
              <a:rPr lang="ru-RU" dirty="0" err="1"/>
              <a:t>Дейкстры</a:t>
            </a:r>
            <a:r>
              <a:rPr lang="ru-RU" dirty="0"/>
              <a:t>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00108"/>
            <a:ext cx="8318098" cy="502118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600" dirty="0">
                <a:latin typeface="Calibri" pitchFamily="34" charset="0"/>
                <a:cs typeface="Times New Roman" pitchFamily="18" charset="0"/>
              </a:rPr>
              <a:t>определить каким-либо образом функцию, которая по заданной</a:t>
            </a:r>
            <a:r>
              <a:rPr lang="en-US" sz="26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600" dirty="0">
                <a:latin typeface="Calibri" pitchFamily="34" charset="0"/>
                <a:cs typeface="Times New Roman" pitchFamily="18" charset="0"/>
              </a:rPr>
              <a:t> перестановке выдает непосредственно следующую за ней в алфавитном порядке, и</a:t>
            </a:r>
            <a:r>
              <a:rPr lang="en-US" sz="26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600" dirty="0">
                <a:latin typeface="Calibri" pitchFamily="34" charset="0"/>
                <a:cs typeface="Times New Roman" pitchFamily="18" charset="0"/>
              </a:rPr>
              <a:t> применять ее последовательно к</a:t>
            </a:r>
            <a:r>
              <a:rPr lang="en-US" sz="26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600" dirty="0">
                <a:latin typeface="Calibri" pitchFamily="34" charset="0"/>
                <a:cs typeface="Times New Roman" pitchFamily="18" charset="0"/>
              </a:rPr>
              <a:t>собственным результатам начиная с самой</a:t>
            </a:r>
            <a:r>
              <a:rPr lang="en-US" sz="26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600" dirty="0">
                <a:latin typeface="Calibri" pitchFamily="34" charset="0"/>
                <a:cs typeface="Times New Roman" pitchFamily="18" charset="0"/>
              </a:rPr>
              <a:t>первой перестановки, пока не будет получена</a:t>
            </a:r>
            <a:r>
              <a:rPr lang="en-US" sz="26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600" dirty="0">
                <a:latin typeface="Calibri" pitchFamily="34" charset="0"/>
                <a:cs typeface="Times New Roman" pitchFamily="18" charset="0"/>
              </a:rPr>
              <a:t> последняя. </a:t>
            </a:r>
            <a:endParaRPr lang="en-US" sz="2600" dirty="0"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	</a:t>
            </a:r>
            <a:endParaRPr lang="ru-RU" dirty="0"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dirty="0">
                <a:latin typeface="Calibri" pitchFamily="34" charset="0"/>
                <a:cs typeface="Times New Roman" pitchFamily="18" charset="0"/>
              </a:rPr>
              <a:t>Например, для перестановки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1 4 6 2 9 5 8 7 3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dirty="0">
                <a:latin typeface="Calibri" pitchFamily="34" charset="0"/>
                <a:cs typeface="Times New Roman" pitchFamily="18" charset="0"/>
              </a:rPr>
              <a:t>следующей по алфавиту является перестановка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1 4 6 2 9 7 3 5 8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28662" y="642918"/>
            <a:ext cx="8007350" cy="157163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Условие применения: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>
                <a:latin typeface="Calibri" pitchFamily="34" charset="0"/>
                <a:cs typeface="Times New Roman" pitchFamily="18" charset="0"/>
              </a:rPr>
              <a:t>массив должен быть </a:t>
            </a:r>
            <a:r>
              <a:rPr lang="ru-RU" sz="2000" i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отсортированным</a:t>
            </a:r>
            <a:r>
              <a:rPr lang="ru-RU" sz="2000" i="1" dirty="0">
                <a:latin typeface="Calibri" pitchFamily="34" charset="0"/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000" i="1" dirty="0">
                <a:solidFill>
                  <a:srgbClr val="006600"/>
                </a:solidFill>
                <a:latin typeface="Calibri" pitchFamily="34" charset="0"/>
                <a:cs typeface="Times New Roman" pitchFamily="18" charset="0"/>
              </a:rPr>
              <a:t>Идея: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Calibri" pitchFamily="34" charset="0"/>
                <a:cs typeface="Times New Roman" pitchFamily="18" charset="0"/>
              </a:rPr>
              <a:t>	массив на каждом шаге делится пополам и выбирается та его часть, в которой должен находиться искомый элемент.</a:t>
            </a:r>
            <a:r>
              <a:rPr lang="en-US" sz="2000" i="1" dirty="0">
                <a:latin typeface="Calibri" pitchFamily="34" charset="0"/>
                <a:cs typeface="Times New Roman" pitchFamily="18" charset="0"/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i="1" dirty="0"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i="1" dirty="0"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i="1" dirty="0"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i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76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142852"/>
            <a:ext cx="8390736" cy="500066"/>
          </a:xfrm>
        </p:spPr>
        <p:txBody>
          <a:bodyPr>
            <a:noAutofit/>
          </a:bodyPr>
          <a:lstStyle/>
          <a:p>
            <a:r>
              <a:rPr lang="ru-RU" sz="2800" b="1" dirty="0">
                <a:cs typeface="Times New Roman" pitchFamily="18" charset="0"/>
              </a:rPr>
              <a:t>Бинарный поиск в массиве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0016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5735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1454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17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7173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19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92892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64330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28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28611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4297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0049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33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78644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45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07206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40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42925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42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1487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39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35768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35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14363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46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50082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64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85801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71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721520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77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757239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85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792958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89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8286776" y="350043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5852" y="485776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33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928662" y="3143248"/>
            <a:ext cx="357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CC3300"/>
                </a:solidFill>
              </a:rPr>
              <a:t>[</a:t>
            </a:r>
            <a:endParaRPr lang="ru-RU" sz="8000" dirty="0">
              <a:solidFill>
                <a:srgbClr val="CC33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29652" y="3143248"/>
            <a:ext cx="357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CC3300"/>
                </a:solidFill>
              </a:rPr>
              <a:t>]</a:t>
            </a:r>
            <a:endParaRPr lang="ru-RU" sz="8000" dirty="0">
              <a:solidFill>
                <a:srgbClr val="CC33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1538" y="3929066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1600" dirty="0"/>
              <a:t>0   1    2   3   4    5    6   7   8    9  10  11  12 13  14  15 16 17  18  19 20 </a:t>
            </a:r>
            <a:endParaRPr lang="ru-RU" sz="1600" dirty="0"/>
          </a:p>
        </p:txBody>
      </p:sp>
      <p:sp>
        <p:nvSpPr>
          <p:cNvPr id="29" name="Стрелка вверх 28"/>
          <p:cNvSpPr/>
          <p:nvPr/>
        </p:nvSpPr>
        <p:spPr>
          <a:xfrm>
            <a:off x="4786314" y="4214818"/>
            <a:ext cx="214314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-0.42552 -0.0023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-0.22413 -0.0039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0.19791 -0.0023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3 -0.00393 L -0.11389 -0.00393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91 -0.00231 L 0.31597 -0.00231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89 -0.00393 L -0.08229 -0.0039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6" grpId="1"/>
      <p:bldP spid="26" grpId="2"/>
      <p:bldP spid="27" grpId="0"/>
      <p:bldP spid="27" grpId="1"/>
      <p:bldP spid="28" grpId="0"/>
      <p:bldP spid="29" grpId="0" animBg="1"/>
      <p:bldP spid="29" grpId="1" animBg="1"/>
      <p:bldP spid="29" grpId="2" animBg="1"/>
      <p:bldP spid="29" grpId="3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42852"/>
            <a:ext cx="8754176" cy="100013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44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Дейкстры</a:t>
            </a:r>
            <a:r>
              <a:rPr lang="ru-RU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ru-RU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7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генерация следующей по алфавиту перестановки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214422"/>
            <a:ext cx="9036496" cy="503397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>
                <a:latin typeface="Arial" pitchFamily="34" charset="0"/>
                <a:cs typeface="Arial" pitchFamily="34" charset="0"/>
              </a:rPr>
              <a:t>Вход</a:t>
            </a:r>
            <a:r>
              <a:rPr lang="ru-RU" dirty="0"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&gt; 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количество элементов;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i="1" baseline="-25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– предыдущая перестановка.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dirty="0"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Шаг 1.</a:t>
            </a:r>
            <a:r>
              <a:rPr lang="ru-RU" dirty="0">
                <a:latin typeface="Arial" pitchFamily="34" charset="0"/>
                <a:cs typeface="Arial" pitchFamily="34" charset="0"/>
              </a:rPr>
              <a:t> 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Просматривая перестановку, начиная с последнего элемента, найдем такой номер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dirty="0">
                <a:latin typeface="Calibri" pitchFamily="34" charset="0"/>
                <a:cs typeface="Times New Roman" pitchFamily="18" charset="0"/>
              </a:rPr>
              <a:t>,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что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baseline="-25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&gt; ... &gt;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baseline="-25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dirty="0">
                <a:latin typeface="Calibri" pitchFamily="34" charset="0"/>
                <a:cs typeface="Times New Roman" pitchFamily="18" charset="0"/>
              </a:rPr>
              <a:t>	Если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такого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нет, то последовательность упорядочена по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убыванию и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 следующей перестановки нет: конец алгоритма.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Шаг 2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Найти в «хвосте»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элемент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такой что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есть наименьшее значение, удовлетворяющее  условию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После этого поменять местами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и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Шаг 3.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Упорядочить «хвост»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по возрастанию. Для этого достаточно его инвертировать (обернуть в обратном порядке).</a:t>
            </a:r>
          </a:p>
          <a:p>
            <a:pPr>
              <a:buNone/>
            </a:pPr>
            <a:endParaRPr lang="ru-RU" dirty="0">
              <a:latin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>
                <a:latin typeface="Arial" pitchFamily="34" charset="0"/>
                <a:cs typeface="Arial" pitchFamily="34" charset="0"/>
              </a:rPr>
              <a:t>Выход: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 следующая по алфавиту перестановка за данной.</a:t>
            </a:r>
            <a:endParaRPr lang="ru-RU" dirty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2168" cy="796908"/>
          </a:xfrm>
        </p:spPr>
        <p:txBody>
          <a:bodyPr>
            <a:noAutofit/>
          </a:bodyPr>
          <a:lstStyle/>
          <a:p>
            <a:r>
              <a:rPr lang="ru-RU" sz="3200" dirty="0"/>
              <a:t>Пример построения следующей по алфавиту перестановки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145736"/>
            <a:ext cx="8286124" cy="1191502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Для перестановки				</a:t>
            </a:r>
          </a:p>
          <a:p>
            <a:pPr>
              <a:spcBef>
                <a:spcPts val="20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	1 4 6 2 9 5 8 7 3</a:t>
            </a:r>
          </a:p>
          <a:p>
            <a:pPr>
              <a:spcBef>
                <a:spcPts val="20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Найти следующую по алфавиту.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				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71736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8992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0364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6248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7620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4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4876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3570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0760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4876" y="385762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43570" y="385762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Скругленная соединительная линия 16"/>
          <p:cNvCxnSpPr>
            <a:cxnSpLocks/>
            <a:stCxn id="13" idx="2"/>
            <a:endCxn id="15" idx="2"/>
          </p:cNvCxnSpPr>
          <p:nvPr/>
        </p:nvCxnSpPr>
        <p:spPr>
          <a:xfrm rot="16200000" flipH="1">
            <a:off x="5322099" y="3854946"/>
            <a:ext cx="12700" cy="928694"/>
          </a:xfrm>
          <a:prstGeom prst="curvedConnector3">
            <a:avLst>
              <a:gd name="adj1" fmla="val 8455465"/>
            </a:avLst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7524" y="2564895"/>
            <a:ext cx="861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Шаг  1: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Найти номер</a:t>
            </a:r>
            <a:r>
              <a:rPr lang="ru-RU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/>
              <a:t>элемента  от конца, нарушающего порядок по возрастанию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2227" y="363122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Шаг  2</a:t>
            </a:r>
            <a:r>
              <a:rPr lang="ru-RU" b="1" dirty="0"/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2226" y="51206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Шаг  3</a:t>
            </a:r>
            <a:r>
              <a:rPr lang="ru-RU" dirty="0"/>
              <a:t>:</a:t>
            </a:r>
          </a:p>
        </p:txBody>
      </p:sp>
      <p:sp>
        <p:nvSpPr>
          <p:cNvPr id="26" name="Левая фигурная скобка 25"/>
          <p:cNvSpPr/>
          <p:nvPr/>
        </p:nvSpPr>
        <p:spPr>
          <a:xfrm rot="16200000">
            <a:off x="4818895" y="4194771"/>
            <a:ext cx="1947636" cy="1273350"/>
          </a:xfrm>
          <a:prstGeom prst="leftBrace">
            <a:avLst>
              <a:gd name="adj1" fmla="val 23898"/>
              <a:gd name="adj2" fmla="val 509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87524" y="4785590"/>
            <a:ext cx="30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Поменять их  местами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7515" y="5482099"/>
            <a:ext cx="496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Перестроить хвост от </a:t>
            </a:r>
            <a:r>
              <a:rPr lang="en-US" dirty="0"/>
              <a:t>(</a:t>
            </a:r>
            <a:r>
              <a:rPr lang="en-US" i="1" dirty="0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+1</a:t>
            </a:r>
            <a:r>
              <a:rPr lang="en-US" dirty="0"/>
              <a:t>)-</a:t>
            </a:r>
            <a:r>
              <a:rPr lang="ru-RU" dirty="0" err="1"/>
              <a:t>го</a:t>
            </a:r>
            <a:r>
              <a:rPr lang="ru-RU" dirty="0"/>
              <a:t> элемента до конца по возрастанию (обернуть)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FADDD5-1E26-4795-BAB5-844EF05F2370}"/>
              </a:ext>
            </a:extLst>
          </p:cNvPr>
          <p:cNvSpPr txBox="1"/>
          <p:nvPr/>
        </p:nvSpPr>
        <p:spPr>
          <a:xfrm>
            <a:off x="287524" y="3953498"/>
            <a:ext cx="3998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Найти элемент из хвоста с номером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/>
              <a:t> – </a:t>
            </a:r>
            <a:r>
              <a:rPr lang="ru-RU" dirty="0"/>
              <a:t>минимальный, больший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-</a:t>
            </a:r>
            <a:r>
              <a:rPr lang="ru-RU" dirty="0" err="1"/>
              <a:t>го</a:t>
            </a:r>
            <a:r>
              <a:rPr lang="ru-RU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73913E-6 L 0.1026 -0.0020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208 L -0.09236 -0.0041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73913E-6 L 0.09514 -0.0020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0" y="-10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73913E-6 L -0.08524 -0.00208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9" grpId="1"/>
      <p:bldP spid="9" grpId="2"/>
      <p:bldP spid="10" grpId="0"/>
      <p:bldP spid="10" grpId="1"/>
      <p:bldP spid="10" grpId="2"/>
      <p:bldP spid="10" grpId="3"/>
      <p:bldP spid="11" grpId="0"/>
      <p:bldP spid="11" grpId="1"/>
      <p:bldP spid="11" grpId="2"/>
      <p:bldP spid="12" grpId="0"/>
      <p:bldP spid="12" grpId="1"/>
      <p:bldP spid="12" grpId="2"/>
      <p:bldP spid="13" grpId="0"/>
      <p:bldP spid="15" grpId="0"/>
      <p:bldP spid="19" grpId="0"/>
      <p:bldP spid="24" grpId="0"/>
      <p:bldP spid="25" grpId="0"/>
      <p:bldP spid="26" grpId="0" animBg="1"/>
      <p:bldP spid="27" grpId="0"/>
      <p:bldP spid="2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493645"/>
            <a:ext cx="8424936" cy="623899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Вход: массив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ключ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длина массива </a:t>
            </a:r>
            <a:r>
              <a:rPr lang="en-US" sz="20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</a:p>
          <a:p>
            <a:pPr marL="365760" lvl="1" indent="0">
              <a:buNone/>
            </a:pPr>
            <a:endParaRPr lang="en-US" sz="15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 </a:t>
            </a:r>
            <a:r>
              <a:rPr lang="en-US" sz="1600" b="1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365760" lvl="1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 </a:t>
            </a:r>
            <a:r>
              <a:rPr lang="en-US" sz="1600" b="1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pPr marL="365760" lvl="1" indent="0">
              <a:buNone/>
            </a:pPr>
            <a:r>
              <a:rPr lang="ru-RU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выполнять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 </a:t>
            </a:r>
            <a:r>
              <a:rPr lang="en-US" sz="1600" b="1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(left + right) / 2</a:t>
            </a:r>
          </a:p>
          <a:p>
            <a:pPr marL="603504" lvl="2" indent="0">
              <a:buNone/>
            </a:pPr>
            <a:r>
              <a:rPr lang="ru-RU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если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A[middle]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</a:t>
            </a:r>
            <a:r>
              <a:rPr lang="ru-RU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элемент найден </a:t>
            </a:r>
            <a:endParaRPr lang="en-US" sz="15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ru-RU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15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ru-RU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выдать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и </a:t>
            </a:r>
            <a:r>
              <a:rPr lang="ru-RU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выйти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ru-RU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иначе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если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A[middle] &lt; x</a:t>
            </a:r>
          </a:p>
          <a:p>
            <a:pPr marL="603504" lvl="2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left </a:t>
            </a:r>
            <a:r>
              <a:rPr lang="en-US" sz="1600" b="1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 + 1</a:t>
            </a:r>
          </a:p>
          <a:p>
            <a:pPr marL="603504" lvl="2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иначе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right </a:t>
            </a:r>
            <a:r>
              <a:rPr lang="en-US" sz="1600" b="1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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 - 1 </a:t>
            </a:r>
            <a:endParaRPr lang="ru-RU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57188" lvl="2" indent="0">
              <a:buNone/>
            </a:pPr>
            <a:r>
              <a:rPr lang="ru-RU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left ≤ right</a:t>
            </a:r>
          </a:p>
          <a:p>
            <a:pPr marL="365760" lvl="1" indent="0">
              <a:buNone/>
            </a:pPr>
            <a:endParaRPr lang="ru-RU" sz="15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ru-RU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выдать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"No"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ru-RU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элемент не найден </a:t>
            </a:r>
            <a:endParaRPr lang="ru-RU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ru-RU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09728" indent="0">
              <a:lnSpc>
                <a:spcPct val="8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8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Максимальное число сравнений равно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6824" y="125365"/>
            <a:ext cx="7776864" cy="368280"/>
          </a:xfrm>
        </p:spPr>
        <p:txBody>
          <a:bodyPr>
            <a:noAutofit/>
          </a:bodyPr>
          <a:lstStyle/>
          <a:p>
            <a:r>
              <a:rPr lang="ru-RU" sz="2800" dirty="0"/>
              <a:t>Бинарный поиск -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</a:rPr>
              <a:t>Задача сортировки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00108"/>
            <a:ext cx="8682930" cy="422909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000" dirty="0"/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>
                <a:solidFill>
                  <a:srgbClr val="FF0000"/>
                </a:solidFill>
              </a:rPr>
              <a:t>Задача сортировки </a:t>
            </a:r>
            <a:r>
              <a:rPr lang="ru-RU" sz="2400" dirty="0"/>
              <a:t>состоит в том, чтобы </a:t>
            </a:r>
            <a:r>
              <a:rPr lang="en-US" sz="2400" dirty="0"/>
              <a:t> </a:t>
            </a:r>
            <a:r>
              <a:rPr lang="ru-RU" sz="2400" dirty="0"/>
              <a:t>упорядочить </a:t>
            </a:r>
            <a:r>
              <a:rPr lang="ru-RU" sz="2400" i="1" dirty="0"/>
              <a:t>N </a:t>
            </a:r>
            <a:r>
              <a:rPr lang="ru-RU" sz="2400" dirty="0"/>
              <a:t>объектов    </a:t>
            </a:r>
            <a:r>
              <a:rPr lang="en-US" sz="2400" i="1" dirty="0"/>
              <a:t>a</a:t>
            </a:r>
            <a:r>
              <a:rPr lang="ru-RU" sz="2400" baseline="-25000" dirty="0"/>
              <a:t>1</a:t>
            </a:r>
            <a:r>
              <a:rPr lang="ru-RU" sz="2400" dirty="0"/>
              <a:t>, ... , </a:t>
            </a:r>
            <a:r>
              <a:rPr lang="ru-RU" sz="2400" i="1" dirty="0"/>
              <a:t>а</a:t>
            </a:r>
            <a:r>
              <a:rPr lang="en-US" sz="2400" i="1" baseline="-25000" dirty="0"/>
              <a:t>N</a:t>
            </a:r>
            <a:r>
              <a:rPr lang="en-US" sz="2400" dirty="0"/>
              <a:t>: </a:t>
            </a:r>
            <a:r>
              <a:rPr lang="ru-RU" sz="2400" dirty="0"/>
              <a:t>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/>
              <a:t>переставить их в такой последовательности  </a:t>
            </a:r>
            <a:r>
              <a:rPr lang="en-US" sz="2400" dirty="0"/>
              <a:t>	</a:t>
            </a:r>
            <a:r>
              <a:rPr lang="ru-RU" sz="2400" dirty="0"/>
              <a:t>		</a:t>
            </a:r>
            <a:r>
              <a:rPr lang="ru-RU" sz="2400" i="1" dirty="0"/>
              <a:t>а</a:t>
            </a:r>
            <a:r>
              <a:rPr lang="en-US" sz="2400" i="1" baseline="-25000" dirty="0"/>
              <a:t>p</a:t>
            </a:r>
            <a:r>
              <a:rPr lang="ru-RU" sz="2400" baseline="-25000" dirty="0"/>
              <a:t>1</a:t>
            </a:r>
            <a:r>
              <a:rPr lang="en-US" sz="2400" baseline="-25000" dirty="0"/>
              <a:t> </a:t>
            </a:r>
            <a:r>
              <a:rPr lang="ru-RU" sz="2400" i="1" dirty="0"/>
              <a:t>, </a:t>
            </a:r>
            <a:r>
              <a:rPr lang="ru-RU" sz="2400" dirty="0"/>
              <a:t>...,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pN</a:t>
            </a:r>
            <a:r>
              <a:rPr lang="en-US" sz="2400" i="1" baseline="-25000" dirty="0"/>
              <a:t> </a:t>
            </a:r>
            <a:r>
              <a:rPr lang="ru-RU" sz="2400" i="1" dirty="0"/>
              <a:t>,  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400" i="1" dirty="0"/>
              <a:t> </a:t>
            </a:r>
            <a:r>
              <a:rPr lang="ru-RU" sz="2400" dirty="0"/>
              <a:t>чтобы их ключи расположились в неубывающем порядке </a:t>
            </a:r>
            <a:r>
              <a:rPr lang="en-US" sz="2400" dirty="0"/>
              <a:t> 		</a:t>
            </a:r>
            <a:r>
              <a:rPr lang="ru-RU" sz="2400" dirty="0"/>
              <a:t>                                                      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 			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p</a:t>
            </a:r>
            <a:r>
              <a:rPr lang="ru-RU" sz="2400" baseline="-25000" dirty="0"/>
              <a:t>1</a:t>
            </a:r>
            <a:r>
              <a:rPr lang="ru-RU" sz="2400" i="1" dirty="0"/>
              <a:t> </a:t>
            </a:r>
            <a:r>
              <a:rPr lang="ru-RU" sz="2400" dirty="0"/>
              <a:t>≤ 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p</a:t>
            </a:r>
            <a:r>
              <a:rPr lang="ru-RU" sz="2400" baseline="-25000" dirty="0"/>
              <a:t>2</a:t>
            </a:r>
            <a:r>
              <a:rPr lang="ru-RU" sz="2400" i="1" dirty="0"/>
              <a:t> </a:t>
            </a:r>
            <a:r>
              <a:rPr lang="ru-RU" sz="2400" dirty="0"/>
              <a:t>≤ ... ≤ 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pN</a:t>
            </a:r>
            <a:r>
              <a:rPr lang="ru-RU" sz="2400" i="1" dirty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654032"/>
          </a:xfrm>
        </p:spPr>
        <p:txBody>
          <a:bodyPr>
            <a:normAutofit/>
          </a:bodyPr>
          <a:lstStyle/>
          <a:p>
            <a:r>
              <a:rPr lang="ru-RU" sz="3200" dirty="0"/>
              <a:t>Свойство устойчивости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02779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Сортировка называется </a:t>
            </a:r>
            <a:r>
              <a:rPr lang="ru-RU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устойчивой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если она  удовлетворяет условию,  согласно которому записи с одинаковыми ключами остаются в прежнем  порядке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 i="1" baseline="-25000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 i="1" baseline="-25000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i="1" dirty="0">
                <a:latin typeface="Calibri" pitchFamily="34" charset="0"/>
              </a:rPr>
              <a:t>то </a:t>
            </a:r>
            <a:r>
              <a:rPr lang="en-US" sz="2400" i="1" dirty="0">
                <a:latin typeface="Calibri" pitchFamily="34" charset="0"/>
              </a:rPr>
              <a:t>p</a:t>
            </a:r>
            <a:r>
              <a:rPr lang="en-US" sz="2400" i="1" baseline="-25000" dirty="0">
                <a:latin typeface="Calibri" pitchFamily="34" charset="0"/>
              </a:rPr>
              <a:t>i</a:t>
            </a:r>
            <a:r>
              <a:rPr lang="ru-RU" sz="2400" i="1" dirty="0">
                <a:latin typeface="Calibri" pitchFamily="34" charset="0"/>
              </a:rPr>
              <a:t> &lt; </a:t>
            </a:r>
            <a:r>
              <a:rPr lang="en-US" sz="2400" i="1" dirty="0" err="1">
                <a:latin typeface="Calibri" pitchFamily="34" charset="0"/>
              </a:rPr>
              <a:t>p</a:t>
            </a:r>
            <a:r>
              <a:rPr lang="en-US" sz="2400" i="1" baseline="-25000" dirty="0" err="1">
                <a:latin typeface="Calibri" pitchFamily="34" charset="0"/>
              </a:rPr>
              <a:t>j</a:t>
            </a:r>
            <a:r>
              <a:rPr lang="ru-RU" sz="2400" baseline="-25000" dirty="0">
                <a:latin typeface="Calibri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400" baseline="-250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400" dirty="0">
                <a:latin typeface="Calibri" pitchFamily="34" charset="0"/>
              </a:rPr>
              <a:t>При устойчивой сортировке относительный порядок элементов с одинаковыми ключами не меняется.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39718"/>
          </a:xfrm>
        </p:spPr>
        <p:txBody>
          <a:bodyPr>
            <a:normAutofit fontScale="90000"/>
          </a:bodyPr>
          <a:lstStyle/>
          <a:p>
            <a:r>
              <a:rPr lang="ru-RU" dirty="0"/>
              <a:t>Виды сортировок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7232"/>
            <a:ext cx="8178874" cy="494803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Методы сортировки обычно разделяют на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две категории: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внутреннюю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сортировку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массивов и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внешнюю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— сортировку файлов.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Методы сортировки можно разбить на несколько основных классов в зависимости от лежащего в их основе приема сортировки: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включения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вставки);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выбора;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обмена;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подсчета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разделения;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слияния.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496944" cy="511156"/>
          </a:xfrm>
        </p:spPr>
        <p:txBody>
          <a:bodyPr>
            <a:noAutofit/>
          </a:bodyPr>
          <a:lstStyle/>
          <a:p>
            <a:r>
              <a:rPr lang="ru-RU" sz="3200" dirty="0"/>
              <a:t>Сортировка включением (вставками)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28670"/>
            <a:ext cx="8610922" cy="494860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Разделим условно все элементы массива на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две последовательности: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 </a:t>
            </a:r>
            <a:endParaRPr lang="ru-RU" sz="2000" i="1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i="1" dirty="0">
                <a:latin typeface="Calibri" pitchFamily="34" charset="0"/>
              </a:rPr>
              <a:t>входную</a:t>
            </a:r>
            <a:r>
              <a:rPr lang="en-US" sz="2000" i="1" dirty="0">
                <a:latin typeface="Calibri" pitchFamily="34" charset="0"/>
              </a:rPr>
              <a:t>    </a:t>
            </a:r>
            <a:r>
              <a:rPr lang="en-US" sz="2000" i="1" dirty="0" err="1">
                <a:latin typeface="Calibri" pitchFamily="34" charset="0"/>
              </a:rPr>
              <a:t>a</a:t>
            </a:r>
            <a:r>
              <a:rPr lang="en-US" sz="2000" i="1" baseline="-25000" dirty="0" err="1">
                <a:latin typeface="Calibri" pitchFamily="34" charset="0"/>
              </a:rPr>
              <a:t>i</a:t>
            </a:r>
            <a:r>
              <a:rPr lang="ru-RU" sz="2000" i="1" dirty="0">
                <a:latin typeface="Calibri" pitchFamily="34" charset="0"/>
              </a:rPr>
              <a:t>, ... , а</a:t>
            </a:r>
            <a:r>
              <a:rPr lang="en-US" sz="2000" i="1" baseline="-25000" dirty="0">
                <a:latin typeface="Calibri" pitchFamily="34" charset="0"/>
              </a:rPr>
              <a:t>N</a:t>
            </a:r>
            <a:r>
              <a:rPr lang="ru-RU" sz="2000" i="1" baseline="-25000" dirty="0">
                <a:latin typeface="Calibri" pitchFamily="34" charset="0"/>
              </a:rPr>
              <a:t>-1</a:t>
            </a:r>
            <a:endParaRPr lang="en-US" sz="2000" i="1" baseline="-250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и</a:t>
            </a:r>
            <a:r>
              <a:rPr lang="ru-RU" sz="2000" i="1" dirty="0">
                <a:latin typeface="Calibri" pitchFamily="34" charset="0"/>
              </a:rPr>
              <a:t> готовую </a:t>
            </a:r>
            <a:r>
              <a:rPr lang="ru-RU" sz="2000" dirty="0">
                <a:latin typeface="Calibri" pitchFamily="34" charset="0"/>
              </a:rPr>
              <a:t>последовательность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  </a:t>
            </a:r>
            <a:r>
              <a:rPr lang="ru-RU" sz="2000" i="1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a</a:t>
            </a:r>
            <a:r>
              <a:rPr lang="ru-RU" sz="2000" baseline="-25000" dirty="0">
                <a:latin typeface="Calibri" pitchFamily="34" charset="0"/>
              </a:rPr>
              <a:t>0</a:t>
            </a:r>
            <a:r>
              <a:rPr lang="ru-RU" sz="2000" i="1" dirty="0">
                <a:latin typeface="Calibri" pitchFamily="34" charset="0"/>
              </a:rPr>
              <a:t>, ... , а</a:t>
            </a:r>
            <a:r>
              <a:rPr lang="en-US" sz="2000" i="1" baseline="-25000" dirty="0" err="1">
                <a:latin typeface="Calibri" pitchFamily="34" charset="0"/>
              </a:rPr>
              <a:t>i</a:t>
            </a:r>
            <a:r>
              <a:rPr lang="ru-RU" sz="2000" i="1" baseline="-25000" dirty="0">
                <a:latin typeface="Calibri" pitchFamily="34" charset="0"/>
              </a:rPr>
              <a:t>-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элементы которой уже отсортированы. </a:t>
            </a: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алгоритмах, основанных на методе включения, на каждом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dirty="0">
                <a:latin typeface="Calibri" pitchFamily="34" charset="0"/>
              </a:rPr>
              <a:t>-м  шаге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dirty="0">
                <a:latin typeface="Calibri" pitchFamily="34" charset="0"/>
              </a:rPr>
              <a:t>-</a:t>
            </a:r>
            <a:r>
              <a:rPr lang="ru-RU" sz="2000" dirty="0" err="1">
                <a:latin typeface="Calibri" pitchFamily="34" charset="0"/>
              </a:rPr>
              <a:t>й</a:t>
            </a:r>
            <a:r>
              <a:rPr lang="ru-RU" sz="2000" dirty="0">
                <a:latin typeface="Calibri" pitchFamily="34" charset="0"/>
              </a:rPr>
              <a:t> элемент входной  последовательности вставляется в подходящее место готовой последовательности.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Сортировка простыми включениями наиболее очевидна. </a:t>
            </a:r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Пусть 0 ≤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&lt;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i="1" dirty="0">
                <a:latin typeface="Calibri" pitchFamily="34" charset="0"/>
              </a:rPr>
              <a:t>-</a:t>
            </a:r>
            <a:r>
              <a:rPr lang="ru-RU" sz="2000" dirty="0">
                <a:latin typeface="Calibri" pitchFamily="34" charset="0"/>
              </a:rPr>
              <a:t>1,  </a:t>
            </a:r>
            <a:r>
              <a:rPr lang="en-US" sz="2000" i="1" dirty="0">
                <a:latin typeface="Calibri" pitchFamily="34" charset="0"/>
              </a:rPr>
              <a:t>a</a:t>
            </a:r>
            <a:r>
              <a:rPr lang="ru-RU" sz="2000" baseline="-25000" dirty="0">
                <a:latin typeface="Calibri" pitchFamily="34" charset="0"/>
              </a:rPr>
              <a:t>0</a:t>
            </a:r>
            <a:r>
              <a:rPr lang="ru-RU" sz="2000" dirty="0">
                <a:latin typeface="Calibri" pitchFamily="34" charset="0"/>
              </a:rPr>
              <a:t>, ... , </a:t>
            </a:r>
            <a:r>
              <a:rPr lang="ru-RU" sz="2000" i="1" dirty="0">
                <a:latin typeface="Calibri" pitchFamily="34" charset="0"/>
              </a:rPr>
              <a:t>а</a:t>
            </a:r>
            <a:r>
              <a:rPr lang="en-US" sz="2000" i="1" baseline="-25000" dirty="0" err="1">
                <a:latin typeface="Calibri" pitchFamily="34" charset="0"/>
              </a:rPr>
              <a:t>i</a:t>
            </a:r>
            <a:r>
              <a:rPr lang="ru-RU" sz="2000" i="1" baseline="-25000" dirty="0">
                <a:latin typeface="Calibri" pitchFamily="34" charset="0"/>
              </a:rPr>
              <a:t>-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 уже отсортированы</a:t>
            </a:r>
            <a:r>
              <a:rPr lang="en-US" sz="2000" dirty="0">
                <a:latin typeface="Calibri" pitchFamily="34" charset="0"/>
              </a:rPr>
              <a:t>:</a:t>
            </a:r>
          </a:p>
          <a:p>
            <a:pPr>
              <a:buFont typeface="Arial" pitchFamily="34" charset="0"/>
              <a:buNone/>
            </a:pPr>
            <a:r>
              <a:rPr lang="en-US" sz="2000" i="1" dirty="0">
                <a:latin typeface="Calibri" pitchFamily="34" charset="0"/>
              </a:rPr>
              <a:t>			a</a:t>
            </a:r>
            <a:r>
              <a:rPr lang="ru-RU" sz="2000" baseline="-25000" dirty="0">
                <a:latin typeface="Calibri" pitchFamily="34" charset="0"/>
              </a:rPr>
              <a:t>0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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i="1" dirty="0">
                <a:latin typeface="Calibri" pitchFamily="34" charset="0"/>
                <a:sym typeface="Symbol" pitchFamily="18" charset="2"/>
              </a:rPr>
              <a:t>а</a:t>
            </a:r>
            <a:r>
              <a:rPr lang="ru-RU" sz="2000" baseline="-25000" dirty="0">
                <a:latin typeface="Calibri" pitchFamily="34" charset="0"/>
                <a:sym typeface="Symbol" pitchFamily="18" charset="2"/>
              </a:rPr>
              <a:t>1</a:t>
            </a:r>
            <a:r>
              <a:rPr lang="ru-RU" sz="2000" i="1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</a:t>
            </a:r>
            <a:r>
              <a:rPr lang="ru-RU" sz="2000" dirty="0">
                <a:latin typeface="Calibri" pitchFamily="34" charset="0"/>
              </a:rPr>
              <a:t> ... 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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  <a:sym typeface="Symbol" pitchFamily="18" charset="2"/>
              </a:rPr>
              <a:t>a</a:t>
            </a:r>
            <a:r>
              <a:rPr lang="en-US" sz="2000" i="1" baseline="-25000" dirty="0" err="1">
                <a:latin typeface="Calibri" pitchFamily="34" charset="0"/>
                <a:sym typeface="Symbol" pitchFamily="18" charset="2"/>
              </a:rPr>
              <a:t>i</a:t>
            </a:r>
            <a:r>
              <a:rPr lang="ru-RU" sz="2000" baseline="-25000" dirty="0">
                <a:latin typeface="Calibri" pitchFamily="34" charset="0"/>
                <a:sym typeface="Symbol" pitchFamily="18" charset="2"/>
              </a:rPr>
              <a:t>-1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.</a:t>
            </a:r>
            <a:endParaRPr lang="en-US" sz="2000" dirty="0">
              <a:latin typeface="Calibri" pitchFamily="34" charset="0"/>
              <a:sym typeface="Symbol" pitchFamily="18" charset="2"/>
            </a:endParaRP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  <a:sym typeface="Symbol" pitchFamily="18" charset="2"/>
              </a:rPr>
              <a:t>Будем сравнивать по очереди </a:t>
            </a:r>
            <a:r>
              <a:rPr lang="ru-RU" sz="2000" i="1" dirty="0">
                <a:latin typeface="Calibri" pitchFamily="34" charset="0"/>
                <a:sym typeface="Symbol" pitchFamily="18" charset="2"/>
              </a:rPr>
              <a:t>а</a:t>
            </a:r>
            <a:r>
              <a:rPr lang="en-US" sz="2000" i="1" baseline="-25000" dirty="0" err="1">
                <a:latin typeface="Calibri" pitchFamily="34" charset="0"/>
                <a:sym typeface="Symbol" pitchFamily="18" charset="2"/>
              </a:rPr>
              <a:t>i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 с </a:t>
            </a:r>
            <a:r>
              <a:rPr lang="en-US" sz="2000" i="1" dirty="0" err="1">
                <a:latin typeface="Calibri" pitchFamily="34" charset="0"/>
                <a:sym typeface="Symbol" pitchFamily="18" charset="2"/>
              </a:rPr>
              <a:t>a</a:t>
            </a:r>
            <a:r>
              <a:rPr lang="en-US" sz="2000" i="1" baseline="-25000" dirty="0" err="1">
                <a:latin typeface="Calibri" pitchFamily="34" charset="0"/>
                <a:sym typeface="Symbol" pitchFamily="18" charset="2"/>
              </a:rPr>
              <a:t>i</a:t>
            </a:r>
            <a:r>
              <a:rPr lang="ru-RU" sz="2000" i="1" baseline="-25000" dirty="0">
                <a:latin typeface="Calibri" pitchFamily="34" charset="0"/>
                <a:sym typeface="Symbol" pitchFamily="18" charset="2"/>
              </a:rPr>
              <a:t>-</a:t>
            </a:r>
            <a:r>
              <a:rPr lang="ru-RU" sz="2000" baseline="-25000" dirty="0">
                <a:latin typeface="Calibri" pitchFamily="34" charset="0"/>
                <a:sym typeface="Symbol" pitchFamily="18" charset="2"/>
              </a:rPr>
              <a:t>1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, </a:t>
            </a:r>
            <a:r>
              <a:rPr lang="ru-RU" sz="2000" i="1" dirty="0">
                <a:latin typeface="Calibri" pitchFamily="34" charset="0"/>
                <a:sym typeface="Symbol" pitchFamily="18" charset="2"/>
              </a:rPr>
              <a:t>а</a:t>
            </a:r>
            <a:r>
              <a:rPr lang="en-US" sz="2000" i="1" baseline="-25000" dirty="0" err="1">
                <a:latin typeface="Calibri" pitchFamily="34" charset="0"/>
                <a:sym typeface="Symbol" pitchFamily="18" charset="2"/>
              </a:rPr>
              <a:t>i</a:t>
            </a:r>
            <a:r>
              <a:rPr lang="ru-RU" sz="2000" i="1" baseline="-25000" dirty="0">
                <a:latin typeface="Calibri" pitchFamily="34" charset="0"/>
                <a:sym typeface="Symbol" pitchFamily="18" charset="2"/>
              </a:rPr>
              <a:t>-</a:t>
            </a:r>
            <a:r>
              <a:rPr lang="ru-RU" sz="2000" baseline="-25000" dirty="0">
                <a:latin typeface="Calibri" pitchFamily="34" charset="0"/>
                <a:sym typeface="Symbol" pitchFamily="18" charset="2"/>
              </a:rPr>
              <a:t>2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, ...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 до тех пор, пока не обнаружим, что элемент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 а</a:t>
            </a:r>
            <a:r>
              <a:rPr lang="en-US" sz="2000" i="1" baseline="-25000" dirty="0" err="1">
                <a:latin typeface="Calibri" pitchFamily="34" charset="0"/>
                <a:sym typeface="Symbol" pitchFamily="18" charset="2"/>
              </a:rPr>
              <a:t>i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 следует вставить между </a:t>
            </a:r>
            <a:r>
              <a:rPr lang="en-US" sz="2000" i="1" dirty="0" err="1">
                <a:latin typeface="Calibri" pitchFamily="34" charset="0"/>
                <a:sym typeface="Symbol" pitchFamily="18" charset="2"/>
              </a:rPr>
              <a:t>a</a:t>
            </a:r>
            <a:r>
              <a:rPr lang="en-US" sz="2000" i="1" baseline="-25000" dirty="0" err="1">
                <a:latin typeface="Calibri" pitchFamily="34" charset="0"/>
                <a:sym typeface="Symbol" pitchFamily="18" charset="2"/>
              </a:rPr>
              <a:t>j</a:t>
            </a:r>
            <a:r>
              <a:rPr lang="en-US" sz="2000" i="1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и </a:t>
            </a:r>
            <a:r>
              <a:rPr lang="en-US" sz="2000" i="1" dirty="0" err="1">
                <a:latin typeface="Calibri" pitchFamily="34" charset="0"/>
                <a:sym typeface="Symbol" pitchFamily="18" charset="2"/>
              </a:rPr>
              <a:t>a</a:t>
            </a:r>
            <a:r>
              <a:rPr lang="en-US" sz="2000" i="1" baseline="-25000" dirty="0" err="1">
                <a:latin typeface="Calibri" pitchFamily="34" charset="0"/>
                <a:sym typeface="Symbol" pitchFamily="18" charset="2"/>
              </a:rPr>
              <a:t>j</a:t>
            </a:r>
            <a:r>
              <a:rPr lang="ru-RU" sz="2000" i="1" baseline="-25000" dirty="0">
                <a:latin typeface="Calibri" pitchFamily="34" charset="0"/>
                <a:sym typeface="Symbol" pitchFamily="18" charset="2"/>
              </a:rPr>
              <a:t>+</a:t>
            </a:r>
            <a:r>
              <a:rPr lang="ru-RU" sz="2000" baseline="-25000" dirty="0">
                <a:latin typeface="Calibri" pitchFamily="34" charset="0"/>
                <a:sym typeface="Symbol" pitchFamily="18" charset="2"/>
              </a:rPr>
              <a:t>1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 (0 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  <a:sym typeface="Symbol" pitchFamily="18" charset="2"/>
              </a:rPr>
              <a:t>j 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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  <a:sym typeface="Symbol" pitchFamily="18" charset="2"/>
              </a:rPr>
              <a:t>i</a:t>
            </a:r>
            <a:r>
              <a:rPr lang="ru-RU" sz="2000" i="1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i="1" dirty="0">
                <a:latin typeface="Calibri" pitchFamily="34" charset="0"/>
                <a:sym typeface="Symbol" pitchFamily="18" charset="2"/>
              </a:rPr>
              <a:t>- 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1) элементами. 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  <a:sym typeface="Symbol" pitchFamily="18" charset="2"/>
              </a:rPr>
              <a:t>После этого или в процессе поиска подвинем записи </a:t>
            </a:r>
            <a:r>
              <a:rPr lang="en-US" sz="2000" i="1" dirty="0" err="1">
                <a:latin typeface="Calibri" pitchFamily="34" charset="0"/>
                <a:sym typeface="Symbol" pitchFamily="18" charset="2"/>
              </a:rPr>
              <a:t>a</a:t>
            </a:r>
            <a:r>
              <a:rPr lang="en-US" sz="2000" i="1" baseline="-25000" dirty="0" err="1">
                <a:latin typeface="Calibri" pitchFamily="34" charset="0"/>
                <a:sym typeface="Symbol" pitchFamily="18" charset="2"/>
              </a:rPr>
              <a:t>j</a:t>
            </a:r>
            <a:r>
              <a:rPr lang="ru-RU" sz="2000" i="1" baseline="-25000" dirty="0">
                <a:latin typeface="Calibri" pitchFamily="34" charset="0"/>
                <a:sym typeface="Symbol" pitchFamily="18" charset="2"/>
              </a:rPr>
              <a:t>+</a:t>
            </a:r>
            <a:r>
              <a:rPr lang="ru-RU" sz="2000" baseline="-25000" dirty="0">
                <a:latin typeface="Calibri" pitchFamily="34" charset="0"/>
                <a:sym typeface="Symbol" pitchFamily="18" charset="2"/>
              </a:rPr>
              <a:t>1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, ..., </a:t>
            </a:r>
            <a:r>
              <a:rPr lang="en-US" sz="2000" i="1" dirty="0" err="1">
                <a:latin typeface="Calibri" pitchFamily="34" charset="0"/>
                <a:sym typeface="Symbol" pitchFamily="18" charset="2"/>
              </a:rPr>
              <a:t>a</a:t>
            </a:r>
            <a:r>
              <a:rPr lang="en-US" sz="2000" i="1" baseline="-25000" dirty="0" err="1">
                <a:latin typeface="Calibri" pitchFamily="34" charset="0"/>
                <a:sym typeface="Symbol" pitchFamily="18" charset="2"/>
              </a:rPr>
              <a:t>i</a:t>
            </a:r>
            <a:r>
              <a:rPr lang="ru-RU" sz="2000" i="1" baseline="-25000" dirty="0">
                <a:latin typeface="Calibri" pitchFamily="34" charset="0"/>
                <a:sym typeface="Symbol" pitchFamily="18" charset="2"/>
              </a:rPr>
              <a:t>-</a:t>
            </a:r>
            <a:r>
              <a:rPr lang="ru-RU" sz="2000" baseline="-25000" dirty="0">
                <a:latin typeface="Calibri" pitchFamily="34" charset="0"/>
                <a:sym typeface="Symbol" pitchFamily="18" charset="2"/>
              </a:rPr>
              <a:t>1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 на одно место вправо и переместим запись </a:t>
            </a:r>
            <a:r>
              <a:rPr lang="ru-RU" sz="2000" i="1" dirty="0">
                <a:latin typeface="Calibri" pitchFamily="34" charset="0"/>
                <a:sym typeface="Symbol" pitchFamily="18" charset="2"/>
              </a:rPr>
              <a:t>а</a:t>
            </a:r>
            <a:r>
              <a:rPr lang="en-US" sz="2000" i="1" baseline="-25000" dirty="0" err="1">
                <a:latin typeface="Calibri" pitchFamily="34" charset="0"/>
                <a:sym typeface="Symbol" pitchFamily="18" charset="2"/>
              </a:rPr>
              <a:t>i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 в позицию </a:t>
            </a:r>
            <a:r>
              <a:rPr lang="en-US" sz="2000" i="1" dirty="0">
                <a:latin typeface="Calibri" pitchFamily="34" charset="0"/>
                <a:sym typeface="Symbol" pitchFamily="18" charset="2"/>
              </a:rPr>
              <a:t>j 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+ 1.</a:t>
            </a:r>
          </a:p>
          <a:p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Л01_оргвопросы</Template>
  <TotalTime>3599</TotalTime>
  <Words>4297</Words>
  <Application>Microsoft Office PowerPoint</Application>
  <PresentationFormat>Экран (4:3)</PresentationFormat>
  <Paragraphs>578</Paragraphs>
  <Slides>41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53" baseType="lpstr">
      <vt:lpstr>Arial</vt:lpstr>
      <vt:lpstr>Calibri</vt:lpstr>
      <vt:lpstr>Consolas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Открытая</vt:lpstr>
      <vt:lpstr>Equation</vt:lpstr>
      <vt:lpstr>Основы программирования  </vt:lpstr>
      <vt:lpstr>Задача поиска </vt:lpstr>
      <vt:lpstr>Последовательный поиск </vt:lpstr>
      <vt:lpstr>Бинарный поиск в массиве </vt:lpstr>
      <vt:lpstr>Бинарный поиск - алгоритм</vt:lpstr>
      <vt:lpstr>Задача сортировки</vt:lpstr>
      <vt:lpstr>Свойство устойчивости сортировки</vt:lpstr>
      <vt:lpstr>Виды сортировок</vt:lpstr>
      <vt:lpstr>Сортировка включением (вставками)</vt:lpstr>
      <vt:lpstr>Пример</vt:lpstr>
      <vt:lpstr>Алгоритм замечание: массив нумеруется от 0 до N-1</vt:lpstr>
      <vt:lpstr>Анализ алгоритма</vt:lpstr>
      <vt:lpstr>Сортировка бинарными включениями</vt:lpstr>
      <vt:lpstr>Сортировка простым выбором</vt:lpstr>
      <vt:lpstr>Пример</vt:lpstr>
      <vt:lpstr>Обсуждение</vt:lpstr>
      <vt:lpstr>Алгоритм</vt:lpstr>
      <vt:lpstr>Анализ</vt:lpstr>
      <vt:lpstr>Анализ, продолжение</vt:lpstr>
      <vt:lpstr>Сортировка простым обменом </vt:lpstr>
      <vt:lpstr>Пример</vt:lpstr>
      <vt:lpstr>Алгоритм (метод пузырька)</vt:lpstr>
      <vt:lpstr>Анализ</vt:lpstr>
      <vt:lpstr>Улучшение метода пузырька </vt:lpstr>
      <vt:lpstr>Шейкер-сортировка (алгоритм)</vt:lpstr>
      <vt:lpstr>Шейкер-сортировка (продолжение алгоритма)</vt:lpstr>
      <vt:lpstr>Анализ</vt:lpstr>
      <vt:lpstr>Перестановки</vt:lpstr>
      <vt:lpstr>Инверсии </vt:lpstr>
      <vt:lpstr>Презентация PowerPoint</vt:lpstr>
      <vt:lpstr>Построение перестановки по таблице инверсий</vt:lpstr>
      <vt:lpstr>Алгоритм П1:  построение перестановки по таблице инверсий справа налево</vt:lpstr>
      <vt:lpstr>Построение перестановки по таблице инверсий</vt:lpstr>
      <vt:lpstr>Алгоритм П2:  построение перестановки по таблице инверсий слева направо</vt:lpstr>
      <vt:lpstr>Инверсионный метод поиска всех перестановок </vt:lpstr>
      <vt:lpstr>Генерация таблиц инверсии</vt:lpstr>
      <vt:lpstr>Алгоритм И1:  нахождение следующей таблицы инверсий</vt:lpstr>
      <vt:lpstr>Алгоритм Дейкстры: поиск следующей по алфавиту перестановки </vt:lpstr>
      <vt:lpstr>Идея алгоритма Дейкстры:</vt:lpstr>
      <vt:lpstr>Алгоритм Дейкстры:  генерация следующей по алфавиту перестановки</vt:lpstr>
      <vt:lpstr>Пример построения следующей по алфавиту перестановки</vt:lpstr>
    </vt:vector>
  </TitlesOfParts>
  <Company>IIS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lastModifiedBy>Татьяна Нестеренко</cp:lastModifiedBy>
  <cp:revision>195</cp:revision>
  <dcterms:created xsi:type="dcterms:W3CDTF">2006-06-15T11:25:02Z</dcterms:created>
  <dcterms:modified xsi:type="dcterms:W3CDTF">2021-09-29T02:20:54Z</dcterms:modified>
</cp:coreProperties>
</file>