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0" r:id="rId3"/>
    <p:sldId id="301" r:id="rId4"/>
    <p:sldId id="269" r:id="rId5"/>
    <p:sldId id="303" r:id="rId6"/>
    <p:sldId id="302" r:id="rId7"/>
    <p:sldId id="304" r:id="rId8"/>
    <p:sldId id="306" r:id="rId9"/>
    <p:sldId id="305" r:id="rId10"/>
    <p:sldId id="297" r:id="rId11"/>
    <p:sldId id="298" r:id="rId12"/>
    <p:sldId id="299" r:id="rId13"/>
    <p:sldId id="307" r:id="rId14"/>
    <p:sldId id="308" r:id="rId15"/>
    <p:sldId id="277" r:id="rId16"/>
    <p:sldId id="316" r:id="rId17"/>
    <p:sldId id="278" r:id="rId18"/>
    <p:sldId id="280" r:id="rId19"/>
    <p:sldId id="281" r:id="rId20"/>
    <p:sldId id="286" r:id="rId21"/>
    <p:sldId id="282" r:id="rId22"/>
    <p:sldId id="283" r:id="rId23"/>
    <p:sldId id="284" r:id="rId24"/>
    <p:sldId id="285" r:id="rId25"/>
    <p:sldId id="287" r:id="rId26"/>
    <p:sldId id="288" r:id="rId27"/>
    <p:sldId id="317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19" r:id="rId36"/>
    <p:sldId id="320" r:id="rId37"/>
    <p:sldId id="321" r:id="rId38"/>
    <p:sldId id="32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6600"/>
    <a:srgbClr val="FF9900"/>
    <a:srgbClr val="FF0066"/>
    <a:srgbClr val="008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8" autoAdjust="0"/>
    <p:restoredTop sz="86409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32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17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EEB1F-FDD5-464B-8C03-945E8B7B462D}" type="slidenum">
              <a:rPr lang="ru-RU"/>
              <a:pPr/>
              <a:t>22</a:t>
            </a:fld>
            <a:endParaRPr lang="ru-RU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B58AC-154D-4747-BCD6-508673EFD228}" type="slidenum">
              <a:rPr lang="ru-RU"/>
              <a:pPr/>
              <a:t>23</a:t>
            </a:fld>
            <a:endParaRPr lang="ru-RU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4F65-D7A1-42F6-8C2D-78F2454B5FED}" type="slidenum">
              <a:rPr lang="ru-RU"/>
              <a:pPr/>
              <a:t>24</a:t>
            </a:fld>
            <a:endParaRPr lang="ru-RU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86E11-EB38-489E-BF1B-0DF74FAA5FCA}" type="slidenum">
              <a:rPr lang="ru-RU"/>
              <a:pPr/>
              <a:t>25</a:t>
            </a:fld>
            <a:endParaRPr lang="ru-RU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3DC4-D6FC-4841-A727-69FA3ACDA6D5}" type="slidenum">
              <a:rPr lang="ru-RU"/>
              <a:pPr/>
              <a:t>26</a:t>
            </a:fld>
            <a:endParaRPr lang="ru-RU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E5AD0-75C7-4321-B96B-EED40B824646}" type="slidenum">
              <a:rPr lang="ru-RU"/>
              <a:pPr/>
              <a:t>28</a:t>
            </a:fld>
            <a:endParaRPr lang="ru-RU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88DE-F9F7-402E-8D99-E2207C5138D4}" type="slidenum">
              <a:rPr lang="ru-RU"/>
              <a:pPr/>
              <a:t>29</a:t>
            </a:fld>
            <a:endParaRPr lang="ru-RU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4F3C2-E1F5-482A-9ACE-4FCA2AA7EBB0}" type="slidenum">
              <a:rPr lang="ru-RU"/>
              <a:pPr/>
              <a:t>30</a:t>
            </a:fld>
            <a:endParaRPr lang="ru-RU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9405F-B970-4A6A-8A6A-9467EBD7E137}" type="slidenum">
              <a:rPr lang="ru-RU"/>
              <a:pPr/>
              <a:t>31</a:t>
            </a:fld>
            <a:endParaRPr lang="ru-RU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F720A-D0FA-497A-BB0F-5BAB31AD415E}" type="slidenum">
              <a:rPr lang="ru-RU"/>
              <a:pPr/>
              <a:t>32</a:t>
            </a:fld>
            <a:endParaRPr lang="ru-RU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986EC-D8DA-44F5-9DF8-F25DD71C42BD}" type="slidenum">
              <a:rPr lang="ru-RU"/>
              <a:pPr/>
              <a:t>33</a:t>
            </a:fld>
            <a:endParaRPr lang="ru-RU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9832A-B144-42EE-8041-DEF4CF2D87DE}" type="slidenum">
              <a:rPr lang="ru-RU"/>
              <a:pPr/>
              <a:t>34</a:t>
            </a:fld>
            <a:endParaRPr lang="ru-RU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9773C-9019-437F-972D-192AE6E71D51}" type="slidenum">
              <a:rPr lang="ru-RU"/>
              <a:pPr/>
              <a:t>15</a:t>
            </a:fld>
            <a:endParaRPr lang="ru-RU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FF97B-AB64-4EDD-AA45-7821D8EB4C39}" type="slidenum">
              <a:rPr lang="ru-RU"/>
              <a:pPr/>
              <a:t>17</a:t>
            </a:fld>
            <a:endParaRPr lang="ru-RU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6884E-FAE6-4B03-9A3D-754B3EEBD889}" type="slidenum">
              <a:rPr lang="ru-RU"/>
              <a:pPr/>
              <a:t>18</a:t>
            </a:fld>
            <a:endParaRPr lang="ru-RU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4E23-E2EA-4BB3-87EE-6BE3DB9605B9}" type="slidenum">
              <a:rPr lang="ru-RU"/>
              <a:pPr/>
              <a:t>19</a:t>
            </a:fld>
            <a:endParaRPr lang="ru-RU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4FF51-4C57-4F17-8D17-508648734196}" type="slidenum">
              <a:rPr lang="ru-RU"/>
              <a:pPr/>
              <a:t>20</a:t>
            </a:fld>
            <a:endParaRPr lang="ru-RU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04D50-BEA6-45E2-BEE2-34E1932FBA88}" type="slidenum">
              <a:rPr lang="ru-RU"/>
              <a:pPr/>
              <a:t>21</a:t>
            </a:fld>
            <a:endParaRPr 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2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Заголовок, 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иаграмма 3"/>
          <p:cNvSpPr>
            <a:spLocks noGrp="1"/>
          </p:cNvSpPr>
          <p:nvPr>
            <p:ph type="chart"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29799FCA-D698-4B4B-9668-CC14053B87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3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7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93900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568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31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5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83356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wmf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45.wmf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Системы счисления</a:t>
            </a:r>
            <a:r>
              <a:rPr lang="ru-RU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accent5"/>
                </a:solidFill>
              </a:rPr>
              <a:t>Лекция </a:t>
            </a:r>
            <a:r>
              <a:rPr lang="en-US" sz="2400" dirty="0">
                <a:solidFill>
                  <a:schemeClr val="accent5"/>
                </a:solidFill>
              </a:rPr>
              <a:t>3</a:t>
            </a:r>
            <a:endParaRPr lang="ru-RU" sz="2400" dirty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36"/>
            <a:ext cx="8215370" cy="50006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, 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:= 0;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:= 1;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 –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накапливает степень,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значение)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до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1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</a:t>
            </a: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2k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операций *</a:t>
            </a:r>
          </a:p>
          <a:p>
            <a:pPr>
              <a:buNone/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операций 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Алгоритм А1: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(перевод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числа в 10-с.с.)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357422" y="3071810"/>
          <a:ext cx="2214578" cy="103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927000" imgH="431640" progId="">
                  <p:embed/>
                </p:oleObj>
              </mc:Choice>
              <mc:Fallback>
                <p:oleObj name="Equation" r:id="rId4" imgW="927000" imgH="4316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071810"/>
                        <a:ext cx="2214578" cy="103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196752"/>
            <a:ext cx="7929618" cy="39427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:=  0;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цикл по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вниз до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:= 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 b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*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+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3588" cy="1143000"/>
          </a:xfrm>
        </p:spPr>
        <p:txBody>
          <a:bodyPr>
            <a:normAutofit fontScale="90000"/>
          </a:bodyPr>
          <a:lstStyle/>
          <a:p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Схема Горнера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900" dirty="0">
                <a:latin typeface="Times New Roman" pitchFamily="18" charset="0"/>
                <a:cs typeface="Times New Roman" pitchFamily="18" charset="0"/>
              </a:rPr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Алгоритм А2</a:t>
            </a: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(перевод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числа в 10-с.с)</a:t>
            </a:r>
            <a:br>
              <a:rPr lang="ru-RU" sz="2700" dirty="0">
                <a:latin typeface="Times New Roman" pitchFamily="18" charset="0"/>
                <a:cs typeface="Times New Roman" pitchFamily="18" charset="0"/>
              </a:rPr>
            </a:br>
            <a:br>
              <a:rPr lang="ru-RU" sz="4400" b="1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428736"/>
            <a:ext cx="8215338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цикл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mod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остаток от деления нацело)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(div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–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целое деление)   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≠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набор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 число значащих цифр)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минимальное число операций деления =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725470"/>
          </a:xfrm>
        </p:spPr>
        <p:txBody>
          <a:bodyPr>
            <a:normAutofit/>
          </a:bodyPr>
          <a:lstStyle/>
          <a:p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Алгоритм A3: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(перевод числа из 10-с.с.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-с.с)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642942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325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394136" cy="511156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Пример: перевод из 10-с.с. в 2-с.с.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786182" y="1285860"/>
          <a:ext cx="1571636" cy="469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162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5027" y="998332"/>
            <a:ext cx="4991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Целая часть   </a:t>
            </a:r>
            <a:r>
              <a:rPr lang="en-US" sz="2000" dirty="0"/>
              <a:t>| </a:t>
            </a:r>
            <a:r>
              <a:rPr lang="ru-RU" sz="2000" dirty="0"/>
              <a:t> Остаток от деления на 2</a:t>
            </a:r>
          </a:p>
        </p:txBody>
      </p:sp>
      <p:sp>
        <p:nvSpPr>
          <p:cNvPr id="6" name="Стрелка вверх 5"/>
          <p:cNvSpPr/>
          <p:nvPr/>
        </p:nvSpPr>
        <p:spPr>
          <a:xfrm>
            <a:off x="5643570" y="1500174"/>
            <a:ext cx="500066" cy="45005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111741" y="6165304"/>
            <a:ext cx="501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325</a:t>
            </a:r>
            <a:r>
              <a:rPr lang="ru-RU" sz="2800" baseline="-25000" dirty="0"/>
              <a:t>(10) </a:t>
            </a:r>
            <a:r>
              <a:rPr lang="ru-RU" sz="2800" dirty="0"/>
              <a:t>= 101000101</a:t>
            </a:r>
            <a:r>
              <a:rPr lang="ru-RU" sz="2800" baseline="-25000" dirty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числа из </a:t>
            </a:r>
            <a:r>
              <a:rPr lang="en-US" dirty="0"/>
              <a:t>b</a:t>
            </a:r>
            <a:r>
              <a:rPr lang="ru-RU" baseline="-25000" dirty="0"/>
              <a:t>1</a:t>
            </a:r>
            <a:r>
              <a:rPr lang="ru-RU" dirty="0"/>
              <a:t>-с.с. в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ru-RU" dirty="0"/>
              <a:t>-с.с.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928794" y="1643050"/>
            <a:ext cx="1714512" cy="928694"/>
            <a:chOff x="1928794" y="1643050"/>
            <a:chExt cx="1714512" cy="928694"/>
          </a:xfrm>
        </p:grpSpPr>
        <p:sp>
          <p:nvSpPr>
            <p:cNvPr id="4" name="Овал 3"/>
            <p:cNvSpPr/>
            <p:nvPr/>
          </p:nvSpPr>
          <p:spPr>
            <a:xfrm>
              <a:off x="1928794" y="1643050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1857364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ru-RU" sz="2800" baseline="-25000" dirty="0"/>
                <a:t>1</a:t>
              </a:r>
              <a:r>
                <a:rPr lang="ru-RU" sz="2800" dirty="0"/>
                <a:t>-с.с. 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6143636" y="1714488"/>
            <a:ext cx="1714512" cy="928694"/>
            <a:chOff x="6143636" y="1714488"/>
            <a:chExt cx="1714512" cy="928694"/>
          </a:xfrm>
        </p:grpSpPr>
        <p:sp>
          <p:nvSpPr>
            <p:cNvPr id="8" name="Овал 7"/>
            <p:cNvSpPr/>
            <p:nvPr/>
          </p:nvSpPr>
          <p:spPr>
            <a:xfrm>
              <a:off x="6143636" y="1714488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388" y="1928802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en-US" sz="2800" baseline="-25000" dirty="0"/>
                <a:t>2</a:t>
              </a:r>
              <a:r>
                <a:rPr lang="ru-RU" sz="2800" dirty="0"/>
                <a:t>-с.с. </a:t>
              </a:r>
            </a:p>
          </p:txBody>
        </p:sp>
      </p:grpSp>
      <p:sp>
        <p:nvSpPr>
          <p:cNvPr id="10" name="Овал 9"/>
          <p:cNvSpPr/>
          <p:nvPr/>
        </p:nvSpPr>
        <p:spPr>
          <a:xfrm>
            <a:off x="4071934" y="4429132"/>
            <a:ext cx="1714512" cy="928694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57686" y="464344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0</a:t>
            </a:r>
            <a:r>
              <a:rPr lang="ru-RU" sz="2800" dirty="0"/>
              <a:t>-с.с. 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3857620" y="1857364"/>
            <a:ext cx="2000264" cy="7143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3532028">
            <a:off x="2701792" y="3200765"/>
            <a:ext cx="2206644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8055601">
            <a:off x="5009418" y="3230176"/>
            <a:ext cx="2106453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00100" y="2571744"/>
            <a:ext cx="7498080" cy="3443302"/>
          </a:xfrm>
        </p:spPr>
        <p:txBody>
          <a:bodyPr/>
          <a:lstStyle/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в дробной части числа конечное число знаков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,</a:t>
            </a:r>
            <a:r>
              <a:rPr lang="en-US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то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нижний </a:t>
            </a:r>
          </a:p>
          <a:p>
            <a:pPr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индекс суммы равен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—к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0.375=(3+(7+5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(3+(7+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+0)/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2800" dirty="0"/>
              <a:t>Представление действительных чисел 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979613" y="1912938"/>
            <a:ext cx="5256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071688" y="1428750"/>
          <a:ext cx="67865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4" imgW="2197080" imgH="241200" progId="">
                  <p:embed/>
                </p:oleObj>
              </mc:Choice>
              <mc:Fallback>
                <p:oleObj name="Equation" r:id="rId4" imgW="2197080" imgH="24120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428750"/>
                        <a:ext cx="678656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00166" y="1928802"/>
          <a:ext cx="6000792" cy="73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6" imgW="3543120" imgH="431640" progId="">
                  <p:embed/>
                </p:oleObj>
              </mc:Choice>
              <mc:Fallback>
                <p:oleObj name="Equation" r:id="rId6" imgW="3543120" imgH="431640" progId="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928802"/>
                        <a:ext cx="6000792" cy="73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86710" y="2071678"/>
          <a:ext cx="428628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8" imgW="215640" imgH="203040" progId="">
                  <p:embed/>
                </p:oleObj>
              </mc:Choice>
              <mc:Fallback>
                <p:oleObj name="Equation" r:id="rId8" imgW="215640" imgH="203040" progId="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2071678"/>
                        <a:ext cx="428628" cy="403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785918" y="3857628"/>
          <a:ext cx="5357851" cy="46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10" imgW="2781000" imgH="241200" progId="">
                  <p:embed/>
                </p:oleObj>
              </mc:Choice>
              <mc:Fallback>
                <p:oleObj name="Equation" r:id="rId10" imgW="2781000" imgH="241200" progId="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857628"/>
                        <a:ext cx="5357851" cy="464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7858148" y="3857628"/>
          <a:ext cx="482208" cy="42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12" imgW="228600" imgH="203040" progId="">
                  <p:embed/>
                </p:oleObj>
              </mc:Choice>
              <mc:Fallback>
                <p:oleObj name="Equation" r:id="rId12" imgW="228600" imgH="203040" progId="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3857628"/>
                        <a:ext cx="482208" cy="428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00166" y="142873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=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Autofit/>
          </a:bodyPr>
          <a:lstStyle/>
          <a:p>
            <a:r>
              <a:rPr lang="ru-RU" sz="3200" dirty="0"/>
              <a:t>Связь дробной части числа со значением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428728" y="1214421"/>
          <a:ext cx="5500726" cy="4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3" imgW="2781000" imgH="241200" progId="">
                  <p:embed/>
                </p:oleObj>
              </mc:Choice>
              <mc:Fallback>
                <p:oleObj name="Equation" r:id="rId3" imgW="2781000" imgH="241200" progId="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14421"/>
                        <a:ext cx="5500726" cy="477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858148" y="1214422"/>
          <a:ext cx="48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5" imgW="228600" imgH="203040" progId="">
                  <p:embed/>
                </p:oleObj>
              </mc:Choice>
              <mc:Fallback>
                <p:oleObj name="Equation" r:id="rId5" imgW="228600" imgH="203040" progId="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1214422"/>
                        <a:ext cx="48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1928801"/>
          <a:ext cx="1500199" cy="54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7" imgW="634680" imgH="228600" progId="">
                  <p:embed/>
                </p:oleObj>
              </mc:Choice>
              <mc:Fallback>
                <p:oleObj name="Equation" r:id="rId7" imgW="63468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928801"/>
                        <a:ext cx="1500199" cy="540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2" y="2643180"/>
          <a:ext cx="2917057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Equation" r:id="rId9" imgW="1333440" imgH="228600" progId="">
                  <p:embed/>
                </p:oleObj>
              </mc:Choice>
              <mc:Fallback>
                <p:oleObj name="Equation" r:id="rId9" imgW="1333440" imgH="22860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2" y="2643180"/>
                        <a:ext cx="2917057" cy="500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571605" y="3214686"/>
          <a:ext cx="2000264" cy="59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Equation" r:id="rId11" imgW="812520" imgH="241200" progId="">
                  <p:embed/>
                </p:oleObj>
              </mc:Choice>
              <mc:Fallback>
                <p:oleObj name="Equation" r:id="rId11" imgW="812520" imgH="2412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5" y="3214686"/>
                        <a:ext cx="2000264" cy="593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572000" y="2643182"/>
            <a:ext cx="2143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929586" y="2643182"/>
          <a:ext cx="500066" cy="44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13" imgW="228600" imgH="203040" progId="">
                  <p:embed/>
                </p:oleObj>
              </mc:Choice>
              <mc:Fallback>
                <p:oleObj name="Equation" r:id="rId13" imgW="228600" imgH="203040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643182"/>
                        <a:ext cx="500066" cy="444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1142976" y="2000240"/>
            <a:ext cx="428628" cy="1643074"/>
          </a:xfrm>
          <a:prstGeom prst="leftBrace">
            <a:avLst>
              <a:gd name="adj1" fmla="val 69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62" y="142852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Примеры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00100" y="1071546"/>
            <a:ext cx="7572428" cy="4214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= 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-1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+02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-3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 + 0.5 + 0.125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1.625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1.101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=(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1 +(0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+(1 +0)/2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(0 + 0.5)/2 )/2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			   = (1 + 0.25) / 2 = 0.625</a:t>
            </a:r>
          </a:p>
          <a:p>
            <a:pPr>
              <a:buNone/>
            </a:pP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i="1" baseline="-250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(3)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»)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 13</a:t>
            </a:r>
            <a:r>
              <a:rPr lang="en-US" sz="2400" b="1" baseline="30000" dirty="0">
                <a:latin typeface="Courier New" pitchFamily="49" charset="0"/>
                <a:cs typeface="Courier New" pitchFamily="49" charset="0"/>
                <a:sym typeface="Symbol"/>
              </a:rPr>
              <a:t>-2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=  = 0.(1)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857752" y="4429132"/>
          <a:ext cx="261359" cy="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Формула" r:id="rId4" imgW="139639" imgH="393529" progId="Equation.3">
                  <p:embed/>
                </p:oleObj>
              </mc:Choice>
              <mc:Fallback>
                <p:oleObj name="Формула" r:id="rId4" imgW="139639" imgH="393529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429132"/>
                        <a:ext cx="261359" cy="71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35608" y="1214422"/>
            <a:ext cx="7498080" cy="50339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1600" b="1" dirty="0">
                <a:effectLst/>
                <a:latin typeface="Arial" pitchFamily="34" charset="0"/>
                <a:cs typeface="Arial" pitchFamily="34" charset="0"/>
              </a:rPr>
              <a:t>ход</a:t>
            </a:r>
            <a:r>
              <a:rPr lang="ru-RU" sz="1600" dirty="0"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1600" i="1" dirty="0" err="1"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( 0 ≤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&lt; 1), </a:t>
            </a:r>
            <a:r>
              <a:rPr lang="en-US" sz="16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effectLst/>
                <a:latin typeface="Times New Roman" pitchFamily="18" charset="0"/>
                <a:cs typeface="Times New Roman" pitchFamily="18" charset="0"/>
              </a:rPr>
              <a:t> &gt;1;</a:t>
            </a:r>
            <a:endParaRPr lang="ru-RU" sz="1600" baseline="-25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-1;</a:t>
            </a:r>
          </a:p>
          <a:p>
            <a:pPr>
              <a:buFont typeface="Wingdings" pitchFamily="2" charset="2"/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цикл</a:t>
            </a:r>
          </a:p>
          <a:p>
            <a:pPr>
              <a:buFont typeface="Wingdings" pitchFamily="2" charset="2"/>
              <a:buNone/>
            </a:pP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[x]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-взятие целой части числа)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	      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		         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       остается в том же диапазоне  )</a:t>
            </a:r>
            <a:endParaRPr lang="ru-RU" sz="1600" b="1" i="1" dirty="0"/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effectLst/>
              </a:rPr>
              <a:t>	   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Font typeface="Wingdings" pitchFamily="2" charset="2"/>
              <a:buNone/>
            </a:pPr>
            <a:r>
              <a:rPr lang="en-US" sz="1600" b="1" i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ru-RU" sz="1600" b="1" i="1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/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:=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набор                      (число значащих цифр).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А4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может не завершиться, если данное число не представимо конечной дробью в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-с.с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умножений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(выражение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можно вычислять в цикле  один раз и </a:t>
            </a:r>
          </a:p>
          <a:p>
            <a:pPr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хранить в промежуточной переменной). </a:t>
            </a: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1600" b="1" i="1" dirty="0">
              <a:effectLst/>
            </a:endParaRPr>
          </a:p>
        </p:txBody>
      </p:sp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74638"/>
            <a:ext cx="8072462" cy="939784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Целая часть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(0 &lt;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равна первой цифре дробной части числа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="1" i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А4: перевод дробной части из 10-с. с.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-с.с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071670" y="2143116"/>
          <a:ext cx="1214446" cy="3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4" imgW="812520" imgH="241200" progId="">
                  <p:embed/>
                </p:oleObj>
              </mc:Choice>
              <mc:Fallback>
                <p:oleObj name="Equation" r:id="rId4" imgW="812520" imgH="24120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143116"/>
                        <a:ext cx="1214446" cy="360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71670" y="2428868"/>
          <a:ext cx="156035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6" imgW="1054080" imgH="241200" progId="">
                  <p:embed/>
                </p:oleObj>
              </mc:Choice>
              <mc:Fallback>
                <p:oleObj name="Equation" r:id="rId6" imgW="1054080" imgH="241200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428868"/>
                        <a:ext cx="156035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357686" y="2500306"/>
          <a:ext cx="285752" cy="30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500306"/>
                        <a:ext cx="285752" cy="301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428860" y="3143248"/>
          <a:ext cx="7508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10" imgW="507960" imgH="241200" progId="">
                  <p:embed/>
                </p:oleObj>
              </mc:Choice>
              <mc:Fallback>
                <p:oleObj name="Equation" r:id="rId10" imgW="507960" imgH="241200" progId="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143248"/>
                        <a:ext cx="7508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000364" y="3786190"/>
          <a:ext cx="500066" cy="3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12" imgW="304560" imgH="228600" progId="">
                  <p:embed/>
                </p:oleObj>
              </mc:Choice>
              <mc:Fallback>
                <p:oleObj name="Equation" r:id="rId12" imgW="304560" imgH="228600" progId="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786190"/>
                        <a:ext cx="500066" cy="3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uiExpand="1" build="p"/>
      <p:bldP spid="139266" grpId="0"/>
      <p:bldP spid="13926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571604" y="1285860"/>
          <a:ext cx="656336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4" imgW="3733560" imgH="203040" progId="">
                  <p:embed/>
                </p:oleObj>
              </mc:Choice>
              <mc:Fallback>
                <p:oleObj name="Equation" r:id="rId4" imgW="3733560" imgH="203040" progId="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285860"/>
                        <a:ext cx="656336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71604" y="1714488"/>
          <a:ext cx="2928958" cy="42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8" imgW="1650960" imgH="241200" progId="">
                  <p:embed/>
                </p:oleObj>
              </mc:Choice>
              <mc:Fallback>
                <p:oleObj name="Equation" r:id="rId8" imgW="1650960" imgH="241200" progId="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714488"/>
                        <a:ext cx="2928958" cy="428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71603" y="2143116"/>
          <a:ext cx="4000529" cy="41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10" imgW="2222280" imgH="228600" progId="">
                  <p:embed/>
                </p:oleObj>
              </mc:Choice>
              <mc:Fallback>
                <p:oleObj name="Equation" r:id="rId10" imgW="222228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2143116"/>
                        <a:ext cx="4000529" cy="411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2643181"/>
          <a:ext cx="3714776" cy="4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12" imgW="1930320" imgH="228600" progId="">
                  <p:embed/>
                </p:oleObj>
              </mc:Choice>
              <mc:Fallback>
                <p:oleObj name="Equation" r:id="rId12" imgW="1930320" imgH="22860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1"/>
                        <a:ext cx="3714776" cy="439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643041" y="3071810"/>
          <a:ext cx="383383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14" imgW="1752480" imgH="228600" progId="">
                  <p:embed/>
                </p:oleObj>
              </mc:Choice>
              <mc:Fallback>
                <p:oleObj name="Equation" r:id="rId14" imgW="1752480" imgH="2286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3071810"/>
                        <a:ext cx="383383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85918" y="3786190"/>
          <a:ext cx="314724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16" imgW="1549080" imgH="457200" progId="">
                  <p:embed/>
                </p:oleObj>
              </mc:Choice>
              <mc:Fallback>
                <p:oleObj name="Equation" r:id="rId16" imgW="1549080" imgH="45720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786190"/>
                        <a:ext cx="3147240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8728" y="57148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22672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Значение и обозначение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119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Число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6259" y="172956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Значение (содержание)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499583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Обозначение (форма)</a:t>
            </a:r>
          </a:p>
        </p:txBody>
      </p:sp>
      <p:cxnSp>
        <p:nvCxnSpPr>
          <p:cNvPr id="8" name="Прямая со стрелкой 7"/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960393"/>
            <a:ext cx="2284499" cy="4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endCxn id="6" idx="1"/>
          </p:cNvCxnSpPr>
          <p:nvPr/>
        </p:nvCxnSpPr>
        <p:spPr>
          <a:xfrm>
            <a:off x="2411760" y="2517548"/>
            <a:ext cx="2017364" cy="212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3143248"/>
            <a:ext cx="867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Значение конкретного числа </a:t>
            </a:r>
            <a:r>
              <a:rPr lang="ru-RU" sz="2000" dirty="0"/>
              <a:t>– это числовая величина, «чистая», отвлеченная от каких-либо измеряемых объектов и единиц измерения, количественная мера, выраженная в стандартных единицах.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4572008"/>
            <a:ext cx="8606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Обозначение </a:t>
            </a:r>
            <a:r>
              <a:rPr lang="ru-RU" sz="2000" dirty="0"/>
              <a:t>(форма, внешнее представление) числа – это его название или знак в некотором языке или системе обозначений, позволяющих отличать данное число от других.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728" y="114298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9, </a:t>
            </a:r>
            <a:r>
              <a:rPr lang="en-US" sz="2400" dirty="0"/>
              <a:t> IX,  </a:t>
            </a:r>
            <a:r>
              <a:rPr lang="ru-RU" sz="2400" dirty="0"/>
              <a:t>девять,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nine,  1001</a:t>
            </a:r>
            <a:r>
              <a:rPr lang="en-US" sz="2400" baseline="-25000" dirty="0"/>
              <a:t>(2)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5715016"/>
            <a:ext cx="576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Значение числа инвариантно (не зависит от обозначения).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  <p:bldP spid="21" grpId="0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971600" y="251356"/>
            <a:ext cx="785818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Теорема Т2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Несократимая дробь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конечно представима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системе счисления с основанием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том и только в том случае, когда все числа из разложения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простые множители входят в такое же разложение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(количество повторений не учитывается).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121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конечна в 15-с.с.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675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*5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15 = 3*5;</a:t>
            </a:r>
          </a:p>
          <a:p>
            <a:pPr algn="just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1/675 = 5*15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0.005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b="1" dirty="0">
                <a:latin typeface="Courier New" pitchFamily="49" charset="0"/>
                <a:cs typeface="Courier New" pitchFamily="49" charset="0"/>
              </a:rPr>
              <a:t>121*5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(2*15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+ 10*15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+ 5)/15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+ 10/15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+ 5/15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3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121/675 = 0.2A5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latin typeface="Courier New" pitchFamily="49" charset="0"/>
                <a:cs typeface="Courier New" pitchFamily="49" charset="0"/>
              </a:rPr>
              <a:t>1/10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бесконечна в 2-с.с. !!!!</a:t>
            </a:r>
          </a:p>
          <a:p>
            <a:pPr algn="ctr"/>
            <a:endParaRPr lang="en-US" sz="1800" b="1" baseline="-25000" dirty="0"/>
          </a:p>
          <a:p>
            <a:pPr algn="just"/>
            <a:endParaRPr lang="ru-RU" sz="1800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57224" y="1428736"/>
            <a:ext cx="8007350" cy="4191000"/>
          </a:xfrm>
        </p:spPr>
        <p:txBody>
          <a:bodyPr/>
          <a:lstStyle/>
          <a:p>
            <a:pPr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&gt; 0 (число дробных цифр), набор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                   	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накапливает степень,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— значение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-1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вниз до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ru-RU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   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конец цикла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1800" b="1" dirty="0">
                <a:latin typeface="Arial" pitchFamily="34" charset="0"/>
                <a:cs typeface="Arial" pitchFamily="34" charset="0"/>
              </a:rPr>
              <a:t>Выход: </a:t>
            </a:r>
          </a:p>
          <a:p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*,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операций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ru-RU" sz="1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14" y="357166"/>
            <a:ext cx="7500990" cy="642942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 А5: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effectLst/>
              </a:rPr>
              <a:t>(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перевод дробной части из </a:t>
            </a:r>
            <a:r>
              <a:rPr lang="en-US" sz="2400" i="1" dirty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-с.с. в 10-с.с)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23850" y="1354138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01613" eaLnBrk="0" hangingPunct="0"/>
            <a:endParaRPr lang="ru-RU" sz="1800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425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72198" y="1428736"/>
          <a:ext cx="28575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428736"/>
                        <a:ext cx="28575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57290" y="1785926"/>
          <a:ext cx="1785951" cy="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6" imgW="1079280" imgH="241200" progId="">
                  <p:embed/>
                </p:oleObj>
              </mc:Choice>
              <mc:Fallback>
                <p:oleObj name="Equation" r:id="rId6" imgW="1079280" imgH="241200" progId="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785926"/>
                        <a:ext cx="1785951" cy="39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000760" y="1857364"/>
          <a:ext cx="35719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8" imgW="228600" imgH="241200" progId="">
                  <p:embed/>
                </p:oleObj>
              </mc:Choice>
              <mc:Fallback>
                <p:oleObj name="Equation" r:id="rId8" imgW="228600" imgH="241200" progId="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857364"/>
                        <a:ext cx="357190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857356" y="2643182"/>
          <a:ext cx="1785951" cy="40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10" imgW="1066680" imgH="241200" progId="">
                  <p:embed/>
                </p:oleObj>
              </mc:Choice>
              <mc:Fallback>
                <p:oleObj name="Equation" r:id="rId10" imgW="1066680" imgH="241200" progId="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643182"/>
                        <a:ext cx="1785951" cy="403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57356" y="3214686"/>
          <a:ext cx="1000132" cy="3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12" imgW="583920" imgH="177480" progId="">
                  <p:embed/>
                </p:oleObj>
              </mc:Choice>
              <mc:Fallback>
                <p:oleObj name="Equation" r:id="rId12" imgW="583920" imgH="177480" progId="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14686"/>
                        <a:ext cx="1000132" cy="30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143108" y="3929066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14" imgW="228600" imgH="241200" progId="">
                  <p:embed/>
                </p:oleObj>
              </mc:Choice>
              <mc:Fallback>
                <p:oleObj name="Equation" r:id="rId14" imgW="228600" imgH="241200" progId="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929066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62" y="1214422"/>
            <a:ext cx="800735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/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(число цифр), набор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 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–k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Font typeface="Wingdings" pitchFamily="2" charset="2"/>
              <a:buNone/>
            </a:pPr>
            <a:r>
              <a:rPr lang="ru-RU" sz="1600" b="1" dirty="0">
                <a:latin typeface="Arial" pitchFamily="34" charset="0"/>
                <a:cs typeface="Arial" pitchFamily="34" charset="0"/>
              </a:rPr>
              <a:t>Выход:</a:t>
            </a:r>
          </a:p>
          <a:p>
            <a:pPr>
              <a:buFont typeface="Wingdings" pitchFamily="2" charset="2"/>
              <a:buNone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операций     + и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28672" y="142852"/>
            <a:ext cx="8115328" cy="1071570"/>
          </a:xfrm>
        </p:spPr>
        <p:txBody>
          <a:bodyPr>
            <a:normAutofit fontScale="90000"/>
          </a:bodyPr>
          <a:lstStyle/>
          <a:p>
            <a:r>
              <a:rPr lang="ru-RU" sz="2400" b="0" dirty="0"/>
              <a:t>         </a:t>
            </a:r>
            <a:r>
              <a:rPr lang="ru-RU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А6</a:t>
            </a:r>
            <a:r>
              <a:rPr lang="ru-RU" sz="2700" b="0" dirty="0"/>
              <a:t>: </a:t>
            </a:r>
            <a:br>
              <a:rPr lang="ru-RU" sz="2700" b="0" dirty="0"/>
            </a:br>
            <a:r>
              <a:rPr lang="ru-RU" sz="2700" b="0" dirty="0"/>
              <a:t>перевод дробной части из </a:t>
            </a:r>
            <a:r>
              <a:rPr lang="en-US" sz="2700" b="0" dirty="0"/>
              <a:t>b-</a:t>
            </a:r>
            <a:r>
              <a:rPr lang="ru-RU" sz="2700" b="0" dirty="0"/>
              <a:t>с.с. в 10-с.с.</a:t>
            </a:r>
            <a:br>
              <a:rPr lang="ru-RU" sz="2700" b="0" dirty="0"/>
            </a:br>
            <a:r>
              <a:rPr lang="ru-RU" sz="2700" dirty="0"/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 из формулы (7) по схеме Горнера)</a:t>
            </a:r>
            <a:r>
              <a:rPr lang="ru-RU" sz="2200" dirty="0"/>
              <a:t>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714876" y="1428736"/>
          <a:ext cx="23812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428736"/>
                        <a:ext cx="23812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05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6" imgW="914400" imgH="198720" progId="">
                  <p:embed/>
                </p:oleObj>
              </mc:Choice>
              <mc:Fallback>
                <p:oleObj name="Equation" r:id="rId6" imgW="914400" imgH="19872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05450" y="2359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8" imgW="914400" imgH="198720" progId="">
                  <p:embed/>
                </p:oleObj>
              </mc:Choice>
              <mc:Fallback>
                <p:oleObj name="Equation" r:id="rId8" imgW="914400" imgH="19872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3590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98540"/>
              </p:ext>
            </p:extLst>
          </p:nvPr>
        </p:nvGraphicFramePr>
        <p:xfrm>
          <a:off x="1331640" y="1627742"/>
          <a:ext cx="857256" cy="38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9" imgW="533160" imgH="241200" progId="">
                  <p:embed/>
                </p:oleObj>
              </mc:Choice>
              <mc:Fallback>
                <p:oleObj name="Equation" r:id="rId9" imgW="533160" imgH="24120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7742"/>
                        <a:ext cx="857256" cy="38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86568"/>
              </p:ext>
            </p:extLst>
          </p:nvPr>
        </p:nvGraphicFramePr>
        <p:xfrm>
          <a:off x="1757022" y="2241928"/>
          <a:ext cx="203034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11" imgW="1143000" imgH="241200" progId="">
                  <p:embed/>
                </p:oleObj>
              </mc:Choice>
              <mc:Fallback>
                <p:oleObj name="Equation" r:id="rId11" imgW="1143000" imgH="241200" progId="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022" y="2241928"/>
                        <a:ext cx="203034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61493"/>
              </p:ext>
            </p:extLst>
          </p:nvPr>
        </p:nvGraphicFramePr>
        <p:xfrm>
          <a:off x="2010301" y="2896936"/>
          <a:ext cx="35719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13" imgW="228600" imgH="241200" progId="">
                  <p:embed/>
                </p:oleObj>
              </mc:Choice>
              <mc:Fallback>
                <p:oleObj name="Equation" r:id="rId13" imgW="228600" imgH="241200" progId="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301" y="2896936"/>
                        <a:ext cx="357190" cy="37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71550" y="1436347"/>
            <a:ext cx="795816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01613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Число N в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-с.с. имеющее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дробных цифр, при умножении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становится целым (это умножение соответствует сдвигу точки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позиций вправо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endParaRPr lang="en-US" sz="2400" b="1" dirty="0"/>
          </a:p>
          <a:p>
            <a:pPr indent="201613"/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А7</a:t>
            </a:r>
          </a:p>
          <a:p>
            <a:pPr indent="201613"/>
            <a:endParaRPr lang="en-US" sz="2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найти целое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(умножением или сдвигом точки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выполнить для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один из алгоритмов   А1 или А2, затем АЗ;</a:t>
            </a:r>
          </a:p>
          <a:p>
            <a:pPr indent="201613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•  разделить полученный результат на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системе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1142984"/>
            <a:ext cx="6935812" cy="4191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Перевести 101.101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</a:rPr>
              <a:t>(2)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 10-с.с.</a:t>
            </a:r>
            <a:endParaRPr lang="ru-RU" sz="1800" b="1" baseline="-25000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умножим на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800" b="1" baseline="30000" dirty="0">
                <a:latin typeface="Courier New" pitchFamily="49" charset="0"/>
                <a:cs typeface="Courier New" pitchFamily="49" charset="0"/>
              </a:rPr>
              <a:t>3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101101</a:t>
            </a:r>
            <a:r>
              <a:rPr lang="ru-RU" sz="1800" b="1" baseline="-25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(2)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переведем в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10-с.с.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 45</a:t>
            </a:r>
          </a:p>
          <a:p>
            <a:pPr marL="609600" indent="-60960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3)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разделим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45/8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5.625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(10)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101.101=1*2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-1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+1*2</a:t>
            </a:r>
            <a:r>
              <a:rPr lang="en-US" sz="1800" b="1" baseline="30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-3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=5+1/2+1/8=5.625</a:t>
            </a:r>
            <a:endParaRPr lang="ru-RU" sz="1800" b="1" baseline="30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arenR"/>
            </a:pPr>
            <a:endParaRPr lang="ru-RU" sz="2000" baseline="-25000" dirty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</a:pPr>
            <a:endParaRPr lang="ru-RU" sz="2000" baseline="-25000" dirty="0">
              <a:sym typeface="Symbol" pitchFamily="18" charset="2"/>
            </a:endParaRPr>
          </a:p>
        </p:txBody>
      </p:sp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/>
          <a:lstStyle/>
          <a:p>
            <a:r>
              <a:rPr lang="ru-RU" sz="2400" dirty="0"/>
              <a:t>Пример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1071546"/>
            <a:ext cx="8606190" cy="33575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основания двух систем счисления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связаны соотношением  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некоторого натурального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такие системы счисления называются </a:t>
            </a:r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кратными.</a:t>
            </a:r>
          </a:p>
          <a:p>
            <a:pPr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Перевод числа из одной с. с. в другую для таких систем можно выполнить проще.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Сгруппируем цифры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-записи числа по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точки влево и вправо (добавив при нехватке цифр нужное количество незначащих нулей):</a:t>
            </a:r>
          </a:p>
        </p:txBody>
      </p:sp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214290"/>
            <a:ext cx="8989169" cy="736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Кратные системы счисления </a:t>
            </a: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14373"/>
              </p:ext>
            </p:extLst>
          </p:nvPr>
        </p:nvGraphicFramePr>
        <p:xfrm>
          <a:off x="554685" y="4725144"/>
          <a:ext cx="81438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4" imgW="3733560" imgH="431640" progId="">
                  <p:embed/>
                </p:oleObj>
              </mc:Choice>
              <mc:Fallback>
                <p:oleObj name="Equation" r:id="rId4" imgW="3733560" imgH="431640" progId="">
                  <p:embed/>
                  <p:pic>
                    <p:nvPicPr>
                      <p:cNvPr id="604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85" y="4725144"/>
                        <a:ext cx="81438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67544" y="346084"/>
            <a:ext cx="81049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затем также сгруппируем слагаемые в формуле (5) (они содержат множитель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степени, равной индексу цифры), вынесем за скобки из каждой группы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общий множитель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обозначим для каждой группы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85822"/>
              </p:ext>
            </p:extLst>
          </p:nvPr>
        </p:nvGraphicFramePr>
        <p:xfrm>
          <a:off x="968317" y="2417600"/>
          <a:ext cx="6786610" cy="54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Equation" r:id="rId4" imgW="3009600" imgH="241200" progId="">
                  <p:embed/>
                </p:oleObj>
              </mc:Choice>
              <mc:Fallback>
                <p:oleObj name="Equation" r:id="rId4" imgW="3009600" imgH="2412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17" y="2417600"/>
                        <a:ext cx="6786610" cy="544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989962"/>
              </p:ext>
            </p:extLst>
          </p:nvPr>
        </p:nvGraphicFramePr>
        <p:xfrm>
          <a:off x="8215338" y="2449619"/>
          <a:ext cx="428628" cy="40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6" imgW="215640" imgH="203040" progId="">
                  <p:embed/>
                </p:oleObj>
              </mc:Choice>
              <mc:Fallback>
                <p:oleObj name="Equation" r:id="rId6" imgW="215640" imgH="203040" progId="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449619"/>
                        <a:ext cx="428628" cy="403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8870" y="3717032"/>
            <a:ext cx="73892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Тогда значение исходного числа может быть представлено в виде: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2944" y="4286256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S'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i="1" baseline="30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... 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 … А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27584" y="4929198"/>
            <a:ext cx="78163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по определению совпадает со значением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записи того же числа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цифрами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заметить, что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 могут принимать все значения от 0 до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1.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uiExpand="1" build="p"/>
      <p:bldP spid="6" grpId="0"/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28992" y="1857364"/>
          <a:ext cx="2071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5000660" cy="1500198"/>
          </a:xfrm>
        </p:spPr>
        <p:txBody>
          <a:bodyPr>
            <a:noAutofit/>
          </a:bodyPr>
          <a:lstStyle/>
          <a:p>
            <a:r>
              <a:rPr lang="ru-RU" sz="2800" dirty="0"/>
              <a:t>Таблицы соответствия</a:t>
            </a:r>
            <a:br>
              <a:rPr lang="en-US" sz="2800" dirty="0"/>
            </a:br>
            <a:r>
              <a:rPr lang="ru-RU" sz="2800" dirty="0"/>
              <a:t>последовательностей цифр кратных с.с.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096000" y="500042"/>
          <a:ext cx="254796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16-с.с.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2-с.с.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1857364"/>
          <a:ext cx="19764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9-c.c.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3-c.c.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1538" y="1357298"/>
            <a:ext cx="7721630" cy="25757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представление числа;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разбить число на группы по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цифр, начиная от точки, в обе стороны (если в крайних группах цифр меньше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добавить незначащие нули: в целой части спереди, в дробной сзади);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заменить каждую группу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-цифрой по формуле (8) или таблице.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</a:p>
        </p:txBody>
      </p:sp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142852"/>
            <a:ext cx="8385175" cy="8810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А8: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меньшей кратной с.с. в большую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03648" y="1052736"/>
            <a:ext cx="7498080" cy="241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 1,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числа;</a:t>
            </a: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заменить каждую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-цифру цепочкой из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-цифр по формуле (8) или таблице;</a:t>
            </a:r>
          </a:p>
          <a:p>
            <a:pPr marL="0" inden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отбросить незначащие нули слева и справа.</a:t>
            </a:r>
          </a:p>
          <a:p>
            <a:pPr marL="0" indent="0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-представление исходного числа.</a:t>
            </a:r>
            <a:endParaRPr lang="ru-RU" sz="2400" dirty="0"/>
          </a:p>
        </p:txBody>
      </p:sp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85728"/>
            <a:ext cx="8385175" cy="80803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Алгоритм А9: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перевод из большей кратной с.с. в меньшую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28670"/>
            <a:ext cx="8682168" cy="5715040"/>
          </a:xfrm>
        </p:spPr>
        <p:txBody>
          <a:bodyPr>
            <a:normAutofit fontScale="85000" lnSpcReduction="20000"/>
          </a:bodyPr>
          <a:lstStyle/>
          <a:p>
            <a:pPr marL="144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/>
              <a:t>это система правил, позволяющих конструировать названия чисел (знаковые обозначения) некоторым регулярным способом.</a:t>
            </a:r>
            <a:endParaRPr lang="en-US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Непозиционные системы счисления </a:t>
            </a:r>
            <a:r>
              <a:rPr lang="ru-RU" dirty="0"/>
              <a:t>возникли первыми, они основаны на простом суммировании «весов» – цифр - «разновесов», занятых в записи числа. </a:t>
            </a:r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Например, римская с.с., где все цифры могут браться плюсом или минусом, в зависимости от позиции этой цифры относительно более «тяжелых».</a:t>
            </a:r>
          </a:p>
          <a:p>
            <a:pPr marL="1440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IX,   XI</a:t>
            </a:r>
          </a:p>
          <a:p>
            <a:pPr marL="14400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Позиционные системы счисления </a:t>
            </a:r>
            <a:r>
              <a:rPr lang="ru-RU" dirty="0"/>
              <a:t>: число цифр конечно, вклад каждой цифры зависит от «веса» ее позиции (разряда) в записи числа.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счисления (с.с.)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214422"/>
            <a:ext cx="8007350" cy="385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Все так называемые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численные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для арифметических операций сложения, вычитания, умножения и деления (в том числе, вычисления «столбиком») являются </a:t>
            </a:r>
            <a:r>
              <a:rPr lang="ru-RU" sz="2000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символьными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потому что оперируют входными, выходными и промежуточными данными как строками символов.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Символьные вычисления являются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формальными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том смысле, что манипулируют только знаками, не обращаясь к их значениям.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Абстрагирование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смысла данных различной природы и описание алгоритма в терминах чисто символьных преобразований является одним из основных методов программирования обработки данных произвольной природы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85728"/>
            <a:ext cx="8385175" cy="881063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Универсальные алгоритмы для арифметических операций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071546"/>
            <a:ext cx="8007350" cy="5072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две строки цифр, представляющие слагаемые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выравнивание: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расположить слагаемые одно под другим в произвольном порядке так, чтобы разряды с одинаковым весом находились друг под другом; если какое-то число короче других слева или справа, дополнить его нулями;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начальные установки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обнулить цифру переноса в следующий разряд;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установить результат равным пустой строке;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ru-RU" sz="1800" b="1" i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 текущему разряду от младшего до старшего: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		определить сумму переноса и цифр в столбце текущего разряда чисел; 	младшую цифру суммы записать в текущий разряд результата, 	старшую — в перенос;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i="1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окончание: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перенос не равен 0, то дописать перенос в начало результата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Выход: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представляющая результат. </a:t>
            </a:r>
          </a:p>
        </p:txBody>
      </p:sp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38" y="214290"/>
            <a:ext cx="8385175" cy="663575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А10: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двух чисел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214414" y="790840"/>
            <a:ext cx="750099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Единственное место в этом алгоритме, где присутствует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обращение к значениям цифровых символов, — это поразрядное сложение в цикле.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Действительно, из одного лишь вида знаков «2» и «3» нельзя извлечь информацию, что результатом их сложения будет знак 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Эти сведения можно задать, например, двумя таблицами сложения: в одной для каждой пары цифр записать младшую цифру результата, в другой — цифру переноса («0» или «1»);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исчерпав таким образом все немногочисленные случаи, можно заменить операцию сложения значений операцией выборки знака из таблицы.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Чтобы учесть сложение с переносом, можно завести две пары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таблиц или записать в каждую клетку по две цифры.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142976" y="1036392"/>
            <a:ext cx="7500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 А10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замечателен тем, что применим к произвольной позиционной с. с. при соответствующей замене таблиц сложения.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57291" y="2214555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0043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43570" y="2214554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000100" y="310903"/>
            <a:ext cx="79296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Затраты памяти на хранение чисел и времени на выполнение операций с ними зависят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длины записи числа в цифрах рабочей системы счисления.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заданной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-с. с. следующие величины: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длина записи (натурального) числа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максимальное натуральное число, записываемое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цифрами,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связаны соотношениями:</a:t>
            </a:r>
          </a:p>
          <a:p>
            <a:pPr indent="449263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1,   где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— наибольшее целое, не превышающее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− 1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Верхние оценки для размера результата арифметической операции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 парой целых чисел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(пусть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сложения и вычитания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умножения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49263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деления  —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+1,  (так как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&gt; 1).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214422"/>
            <a:ext cx="7862912" cy="5429288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В любой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-c.c.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записывается как «10</a:t>
            </a:r>
            <a:r>
              <a:rPr lang="ru-RU" sz="2000" baseline="-25000" dirty="0">
                <a:latin typeface="Calibri" pitchFamily="34" charset="0"/>
              </a:rPr>
              <a:t>(</a:t>
            </a:r>
            <a:r>
              <a:rPr lang="en-US" sz="2000" i="1" baseline="-25000" dirty="0">
                <a:latin typeface="Calibri" pitchFamily="34" charset="0"/>
              </a:rPr>
              <a:t>b</a:t>
            </a:r>
            <a:r>
              <a:rPr lang="ru-RU" sz="2000" baseline="-25000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»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Умножение на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сводится к дописыванию 0 справа к целому числу или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один разряд вправо.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Обратно: деление на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ru-RU" sz="2000" dirty="0">
                <a:latin typeface="Calibri" pitchFamily="34" charset="0"/>
              </a:rPr>
              <a:t> равносильно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один разряд влево, или отбрасыванию младшей цифры целого числа при делении нацело.</a:t>
            </a:r>
          </a:p>
          <a:p>
            <a:pPr>
              <a:buNone/>
            </a:pP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всегда представляется единицей с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нулями.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Умножение (деление) на </a:t>
            </a: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сводится к сдвигу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ичной</a:t>
            </a:r>
            <a:r>
              <a:rPr lang="ru-RU" sz="2000" dirty="0">
                <a:latin typeface="Calibri" pitchFamily="34" charset="0"/>
              </a:rPr>
              <a:t> точки на </a:t>
            </a:r>
            <a:r>
              <a:rPr lang="en-US" sz="2000" dirty="0">
                <a:latin typeface="Calibri" pitchFamily="34" charset="0"/>
              </a:rPr>
              <a:t>k </a:t>
            </a:r>
            <a:r>
              <a:rPr lang="ru-RU" sz="2000" dirty="0">
                <a:latin typeface="Calibri" pitchFamily="34" charset="0"/>
              </a:rPr>
              <a:t>разрядов вправо (влево).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 Остатком от деления на </a:t>
            </a:r>
            <a:r>
              <a:rPr lang="en-US" sz="2000" i="1" dirty="0" err="1">
                <a:latin typeface="Calibri" pitchFamily="34" charset="0"/>
              </a:rPr>
              <a:t>b</a:t>
            </a:r>
            <a:r>
              <a:rPr lang="en-US" sz="2000" i="1" baseline="30000" dirty="0" err="1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является число, составленное из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ru-RU" sz="2000" dirty="0">
                <a:latin typeface="Calibri" pitchFamily="34" charset="0"/>
              </a:rPr>
              <a:t>младших цифр.</a:t>
            </a:r>
          </a:p>
          <a:p>
            <a:pPr>
              <a:buNone/>
            </a:pPr>
            <a:r>
              <a:rPr lang="ru-RU" sz="2000" u="sng" dirty="0">
                <a:latin typeface="Calibri" pitchFamily="34" charset="0"/>
              </a:rPr>
              <a:t>Примеры: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7 = 10</a:t>
            </a:r>
            <a:r>
              <a:rPr lang="ru-RU" sz="2000" baseline="-25000" dirty="0">
                <a:latin typeface="Calibri" pitchFamily="34" charset="0"/>
              </a:rPr>
              <a:t>(7)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5</a:t>
            </a:r>
            <a:r>
              <a:rPr lang="ru-RU" sz="2000" baseline="30000" dirty="0">
                <a:latin typeface="Calibri" pitchFamily="34" charset="0"/>
              </a:rPr>
              <a:t>4</a:t>
            </a:r>
            <a:r>
              <a:rPr lang="ru-RU" sz="2000" dirty="0">
                <a:latin typeface="Calibri" pitchFamily="34" charset="0"/>
              </a:rPr>
              <a:t> = 10000</a:t>
            </a:r>
            <a:r>
              <a:rPr lang="ru-RU" sz="2000" baseline="-25000" dirty="0">
                <a:latin typeface="Calibri" pitchFamily="34" charset="0"/>
              </a:rPr>
              <a:t>(5)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1001.1101</a:t>
            </a:r>
            <a:r>
              <a:rPr lang="ru-RU" sz="2000" baseline="-25000" dirty="0">
                <a:latin typeface="Calibri" pitchFamily="34" charset="0"/>
              </a:rPr>
              <a:t>(2)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sym typeface="Symbol"/>
              </a:rPr>
              <a:t> 2</a:t>
            </a:r>
            <a:r>
              <a:rPr lang="ru-RU" sz="2000" baseline="30000" dirty="0">
                <a:latin typeface="Calibri" pitchFamily="34" charset="0"/>
                <a:sym typeface="Symbol"/>
              </a:rPr>
              <a:t>3</a:t>
            </a:r>
            <a:r>
              <a:rPr lang="ru-RU" sz="2000" dirty="0">
                <a:latin typeface="Calibri" pitchFamily="34" charset="0"/>
                <a:sym typeface="Symbol"/>
              </a:rPr>
              <a:t> =</a:t>
            </a:r>
            <a:r>
              <a:rPr lang="ru-RU" sz="2000" dirty="0">
                <a:latin typeface="Calibri" pitchFamily="34" charset="0"/>
              </a:rPr>
              <a:t> 1001.1101</a:t>
            </a:r>
            <a:r>
              <a:rPr lang="ru-RU" sz="2000" baseline="-25000" dirty="0">
                <a:latin typeface="Calibri" pitchFamily="34" charset="0"/>
              </a:rPr>
              <a:t>(2)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sym typeface="Symbol"/>
              </a:rPr>
              <a:t> 1000</a:t>
            </a:r>
            <a:r>
              <a:rPr lang="ru-RU" sz="2000" baseline="-25000" dirty="0">
                <a:latin typeface="Calibri" pitchFamily="34" charset="0"/>
                <a:sym typeface="Symbol"/>
              </a:rPr>
              <a:t>(2)</a:t>
            </a:r>
            <a:r>
              <a:rPr lang="ru-RU" sz="2000" dirty="0">
                <a:latin typeface="Calibri" pitchFamily="34" charset="0"/>
                <a:sym typeface="Symbol"/>
              </a:rPr>
              <a:t> = 1001110.1</a:t>
            </a:r>
            <a:r>
              <a:rPr lang="ru-RU" sz="2000" baseline="-25000" dirty="0">
                <a:latin typeface="Calibri" pitchFamily="34" charset="0"/>
                <a:sym typeface="Symbol"/>
              </a:rPr>
              <a:t>(2)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49935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умножения и деления на основание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1905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785794"/>
            <a:ext cx="8322890" cy="5462606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Добавление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нулей справа и отбрасывание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младших цифр можно рассматривать как операции арифметического сдвига на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позиций.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В Си определены операции арифметического сдвига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позиций, которые равносильны умножению или целочисленному делению на 2</a:t>
            </a:r>
            <a:r>
              <a:rPr lang="en-US" sz="2000" i="1" baseline="30000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&lt;&lt; — </a:t>
            </a:r>
            <a:r>
              <a:rPr lang="ru-RU" sz="2000" dirty="0">
                <a:latin typeface="Calibri" pitchFamily="34" charset="0"/>
              </a:rPr>
              <a:t>сдвиг влево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&gt;&gt; — </a:t>
            </a:r>
            <a:r>
              <a:rPr lang="ru-RU" sz="2000" dirty="0">
                <a:latin typeface="Calibri" pitchFamily="34" charset="0"/>
              </a:rPr>
              <a:t>сдвиг вправо</a:t>
            </a:r>
          </a:p>
          <a:p>
            <a:pPr>
              <a:buNone/>
            </a:pPr>
            <a:r>
              <a:rPr lang="ru-RU" sz="2000" b="1" dirty="0">
                <a:latin typeface="Calibri" pitchFamily="34" charset="0"/>
              </a:rPr>
              <a:t>Примеры: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</a:rPr>
              <a:t>=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5</a:t>
            </a:r>
            <a:r>
              <a:rPr lang="en-US" sz="2000" i="1" dirty="0">
                <a:latin typeface="Calibri" pitchFamily="34" charset="0"/>
              </a:rPr>
              <a:t> &lt;&lt; </a:t>
            </a:r>
            <a:r>
              <a:rPr lang="en-US" sz="2000" dirty="0">
                <a:latin typeface="Calibri" pitchFamily="34" charset="0"/>
              </a:rPr>
              <a:t>3;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/</a:t>
            </a:r>
            <a:r>
              <a:rPr lang="ru-RU" sz="2000" dirty="0">
                <a:latin typeface="Calibri" pitchFamily="34" charset="0"/>
              </a:rPr>
              <a:t>*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после выполнения присваивания </a:t>
            </a:r>
            <a:r>
              <a:rPr lang="en-US" sz="2000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будет иметь 			значение 40 */</a:t>
            </a:r>
          </a:p>
          <a:p>
            <a:pPr>
              <a:buNone/>
            </a:pP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112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&gt;&gt;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4; /* </a:t>
            </a:r>
            <a:r>
              <a:rPr lang="en-US" sz="2000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будет равно 7 </a:t>
            </a:r>
            <a:r>
              <a:rPr lang="en-US" sz="2000" dirty="0">
                <a:latin typeface="Calibri" pitchFamily="34" charset="0"/>
              </a:rPr>
              <a:t>*/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Autofit/>
          </a:bodyPr>
          <a:lstStyle/>
          <a:p>
            <a:r>
              <a:rPr lang="ru-RU" sz="3200" dirty="0"/>
              <a:t>Арифметические сдвиги</a:t>
            </a:r>
          </a:p>
        </p:txBody>
      </p:sp>
    </p:spTree>
    <p:extLst>
      <p:ext uri="{BB962C8B-B14F-4D97-AF65-F5344CB8AC3E}">
        <p14:creationId xmlns:p14="http://schemas.microsoft.com/office/powerpoint/2010/main" val="3155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0113" y="1576149"/>
            <a:ext cx="7000924" cy="5143512"/>
          </a:xfrm>
        </p:spPr>
        <p:txBody>
          <a:bodyPr/>
          <a:lstStyle/>
          <a:p>
            <a:pPr marL="0" indent="282575">
              <a:buNone/>
            </a:pPr>
            <a:r>
              <a:rPr lang="ru-RU" sz="2000" u="sng" dirty="0">
                <a:latin typeface="Calibri" pitchFamily="34" charset="0"/>
              </a:rPr>
              <a:t>Логическая аналогия</a:t>
            </a:r>
          </a:p>
          <a:p>
            <a:pPr marL="0" indent="282575">
              <a:buNone/>
            </a:pPr>
            <a:r>
              <a:rPr lang="ru-RU" sz="2000" dirty="0">
                <a:latin typeface="Calibri" pitchFamily="34" charset="0"/>
              </a:rPr>
              <a:t>Если сопоставить 0 – логическую «ложь», а 1 – «истину», то таблица сложения соответствует логической операции «исключающее или», а таблицы переноса и умножения – логической операции «и».</a:t>
            </a:r>
          </a:p>
          <a:p>
            <a:pPr marL="0" indent="282575">
              <a:buNone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u="sng" dirty="0">
                <a:latin typeface="Calibri" pitchFamily="34" charset="0"/>
              </a:rPr>
              <a:t>Минимаксная аналогия</a:t>
            </a:r>
          </a:p>
          <a:p>
            <a:pPr marL="0" indent="282575">
              <a:buNone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a</a:t>
            </a:r>
            <a:r>
              <a:rPr lang="en-US" sz="2000" dirty="0" err="1">
                <a:latin typeface="Calibri" pitchFamily="34" charset="0"/>
                <a:sym typeface="Symbol"/>
              </a:rPr>
              <a:t></a:t>
            </a:r>
            <a:r>
              <a:rPr lang="en-US" sz="2000" i="1" dirty="0" err="1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 = min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</a:t>
            </a:r>
          </a:p>
          <a:p>
            <a:pPr marL="0" indent="282575">
              <a:buNone/>
            </a:pP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 +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 = max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 – min (</a:t>
            </a:r>
            <a:r>
              <a:rPr lang="en-US" sz="2000" i="1" dirty="0">
                <a:latin typeface="Calibri" pitchFamily="34" charset="0"/>
                <a:sym typeface="Symbol"/>
              </a:rPr>
              <a:t>a</a:t>
            </a:r>
            <a:r>
              <a:rPr lang="en-US" sz="2000" dirty="0">
                <a:latin typeface="Calibri" pitchFamily="34" charset="0"/>
                <a:sym typeface="Symbol"/>
              </a:rPr>
              <a:t>, </a:t>
            </a:r>
            <a:r>
              <a:rPr lang="en-US" sz="2000" i="1" dirty="0">
                <a:latin typeface="Calibri" pitchFamily="34" charset="0"/>
                <a:sym typeface="Symbol"/>
              </a:rPr>
              <a:t>b</a:t>
            </a:r>
            <a:r>
              <a:rPr lang="en-US" sz="2000" dirty="0">
                <a:latin typeface="Calibri" pitchFamily="34" charset="0"/>
                <a:sym typeface="Symbol"/>
              </a:rPr>
              <a:t>)</a:t>
            </a:r>
          </a:p>
          <a:p>
            <a:pPr marL="0" indent="282575">
              <a:buNone/>
            </a:pPr>
            <a:r>
              <a:rPr lang="ru-RU" sz="2000" i="1" dirty="0">
                <a:latin typeface="Calibri" pitchFamily="34" charset="0"/>
              </a:rPr>
              <a:t>Умножение столбиком </a:t>
            </a:r>
            <a:r>
              <a:rPr lang="ru-RU" sz="2000" dirty="0">
                <a:latin typeface="Calibri" pitchFamily="34" charset="0"/>
              </a:rPr>
              <a:t>многозначных чисел в 2-с.с. реализуется с помощью сложения и сдвига: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</a:rPr>
              <a:t>    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1011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1001001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1100100011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960398" cy="511156"/>
          </a:xfrm>
        </p:spPr>
        <p:txBody>
          <a:bodyPr>
            <a:noAutofit/>
          </a:bodyPr>
          <a:lstStyle/>
          <a:p>
            <a:r>
              <a:rPr lang="ru-RU" sz="2800" dirty="0"/>
              <a:t>Особенности двоичной арифметики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43042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714744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86446" y="500042"/>
          <a:ext cx="192882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2420335" y="5472184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169633" y="6237312"/>
            <a:ext cx="142876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335" y="50720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6337" y="565469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340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57232"/>
            <a:ext cx="8466906" cy="5391168"/>
          </a:xfrm>
        </p:spPr>
        <p:txBody>
          <a:bodyPr/>
          <a:lstStyle/>
          <a:p>
            <a:pPr marL="0" indent="0">
              <a:buNone/>
            </a:pPr>
            <a:r>
              <a:rPr lang="ru-RU" sz="2000" u="sng" dirty="0">
                <a:latin typeface="Calibri" pitchFamily="34" charset="0"/>
              </a:rPr>
              <a:t>Задача 1</a:t>
            </a:r>
            <a:r>
              <a:rPr lang="ru-RU" sz="2000" dirty="0">
                <a:latin typeface="Calibri" pitchFamily="34" charset="0"/>
              </a:rPr>
              <a:t>. Выразить целую часть 17.5 * </a:t>
            </a:r>
            <a:r>
              <a:rPr lang="en-US" sz="2000" dirty="0">
                <a:latin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</a:rPr>
              <a:t> через сложение и операции поразрядных сдвигов числа </a:t>
            </a:r>
            <a:r>
              <a:rPr lang="en-US" sz="2000" dirty="0">
                <a:latin typeface="Calibri" pitchFamily="34" charset="0"/>
              </a:rPr>
              <a:t>X</a:t>
            </a:r>
            <a:r>
              <a:rPr lang="ru-RU" sz="2000" dirty="0">
                <a:latin typeface="Calibri" pitchFamily="34" charset="0"/>
              </a:rPr>
              <a:t> вправо и влево.       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17.5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 = 16 + 1 + 0.5 = 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 10001.1</a:t>
            </a:r>
            <a:r>
              <a:rPr lang="en-US" sz="2000" baseline="-25000" dirty="0">
                <a:latin typeface="Calibri" pitchFamily="34" charset="0"/>
              </a:rPr>
              <a:t>(2)</a:t>
            </a:r>
            <a:endParaRPr lang="ru-RU" sz="20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17.5 *</a:t>
            </a:r>
            <a:r>
              <a:rPr lang="en-US" sz="2000" dirty="0">
                <a:latin typeface="Calibri" pitchFamily="34" charset="0"/>
              </a:rPr>
              <a:t>X 	= X* (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) =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</a:rPr>
              <a:t>	= 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4 </a:t>
            </a:r>
            <a:r>
              <a:rPr lang="ru-RU" sz="2000" dirty="0">
                <a:latin typeface="Calibri" pitchFamily="34" charset="0"/>
              </a:rPr>
              <a:t>+ </a:t>
            </a:r>
            <a:r>
              <a:rPr lang="en-US" sz="2000" dirty="0">
                <a:latin typeface="Calibri" pitchFamily="34" charset="0"/>
              </a:rPr>
              <a:t>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+ </a:t>
            </a:r>
            <a:r>
              <a:rPr lang="en-US" sz="2000" dirty="0">
                <a:latin typeface="Calibri" pitchFamily="34" charset="0"/>
              </a:rPr>
              <a:t>X*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baseline="30000" dirty="0">
                <a:latin typeface="Calibri" pitchFamily="34" charset="0"/>
              </a:rPr>
              <a:t>–1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</a:rPr>
              <a:t>	= (X &lt;&lt; 4) + X + (X &gt;&gt; 1)</a:t>
            </a:r>
            <a:endParaRPr lang="ru-RU" sz="20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000" u="sng" dirty="0">
                <a:latin typeface="Calibri" pitchFamily="34" charset="0"/>
              </a:rPr>
              <a:t>Задача 2.</a:t>
            </a:r>
            <a:r>
              <a:rPr lang="ru-RU" sz="2000" dirty="0">
                <a:latin typeface="Calibri" pitchFamily="34" charset="0"/>
              </a:rPr>
              <a:t> Если 120</a:t>
            </a:r>
            <a:r>
              <a:rPr lang="ru-RU" sz="2000" baseline="-25000" dirty="0">
                <a:latin typeface="Calibri" pitchFamily="34" charset="0"/>
              </a:rPr>
              <a:t>(</a:t>
            </a:r>
            <a:r>
              <a:rPr lang="en-US" sz="2000" baseline="-25000" dirty="0">
                <a:latin typeface="Calibri" pitchFamily="34" charset="0"/>
              </a:rPr>
              <a:t>x</a:t>
            </a:r>
            <a:r>
              <a:rPr lang="ru-RU" sz="2000" baseline="-25000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 делится на 11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,  то как выглядит (чему равно?) 3</a:t>
            </a:r>
            <a:r>
              <a:rPr lang="ru-RU" sz="2000" baseline="30000" dirty="0">
                <a:latin typeface="Calibri" pitchFamily="34" charset="0"/>
              </a:rPr>
              <a:t>10</a:t>
            </a:r>
            <a:r>
              <a:rPr lang="ru-RU" sz="2000" dirty="0">
                <a:latin typeface="Calibri" pitchFamily="34" charset="0"/>
              </a:rPr>
              <a:t> в системе счисления с основанием </a:t>
            </a:r>
            <a:r>
              <a:rPr lang="en-US" sz="2000" i="1" dirty="0">
                <a:latin typeface="Calibri" pitchFamily="34" charset="0"/>
              </a:rPr>
              <a:t>x (x</a:t>
            </a:r>
            <a:r>
              <a:rPr lang="en-US" sz="2000" dirty="0">
                <a:latin typeface="Calibri" pitchFamily="34" charset="0"/>
              </a:rPr>
              <a:t> &gt; 3</a:t>
            </a:r>
            <a:r>
              <a:rPr lang="en-US" sz="2000" i="1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?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Подбором можно определить, что </a:t>
            </a:r>
            <a:r>
              <a:rPr lang="en-US" sz="2000" dirty="0">
                <a:latin typeface="Calibri" pitchFamily="34" charset="0"/>
              </a:rPr>
              <a:t>x = 9, </a:t>
            </a:r>
            <a:r>
              <a:rPr lang="ru-RU" sz="2000" dirty="0">
                <a:latin typeface="Calibri" pitchFamily="34" charset="0"/>
              </a:rPr>
              <a:t>т.к. 120</a:t>
            </a:r>
            <a:r>
              <a:rPr lang="ru-RU" sz="2000" baseline="-25000" dirty="0">
                <a:latin typeface="Calibri" pitchFamily="34" charset="0"/>
              </a:rPr>
              <a:t>(9)</a:t>
            </a:r>
            <a:r>
              <a:rPr lang="ru-RU" sz="2000" dirty="0">
                <a:latin typeface="Calibri" pitchFamily="34" charset="0"/>
              </a:rPr>
              <a:t> = 99</a:t>
            </a:r>
            <a:r>
              <a:rPr lang="ru-RU" sz="2000" baseline="-25000" dirty="0">
                <a:latin typeface="Calibri" pitchFamily="34" charset="0"/>
              </a:rPr>
              <a:t>(10)</a:t>
            </a:r>
            <a:r>
              <a:rPr lang="ru-RU" sz="2000" dirty="0">
                <a:latin typeface="Calibri" pitchFamily="34" charset="0"/>
              </a:rPr>
              <a:t> – делится на 11 без остатка.</a:t>
            </a:r>
          </a:p>
          <a:p>
            <a:pPr marL="0" indent="0">
              <a:buNone/>
            </a:pPr>
            <a:r>
              <a:rPr lang="ru-RU" sz="2000" dirty="0">
                <a:latin typeface="Calibri" pitchFamily="34" charset="0"/>
              </a:rPr>
              <a:t>3</a:t>
            </a:r>
            <a:r>
              <a:rPr lang="ru-RU" sz="2000" baseline="30000" dirty="0">
                <a:latin typeface="Calibri" pitchFamily="34" charset="0"/>
              </a:rPr>
              <a:t>10 </a:t>
            </a:r>
            <a:r>
              <a:rPr lang="ru-RU" sz="2000" dirty="0">
                <a:latin typeface="Calibri" pitchFamily="34" charset="0"/>
              </a:rPr>
              <a:t>= 3</a:t>
            </a:r>
            <a:r>
              <a:rPr lang="ru-RU" sz="2000" baseline="30000" dirty="0">
                <a:latin typeface="Calibri" pitchFamily="34" charset="0"/>
              </a:rPr>
              <a:t>2*5</a:t>
            </a:r>
            <a:r>
              <a:rPr lang="ru-RU" sz="2000" dirty="0">
                <a:latin typeface="Calibri" pitchFamily="34" charset="0"/>
              </a:rPr>
              <a:t>= (3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)</a:t>
            </a:r>
            <a:r>
              <a:rPr lang="ru-RU" sz="2000" baseline="30000" dirty="0">
                <a:latin typeface="Calibri" pitchFamily="34" charset="0"/>
              </a:rPr>
              <a:t>5</a:t>
            </a:r>
            <a:r>
              <a:rPr lang="ru-RU" sz="2000" dirty="0">
                <a:latin typeface="Calibri" pitchFamily="34" charset="0"/>
              </a:rPr>
              <a:t> = 9</a:t>
            </a:r>
            <a:r>
              <a:rPr lang="ru-RU" sz="2000" baseline="30000" dirty="0">
                <a:latin typeface="Calibri" pitchFamily="34" charset="0"/>
              </a:rPr>
              <a:t>5</a:t>
            </a:r>
            <a:r>
              <a:rPr lang="ru-RU" sz="2000" dirty="0">
                <a:latin typeface="Calibri" pitchFamily="34" charset="0"/>
              </a:rPr>
              <a:t> = 100000</a:t>
            </a:r>
            <a:r>
              <a:rPr lang="ru-RU" sz="2000" baseline="-25000" dirty="0">
                <a:latin typeface="Calibri" pitchFamily="34" charset="0"/>
              </a:rPr>
              <a:t>(9)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9937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9"/>
            <a:ext cx="8229600" cy="922111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 целых чисел в  позиционных системах счисления с произвольным основанием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1452808"/>
            <a:ext cx="78152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Общие свойства </a:t>
            </a:r>
            <a:r>
              <a:rPr lang="en-US" sz="2400" dirty="0"/>
              <a:t>b-</a:t>
            </a:r>
            <a:r>
              <a:rPr lang="ru-RU" sz="2400" dirty="0" err="1"/>
              <a:t>ичных</a:t>
            </a:r>
            <a:r>
              <a:rPr lang="ru-RU" sz="2400" dirty="0"/>
              <a:t> позиционных систем счисления (</a:t>
            </a:r>
            <a:r>
              <a:rPr lang="en-US" sz="2400" dirty="0"/>
              <a:t>b-</a:t>
            </a:r>
            <a:r>
              <a:rPr lang="ru-RU" sz="2400" dirty="0"/>
              <a:t>с.с.) определяются параметром </a:t>
            </a:r>
            <a:r>
              <a:rPr lang="en-US" sz="2400" dirty="0"/>
              <a:t>b -  </a:t>
            </a:r>
            <a:r>
              <a:rPr lang="ru-RU" sz="2400" dirty="0"/>
              <a:t>основанием с.с., которое определяет количество цифр, используемых для записи числа: </a:t>
            </a:r>
          </a:p>
          <a:p>
            <a:r>
              <a:rPr lang="ru-RU" sz="2400" dirty="0"/>
              <a:t>от 0 до </a:t>
            </a:r>
            <a:r>
              <a:rPr lang="en-US" sz="2400" dirty="0"/>
              <a:t>b – 1</a:t>
            </a:r>
            <a:r>
              <a:rPr lang="ru-RU" sz="2400" dirty="0"/>
              <a:t>, если </a:t>
            </a:r>
            <a:r>
              <a:rPr lang="en-US" sz="2400" dirty="0"/>
              <a:t>b </a:t>
            </a:r>
            <a:r>
              <a:rPr lang="en-US" sz="2400" dirty="0">
                <a:sym typeface="Symbol"/>
              </a:rPr>
              <a:t> 10.</a:t>
            </a:r>
          </a:p>
          <a:p>
            <a:r>
              <a:rPr lang="ru-RU" sz="2400" dirty="0">
                <a:sym typeface="Symbol"/>
              </a:rPr>
              <a:t>Если </a:t>
            </a:r>
            <a:r>
              <a:rPr lang="en-US" sz="2400" dirty="0">
                <a:sym typeface="Symbol"/>
              </a:rPr>
              <a:t>b &gt; 10</a:t>
            </a:r>
            <a:r>
              <a:rPr lang="ru-RU" sz="2400" dirty="0">
                <a:sym typeface="Symbol"/>
              </a:rPr>
              <a:t>, то используются буквы:</a:t>
            </a:r>
          </a:p>
          <a:p>
            <a:pPr lvl="2"/>
            <a:r>
              <a:rPr lang="ru-RU" sz="2400" dirty="0">
                <a:sym typeface="Symbol"/>
              </a:rPr>
              <a:t>10 – </a:t>
            </a:r>
            <a:r>
              <a:rPr lang="en-US" sz="2400" dirty="0">
                <a:sym typeface="Symbol"/>
              </a:rPr>
              <a:t>A</a:t>
            </a:r>
          </a:p>
          <a:p>
            <a:pPr lvl="2"/>
            <a:r>
              <a:rPr lang="en-US" sz="2400" dirty="0">
                <a:sym typeface="Symbol"/>
              </a:rPr>
              <a:t>11 – B</a:t>
            </a:r>
          </a:p>
          <a:p>
            <a:pPr lvl="2"/>
            <a:r>
              <a:rPr lang="en-US" sz="2400" dirty="0">
                <a:sym typeface="Symbol"/>
              </a:rPr>
              <a:t>12 – C</a:t>
            </a:r>
          </a:p>
          <a:p>
            <a:pPr lvl="2"/>
            <a:r>
              <a:rPr lang="en-US" sz="2400" dirty="0">
                <a:sym typeface="Symbol"/>
              </a:rPr>
              <a:t>13 – D</a:t>
            </a:r>
          </a:p>
          <a:p>
            <a:pPr lvl="2"/>
            <a:r>
              <a:rPr lang="en-US" sz="2400" dirty="0">
                <a:sym typeface="Symbol"/>
              </a:rPr>
              <a:t>14 – E</a:t>
            </a:r>
          </a:p>
          <a:p>
            <a:pPr lvl="2"/>
            <a:r>
              <a:rPr lang="en-US" sz="2400" dirty="0">
                <a:sym typeface="Symbol"/>
              </a:rPr>
              <a:t>15 – F</a:t>
            </a:r>
          </a:p>
          <a:p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714488"/>
            <a:ext cx="7822082" cy="45339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b,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индекс позиции (разряда), в которой расположена цифра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  <a:sym typeface="Symbol"/>
              </a:rPr>
              <a:t> . </a:t>
            </a:r>
          </a:p>
          <a:p>
            <a:pPr>
              <a:buNone/>
            </a:pP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Запись числа называется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k-</a:t>
            </a:r>
            <a:r>
              <a:rPr lang="ru-RU" dirty="0" err="1">
                <a:latin typeface="Times New Roman" pitchFamily="18" charset="0"/>
                <a:cs typeface="Times New Roman" pitchFamily="18" charset="0"/>
                <a:sym typeface="Symbol"/>
              </a:rPr>
              <a:t>значной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, если индекс разряда первой значащей цифры числа равен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– 1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ru-RU" b="1" dirty="0">
                <a:latin typeface="Arial" pitchFamily="34" charset="0"/>
                <a:cs typeface="Arial" pitchFamily="34" charset="0"/>
                <a:sym typeface="Symbol"/>
              </a:rPr>
              <a:t>Примеры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10011001</a:t>
            </a:r>
            <a:r>
              <a:rPr lang="ru-RU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248933, 7DAB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1234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неправильная запись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целого числа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500166" y="928670"/>
            <a:ext cx="7072362" cy="662899"/>
            <a:chOff x="1500166" y="928670"/>
            <a:chExt cx="7072362" cy="662899"/>
          </a:xfrm>
        </p:grpSpPr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2143108" y="928670"/>
            <a:ext cx="5643602" cy="662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4" name="Equation" r:id="rId3" imgW="1307880" imgH="241200" progId="">
                    <p:embed/>
                  </p:oleObj>
                </mc:Choice>
                <mc:Fallback>
                  <p:oleObj name="Equation" r:id="rId3" imgW="1307880" imgH="2412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928670"/>
                          <a:ext cx="5643602" cy="6628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8072462" y="1000108"/>
            <a:ext cx="50006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5" name="Equation" r:id="rId5" imgW="203040" imgH="203040" progId="">
                    <p:embed/>
                  </p:oleObj>
                </mc:Choice>
                <mc:Fallback>
                  <p:oleObj name="Equation" r:id="rId5" imgW="203040" imgH="2030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000108"/>
                          <a:ext cx="50006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500166" y="10715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 =</a:t>
              </a:r>
              <a:endParaRPr lang="ru-RU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2868" y="105806"/>
            <a:ext cx="7497762" cy="654050"/>
          </a:xfrm>
        </p:spPr>
        <p:txBody>
          <a:bodyPr>
            <a:normAutofit fontScale="90000"/>
          </a:bodyPr>
          <a:lstStyle/>
          <a:p>
            <a:r>
              <a:rPr lang="ru-RU" sz="2600" dirty="0"/>
              <a:t>Соотношение записи целого числа со значением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04" y="1643050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</a:t>
            </a:r>
            <a:r>
              <a:rPr lang="ru-RU" sz="2400" dirty="0"/>
              <a:t>     </a:t>
            </a:r>
            <a:r>
              <a:rPr lang="en-US" sz="2400" dirty="0"/>
              <a:t>– </a:t>
            </a:r>
            <a:r>
              <a:rPr lang="ru-RU" sz="2400" dirty="0"/>
              <a:t>запись числа.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N(S)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/>
              <a:t>–  </a:t>
            </a:r>
            <a:r>
              <a:rPr lang="ru-RU" sz="2400" dirty="0"/>
              <a:t>его значение.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43108" y="928670"/>
          <a:ext cx="5643602" cy="6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3" imgW="1307880" imgH="241200" progId="">
                  <p:embed/>
                </p:oleObj>
              </mc:Choice>
              <mc:Fallback>
                <p:oleObj name="Equation" r:id="rId3" imgW="130788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928670"/>
                        <a:ext cx="5643602" cy="6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0166" y="10001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=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643314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 – </a:t>
            </a:r>
            <a:r>
              <a:rPr lang="ru-RU" sz="2000" dirty="0"/>
              <a:t>явно указывают веса разрядов, определяющих вклад каждой цифры в значение числа, </a:t>
            </a:r>
          </a:p>
          <a:p>
            <a:endParaRPr lang="en-US" sz="2000" i="1" dirty="0"/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/>
              <a:t> называется единицей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/>
              <a:t>-</a:t>
            </a:r>
            <a:r>
              <a:rPr lang="ru-RU" sz="2000" dirty="0" err="1"/>
              <a:t>ичного</a:t>
            </a:r>
            <a:r>
              <a:rPr lang="ru-RU" sz="2000" dirty="0"/>
              <a:t> числа.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количество полных единиц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-</a:t>
            </a:r>
            <a:r>
              <a:rPr lang="ru-RU" sz="2000" dirty="0"/>
              <a:t>го разряда, которое останется после вычета всевозможного числа единиц старших разрядов.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8407"/>
              </p:ext>
            </p:extLst>
          </p:nvPr>
        </p:nvGraphicFramePr>
        <p:xfrm>
          <a:off x="784714" y="2525528"/>
          <a:ext cx="6934069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Формула" r:id="rId5" imgW="3200400" imgH="431800" progId="Equation.3">
                  <p:embed/>
                </p:oleObj>
              </mc:Choice>
              <mc:Fallback>
                <p:oleObj name="Формула" r:id="rId5" imgW="32004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14" y="2525528"/>
                        <a:ext cx="6934069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72400" y="275302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4643446"/>
            <a:ext cx="7862150" cy="1000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равно количеству полных единиц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 разряда в числе.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249" y="203833"/>
            <a:ext cx="8472529" cy="368280"/>
          </a:xfrm>
        </p:spPr>
        <p:txBody>
          <a:bodyPr>
            <a:noAutofit/>
          </a:bodyPr>
          <a:lstStyle/>
          <a:p>
            <a:r>
              <a:rPr lang="ru-RU" sz="2400" dirty="0"/>
              <a:t>Соотношение записи целого числа со значением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071538" y="1735366"/>
            <a:ext cx="7695627" cy="571504"/>
            <a:chOff x="1142975" y="1785926"/>
            <a:chExt cx="7695627" cy="571504"/>
          </a:xfrm>
        </p:grpSpPr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8429652" y="1857364"/>
            <a:ext cx="408950" cy="408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7" name="Equation" r:id="rId3" imgW="215640" imgH="203040" progId="">
                    <p:embed/>
                  </p:oleObj>
                </mc:Choice>
                <mc:Fallback>
                  <p:oleObj name="Equation" r:id="rId3" imgW="215640" imgH="20304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1857364"/>
                          <a:ext cx="408950" cy="408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1" name="Object 5"/>
            <p:cNvGraphicFramePr>
              <a:graphicFrameLocks noChangeAspect="1"/>
            </p:cNvGraphicFramePr>
            <p:nvPr/>
          </p:nvGraphicFramePr>
          <p:xfrm>
            <a:off x="1142975" y="1785926"/>
            <a:ext cx="6858049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8" name="Equation" r:id="rId5" imgW="2908080" imgH="228600" progId="">
                    <p:embed/>
                  </p:oleObj>
                </mc:Choice>
                <mc:Fallback>
                  <p:oleObj name="Equation" r:id="rId5" imgW="290808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5" y="1785926"/>
                          <a:ext cx="6858049" cy="571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Группа 12"/>
          <p:cNvGrpSpPr/>
          <p:nvPr/>
        </p:nvGrpSpPr>
        <p:grpSpPr>
          <a:xfrm>
            <a:off x="1571604" y="2571744"/>
            <a:ext cx="6357982" cy="1785948"/>
            <a:chOff x="1214414" y="2714623"/>
            <a:chExt cx="5072062" cy="1398588"/>
          </a:xfrm>
        </p:grpSpPr>
        <p:graphicFrame>
          <p:nvGraphicFramePr>
            <p:cNvPr id="91142" name="Object 6"/>
            <p:cNvGraphicFramePr>
              <a:graphicFrameLocks noChangeAspect="1"/>
            </p:cNvGraphicFramePr>
            <p:nvPr/>
          </p:nvGraphicFramePr>
          <p:xfrm>
            <a:off x="1214414" y="2714623"/>
            <a:ext cx="10001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9" name="Equation" r:id="rId7" imgW="495000" imgH="228600" progId="">
                    <p:embed/>
                  </p:oleObj>
                </mc:Choice>
                <mc:Fallback>
                  <p:oleObj name="Equation" r:id="rId7" imgW="495000" imgH="22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714623"/>
                          <a:ext cx="10001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1214414" y="3143248"/>
            <a:ext cx="30003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0" name="Equation" r:id="rId9" imgW="1269720" imgH="228600" progId="">
                    <p:embed/>
                  </p:oleObj>
                </mc:Choice>
                <mc:Fallback>
                  <p:oleObj name="Equation" r:id="rId9" imgW="1269720" imgH="2286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143248"/>
                          <a:ext cx="300037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1214414" y="3643311"/>
            <a:ext cx="13573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1" name="Equation" r:id="rId11" imgW="660240" imgH="228600" progId="">
                    <p:embed/>
                  </p:oleObj>
                </mc:Choice>
                <mc:Fallback>
                  <p:oleObj name="Equation" r:id="rId11" imgW="660240" imgH="2286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643311"/>
                          <a:ext cx="1357312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5" name="Object 9"/>
            <p:cNvGraphicFramePr>
              <a:graphicFrameLocks noChangeAspect="1"/>
            </p:cNvGraphicFramePr>
            <p:nvPr/>
          </p:nvGraphicFramePr>
          <p:xfrm>
            <a:off x="4357664" y="3214686"/>
            <a:ext cx="12144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2" name="Equation" r:id="rId13" imgW="533160" imgH="203040" progId="">
                    <p:embed/>
                  </p:oleObj>
                </mc:Choice>
                <mc:Fallback>
                  <p:oleObj name="Equation" r:id="rId13" imgW="533160" imgH="20304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64" y="3214686"/>
                          <a:ext cx="1214437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10"/>
            <p:cNvGraphicFramePr>
              <a:graphicFrameLocks noChangeAspect="1"/>
            </p:cNvGraphicFramePr>
            <p:nvPr/>
          </p:nvGraphicFramePr>
          <p:xfrm>
            <a:off x="5857851" y="3214686"/>
            <a:ext cx="4286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3" name="Equation" r:id="rId15" imgW="228600" imgH="203040" progId="">
                    <p:embed/>
                  </p:oleObj>
                </mc:Choice>
                <mc:Fallback>
                  <p:oleObj name="Equation" r:id="rId15" imgW="228600" imgH="20304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51" y="3214686"/>
                          <a:ext cx="4286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56189"/>
              </p:ext>
            </p:extLst>
          </p:nvPr>
        </p:nvGraphicFramePr>
        <p:xfrm>
          <a:off x="1187624" y="857232"/>
          <a:ext cx="696099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4" name="Формула" r:id="rId17" imgW="3200400" imgH="431800" progId="Equation.3">
                  <p:embed/>
                </p:oleObj>
              </mc:Choice>
              <mc:Fallback>
                <p:oleObj name="Формула" r:id="rId17" imgW="32004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57232"/>
                        <a:ext cx="6960990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215338" y="107154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1142976" y="2643182"/>
            <a:ext cx="357190" cy="1571636"/>
          </a:xfrm>
          <a:prstGeom prst="leftBrace">
            <a:avLst>
              <a:gd name="adj1" fmla="val 23146"/>
              <a:gd name="adj2" fmla="val 48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 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=19</a:t>
            </a:r>
            <a:endParaRPr lang="en-US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)=(((1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2+0)2+0)2+1)2+1=19</a:t>
            </a: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= 778</a:t>
            </a:r>
            <a:endParaRPr lang="en-US" sz="2800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=(3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16+0)16+10 = 778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373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57232"/>
            <a:ext cx="8466144" cy="414340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Любое число однозначно представимо в виде цифр заданной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-с.с.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Доказательство (от противного).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Теорема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Л01_оргвопросы</Template>
  <TotalTime>2385</TotalTime>
  <Words>3143</Words>
  <Application>Microsoft Office PowerPoint</Application>
  <PresentationFormat>Экран (4:3)</PresentationFormat>
  <Paragraphs>466</Paragraphs>
  <Slides>38</Slides>
  <Notes>22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50" baseType="lpstr"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Equation</vt:lpstr>
      <vt:lpstr>Формула</vt:lpstr>
      <vt:lpstr>Системы счисления </vt:lpstr>
      <vt:lpstr>Значение и обозначение числа</vt:lpstr>
      <vt:lpstr>Система счисления (с.с.) - </vt:lpstr>
      <vt:lpstr>Представление целых чисел в  позиционных системах счисления с произвольным основанием</vt:lpstr>
      <vt:lpstr>Запись целого числа</vt:lpstr>
      <vt:lpstr>Соотношение записи целого числа со значением</vt:lpstr>
      <vt:lpstr>Соотношение записи целого числа со значением</vt:lpstr>
      <vt:lpstr>Примеры</vt:lpstr>
      <vt:lpstr>Теорема 1</vt:lpstr>
      <vt:lpstr>Алгоритм А1:  (перевод b-ичного числа в 10-с.с.) </vt:lpstr>
      <vt:lpstr>    Схема Горнера  Алгоритм А2:    (перевод b-ичного числа в 10-с.с)   </vt:lpstr>
      <vt:lpstr>Алгоритм A3:  (перевод числа из 10-с.с. в b-с.с) </vt:lpstr>
      <vt:lpstr>Пример: перевод из 10-с.с. в 2-с.с.</vt:lpstr>
      <vt:lpstr>Перевод числа из b1-с.с. в b2-с.с.</vt:lpstr>
      <vt:lpstr>Представление действительных чисел </vt:lpstr>
      <vt:lpstr>Связь дробной части числа со значением</vt:lpstr>
      <vt:lpstr>Примеры</vt:lpstr>
      <vt:lpstr>Целая часть числа Nf*b (0 &lt; Nf &lt; 1) равна первой цифре дробной части числа Nf  Алгоритм А4: перевод дробной части из 10-с. с. в b-с.с</vt:lpstr>
      <vt:lpstr>Презентация PowerPoint</vt:lpstr>
      <vt:lpstr>Презентация PowerPoint</vt:lpstr>
      <vt:lpstr> Алгоритм А5: (перевод дробной части из b-с.с. в 10-с.с)</vt:lpstr>
      <vt:lpstr>         Алгоритм А6:  перевод дробной части из b-с.с. в 10-с.с.  ( из формулы (7) по схеме Горнера) </vt:lpstr>
      <vt:lpstr>Презентация PowerPoint</vt:lpstr>
      <vt:lpstr>Пример</vt:lpstr>
      <vt:lpstr>Кратные системы счисления </vt:lpstr>
      <vt:lpstr>Презентация PowerPoint</vt:lpstr>
      <vt:lpstr>Таблицы соответствия последовательностей цифр кратных с.с.</vt:lpstr>
      <vt:lpstr>Алгоритм А8: перевод из меньшей кратной с.с. в большую </vt:lpstr>
      <vt:lpstr>Алгоритм А9: перевод из большей кратной с.с. в меньшую</vt:lpstr>
      <vt:lpstr>Универсальные алгоритмы для арифметических операций </vt:lpstr>
      <vt:lpstr>Алгоритм А10: сложение двух чисел </vt:lpstr>
      <vt:lpstr>Презентация PowerPoint</vt:lpstr>
      <vt:lpstr>Презентация PowerPoint</vt:lpstr>
      <vt:lpstr>Презентация PowerPoint</vt:lpstr>
      <vt:lpstr>Особенности умножения и деления на основание системы счисления</vt:lpstr>
      <vt:lpstr>Арифметические сдвиги</vt:lpstr>
      <vt:lpstr>Особенности двоичной арифметики</vt:lpstr>
      <vt:lpstr>Задачи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Татьяна Нестеренко</cp:lastModifiedBy>
  <cp:revision>185</cp:revision>
  <dcterms:created xsi:type="dcterms:W3CDTF">2006-06-15T11:25:02Z</dcterms:created>
  <dcterms:modified xsi:type="dcterms:W3CDTF">2020-09-29T17:51:03Z</dcterms:modified>
</cp:coreProperties>
</file>