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51" r:id="rId23"/>
    <p:sldId id="352" r:id="rId24"/>
    <p:sldId id="353" r:id="rId25"/>
    <p:sldId id="349" r:id="rId26"/>
    <p:sldId id="357" r:id="rId27"/>
    <p:sldId id="346" r:id="rId28"/>
    <p:sldId id="345" r:id="rId29"/>
    <p:sldId id="350" r:id="rId30"/>
    <p:sldId id="347" r:id="rId31"/>
    <p:sldId id="355" r:id="rId32"/>
    <p:sldId id="348" r:id="rId33"/>
    <p:sldId id="354" r:id="rId34"/>
    <p:sldId id="356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2000" autoAdjust="0"/>
  </p:normalViewPr>
  <p:slideViewPr>
    <p:cSldViewPr>
      <p:cViewPr varScale="1">
        <p:scale>
          <a:sx n="102" d="100"/>
          <a:sy n="102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134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348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42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FF24B-A373-4870-B0AD-75DEB0D945BF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961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34803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68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109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3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66475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Файлы</a:t>
            </a:r>
            <a:endParaRPr lang="ru-RU" sz="4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Лекция 5</a:t>
            </a:r>
            <a:endParaRPr lang="ru-RU" sz="18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251520" y="981075"/>
            <a:ext cx="8497193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Если заданный файл открыт для вывода, то содержимое буфера, записывается в него. Если файл открыт для ввода, то 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fflush</a:t>
            </a:r>
            <a:r>
              <a:rPr lang="ru-RU" sz="2400" dirty="0">
                <a:latin typeface="Times New Roman" pitchFamily="18" charset="0"/>
              </a:rPr>
              <a:t> очищает содержимое буфера. После вызова функции файл остается открытым.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latin typeface="Times New Roman" pitchFamily="18" charset="0"/>
              </a:rPr>
              <a:t>fflush</a:t>
            </a:r>
            <a:r>
              <a:rPr lang="ru-RU" sz="2400" dirty="0">
                <a:latin typeface="Times New Roman" pitchFamily="18" charset="0"/>
              </a:rPr>
              <a:t> возвращает 0, если буфер успешно обновлен. Это же значение возвращается, когда файл открыт только для чтения. В случае возникновения ошибки возвращается значение EOF (</a:t>
            </a:r>
            <a:r>
              <a:rPr lang="ru-RU" sz="2400" dirty="0">
                <a:latin typeface="Times New Roman" pitchFamily="18" charset="0"/>
                <a:sym typeface="Symbol"/>
              </a:rPr>
              <a:t></a:t>
            </a:r>
            <a:r>
              <a:rPr lang="ru-RU" sz="2400" dirty="0">
                <a:latin typeface="Times New Roman" pitchFamily="18" charset="0"/>
              </a:rPr>
              <a:t>1).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Буферы автоматически обновляются, когда они полны, когда файл закрывается или произошло нормальное окончание работы программы без закрытия файла. </a:t>
            </a:r>
          </a:p>
        </p:txBody>
      </p:sp>
      <p:sp>
        <p:nvSpPr>
          <p:cNvPr id="43009" name="Rectangle 2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499350" cy="9080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>
                <a:effectLst/>
              </a:rPr>
              <a:t>Функция </a:t>
            </a:r>
            <a:r>
              <a:rPr lang="en-US" sz="3200">
                <a:effectLst/>
                <a:latin typeface="Corbel" pitchFamily="34" charset="0"/>
              </a:rPr>
              <a:t>fflush()</a:t>
            </a:r>
            <a:endParaRPr lang="ru-RU" sz="32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323528" y="1125538"/>
            <a:ext cx="843471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Например, способ освобождения от нежелательных символов во входном файле: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printf</a:t>
            </a:r>
            <a:r>
              <a:rPr lang="ru-RU" sz="2000" b="1" dirty="0">
                <a:latin typeface="Courier New" pitchFamily="49" charset="0"/>
              </a:rPr>
              <a:t>("Введите возраст");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scanf</a:t>
            </a:r>
            <a:r>
              <a:rPr lang="ru-RU" sz="2000" b="1" dirty="0">
                <a:latin typeface="Courier New" pitchFamily="49" charset="0"/>
              </a:rPr>
              <a:t>("%d", &amp;</a:t>
            </a:r>
            <a:r>
              <a:rPr lang="ru-RU" sz="2000" b="1" dirty="0" err="1">
                <a:latin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</a:rPr>
              <a:t>);          /*получение возраста*/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printf</a:t>
            </a:r>
            <a:r>
              <a:rPr lang="ru-RU" sz="2000" b="1" dirty="0">
                <a:latin typeface="Courier New" pitchFamily="49" charset="0"/>
              </a:rPr>
              <a:t>("Введите размер обуви:");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fflush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stdin</a:t>
            </a:r>
            <a:r>
              <a:rPr lang="ru-RU" sz="20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scanf</a:t>
            </a:r>
            <a:r>
              <a:rPr lang="ru-RU" sz="2000" b="1" dirty="0">
                <a:latin typeface="Courier New" pitchFamily="49" charset="0"/>
              </a:rPr>
              <a:t>("%</a:t>
            </a:r>
            <a:r>
              <a:rPr lang="ru-RU" sz="2000" b="1" dirty="0" err="1">
                <a:latin typeface="Courier New" pitchFamily="49" charset="0"/>
              </a:rPr>
              <a:t>d</a:t>
            </a:r>
            <a:r>
              <a:rPr lang="ru-RU" sz="2000" b="1" dirty="0">
                <a:latin typeface="Courier New" pitchFamily="49" charset="0"/>
              </a:rPr>
              <a:t>", &amp;</a:t>
            </a:r>
            <a:r>
              <a:rPr lang="ru-RU" sz="2000" b="1" dirty="0" err="1">
                <a:latin typeface="Courier New" pitchFamily="49" charset="0"/>
              </a:rPr>
              <a:t>shoesize</a:t>
            </a:r>
            <a:r>
              <a:rPr lang="ru-RU" sz="20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Отмена буферизации канала </a:t>
            </a:r>
            <a:r>
              <a:rPr lang="ru-RU" sz="2200" dirty="0" err="1">
                <a:latin typeface="Times New Roman" pitchFamily="18" charset="0"/>
              </a:rPr>
              <a:t>stdout</a:t>
            </a:r>
            <a:r>
              <a:rPr lang="ru-RU" sz="2200" dirty="0">
                <a:latin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 err="1">
                <a:latin typeface="Courier New" pitchFamily="49" charset="0"/>
              </a:rPr>
              <a:t>setbuf</a:t>
            </a:r>
            <a:r>
              <a:rPr lang="ru-RU" sz="2200" b="1" dirty="0">
                <a:latin typeface="Courier New" pitchFamily="49" charset="0"/>
              </a:rPr>
              <a:t>(</a:t>
            </a:r>
            <a:r>
              <a:rPr lang="ru-RU" sz="2200" b="1" dirty="0" err="1">
                <a:latin typeface="Courier New" pitchFamily="49" charset="0"/>
              </a:rPr>
              <a:t>stdout</a:t>
            </a:r>
            <a:r>
              <a:rPr lang="ru-RU" sz="2200" b="1" dirty="0">
                <a:latin typeface="Courier New" pitchFamily="49" charset="0"/>
              </a:rPr>
              <a:t>, NULL);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Канал вывода сообщений об ошибках </a:t>
            </a:r>
            <a:r>
              <a:rPr lang="ru-RU" sz="2200" dirty="0" err="1">
                <a:latin typeface="Times New Roman" pitchFamily="18" charset="0"/>
              </a:rPr>
              <a:t>stderr</a:t>
            </a:r>
            <a:r>
              <a:rPr lang="ru-RU" sz="2200" dirty="0">
                <a:latin typeface="Times New Roman" pitchFamily="18" charset="0"/>
              </a:rPr>
              <a:t> не буферизован, поэтому выдаваемые в него сообщения печатаются немедленно. </a:t>
            </a:r>
          </a:p>
        </p:txBody>
      </p:sp>
      <p:sp>
        <p:nvSpPr>
          <p:cNvPr id="45057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en-US" sz="3200" dirty="0" err="1">
                <a:effectLst/>
                <a:latin typeface="Corbel" pitchFamily="34" charset="0"/>
              </a:rPr>
              <a:t>fflush</a:t>
            </a:r>
            <a:r>
              <a:rPr lang="en-US" sz="3200" dirty="0">
                <a:effectLst/>
                <a:latin typeface="Corbel" pitchFamily="34" charset="0"/>
              </a:rPr>
              <a:t>()</a:t>
            </a:r>
            <a:br>
              <a:rPr lang="ru-RU" sz="3200" dirty="0">
                <a:effectLst/>
                <a:latin typeface="Corbel" pitchFamily="34" charset="0"/>
              </a:rPr>
            </a:br>
            <a:r>
              <a:rPr lang="ru-RU" sz="3200" dirty="0">
                <a:effectLst/>
                <a:latin typeface="Corbel" pitchFamily="34" charset="0"/>
              </a:rPr>
              <a:t>Пример</a:t>
            </a:r>
            <a:endParaRPr lang="ru-RU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260350"/>
            <a:ext cx="7499350" cy="633413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3200" b="1" dirty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>
          <a:xfrm>
            <a:off x="107505" y="1196975"/>
            <a:ext cx="8856983" cy="4800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fprintf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выполняет те же действия, что и функция </a:t>
            </a:r>
            <a:r>
              <a:rPr lang="ru-RU" sz="2400" dirty="0" err="1">
                <a:latin typeface="Times New Roman" pitchFamily="18" charset="0"/>
              </a:rPr>
              <a:t>printf</a:t>
            </a:r>
            <a:r>
              <a:rPr lang="ru-RU" sz="2400" dirty="0">
                <a:latin typeface="Times New Roman" pitchFamily="18" charset="0"/>
              </a:rPr>
              <a:t>( ), но работает с файлом</a:t>
            </a:r>
            <a:r>
              <a:rPr lang="en-US" sz="2400" dirty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Возвращаемое значение равно количеству реально выведенных символов. Если при выводе возникла ошибка, возвращается отрицательное число.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Пример: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</a:rPr>
              <a:t>fprintf</a:t>
            </a:r>
            <a:r>
              <a:rPr lang="ru-RU" sz="2400" b="1" dirty="0">
                <a:latin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</a:rPr>
              <a:t>fp</a:t>
            </a:r>
            <a:r>
              <a:rPr lang="ru-RU" sz="2400" b="1" dirty="0">
                <a:latin typeface="Courier New" pitchFamily="49" charset="0"/>
              </a:rPr>
              <a:t>, "%</a:t>
            </a:r>
            <a:r>
              <a:rPr lang="ru-RU" sz="2400" b="1" dirty="0" err="1">
                <a:latin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</a:rPr>
              <a:t>", а);</a:t>
            </a:r>
            <a:r>
              <a:rPr lang="ru-RU" sz="24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260350"/>
            <a:ext cx="7499350" cy="633413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908050"/>
            <a:ext cx="864096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fscanf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выполняет те же действия, что и функция </a:t>
            </a:r>
            <a:r>
              <a:rPr lang="ru-RU" sz="2400" dirty="0" err="1">
                <a:latin typeface="Times New Roman" pitchFamily="18" charset="0"/>
              </a:rPr>
              <a:t>scanf</a:t>
            </a:r>
            <a:r>
              <a:rPr lang="ru-RU" sz="2400" dirty="0">
                <a:latin typeface="Times New Roman" pitchFamily="18" charset="0"/>
              </a:rPr>
              <a:t>(), но работает с файлом.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 </a:t>
            </a: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,...)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Возвращает количество считанных параметров.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попытке считывания конца файла возвращается значение EOF.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Пример: </a:t>
            </a:r>
          </a:p>
          <a:p>
            <a:pPr>
              <a:lnSpc>
                <a:spcPct val="90000"/>
              </a:lnSpc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", &amp;a);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274638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>
                <a:effectLst/>
              </a:rPr>
              <a:t>Пример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981075"/>
            <a:ext cx="889248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 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"); /* считывание */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,"%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output.txt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 "a"); /*дополнение*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,"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d.\n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44500" indent="-255588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209550" y="908050"/>
            <a:ext cx="8477250" cy="540127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feof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определяет конец файла при чтении двоичных данных.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 </a:t>
            </a: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достижении конца файла возвращается ненулевое значение, в противном случае возвращается 0.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(f))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(f,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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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&amp;x);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Если в конце последовательности стоит пробел, то конец файла еще не достигнут, но очередное число прочитать невозможно.</a:t>
            </a:r>
          </a:p>
        </p:txBody>
      </p:sp>
      <p:sp>
        <p:nvSpPr>
          <p:cNvPr id="63489" name="Rectangle 2"/>
          <p:cNvSpPr>
            <a:spLocks noGrp="1"/>
          </p:cNvSpPr>
          <p:nvPr>
            <p:ph type="title"/>
          </p:nvPr>
        </p:nvSpPr>
        <p:spPr bwMode="auto">
          <a:xfrm>
            <a:off x="1043608" y="116632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feof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0"/>
            <a:ext cx="7499350" cy="9937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3200" b="1" dirty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981075"/>
            <a:ext cx="8712968" cy="525621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записывает символ в файл.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</a:t>
            </a: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(),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с - символ.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putc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400" dirty="0">
                <a:latin typeface="Times New Roman" pitchFamily="18" charset="0"/>
              </a:rPr>
              <a:t>возвращает записанный символ, в противном случае возвращается константа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EOF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; ....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putc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fo</a:t>
            </a:r>
            <a:r>
              <a:rPr lang="ru-RU" sz="2000" b="1" dirty="0">
                <a:latin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467545" y="836613"/>
            <a:ext cx="8676456" cy="52562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</a:t>
            </a: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Эта функция возвращает прочитанный из файла символ.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Соответствующее значение имеет тип </a:t>
            </a:r>
            <a:r>
              <a:rPr lang="ru-RU" sz="2400" dirty="0" err="1">
                <a:latin typeface="Times New Roman" pitchFamily="18" charset="0"/>
              </a:rPr>
              <a:t>int</a:t>
            </a:r>
            <a:r>
              <a:rPr lang="ru-RU" sz="2400" dirty="0">
                <a:latin typeface="Times New Roman" pitchFamily="18" charset="0"/>
              </a:rPr>
              <a:t>, но старший байт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равен нулю.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Если достигнут конец файла, то </a:t>
            </a:r>
            <a:r>
              <a:rPr lang="en-US" sz="2400" dirty="0">
                <a:latin typeface="Times New Roman" pitchFamily="18" charset="0"/>
              </a:rPr>
              <a:t>f</a:t>
            </a:r>
            <a:r>
              <a:rPr lang="ru-RU" sz="2400" dirty="0" err="1">
                <a:latin typeface="Times New Roman" pitchFamily="18" charset="0"/>
              </a:rPr>
              <a:t>getc</a:t>
            </a:r>
            <a:r>
              <a:rPr lang="ru-RU" sz="2400" dirty="0">
                <a:latin typeface="Times New Roman" pitchFamily="18" charset="0"/>
              </a:rPr>
              <a:t>( ) возвращает значение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ЕОF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;</a:t>
            </a:r>
            <a:r>
              <a:rPr lang="en-US" sz="2000" b="1" dirty="0">
                <a:latin typeface="Courier New" pitchFamily="49" charset="0"/>
              </a:rPr>
              <a:t> ...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getc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читает символ из файла, на который указывает </a:t>
            </a:r>
            <a:r>
              <a:rPr lang="en-US" sz="2400" dirty="0">
                <a:latin typeface="Times New Roman" pitchFamily="18" charset="0"/>
              </a:rPr>
              <a:t>f</a:t>
            </a:r>
            <a:r>
              <a:rPr lang="ru-RU" sz="2400" dirty="0" err="1">
                <a:latin typeface="Times New Roman" pitchFamily="18" charset="0"/>
              </a:rPr>
              <a:t>i</a:t>
            </a:r>
            <a:r>
              <a:rPr lang="ru-RU" sz="2800" dirty="0">
                <a:latin typeface="Times New Roman" pitchFamily="18" charset="0"/>
              </a:rPr>
              <a:t>        </a:t>
            </a:r>
          </a:p>
          <a:p>
            <a:pPr>
              <a:buFont typeface="Wingdings 2" pitchFamily="18" charset="2"/>
              <a:buNone/>
            </a:pPr>
            <a:endParaRPr lang="ru-RU" sz="2800" dirty="0">
              <a:latin typeface="Times New Roman" pitchFamily="18" charset="0"/>
            </a:endParaRPr>
          </a:p>
        </p:txBody>
      </p:sp>
      <p:sp>
        <p:nvSpPr>
          <p:cNvPr id="61441" name="Rectangle 2"/>
          <p:cNvSpPr>
            <a:spLocks noGrp="1"/>
          </p:cNvSpPr>
          <p:nvPr>
            <p:ph type="title"/>
          </p:nvPr>
        </p:nvSpPr>
        <p:spPr bwMode="auto">
          <a:xfrm>
            <a:off x="1116013" y="188913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>
                <a:effectLst/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3200" b="1" dirty="0"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43608" y="116632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893506"/>
            <a:ext cx="7885112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Функция </a:t>
            </a:r>
            <a:r>
              <a:rPr lang="ru-RU" sz="2200" dirty="0" err="1">
                <a:solidFill>
                  <a:srgbClr val="0000FF"/>
                </a:solidFill>
                <a:latin typeface="Times New Roman" pitchFamily="18" charset="0"/>
              </a:rPr>
              <a:t>fputs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200" dirty="0">
                <a:latin typeface="Times New Roman" pitchFamily="18" charset="0"/>
              </a:rPr>
              <a:t> записывает строку символов в файл.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Она отличается от функции </a:t>
            </a:r>
            <a:r>
              <a:rPr lang="ru-RU" sz="2200" dirty="0" err="1">
                <a:latin typeface="Times New Roman" pitchFamily="18" charset="0"/>
              </a:rPr>
              <a:t>puts</a:t>
            </a:r>
            <a:r>
              <a:rPr lang="ru-RU" sz="2200" dirty="0">
                <a:latin typeface="Times New Roman" pitchFamily="18" charset="0"/>
              </a:rPr>
              <a:t>( ) только тем, что в качестве второго параметра должен быть записан указатель на переменную файлового типа. Символ конца строки (‘</a:t>
            </a:r>
            <a:r>
              <a:rPr lang="en-US" sz="2200" dirty="0">
                <a:latin typeface="Times New Roman" pitchFamily="18" charset="0"/>
              </a:rPr>
              <a:t>\</a:t>
            </a:r>
            <a:r>
              <a:rPr lang="ru-RU" sz="2200" dirty="0">
                <a:latin typeface="Times New Roman" pitchFamily="18" charset="0"/>
              </a:rPr>
              <a:t>0') не записывается.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Прототип</a:t>
            </a:r>
            <a:r>
              <a:rPr lang="en-US" sz="2200" dirty="0">
                <a:latin typeface="Times New Roman" pitchFamily="18" charset="0"/>
              </a:rPr>
              <a:t>:</a:t>
            </a:r>
            <a:r>
              <a:rPr lang="ru-RU" sz="22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US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Например: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l</a:t>
            </a:r>
            <a:r>
              <a:rPr lang="en-US" sz="2000" b="1" i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fputs</a:t>
            </a:r>
            <a:r>
              <a:rPr lang="ru-RU" sz="2000" b="1" dirty="0">
                <a:latin typeface="Courier New" pitchFamily="49" charset="0"/>
              </a:rPr>
              <a:t>("</a:t>
            </a:r>
            <a:r>
              <a:rPr lang="ru-RU" sz="2000" b="1" dirty="0" err="1">
                <a:latin typeface="Courier New" pitchFamily="49" charset="0"/>
              </a:rPr>
              <a:t>Ехаmple</a:t>
            </a:r>
            <a:r>
              <a:rPr lang="ru-RU" sz="2000" b="1" dirty="0">
                <a:latin typeface="Courier New" pitchFamily="49" charset="0"/>
              </a:rPr>
              <a:t>", </a:t>
            </a:r>
            <a:r>
              <a:rPr lang="ru-RU" sz="2000" b="1" dirty="0" err="1">
                <a:latin typeface="Courier New" pitchFamily="49" charset="0"/>
              </a:rPr>
              <a:t>f</a:t>
            </a:r>
            <a:r>
              <a:rPr lang="en-US" sz="2000" b="1" dirty="0">
                <a:latin typeface="Courier New" pitchFamily="49" charset="0"/>
              </a:rPr>
              <a:t>o</a:t>
            </a:r>
            <a:r>
              <a:rPr lang="ru-RU" sz="20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При успешном выполнении функция </a:t>
            </a:r>
            <a:r>
              <a:rPr lang="ru-RU" sz="2200" dirty="0" err="1">
                <a:latin typeface="Times New Roman" pitchFamily="18" charset="0"/>
              </a:rPr>
              <a:t>fputs</a:t>
            </a:r>
            <a:r>
              <a:rPr lang="ru-RU" sz="2200" dirty="0">
                <a:latin typeface="Times New Roman" pitchFamily="18" charset="0"/>
              </a:rPr>
              <a:t>() возвращает неотрицательное значение (последний записанный символ), а при неудачном — значение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EOF</a:t>
            </a:r>
            <a:r>
              <a:rPr lang="ru-RU" sz="2200" dirty="0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200" dirty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В отличие от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puts</a:t>
            </a:r>
            <a:r>
              <a:rPr lang="ru-RU" sz="2200" dirty="0">
                <a:latin typeface="Times New Roman" pitchFamily="18" charset="0"/>
              </a:rPr>
              <a:t> функция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200" dirty="0">
                <a:latin typeface="Times New Roman" pitchFamily="18" charset="0"/>
              </a:rPr>
              <a:t>не добавляет в конец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строки символ перехода на новую строку.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14375" y="116632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4294967295"/>
          </p:nvPr>
        </p:nvSpPr>
        <p:spPr>
          <a:xfrm>
            <a:off x="505492" y="836712"/>
            <a:ext cx="8531004" cy="49688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fgets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читает строку символов из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Она отличается от функции </a:t>
            </a:r>
            <a:r>
              <a:rPr lang="ru-RU" sz="2400" dirty="0" err="1">
                <a:latin typeface="Times New Roman" pitchFamily="18" charset="0"/>
              </a:rPr>
              <a:t>gets</a:t>
            </a:r>
            <a:r>
              <a:rPr lang="ru-RU" sz="2400" dirty="0">
                <a:latin typeface="Times New Roman" pitchFamily="18" charset="0"/>
              </a:rPr>
              <a:t>( ) тем, что имеет три параметра, третий - указатель на переменную файлового типа.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Строка считывается целиком, если ее длина не превышает указанного числа символов, в противном случае функция возвращает только заданное число символов.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Пример: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</a:rPr>
              <a:t>fgets</a:t>
            </a:r>
            <a:r>
              <a:rPr lang="ru-RU" sz="2400" b="1" dirty="0">
                <a:latin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</a:rPr>
              <a:t>string</a:t>
            </a:r>
            <a:r>
              <a:rPr lang="ru-RU" sz="2400" b="1" dirty="0">
                <a:latin typeface="Courier New" pitchFamily="49" charset="0"/>
              </a:rPr>
              <a:t>, </a:t>
            </a:r>
            <a:r>
              <a:rPr lang="ru-RU" sz="2400" b="1" dirty="0" err="1">
                <a:latin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</a:rPr>
              <a:t>, </a:t>
            </a:r>
            <a:r>
              <a:rPr lang="ru-RU" sz="2400" b="1" dirty="0" err="1">
                <a:latin typeface="Courier New" pitchFamily="49" charset="0"/>
              </a:rPr>
              <a:t>f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ru-RU" sz="2400" b="1" dirty="0">
                <a:latin typeface="Courier New" pitchFamily="49" charset="0"/>
              </a:rPr>
              <a:t>);</a:t>
            </a:r>
            <a:r>
              <a:rPr lang="ru-RU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возвращает указатель на строку </a:t>
            </a:r>
            <a:r>
              <a:rPr lang="ru-RU" sz="2400" dirty="0" err="1">
                <a:latin typeface="Times New Roman" pitchFamily="18" charset="0"/>
              </a:rPr>
              <a:t>string</a:t>
            </a:r>
            <a:r>
              <a:rPr lang="ru-RU" sz="2400" dirty="0">
                <a:latin typeface="Times New Roman" pitchFamily="18" charset="0"/>
              </a:rPr>
              <a:t> при успешном завершении и константу NULL в случае ошибки либо достижения конца файла.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1435608" y="894968"/>
            <a:ext cx="7498080" cy="5339680"/>
          </a:xfrm>
        </p:spPr>
        <p:txBody>
          <a:bodyPr>
            <a:normAutofit fontScale="85000" lnSpcReduction="20000"/>
          </a:bodyPr>
          <a:lstStyle/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Файлом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называют способ хранения информации на физическом устройстве.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Файл ― это понятие, которое применимо ко всему : от файла на диске до терминала.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Файл представляется потоком байт.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В языке Си отсутствуют операторы для работы с файлами. Все необходимые действия выполняются с помощью функций, включенных в стандартную библиотеку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Они позволяют работать с различными устройствами, такими, как диски, принтер, коммуникационные каналы и т.д.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Си существует два типа файлов: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текстовые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двоичные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ru-RU" dirty="0"/>
          </a:p>
        </p:txBody>
      </p:sp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/>
          <a:lstStyle/>
          <a:p>
            <a:r>
              <a:rPr lang="ru-RU" sz="2800" dirty="0">
                <a:solidFill>
                  <a:srgbClr val="713204"/>
                </a:solidFill>
                <a:latin typeface="Arial" charset="0"/>
              </a:rPr>
              <a:t>Файлы в Си (</a:t>
            </a:r>
            <a:r>
              <a:rPr lang="en-US" sz="2800" dirty="0">
                <a:solidFill>
                  <a:srgbClr val="713204"/>
                </a:solidFill>
                <a:latin typeface="Arial" charset="0"/>
              </a:rPr>
              <a:t>ANSI)</a:t>
            </a:r>
            <a:endParaRPr lang="ru-RU" dirty="0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 dirty="0"/>
              <a:t> </a:t>
            </a:r>
            <a:endParaRPr lang="ru-RU" sz="1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0" y="658551"/>
            <a:ext cx="8785671" cy="521872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/* Программа считывает файл строка за строкой */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/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</a:rPr>
              <a:t>#</a:t>
            </a:r>
            <a:r>
              <a:rPr lang="ru-RU" sz="2000" b="1" dirty="0" err="1">
                <a:latin typeface="Courier New" pitchFamily="49" charset="0"/>
              </a:rPr>
              <a:t>include</a:t>
            </a:r>
            <a:r>
              <a:rPr lang="ru-RU" sz="2000" b="1" dirty="0">
                <a:latin typeface="Courier New" pitchFamily="49" charset="0"/>
              </a:rPr>
              <a:t> &lt;</a:t>
            </a:r>
            <a:r>
              <a:rPr lang="ru-RU" sz="2000" b="1" dirty="0" err="1">
                <a:latin typeface="Courier New" pitchFamily="49" charset="0"/>
              </a:rPr>
              <a:t>stdio.h</a:t>
            </a:r>
            <a:r>
              <a:rPr lang="ru-RU" sz="2000" b="1" dirty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</a:rPr>
              <a:t>#</a:t>
            </a:r>
            <a:r>
              <a:rPr lang="ru-RU" sz="2000" b="1" dirty="0" err="1">
                <a:latin typeface="Courier New" pitchFamily="49" charset="0"/>
              </a:rPr>
              <a:t>define</a:t>
            </a:r>
            <a:r>
              <a:rPr lang="ru-RU" sz="2000" b="1" dirty="0">
                <a:latin typeface="Courier New" pitchFamily="49" charset="0"/>
              </a:rPr>
              <a:t> MAX 80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main</a:t>
            </a:r>
            <a:r>
              <a:rPr lang="ru-RU" sz="2000" b="1" dirty="0">
                <a:latin typeface="Courier New" pitchFamily="49" charset="0"/>
              </a:rPr>
              <a:t>( ) {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</a:rPr>
              <a:t>FILE *f1;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string</a:t>
            </a:r>
            <a:r>
              <a:rPr lang="ru-RU" sz="2000" b="1" dirty="0">
                <a:latin typeface="Courier New" pitchFamily="49" charset="0"/>
              </a:rPr>
              <a:t>[MAX];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</a:rPr>
              <a:t>f1 = </a:t>
            </a:r>
            <a:r>
              <a:rPr lang="ru-RU" sz="2000" b="1" dirty="0" err="1">
                <a:latin typeface="Courier New" pitchFamily="49" charset="0"/>
              </a:rPr>
              <a:t>fopen</a:t>
            </a:r>
            <a:r>
              <a:rPr lang="ru-RU" sz="2000" b="1" dirty="0">
                <a:latin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</a:rPr>
              <a:t>input.txt</a:t>
            </a:r>
            <a:r>
              <a:rPr lang="ru-RU" sz="2000" b="1" dirty="0">
                <a:latin typeface="Courier New" pitchFamily="49" charset="0"/>
              </a:rPr>
              <a:t>","</a:t>
            </a:r>
            <a:r>
              <a:rPr lang="ru-RU" sz="2000" b="1" dirty="0" err="1">
                <a:latin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</a:rPr>
              <a:t>");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</a:rPr>
              <a:t>while</a:t>
            </a:r>
            <a:r>
              <a:rPr lang="ru-RU" sz="2000" b="1" dirty="0">
                <a:latin typeface="Courier New" pitchFamily="49" charset="0"/>
              </a:rPr>
              <a:t> (</a:t>
            </a:r>
            <a:r>
              <a:rPr lang="ru-RU" sz="2000" b="1" dirty="0" err="1">
                <a:latin typeface="Courier New" pitchFamily="49" charset="0"/>
              </a:rPr>
              <a:t>fgets</a:t>
            </a:r>
            <a:r>
              <a:rPr lang="ru-RU" sz="2000" b="1" dirty="0">
                <a:latin typeface="Courier New" pitchFamily="49" charset="0"/>
              </a:rPr>
              <a:t>(string,MAX,f1) != NULL)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puts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string</a:t>
            </a:r>
            <a:r>
              <a:rPr lang="ru-RU" sz="2000" b="1" dirty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return 0;</a:t>
            </a: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/>
              <a:t> }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Функция прекращает работу после считывания символа новой строки или после считывания символов общим числом MAX-1, в зависимости от того, что произойдет раньше. В любом случае символ '\0' добавляется в самый конец считанной строки.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Разница между </a:t>
            </a:r>
            <a:r>
              <a:rPr lang="ru-RU" sz="2000" dirty="0" err="1">
                <a:latin typeface="Times New Roman" pitchFamily="18" charset="0"/>
              </a:rPr>
              <a:t>gets</a:t>
            </a:r>
            <a:r>
              <a:rPr lang="ru-RU" sz="2000" dirty="0">
                <a:latin typeface="Times New Roman" pitchFamily="18" charset="0"/>
              </a:rPr>
              <a:t>( ) и </a:t>
            </a:r>
            <a:r>
              <a:rPr lang="ru-RU" sz="2000" dirty="0" err="1">
                <a:latin typeface="Times New Roman" pitchFamily="18" charset="0"/>
              </a:rPr>
              <a:t>fgets</a:t>
            </a:r>
            <a:r>
              <a:rPr lang="ru-RU" sz="2000" dirty="0">
                <a:latin typeface="Times New Roman" pitchFamily="18" charset="0"/>
              </a:rPr>
              <a:t>( ) заключается в том, что </a:t>
            </a:r>
            <a:r>
              <a:rPr lang="ru-RU" sz="2000" dirty="0" err="1">
                <a:latin typeface="Times New Roman" pitchFamily="18" charset="0"/>
              </a:rPr>
              <a:t>gets</a:t>
            </a:r>
            <a:r>
              <a:rPr lang="ru-RU" sz="2000" dirty="0">
                <a:latin typeface="Times New Roman" pitchFamily="18" charset="0"/>
              </a:rPr>
              <a:t>( ) заменяет символ новой строки на '\0', в то время как </a:t>
            </a:r>
            <a:r>
              <a:rPr lang="ru-RU" sz="2000" dirty="0" err="1">
                <a:latin typeface="Times New Roman" pitchFamily="18" charset="0"/>
              </a:rPr>
              <a:t>fgets</a:t>
            </a:r>
            <a:r>
              <a:rPr lang="ru-RU" sz="2000" dirty="0">
                <a:latin typeface="Times New Roman" pitchFamily="18" charset="0"/>
              </a:rPr>
              <a:t>( ) сохраняет символ новой строки. </a:t>
            </a:r>
          </a:p>
        </p:txBody>
      </p:sp>
      <p:sp>
        <p:nvSpPr>
          <p:cNvPr id="73729" name="Rectangle 2"/>
          <p:cNvSpPr>
            <a:spLocks noGrp="1"/>
          </p:cNvSpPr>
          <p:nvPr>
            <p:ph type="title"/>
          </p:nvPr>
        </p:nvSpPr>
        <p:spPr bwMode="auto">
          <a:xfrm>
            <a:off x="1042988" y="188913"/>
            <a:ext cx="7499350" cy="50378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dirty="0">
                <a:effectLst/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900113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remove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удаляет файл.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remove(const char *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</a:t>
            </a:r>
            <a:r>
              <a:rPr lang="ru-RU" sz="2400" dirty="0" err="1">
                <a:latin typeface="Times New Roman" pitchFamily="18" charset="0"/>
              </a:rPr>
              <a:t>file_name</a:t>
            </a:r>
            <a:r>
              <a:rPr lang="ru-RU" sz="2400" dirty="0">
                <a:latin typeface="Times New Roman" pitchFamily="18" charset="0"/>
              </a:rPr>
              <a:t> - указатель на строку со спецификацией файла. 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возвращается ноль, в противном случае возвращается ненулевое значение. </a:t>
            </a:r>
          </a:p>
        </p:txBody>
      </p:sp>
      <p:sp>
        <p:nvSpPr>
          <p:cNvPr id="88065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064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13B88B3-F22C-4465-85FD-A1E25350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Считывание целого числа</a:t>
            </a:r>
          </a:p>
          <a:p>
            <a:pPr marL="109728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1 вариант: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i1;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&amp;i1);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line[MAXLINE];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8E2852-DB0F-448C-8331-01A2D0F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числовыми данными в текстовом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1264465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13B88B3-F22C-4465-85FD-A1E25350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Считывание вещественного числа</a:t>
            </a:r>
          </a:p>
          <a:p>
            <a:pPr marL="109728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1 вариант: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f1;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&amp;f1);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NULL);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8E2852-DB0F-448C-8331-01A2D0F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числовыми данными в текстовом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251720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13B88B3-F22C-4465-85FD-A1E25350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764704"/>
            <a:ext cx="7787208" cy="553846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2000" dirty="0"/>
              <a:t>Считывание трех чисел: </a:t>
            </a:r>
          </a:p>
          <a:p>
            <a:pPr marL="109728" indent="0">
              <a:buNone/>
            </a:pPr>
            <a:r>
              <a:rPr lang="ru-RU" sz="2000" dirty="0"/>
              <a:t>целого, длинного целого и вещественного</a:t>
            </a:r>
          </a:p>
          <a:p>
            <a:pPr marL="109728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1 вариант: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i2, long int i3; double f2;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&amp;i2,&amp;i3, &amp;f2);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%d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&amp;i2,&amp;i3, &amp;f2);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*p;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&amp;p, 10);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i3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(p, &amp;p, 10);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(p, NULL);</a:t>
            </a:r>
          </a:p>
          <a:p>
            <a:pPr marL="109728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8E2852-DB0F-448C-8331-01A2D0F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3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Работа с числовыми данными в текстовом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189957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xfrm>
            <a:off x="971550" y="981075"/>
            <a:ext cx="7993063" cy="4800600"/>
          </a:xfrm>
        </p:spPr>
        <p:txBody>
          <a:bodyPr/>
          <a:lstStyle/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- для ввода данных из стандартного входного   потока (по умолчанию - </a:t>
            </a:r>
            <a:r>
              <a:rPr lang="ru-RU" sz="2400" dirty="0" err="1">
                <a:latin typeface="Times New Roman" pitchFamily="18" charset="0"/>
              </a:rPr>
              <a:t>c</a:t>
            </a:r>
            <a:r>
              <a:rPr lang="ru-RU" sz="2400" dirty="0">
                <a:latin typeface="Times New Roman" pitchFamily="18" charset="0"/>
              </a:rPr>
              <a:t> клавиатуры);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ru-RU" sz="2400" dirty="0">
                <a:latin typeface="Times New Roman" pitchFamily="18" charset="0"/>
              </a:rPr>
              <a:t> - для вывода данных в стандартный выходной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поток (по умолчанию - на экран дисплея);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ru-RU" sz="2400" dirty="0">
                <a:latin typeface="Times New Roman" pitchFamily="18" charset="0"/>
              </a:rPr>
              <a:t> - файл для вывода сообщений об ошибках (всегда связан с экраном дисплея);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stdprn</a:t>
            </a:r>
            <a:r>
              <a:rPr lang="ru-RU" sz="2400" dirty="0">
                <a:latin typeface="Times New Roman" pitchFamily="18" charset="0"/>
              </a:rPr>
              <a:t> - для вывода данных на принтер;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stdaus</a:t>
            </a:r>
            <a:r>
              <a:rPr lang="ru-RU" sz="2400" dirty="0">
                <a:latin typeface="Times New Roman" pitchFamily="18" charset="0"/>
              </a:rPr>
              <a:t> - для ввода и вывода данных в коммуникационный канал. </a:t>
            </a:r>
          </a:p>
        </p:txBody>
      </p:sp>
      <p:sp>
        <p:nvSpPr>
          <p:cNvPr id="96257" name="Rectangle 2"/>
          <p:cNvSpPr>
            <a:spLocks noGrp="1"/>
          </p:cNvSpPr>
          <p:nvPr>
            <p:ph type="title"/>
          </p:nvPr>
        </p:nvSpPr>
        <p:spPr bwMode="auto">
          <a:xfrm>
            <a:off x="1042988" y="260350"/>
            <a:ext cx="7499350" cy="7064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800">
                <a:effectLst/>
              </a:rPr>
              <a:t>Пять стандартных файлов</a:t>
            </a:r>
            <a:r>
              <a:rPr lang="ru-RU" sz="390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70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76302B9-2BFE-40AC-8A5E-181F8E3B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50709"/>
            <a:ext cx="8579296" cy="5156584"/>
          </a:xfrm>
        </p:spPr>
        <p:txBody>
          <a:bodyPr/>
          <a:lstStyle/>
          <a:p>
            <a:r>
              <a:rPr lang="ru-RU" dirty="0"/>
              <a:t>Прототип:</a:t>
            </a:r>
          </a:p>
          <a:p>
            <a:pPr marL="109728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const char *name, const char* mode, FILE 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Возвращает указатель на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NULL.</a:t>
            </a:r>
          </a:p>
          <a:p>
            <a:pPr marL="109728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stdin);</a:t>
            </a:r>
          </a:p>
          <a:p>
            <a:pPr marL="109728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02772C4-26E1-4319-8E13-DE492B65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76069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Функция перенаправления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9121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395536" y="908050"/>
            <a:ext cx="8362702" cy="554528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Функция </a:t>
            </a:r>
            <a:r>
              <a:rPr lang="ru-RU" sz="2000" dirty="0" err="1">
                <a:solidFill>
                  <a:srgbClr val="0000FF"/>
                </a:solidFill>
                <a:latin typeface="Times New Roman" pitchFamily="18" charset="0"/>
              </a:rPr>
              <a:t>fseek</a:t>
            </a:r>
            <a:r>
              <a:rPr lang="ru-RU" sz="20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000" dirty="0">
                <a:latin typeface="Times New Roman" pitchFamily="18" charset="0"/>
              </a:rPr>
              <a:t> позволяет выполнять чтение и запись с произвольным доступом.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Прототип: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long count,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access);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896938" indent="-627063"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err="1">
                <a:latin typeface="Times New Roman" pitchFamily="18" charset="0"/>
              </a:rPr>
              <a:t>fp</a:t>
            </a:r>
            <a:r>
              <a:rPr lang="ru-RU" sz="2000" dirty="0">
                <a:latin typeface="Times New Roman" pitchFamily="18" charset="0"/>
              </a:rPr>
              <a:t>      - указатель на файл, возвращенный функцией </a:t>
            </a:r>
            <a:r>
              <a:rPr lang="ru-RU" sz="2000" dirty="0" err="1">
                <a:latin typeface="Times New Roman" pitchFamily="18" charset="0"/>
              </a:rPr>
              <a:t>fopen</a:t>
            </a:r>
            <a:r>
              <a:rPr lang="ru-RU" sz="2000" dirty="0">
                <a:latin typeface="Times New Roman" pitchFamily="18" charset="0"/>
              </a:rPr>
              <a:t>( ),   </a:t>
            </a:r>
          </a:p>
          <a:p>
            <a:pPr marL="896938" indent="-627063"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err="1">
                <a:latin typeface="Times New Roman" pitchFamily="18" charset="0"/>
              </a:rPr>
              <a:t>count</a:t>
            </a:r>
            <a:r>
              <a:rPr lang="ru-RU" sz="2000" dirty="0">
                <a:latin typeface="Times New Roman" pitchFamily="18" charset="0"/>
              </a:rPr>
              <a:t> - номер байта относительно заданной начальной позиции, начиная с которого будет выполняться операция,                 </a:t>
            </a:r>
          </a:p>
          <a:p>
            <a:pPr marL="896938" indent="-627063"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err="1">
                <a:latin typeface="Times New Roman" pitchFamily="18" charset="0"/>
              </a:rPr>
              <a:t>access</a:t>
            </a:r>
            <a:r>
              <a:rPr lang="ru-RU" sz="2000" dirty="0">
                <a:latin typeface="Times New Roman" pitchFamily="18" charset="0"/>
              </a:rPr>
              <a:t> - способ задания начальной позиции.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Переменная </a:t>
            </a:r>
            <a:r>
              <a:rPr lang="ru-RU" sz="2000" dirty="0" err="1">
                <a:latin typeface="Times New Roman" pitchFamily="18" charset="0"/>
              </a:rPr>
              <a:t>access</a:t>
            </a:r>
            <a:r>
              <a:rPr lang="ru-RU" sz="2000" dirty="0">
                <a:latin typeface="Times New Roman" pitchFamily="18" charset="0"/>
              </a:rPr>
              <a:t> может принимать следующие значения: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SEEK-SET</a:t>
            </a:r>
            <a:r>
              <a:rPr lang="ru-RU" sz="2000" dirty="0">
                <a:latin typeface="Times New Roman" pitchFamily="18" charset="0"/>
              </a:rPr>
              <a:t> (0) - начальная позиция задана в начале файла;</a:t>
            </a:r>
            <a:br>
              <a:rPr lang="ru-RU" sz="2000" dirty="0">
                <a:latin typeface="Times New Roman" pitchFamily="18" charset="0"/>
              </a:rPr>
            </a:br>
            <a:r>
              <a:rPr lang="ru-RU" sz="2000" b="1" dirty="0">
                <a:latin typeface="Courier New" pitchFamily="49" charset="0"/>
                <a:cs typeface="Courier New" pitchFamily="49" charset="0"/>
              </a:rPr>
              <a:t>SEEK-CUR</a:t>
            </a:r>
            <a:r>
              <a:rPr lang="ru-RU" sz="2000" dirty="0">
                <a:latin typeface="Times New Roman" pitchFamily="18" charset="0"/>
              </a:rPr>
              <a:t> (1) - начальная позиция считается текущей;</a:t>
            </a:r>
            <a:br>
              <a:rPr lang="ru-RU" sz="2000" dirty="0">
                <a:latin typeface="Times New Roman" pitchFamily="18" charset="0"/>
              </a:rPr>
            </a:br>
            <a:r>
              <a:rPr lang="ru-RU" sz="2000" b="1" dirty="0">
                <a:latin typeface="Courier New" pitchFamily="49" charset="0"/>
                <a:cs typeface="Courier New" pitchFamily="49" charset="0"/>
              </a:rPr>
              <a:t>SEEK-END</a:t>
            </a:r>
            <a:r>
              <a:rPr lang="ru-RU" sz="2000" dirty="0">
                <a:latin typeface="Times New Roman" pitchFamily="18" charset="0"/>
              </a:rPr>
              <a:t> (2) - начальная позиция задана в конце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При успешном завершении возвращается ноль, при ошибке - ненулевое значение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Вызов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означает, что мы идем в файл, на который ссылается указатель </a:t>
            </a:r>
            <a:r>
              <a:rPr lang="ru-RU" sz="2000" dirty="0" err="1">
                <a:latin typeface="Times New Roman" pitchFamily="18" charset="0"/>
              </a:rPr>
              <a:t>fp</a:t>
            </a:r>
            <a:r>
              <a:rPr lang="ru-RU" sz="2000" dirty="0">
                <a:latin typeface="Times New Roman" pitchFamily="18" charset="0"/>
              </a:rPr>
              <a:t>, и находим байт, отстоящий на 0 байт от начала, т.е. первый байт. </a:t>
            </a:r>
          </a:p>
        </p:txBody>
      </p:sp>
      <p:sp>
        <p:nvSpPr>
          <p:cNvPr id="79873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6334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fseek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1042988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rewind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устанавливает указатель текущей позиции в начало файла.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90113" name="Rectangle 2"/>
          <p:cNvSpPr>
            <a:spLocks noGrp="1"/>
          </p:cNvSpPr>
          <p:nvPr>
            <p:ph type="title"/>
          </p:nvPr>
        </p:nvSpPr>
        <p:spPr bwMode="auto">
          <a:xfrm>
            <a:off x="1042988" y="333375"/>
            <a:ext cx="7499350" cy="6334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rewind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4F0E5CE-A2D7-41FB-86BB-54F1AE9C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899999"/>
          </a:xfrm>
        </p:spPr>
        <p:txBody>
          <a:bodyPr>
            <a:normAutofit/>
          </a:bodyPr>
          <a:lstStyle/>
          <a:p>
            <a:r>
              <a:rPr lang="ru-RU" dirty="0"/>
              <a:t>выдает значение указателя текущей позиции в файле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ru-RU" dirty="0"/>
              <a:t>Прототип: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*f);</a:t>
            </a:r>
          </a:p>
          <a:p>
            <a:pPr marL="10972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Недопустимо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функции работы с указателем текущей позиции в потоке для потока, связанного не с файлом, а с устройством. Поэтому применение этих функций с любым из стандартных потоков приводит к неопределенным результатам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42C329-EBFE-4877-A150-E8313993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</a:rPr>
              <a:t>Функция 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4400" dirty="0">
                <a:effectLst/>
                <a:latin typeface="Courier New" pitchFamily="49" charset="0"/>
                <a:cs typeface="Courier New" pitchFamily="49" charset="0"/>
              </a:rPr>
              <a:t>tell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0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</a:rPr>
              <a:t>Текстовый файл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</a:rPr>
              <a:t>— это файл, содержащий текст, разбитый на строки при помощи некоторого разделяющего символа окончания строки или последовательности.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Конец строки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</a:rPr>
              <a:t>в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Times New Roman" pitchFamily="18" charset="0"/>
              </a:rPr>
              <a:t>Unix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</a:rPr>
              <a:t>—</a:t>
            </a:r>
            <a:r>
              <a:rPr lang="en-US" sz="2000" dirty="0">
                <a:latin typeface="Times New Roman" pitchFamily="18" charset="0"/>
              </a:rPr>
              <a:t> LF</a:t>
            </a:r>
            <a:r>
              <a:rPr lang="ru-RU" sz="2000" dirty="0">
                <a:latin typeface="Times New Roman" pitchFamily="18" charset="0"/>
              </a:rPr>
              <a:t>;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в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Microsoft </a:t>
            </a:r>
            <a:r>
              <a:rPr lang="ru-RU" sz="2000" dirty="0" err="1">
                <a:solidFill>
                  <a:srgbClr val="FF0000"/>
                </a:solidFill>
                <a:latin typeface="Times New Roman" pitchFamily="18" charset="0"/>
              </a:rPr>
              <a:t>Windows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—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CRLF;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</a:rPr>
              <a:t>в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Macintosh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—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CR.</a:t>
            </a: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LF – linefeed (</a:t>
            </a:r>
            <a:r>
              <a:rPr lang="ru-RU" sz="2000" dirty="0">
                <a:latin typeface="Times New Roman" pitchFamily="18" charset="0"/>
              </a:rPr>
              <a:t>0x0</a:t>
            </a:r>
            <a:r>
              <a:rPr lang="en-US" sz="2000" dirty="0">
                <a:latin typeface="Times New Roman" pitchFamily="18" charset="0"/>
              </a:rPr>
              <a:t>A =10) – </a:t>
            </a:r>
            <a:r>
              <a:rPr lang="ru-RU" sz="2000" dirty="0">
                <a:latin typeface="Times New Roman" pitchFamily="18" charset="0"/>
              </a:rPr>
              <a:t>конец строки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</a:rPr>
              <a:t>CR – carriage-return (</a:t>
            </a:r>
            <a:r>
              <a:rPr lang="ru-RU" sz="2000" dirty="0">
                <a:latin typeface="Times New Roman" pitchFamily="18" charset="0"/>
              </a:rPr>
              <a:t>0x0D</a:t>
            </a:r>
            <a:r>
              <a:rPr lang="en-US" sz="2000" dirty="0">
                <a:latin typeface="Times New Roman" pitchFamily="18" charset="0"/>
              </a:rPr>
              <a:t> =13)</a:t>
            </a:r>
            <a:r>
              <a:rPr lang="ru-RU" sz="2000" dirty="0">
                <a:latin typeface="Times New Roman" pitchFamily="18" charset="0"/>
              </a:rPr>
              <a:t> – возврат каретки</a:t>
            </a:r>
          </a:p>
          <a:p>
            <a:pPr lvl="2">
              <a:buFont typeface="Wingdings 2" pitchFamily="18" charset="2"/>
              <a:buNone/>
            </a:pPr>
            <a:r>
              <a:rPr lang="ru-RU" sz="1800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	</a:t>
            </a:r>
            <a:r>
              <a:rPr lang="ru-RU" sz="1200" dirty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В текстовом файле символ '\n'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переводится в '\r' '\n' при записи в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файл.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При считывании производится обратная замена: '\r' '\n'  </a:t>
            </a:r>
            <a:r>
              <a:rPr lang="ru-RU" sz="2000" dirty="0">
                <a:latin typeface="Times New Roman" pitchFamily="18" charset="0"/>
                <a:sym typeface="Symbol"/>
              </a:rPr>
              <a:t> </a:t>
            </a:r>
            <a:r>
              <a:rPr lang="ru-RU" sz="2000" dirty="0">
                <a:latin typeface="Times New Roman" pitchFamily="18" charset="0"/>
              </a:rPr>
              <a:t>'\n' .</a:t>
            </a:r>
            <a:endParaRPr lang="en-US" sz="20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</a:rPr>
              <a:t>Двоичный (бинарный) файл</a:t>
            </a:r>
            <a:r>
              <a:rPr lang="ru-RU" sz="2000" dirty="0">
                <a:latin typeface="Times New Roman" pitchFamily="18" charset="0"/>
              </a:rPr>
              <a:t> — файл, из которого байты считываются и выводятся в «сыром» виде без какого-либо связывания (подстановки). </a:t>
            </a: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70609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Текстовые и бинарные файлы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450056" y="1196752"/>
            <a:ext cx="8243887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fread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предназначена для чтения блоков данных из потока.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unsigned size, unsigned n, FILE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Она читает </a:t>
            </a:r>
            <a:r>
              <a:rPr lang="ru-RU" sz="2400" i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</a:rPr>
              <a:t> элементов данных, длиной </a:t>
            </a:r>
            <a:r>
              <a:rPr lang="ru-RU" sz="2400" i="1" dirty="0" err="1">
                <a:solidFill>
                  <a:srgbClr val="0000FF"/>
                </a:solidFill>
                <a:latin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</a:rPr>
              <a:t> байт каждый, в блок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памяти, на который указывает указатель </a:t>
            </a:r>
            <a:r>
              <a:rPr lang="ru-RU" sz="2400" i="1" dirty="0" err="1">
                <a:solidFill>
                  <a:srgbClr val="0000FF"/>
                </a:solidFill>
                <a:latin typeface="Times New Roman" pitchFamily="18" charset="0"/>
              </a:rPr>
              <a:t>ptr</a:t>
            </a:r>
            <a:r>
              <a:rPr lang="ru-RU" sz="2400" i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ru-RU" sz="2400" dirty="0">
                <a:latin typeface="Times New Roman" pitchFamily="18" charset="0"/>
              </a:rPr>
              <a:t>  Общее число прочитанных байтов равно произведению </a:t>
            </a:r>
            <a:r>
              <a:rPr lang="ru-RU" sz="2400" dirty="0" err="1">
                <a:latin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</a:rPr>
              <a:t>*</a:t>
            </a:r>
            <a:r>
              <a:rPr lang="ru-RU" sz="2400" dirty="0" err="1">
                <a:latin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функция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400" dirty="0">
                <a:latin typeface="Times New Roman" pitchFamily="18" charset="0"/>
              </a:rPr>
              <a:t>возвращает число прочитанных 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элементов</a:t>
            </a:r>
            <a:r>
              <a:rPr lang="ru-RU" sz="2400" dirty="0">
                <a:latin typeface="Times New Roman" pitchFamily="18" charset="0"/>
              </a:rPr>
              <a:t> данных, при ошибке - 0.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92161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fread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565AE2A-7E8F-47DA-879E-69B957C5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1329"/>
            <a:ext cx="8892480" cy="4525963"/>
          </a:xfrm>
        </p:spPr>
        <p:txBody>
          <a:bodyPr/>
          <a:lstStyle/>
          <a:p>
            <a:r>
              <a:rPr lang="ru-RU" dirty="0"/>
              <a:t>Считать из двоичного файла целую величину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ru-RU" dirty="0"/>
              <a:t>Считать из двоичного файла в целочисленный массив </a:t>
            </a:r>
            <a:r>
              <a:rPr lang="en-US" dirty="0" err="1"/>
              <a:t>arr</a:t>
            </a:r>
            <a:r>
              <a:rPr lang="ru-RU" dirty="0"/>
              <a:t> размерности 10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10,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8AB931-5E3D-48F0-A7D7-501A21C3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Функция </a:t>
            </a:r>
            <a:r>
              <a:rPr lang="ru-RU" sz="4400" b="1" dirty="0" err="1">
                <a:effectLst/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4400" b="1" dirty="0" err="1">
                <a:effectLst/>
                <a:latin typeface="Courier New" pitchFamily="49" charset="0"/>
                <a:cs typeface="Courier New" pitchFamily="49" charset="0"/>
              </a:rPr>
              <a:t>ead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br>
              <a:rPr lang="en-US" sz="4400" b="1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04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/>
          </p:cNvSpPr>
          <p:nvPr>
            <p:ph idx="1"/>
          </p:nvPr>
        </p:nvSpPr>
        <p:spPr>
          <a:xfrm>
            <a:off x="395537" y="1052513"/>
            <a:ext cx="8748464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fwrite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предназначена для записи в файл блоков данных.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unsigned size, unsigned n, FILE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Она добавляет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</a:rPr>
              <a:t> элементов данных, длиной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</a:rPr>
              <a:t> байт каждый, в заданный выходной файл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При успешном завершении операции функция </a:t>
            </a:r>
            <a:r>
              <a:rPr lang="ru-RU" sz="2400" dirty="0" err="1">
                <a:latin typeface="Times New Roman" pitchFamily="18" charset="0"/>
              </a:rPr>
              <a:t>fwrite</a:t>
            </a:r>
            <a:r>
              <a:rPr lang="ru-RU" sz="2400" dirty="0">
                <a:latin typeface="Times New Roman" pitchFamily="18" charset="0"/>
              </a:rPr>
              <a:t>() возвращает число записанных 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элементов</a:t>
            </a:r>
            <a:r>
              <a:rPr lang="ru-RU" sz="2400" dirty="0">
                <a:latin typeface="Times New Roman" pitchFamily="18" charset="0"/>
              </a:rPr>
              <a:t> данных, при ошибке ― неверное число элементов данных.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94209" name="Rectangle 2"/>
          <p:cNvSpPr>
            <a:spLocks noGrp="1"/>
          </p:cNvSpPr>
          <p:nvPr>
            <p:ph type="title"/>
          </p:nvPr>
        </p:nvSpPr>
        <p:spPr bwMode="auto">
          <a:xfrm>
            <a:off x="1042988" y="188913"/>
            <a:ext cx="7499350" cy="70643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fwrite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565AE2A-7E8F-47DA-879E-69B957C5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507288" cy="4525963"/>
          </a:xfrm>
        </p:spPr>
        <p:txBody>
          <a:bodyPr/>
          <a:lstStyle/>
          <a:p>
            <a:r>
              <a:rPr lang="ru-RU" dirty="0"/>
              <a:t>Записать в двоичный файл целую величину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ru-RU" dirty="0"/>
              <a:t>Записать в двоичный файл целочисленный массив </a:t>
            </a:r>
            <a:r>
              <a:rPr lang="en-US" dirty="0" err="1"/>
              <a:t>arr</a:t>
            </a:r>
            <a:r>
              <a:rPr lang="ru-RU" dirty="0"/>
              <a:t> из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ru-RU" dirty="0"/>
              <a:t> элементов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8AB931-5E3D-48F0-A7D7-501A21C3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Функция </a:t>
            </a:r>
            <a:r>
              <a:rPr lang="ru-RU" sz="4400" b="1" dirty="0" err="1">
                <a:effectLst/>
                <a:latin typeface="Courier New" pitchFamily="49" charset="0"/>
                <a:cs typeface="Courier New" pitchFamily="49" charset="0"/>
              </a:rPr>
              <a:t>fwrite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br>
              <a:rPr lang="en-US" sz="4400" b="1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85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9201ECBE-E104-4917-9969-76C7D616D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1329"/>
                <a:ext cx="8856984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r>
                  <a:rPr lang="ru-RU" dirty="0"/>
                  <a:t>Пусть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М=</m:t>
                    </m:r>
                    <m:nary>
                      <m:naryPr>
                        <m:chr m:val="∑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+…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Набор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последовательность байтов, составляющих М.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младший байт,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старший байт.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>Порядок записи числа «от старшего к младшему»</a:t>
                </a:r>
                <a:endParaRPr lang="en-US" dirty="0"/>
              </a:p>
              <a:p>
                <a:pPr marL="109728" indent="0">
                  <a:buNone/>
                </a:pPr>
                <a:r>
                  <a:rPr lang="en-US" i="1" dirty="0">
                    <a:solidFill>
                      <a:srgbClr val="0000FF"/>
                    </a:solidFill>
                  </a:rPr>
                  <a:t>big-endian</a:t>
                </a:r>
                <a:r>
                  <a:rPr lang="ru-RU" i="1" dirty="0">
                    <a:solidFill>
                      <a:srgbClr val="0000FF"/>
                    </a:solidFill>
                  </a:rPr>
                  <a:t> </a:t>
                </a:r>
                <a:r>
                  <a:rPr lang="ru-RU" dirty="0"/>
                  <a:t>:</a:t>
                </a:r>
                <a:endParaRPr lang="en-US" i="1" dirty="0">
                  <a:solidFill>
                    <a:srgbClr val="0000FF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«От младшего к старшему»</a:t>
                </a:r>
                <a:r>
                  <a:rPr lang="en-US" i="1" dirty="0">
                    <a:solidFill>
                      <a:srgbClr val="0000FF"/>
                    </a:solidFill>
                  </a:rPr>
                  <a:t> little-endian</a:t>
                </a:r>
                <a:r>
                  <a:rPr lang="ru-RU" i="1" dirty="0">
                    <a:solidFill>
                      <a:srgbClr val="0000FF"/>
                    </a:solidFill>
                  </a:rPr>
                  <a:t> </a:t>
                </a:r>
                <a:r>
                  <a:rPr lang="ru-RU" dirty="0"/>
                  <a:t>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9201ECBE-E104-4917-9969-76C7D616D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1329"/>
                <a:ext cx="8856984" cy="4525963"/>
              </a:xfrm>
              <a:blipFill>
                <a:blip r:embed="rId2"/>
                <a:stretch>
                  <a:fillRect t="-6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5E549C-4D4F-411F-9C6B-68C2E37C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579296" cy="85010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байтов при записи чисел в бинарный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39562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538152" cy="526767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Логическое имя представляет собой указатель на файл, который используется операционной системой для поддержки операций с этим файлом.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Оно определяется так: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2400" dirty="0">
                <a:latin typeface="Times New Roman" pitchFamily="18" charset="0"/>
              </a:rPr>
              <a:t> ― имя типа, описанное в стандартном заголовочном файле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&lt;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stdio.h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― переменная - указатель на файл.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sz="4400" dirty="0">
                <a:effectLst/>
              </a:rPr>
              <a:t>Описание файла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24744"/>
            <a:ext cx="8178702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(const char* name, const char* mode 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		(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спецификация файла, способ использования файла</a:t>
            </a:r>
            <a:r>
              <a:rPr lang="ru-RU" sz="20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 marL="0" indent="360000">
              <a:spcBef>
                <a:spcPts val="0"/>
              </a:spcBef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В случае удачного открытия файла, функция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возвращает дескриптор файла, иначе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</a:rPr>
              <a:t>константу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2000" dirty="0">
                <a:latin typeface="Times New Roman" pitchFamily="18" charset="0"/>
              </a:rPr>
              <a:t>, которая определена в файле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и эквивалентна 0.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Рекомендуется использовать следующий способ открытия файла: </a:t>
            </a:r>
          </a:p>
          <a:p>
            <a:pPr>
              <a:buFont typeface="Wingdings 2" pitchFamily="18" charset="2"/>
              <a:buNone/>
            </a:pPr>
            <a:r>
              <a:rPr lang="en-US" sz="1800" b="1" dirty="0">
                <a:latin typeface="Courier New" pitchFamily="49" charset="0"/>
              </a:rPr>
              <a:t>if ((</a:t>
            </a:r>
            <a:r>
              <a:rPr lang="en-US" sz="1800" b="1" dirty="0" err="1">
                <a:latin typeface="Courier New" pitchFamily="49" charset="0"/>
              </a:rPr>
              <a:t>fp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fopen</a:t>
            </a:r>
            <a:r>
              <a:rPr lang="en-US" sz="1800" b="1" dirty="0">
                <a:latin typeface="Courier New" pitchFamily="49" charset="0"/>
              </a:rPr>
              <a:t>("c:\\my_prog.txt", "</a:t>
            </a:r>
            <a:r>
              <a:rPr lang="en-US" sz="1800" b="1" dirty="0" err="1">
                <a:latin typeface="Courier New" pitchFamily="49" charset="0"/>
              </a:rPr>
              <a:t>rt</a:t>
            </a:r>
            <a:r>
              <a:rPr lang="en-US" sz="1800" b="1" dirty="0">
                <a:latin typeface="Courier New" pitchFamily="49" charset="0"/>
              </a:rPr>
              <a:t>")) == NULL)</a:t>
            </a:r>
            <a:endParaRPr lang="ru-RU" sz="1800" b="1" dirty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{                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fprintf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stderr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ru-RU" sz="1800" b="1" dirty="0">
                <a:latin typeface="Courier New" pitchFamily="49" charset="0"/>
              </a:rPr>
              <a:t>"Открыть файл не </a:t>
            </a:r>
            <a:r>
              <a:rPr lang="ru-RU" sz="1800" b="1" dirty="0" err="1">
                <a:latin typeface="Courier New" pitchFamily="49" charset="0"/>
              </a:rPr>
              <a:t>удалось\n</a:t>
            </a:r>
            <a:r>
              <a:rPr lang="ru-RU" sz="1800" b="1" dirty="0">
                <a:latin typeface="Courier New" pitchFamily="49" charset="0"/>
              </a:rPr>
              <a:t>");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  </a:t>
            </a:r>
            <a:r>
              <a:rPr lang="ru-RU" sz="1800" b="1" dirty="0" err="1">
                <a:latin typeface="Courier New" pitchFamily="49" charset="0"/>
              </a:rPr>
              <a:t>exit</a:t>
            </a:r>
            <a:r>
              <a:rPr lang="ru-RU" sz="1800" b="1" dirty="0">
                <a:latin typeface="Courier New" pitchFamily="49" charset="0"/>
              </a:rPr>
              <a:t>(1);    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}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96944" cy="864096"/>
          </a:xfrm>
        </p:spPr>
        <p:txBody>
          <a:bodyPr>
            <a:noAutofit/>
          </a:bodyPr>
          <a:lstStyle/>
          <a:p>
            <a:r>
              <a:rPr lang="ru-RU" sz="2000" dirty="0">
                <a:effectLst/>
              </a:rPr>
              <a:t>Библиотечные функции, используемые при работе с файлами. </a:t>
            </a:r>
            <a:br>
              <a:rPr lang="en-US" sz="2400" dirty="0">
                <a:effectLst/>
                <a:latin typeface="Corbel" pitchFamily="34" charset="0"/>
              </a:rPr>
            </a:br>
            <a:r>
              <a:rPr lang="ru-RU" sz="2400" dirty="0">
                <a:effectLst/>
              </a:rPr>
              <a:t>Функция  открытия файла </a:t>
            </a:r>
            <a:r>
              <a:rPr lang="ru-RU" sz="2400" b="1" dirty="0" err="1">
                <a:effectLst/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5732462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  <a:tabLst>
                <a:tab pos="812800" algn="l"/>
              </a:tabLst>
            </a:pP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	 открыть существующий файл для чтения;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- 	создать новый файл для записи (если файл с указанным 	именем существует, то он будет переписан);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- 	дополнить файл (открыть существующий файл для записи 	информации, начиная с конца файла, или создать файл, 	если он не существует);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 	открыть существующий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 	создать новый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 	дополнить или создать файл с возможностью чтения и 	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 	открыть двоичный файл для чтения;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создать двоичный файл для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 	дополнить двоичный файл;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открыть двоичный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w+b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создать двоичный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а+b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дополнить двоичный файл с предоставлением 	возможности чтения и записи </a:t>
            </a:r>
          </a:p>
        </p:txBody>
      </p:sp>
      <p:sp>
        <p:nvSpPr>
          <p:cNvPr id="34817" name="Rectangle 2"/>
          <p:cNvSpPr>
            <a:spLocks noGrp="1"/>
          </p:cNvSpPr>
          <p:nvPr>
            <p:ph type="title"/>
          </p:nvPr>
        </p:nvSpPr>
        <p:spPr bwMode="auto">
          <a:xfrm>
            <a:off x="1331640" y="0"/>
            <a:ext cx="7499350" cy="562074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800" dirty="0">
                <a:effectLst/>
              </a:rPr>
              <a:t>Способ использования файла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1187450" y="981075"/>
            <a:ext cx="749935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rt</a:t>
            </a:r>
            <a:r>
              <a:rPr lang="ru-RU" sz="2200" dirty="0">
                <a:latin typeface="Times New Roman" pitchFamily="18" charset="0"/>
              </a:rPr>
              <a:t>   -	открыть текстовой файл для чтения;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wt</a:t>
            </a:r>
            <a:r>
              <a:rPr lang="ru-RU" sz="2200" dirty="0">
                <a:latin typeface="Times New Roman" pitchFamily="18" charset="0"/>
              </a:rPr>
              <a:t>  -	создать текстовый файл для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at</a:t>
            </a:r>
            <a:r>
              <a:rPr lang="ru-RU" sz="2200" dirty="0">
                <a:latin typeface="Times New Roman" pitchFamily="18" charset="0"/>
              </a:rPr>
              <a:t>   - 	дополнить текстовый файл;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r+t</a:t>
            </a:r>
            <a:r>
              <a:rPr lang="ru-RU" sz="2200" dirty="0">
                <a:latin typeface="Times New Roman" pitchFamily="18" charset="0"/>
              </a:rPr>
              <a:t> - 	открыть текстовой файл для чтения и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w+t</a:t>
            </a:r>
            <a:r>
              <a:rPr lang="ru-RU" sz="2200" i="1" dirty="0">
                <a:latin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</a:rPr>
              <a:t>- 	создать текстовый файл для чтения и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a+t</a:t>
            </a:r>
            <a:r>
              <a:rPr lang="ru-RU" sz="2200" i="1" dirty="0">
                <a:latin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</a:rPr>
              <a:t>- 	дополнить текстовый файл с предоставлением 	возможности записи и чтения.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Строки вида </a:t>
            </a: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r+b</a:t>
            </a:r>
            <a:r>
              <a:rPr lang="ru-RU" sz="2200" dirty="0">
                <a:latin typeface="Times New Roman" pitchFamily="18" charset="0"/>
              </a:rPr>
              <a:t> можно записывать и в другой форме: </a:t>
            </a: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rb+</a:t>
            </a:r>
            <a:r>
              <a:rPr lang="ru-RU" sz="2200" i="1" dirty="0"/>
              <a:t> </a:t>
            </a:r>
            <a:endParaRPr lang="ru-RU" sz="2200" i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Если режим 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ru-RU" sz="2200" dirty="0">
                <a:latin typeface="Times New Roman" pitchFamily="18" charset="0"/>
              </a:rPr>
              <a:t> или 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ru-RU" sz="2200" dirty="0">
                <a:latin typeface="Times New Roman" pitchFamily="18" charset="0"/>
              </a:rPr>
              <a:t> не задан, то он определяется значением глобальной переменной 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_</a:t>
            </a:r>
            <a:r>
              <a:rPr lang="ru-RU" sz="2200" dirty="0" err="1">
                <a:solidFill>
                  <a:srgbClr val="0000FF"/>
                </a:solidFill>
                <a:latin typeface="Times New Roman" pitchFamily="18" charset="0"/>
              </a:rPr>
              <a:t>fmode</a:t>
            </a:r>
            <a:r>
              <a:rPr lang="ru-RU" sz="2200" dirty="0">
                <a:latin typeface="Times New Roman" pitchFamily="18" charset="0"/>
              </a:rPr>
              <a:t>. </a:t>
            </a:r>
          </a:p>
        </p:txBody>
      </p:sp>
      <p:sp>
        <p:nvSpPr>
          <p:cNvPr id="36865" name="Rectangle 2"/>
          <p:cNvSpPr>
            <a:spLocks noGrp="1"/>
          </p:cNvSpPr>
          <p:nvPr>
            <p:ph type="title"/>
          </p:nvPr>
        </p:nvSpPr>
        <p:spPr bwMode="auto">
          <a:xfrm>
            <a:off x="1259632" y="116632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Способ использования файла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971550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После окончания работы с файлом он должен быть закрыт. Это делается с помощью библиотечной функции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операции функция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400" dirty="0">
                <a:latin typeface="Times New Roman" pitchFamily="18" charset="0"/>
              </a:rPr>
              <a:t>возвращает значение ноль.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Любое другое значение свидетельствует об ошибке. </a:t>
            </a:r>
          </a:p>
          <a:p>
            <a:pPr>
              <a:buFont typeface="Wingdings 2" pitchFamily="18" charset="2"/>
              <a:buNone/>
            </a:pPr>
            <a:endParaRPr lang="ru-RU" sz="2400" dirty="0"/>
          </a:p>
        </p:txBody>
      </p:sp>
      <p:sp>
        <p:nvSpPr>
          <p:cNvPr id="38913" name="Rectangle 2"/>
          <p:cNvSpPr>
            <a:spLocks noGrp="1"/>
          </p:cNvSpPr>
          <p:nvPr>
            <p:ph type="title"/>
          </p:nvPr>
        </p:nvSpPr>
        <p:spPr bwMode="auto">
          <a:xfrm>
            <a:off x="1042988" y="0"/>
            <a:ext cx="7499350" cy="90872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>
                <a:effectLst/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3200" b="1" dirty="0"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251520" y="1052513"/>
            <a:ext cx="843528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Функции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 ) и </a:t>
            </a:r>
            <a:r>
              <a:rPr lang="ru-RU" sz="2400" dirty="0" err="1">
                <a:latin typeface="Times New Roman" pitchFamily="18" charset="0"/>
              </a:rPr>
              <a:t>fclose</a:t>
            </a:r>
            <a:r>
              <a:rPr lang="ru-RU" sz="2400" dirty="0">
                <a:latin typeface="Times New Roman" pitchFamily="18" charset="0"/>
              </a:rPr>
              <a:t>( ) работают с файлами с "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буферизацией</a:t>
            </a:r>
            <a:r>
              <a:rPr lang="ru-RU" sz="2400" dirty="0">
                <a:latin typeface="Times New Roman" pitchFamily="18" charset="0"/>
              </a:rPr>
              <a:t>".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Под буферизацией мы понимаем, что вводимые и выводимые данные запоминаются во временной области памяти, называемой буфером. Если буфер заполнился, содержимое его передается в файл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</a:rPr>
              <a:t>или затирается), и процесс буферизации начинается снова.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Одна из основных задач </a:t>
            </a:r>
            <a:r>
              <a:rPr lang="ru-RU" sz="2400" dirty="0" err="1">
                <a:latin typeface="Times New Roman" pitchFamily="18" charset="0"/>
              </a:rPr>
              <a:t>fclose</a:t>
            </a:r>
            <a:r>
              <a:rPr lang="ru-RU" sz="2400" dirty="0">
                <a:latin typeface="Times New Roman" pitchFamily="18" charset="0"/>
              </a:rPr>
              <a:t>( ) заключается в том, чтобы освободить любые частично заполненные буферы при закрытии файла. </a:t>
            </a:r>
          </a:p>
        </p:txBody>
      </p:sp>
      <p:sp>
        <p:nvSpPr>
          <p:cNvPr id="40961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>
                <a:effectLst/>
              </a:rPr>
              <a:t>Буферизация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Л02_Алгоритмы на массивах</Template>
  <TotalTime>2379</TotalTime>
  <Words>2824</Words>
  <Application>Microsoft Office PowerPoint</Application>
  <PresentationFormat>Экран (4:3)</PresentationFormat>
  <Paragraphs>323</Paragraphs>
  <Slides>34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6" baseType="lpstr">
      <vt:lpstr>Arial</vt:lpstr>
      <vt:lpstr>Calibri</vt:lpstr>
      <vt:lpstr>Cambria Math</vt:lpstr>
      <vt:lpstr>Corbel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Файлы</vt:lpstr>
      <vt:lpstr>Файлы в Си (ANSI)</vt:lpstr>
      <vt:lpstr>Текстовые и бинарные файлы</vt:lpstr>
      <vt:lpstr>Описание файла</vt:lpstr>
      <vt:lpstr>Библиотечные функции, используемые при работе с файлами.  Функция  открытия файла fopen( )</vt:lpstr>
      <vt:lpstr>Способ использования файла</vt:lpstr>
      <vt:lpstr>Способ использования файла</vt:lpstr>
      <vt:lpstr>Функция fclose()</vt:lpstr>
      <vt:lpstr>Буферизация</vt:lpstr>
      <vt:lpstr>Функция fflush()</vt:lpstr>
      <vt:lpstr>Функция fflush() Пример</vt:lpstr>
      <vt:lpstr>Функция fprintf( )</vt:lpstr>
      <vt:lpstr>Функция fscanf( )</vt:lpstr>
      <vt:lpstr>Пример</vt:lpstr>
      <vt:lpstr>Функция feof( )</vt:lpstr>
      <vt:lpstr>Функция fputc()</vt:lpstr>
      <vt:lpstr>Функция fgetc()</vt:lpstr>
      <vt:lpstr>Функция fputs( )</vt:lpstr>
      <vt:lpstr>Функция fgets( )</vt:lpstr>
      <vt:lpstr>Пример</vt:lpstr>
      <vt:lpstr>Функция remove( )</vt:lpstr>
      <vt:lpstr>Работа с числовыми данными в текстовом файле</vt:lpstr>
      <vt:lpstr>Работа с числовыми данными в текстовом файле</vt:lpstr>
      <vt:lpstr>Работа с числовыми данными в текстовом файле</vt:lpstr>
      <vt:lpstr>Пять стандартных файлов </vt:lpstr>
      <vt:lpstr>Функция перенаправления ввода-вывода</vt:lpstr>
      <vt:lpstr>Функция fseek( )</vt:lpstr>
      <vt:lpstr>Функция rewind( )</vt:lpstr>
      <vt:lpstr>Функция ftell( )</vt:lpstr>
      <vt:lpstr>Функция fread( )</vt:lpstr>
      <vt:lpstr>Функция fread( ) пример</vt:lpstr>
      <vt:lpstr>Функция fwrite( )</vt:lpstr>
      <vt:lpstr>Функция fwrite( ) пример</vt:lpstr>
      <vt:lpstr>Порядок байтов при записи чисел в бинарный файл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Татьяна Нестеренко</cp:lastModifiedBy>
  <cp:revision>168</cp:revision>
  <dcterms:created xsi:type="dcterms:W3CDTF">2006-06-15T11:25:02Z</dcterms:created>
  <dcterms:modified xsi:type="dcterms:W3CDTF">2020-10-28T02:00:15Z</dcterms:modified>
</cp:coreProperties>
</file>