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7"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7" r:id="rId51"/>
    <p:sldId id="310" r:id="rId52"/>
    <p:sldId id="308" r:id="rId53"/>
    <p:sldId id="309" r:id="rId54"/>
    <p:sldId id="31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237D58-520C-4204-A30E-46BD662275FE}"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672369-0E95-446F-BA1A-BA56B447B173}" type="slidenum">
              <a:rPr lang="en-IN" smtClean="0"/>
              <a:t>‹#›</a:t>
            </a:fld>
            <a:endParaRPr lang="en-IN"/>
          </a:p>
        </p:txBody>
      </p:sp>
    </p:spTree>
    <p:extLst>
      <p:ext uri="{BB962C8B-B14F-4D97-AF65-F5344CB8AC3E}">
        <p14:creationId xmlns:p14="http://schemas.microsoft.com/office/powerpoint/2010/main" val="116488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7D58-520C-4204-A30E-46BD662275FE}"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6165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7D58-520C-4204-A30E-46BD662275FE}"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302194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7D58-520C-4204-A30E-46BD662275FE}"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261404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8237D58-520C-4204-A30E-46BD662275FE}" type="datetimeFigureOut">
              <a:rPr lang="en-IN" smtClean="0"/>
              <a:t>12-02-2023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672369-0E95-446F-BA1A-BA56B447B173}" type="slidenum">
              <a:rPr lang="en-IN" smtClean="0"/>
              <a:t>‹#›</a:t>
            </a:fld>
            <a:endParaRPr lang="en-IN"/>
          </a:p>
        </p:txBody>
      </p:sp>
    </p:spTree>
    <p:extLst>
      <p:ext uri="{BB962C8B-B14F-4D97-AF65-F5344CB8AC3E}">
        <p14:creationId xmlns:p14="http://schemas.microsoft.com/office/powerpoint/2010/main" val="135038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37D58-520C-4204-A30E-46BD662275FE}"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224178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37D58-520C-4204-A30E-46BD662275FE}" type="datetimeFigureOut">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324677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37D58-520C-4204-A30E-46BD662275FE}" type="datetimeFigureOut">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33511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37D58-520C-4204-A30E-46BD662275FE}" type="datetimeFigureOut">
              <a:rPr lang="en-IN" smtClean="0"/>
              <a:t>12-02-2023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306547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237D58-520C-4204-A30E-46BD662275FE}"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99907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237D58-520C-4204-A30E-46BD662275FE}" type="datetimeFigureOut">
              <a:rPr lang="en-IN" smtClean="0"/>
              <a:t>12-02-2023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672369-0E95-446F-BA1A-BA56B447B173}" type="slidenum">
              <a:rPr lang="en-IN" smtClean="0"/>
              <a:t>‹#›</a:t>
            </a:fld>
            <a:endParaRPr lang="en-IN"/>
          </a:p>
        </p:txBody>
      </p:sp>
    </p:spTree>
    <p:extLst>
      <p:ext uri="{BB962C8B-B14F-4D97-AF65-F5344CB8AC3E}">
        <p14:creationId xmlns:p14="http://schemas.microsoft.com/office/powerpoint/2010/main" val="96279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237D58-520C-4204-A30E-46BD662275FE}" type="datetimeFigureOut">
              <a:rPr lang="en-IN" smtClean="0"/>
              <a:t>12-02-2023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672369-0E95-446F-BA1A-BA56B447B173}" type="slidenum">
              <a:rPr lang="en-IN" smtClean="0"/>
              <a:t>‹#›</a:t>
            </a:fld>
            <a:endParaRPr lang="en-IN"/>
          </a:p>
        </p:txBody>
      </p:sp>
    </p:spTree>
    <p:extLst>
      <p:ext uri="{BB962C8B-B14F-4D97-AF65-F5344CB8AC3E}">
        <p14:creationId xmlns:p14="http://schemas.microsoft.com/office/powerpoint/2010/main" val="3475499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53F1-2081-4579-923A-A051356E0074}"/>
              </a:ext>
            </a:extLst>
          </p:cNvPr>
          <p:cNvSpPr>
            <a:spLocks noGrp="1"/>
          </p:cNvSpPr>
          <p:nvPr>
            <p:ph type="ctrTitle"/>
          </p:nvPr>
        </p:nvSpPr>
        <p:spPr>
          <a:xfrm>
            <a:off x="0" y="1198307"/>
            <a:ext cx="11865935" cy="3035808"/>
          </a:xfrm>
        </p:spPr>
        <p:txBody>
          <a:bodyPr/>
          <a:lstStyle/>
          <a:p>
            <a:pPr algn="ctr"/>
            <a:r>
              <a:rPr lang="en-US" dirty="0"/>
              <a:t>Book recommendation system</a:t>
            </a:r>
            <a:endParaRPr lang="en-IN" dirty="0"/>
          </a:p>
        </p:txBody>
      </p:sp>
      <p:sp>
        <p:nvSpPr>
          <p:cNvPr id="3" name="Subtitle 2">
            <a:extLst>
              <a:ext uri="{FF2B5EF4-FFF2-40B4-BE49-F238E27FC236}">
                <a16:creationId xmlns:a16="http://schemas.microsoft.com/office/drawing/2014/main" id="{AD445C14-0EB5-44FE-89F6-77A63C782356}"/>
              </a:ext>
            </a:extLst>
          </p:cNvPr>
          <p:cNvSpPr>
            <a:spLocks noGrp="1"/>
          </p:cNvSpPr>
          <p:nvPr>
            <p:ph type="subTitle" idx="1"/>
          </p:nvPr>
        </p:nvSpPr>
        <p:spPr>
          <a:xfrm>
            <a:off x="2870789" y="4688957"/>
            <a:ext cx="6092457" cy="1998921"/>
          </a:xfrm>
        </p:spPr>
        <p:txBody>
          <a:bodyPr>
            <a:normAutofit fontScale="25000" lnSpcReduction="20000"/>
          </a:bodyPr>
          <a:lstStyle/>
          <a:p>
            <a:pPr marL="457200" indent="-457200">
              <a:buAutoNum type="arabicPeriod"/>
            </a:pPr>
            <a:r>
              <a:rPr lang="en-US" sz="8000" dirty="0"/>
              <a:t>Varsha R. Chintamani</a:t>
            </a:r>
            <a:endParaRPr lang="en-IN" sz="8000" dirty="0"/>
          </a:p>
          <a:p>
            <a:pPr marL="457200" indent="-457200">
              <a:buAutoNum type="arabicPeriod"/>
            </a:pPr>
            <a:r>
              <a:rPr lang="en-IN" sz="8000" dirty="0"/>
              <a:t>F Mohammed </a:t>
            </a:r>
            <a:r>
              <a:rPr lang="en-IN" sz="8000" dirty="0" err="1"/>
              <a:t>Hamdhan</a:t>
            </a:r>
            <a:endParaRPr lang="en-IN" sz="8000" dirty="0"/>
          </a:p>
          <a:p>
            <a:pPr marL="457200" indent="-457200">
              <a:buAutoNum type="arabicPeriod"/>
            </a:pPr>
            <a:r>
              <a:rPr lang="en-IN" sz="8000" dirty="0" err="1"/>
              <a:t>Himangi</a:t>
            </a:r>
            <a:endParaRPr lang="en-IN" sz="8000" dirty="0"/>
          </a:p>
          <a:p>
            <a:pPr marL="457200" indent="-457200">
              <a:buAutoNum type="arabicPeriod"/>
            </a:pPr>
            <a:r>
              <a:rPr lang="en-IN" sz="8000" dirty="0"/>
              <a:t>S </a:t>
            </a:r>
            <a:r>
              <a:rPr lang="en-IN" sz="8000" dirty="0" err="1"/>
              <a:t>Sharmili</a:t>
            </a:r>
            <a:endParaRPr lang="en-IN" sz="8000" dirty="0"/>
          </a:p>
          <a:p>
            <a:pPr marL="457200" indent="-457200">
              <a:buAutoNum type="arabicPeriod"/>
            </a:pPr>
            <a:r>
              <a:rPr lang="en-IN" sz="8000" dirty="0"/>
              <a:t>Kajal Kumari</a:t>
            </a:r>
          </a:p>
          <a:p>
            <a:pPr marL="457200" indent="-457200">
              <a:buAutoNum type="arabicPeriod"/>
            </a:pPr>
            <a:r>
              <a:rPr lang="en-IN" sz="8000" dirty="0" err="1"/>
              <a:t>Mupparam</a:t>
            </a:r>
            <a:r>
              <a:rPr lang="en-IN" sz="8000" dirty="0"/>
              <a:t> Srividya</a:t>
            </a:r>
            <a:endParaRPr lang="en-US" sz="8000" dirty="0"/>
          </a:p>
          <a:p>
            <a:endParaRPr lang="en-IN" dirty="0"/>
          </a:p>
        </p:txBody>
      </p:sp>
    </p:spTree>
    <p:extLst>
      <p:ext uri="{BB962C8B-B14F-4D97-AF65-F5344CB8AC3E}">
        <p14:creationId xmlns:p14="http://schemas.microsoft.com/office/powerpoint/2010/main" val="305258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698BE-9713-4D85-98EC-4AF6C93D95F0}"/>
              </a:ext>
            </a:extLst>
          </p:cNvPr>
          <p:cNvSpPr>
            <a:spLocks noGrp="1"/>
          </p:cNvSpPr>
          <p:nvPr>
            <p:ph idx="1"/>
          </p:nvPr>
        </p:nvSpPr>
        <p:spPr>
          <a:xfrm>
            <a:off x="1069848" y="1010653"/>
            <a:ext cx="10058400" cy="5161547"/>
          </a:xfrm>
        </p:spPr>
        <p:txBody>
          <a:bodyPr/>
          <a:lstStyle/>
          <a:p>
            <a:pPr marL="457200" indent="-457200">
              <a:buAutoNum type="arabicPeriod"/>
            </a:pPr>
            <a:r>
              <a:rPr lang="en-US" dirty="0"/>
              <a:t>It looks like an empty ‘Country’ field is in the top 10 most common entries</a:t>
            </a:r>
          </a:p>
          <a:p>
            <a:pPr marL="457200" indent="-457200">
              <a:buAutoNum type="arabicPeriod"/>
            </a:pPr>
            <a:r>
              <a:rPr lang="en-US" dirty="0"/>
              <a:t>We change these empty strings to NAN</a:t>
            </a:r>
          </a:p>
          <a:p>
            <a:pPr marL="457200" indent="-457200">
              <a:buAutoNum type="arabicPeriod"/>
            </a:pPr>
            <a:r>
              <a:rPr lang="en-US" b="0" i="0" dirty="0">
                <a:solidFill>
                  <a:srgbClr val="212121"/>
                </a:solidFill>
                <a:effectLst/>
              </a:rPr>
              <a:t>There are 4561 entries with empty strings, and 2 </a:t>
            </a:r>
            <a:r>
              <a:rPr lang="en-US" b="0" i="0" dirty="0" err="1">
                <a:solidFill>
                  <a:srgbClr val="212121"/>
                </a:solidFill>
                <a:effectLst/>
              </a:rPr>
              <a:t>NaN</a:t>
            </a:r>
            <a:r>
              <a:rPr lang="en-US" b="0" i="0" dirty="0">
                <a:solidFill>
                  <a:srgbClr val="212121"/>
                </a:solidFill>
                <a:effectLst/>
              </a:rPr>
              <a:t> entries in the Country field</a:t>
            </a:r>
          </a:p>
          <a:p>
            <a:pPr marL="457200" indent="-457200">
              <a:buAutoNum type="arabicPeriod"/>
            </a:pPr>
            <a:endParaRPr lang="en-US" dirty="0">
              <a:solidFill>
                <a:srgbClr val="212121"/>
              </a:solidFill>
            </a:endParaRPr>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8C6C9976-ECE0-4F02-B033-AED033483629}"/>
              </a:ext>
            </a:extLst>
          </p:cNvPr>
          <p:cNvGraphicFramePr>
            <a:graphicFrameLocks noGrp="1"/>
          </p:cNvGraphicFramePr>
          <p:nvPr>
            <p:extLst>
              <p:ext uri="{D42A27DB-BD31-4B8C-83A1-F6EECF244321}">
                <p14:modId xmlns:p14="http://schemas.microsoft.com/office/powerpoint/2010/main" val="2580682203"/>
              </p:ext>
            </p:extLst>
          </p:nvPr>
        </p:nvGraphicFramePr>
        <p:xfrm>
          <a:off x="2032000" y="2492943"/>
          <a:ext cx="8128000" cy="299345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57719934"/>
                    </a:ext>
                  </a:extLst>
                </a:gridCol>
                <a:gridCol w="4064000">
                  <a:extLst>
                    <a:ext uri="{9D8B030D-6E8A-4147-A177-3AD203B41FA5}">
                      <a16:colId xmlns:a16="http://schemas.microsoft.com/office/drawing/2014/main" val="1585063120"/>
                    </a:ext>
                  </a:extLst>
                </a:gridCol>
              </a:tblGrid>
              <a:tr h="598691">
                <a:tc>
                  <a:txBody>
                    <a:bodyPr/>
                    <a:lstStyle/>
                    <a:p>
                      <a:r>
                        <a:rPr lang="en-US" dirty="0" err="1"/>
                        <a:t>User_id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003017773"/>
                  </a:ext>
                </a:extLst>
              </a:tr>
              <a:tr h="598691">
                <a:tc>
                  <a:txBody>
                    <a:bodyPr/>
                    <a:lstStyle/>
                    <a:p>
                      <a:r>
                        <a:rPr lang="en-US" dirty="0"/>
                        <a:t>Age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9461575"/>
                  </a:ext>
                </a:extLst>
              </a:tr>
              <a:tr h="598691">
                <a:tc>
                  <a:txBody>
                    <a:bodyPr/>
                    <a:lstStyle/>
                    <a:p>
                      <a:r>
                        <a:rPr lang="en-US" dirty="0"/>
                        <a:t>City</a:t>
                      </a:r>
                    </a:p>
                  </a:txBody>
                  <a:tcPr/>
                </a:tc>
                <a:tc>
                  <a:txBody>
                    <a:bodyPr/>
                    <a:lstStyle/>
                    <a:p>
                      <a:r>
                        <a:rPr lang="en-US" dirty="0"/>
                        <a:t>0</a:t>
                      </a:r>
                      <a:endParaRPr lang="en-IN" dirty="0"/>
                    </a:p>
                  </a:txBody>
                  <a:tcPr/>
                </a:tc>
                <a:extLst>
                  <a:ext uri="{0D108BD9-81ED-4DB2-BD59-A6C34878D82A}">
                    <a16:rowId xmlns:a16="http://schemas.microsoft.com/office/drawing/2014/main" val="3514314321"/>
                  </a:ext>
                </a:extLst>
              </a:tr>
              <a:tr h="598691">
                <a:tc>
                  <a:txBody>
                    <a:bodyPr/>
                    <a:lstStyle/>
                    <a:p>
                      <a:r>
                        <a:rPr lang="en-US" dirty="0"/>
                        <a:t>State</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701007785"/>
                  </a:ext>
                </a:extLst>
              </a:tr>
              <a:tr h="598691">
                <a:tc>
                  <a:txBody>
                    <a:bodyPr/>
                    <a:lstStyle/>
                    <a:p>
                      <a:r>
                        <a:rPr lang="en-US" dirty="0"/>
                        <a:t>Country</a:t>
                      </a:r>
                      <a:endParaRPr lang="en-IN" dirty="0"/>
                    </a:p>
                  </a:txBody>
                  <a:tcPr/>
                </a:tc>
                <a:tc>
                  <a:txBody>
                    <a:bodyPr/>
                    <a:lstStyle/>
                    <a:p>
                      <a:r>
                        <a:rPr lang="en-US" dirty="0"/>
                        <a:t>4563</a:t>
                      </a:r>
                      <a:endParaRPr lang="en-IN" dirty="0"/>
                    </a:p>
                  </a:txBody>
                  <a:tcPr/>
                </a:tc>
                <a:extLst>
                  <a:ext uri="{0D108BD9-81ED-4DB2-BD59-A6C34878D82A}">
                    <a16:rowId xmlns:a16="http://schemas.microsoft.com/office/drawing/2014/main" val="3861540044"/>
                  </a:ext>
                </a:extLst>
              </a:tr>
            </a:tbl>
          </a:graphicData>
        </a:graphic>
      </p:graphicFrame>
    </p:spTree>
    <p:extLst>
      <p:ext uri="{BB962C8B-B14F-4D97-AF65-F5344CB8AC3E}">
        <p14:creationId xmlns:p14="http://schemas.microsoft.com/office/powerpoint/2010/main" val="155949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3505-398B-4DA1-BB71-CB367E93B71B}"/>
              </a:ext>
            </a:extLst>
          </p:cNvPr>
          <p:cNvSpPr>
            <a:spLocks noGrp="1"/>
          </p:cNvSpPr>
          <p:nvPr>
            <p:ph type="title"/>
          </p:nvPr>
        </p:nvSpPr>
        <p:spPr>
          <a:xfrm>
            <a:off x="1069848" y="484632"/>
            <a:ext cx="10058400" cy="939907"/>
          </a:xfrm>
        </p:spPr>
        <p:txBody>
          <a:bodyPr/>
          <a:lstStyle/>
          <a:p>
            <a:pPr algn="ctr"/>
            <a:r>
              <a:rPr lang="en-US" dirty="0"/>
              <a:t>INVESTIGATING BOOKS DATASET</a:t>
            </a:r>
            <a:endParaRPr lang="en-IN" dirty="0"/>
          </a:p>
        </p:txBody>
      </p:sp>
      <p:graphicFrame>
        <p:nvGraphicFramePr>
          <p:cNvPr id="7" name="Table 7">
            <a:extLst>
              <a:ext uri="{FF2B5EF4-FFF2-40B4-BE49-F238E27FC236}">
                <a16:creationId xmlns:a16="http://schemas.microsoft.com/office/drawing/2014/main" id="{367CCBD9-1119-4646-B091-3F598C69BA6C}"/>
              </a:ext>
            </a:extLst>
          </p:cNvPr>
          <p:cNvGraphicFramePr>
            <a:graphicFrameLocks noGrp="1"/>
          </p:cNvGraphicFramePr>
          <p:nvPr>
            <p:ph sz="half" idx="1"/>
            <p:extLst>
              <p:ext uri="{D42A27DB-BD31-4B8C-83A1-F6EECF244321}">
                <p14:modId xmlns:p14="http://schemas.microsoft.com/office/powerpoint/2010/main" val="1557904834"/>
              </p:ext>
            </p:extLst>
          </p:nvPr>
        </p:nvGraphicFramePr>
        <p:xfrm>
          <a:off x="1069975" y="1424539"/>
          <a:ext cx="10335960" cy="4937760"/>
        </p:xfrm>
        <a:graphic>
          <a:graphicData uri="http://schemas.openxmlformats.org/drawingml/2006/table">
            <a:tbl>
              <a:tblPr firstRow="1" bandRow="1">
                <a:tableStyleId>{5C22544A-7EE6-4342-B048-85BDC9FD1C3A}</a:tableStyleId>
              </a:tblPr>
              <a:tblGrid>
                <a:gridCol w="1722660">
                  <a:extLst>
                    <a:ext uri="{9D8B030D-6E8A-4147-A177-3AD203B41FA5}">
                      <a16:colId xmlns:a16="http://schemas.microsoft.com/office/drawing/2014/main" val="168406105"/>
                    </a:ext>
                  </a:extLst>
                </a:gridCol>
                <a:gridCol w="1722660">
                  <a:extLst>
                    <a:ext uri="{9D8B030D-6E8A-4147-A177-3AD203B41FA5}">
                      <a16:colId xmlns:a16="http://schemas.microsoft.com/office/drawing/2014/main" val="1950318268"/>
                    </a:ext>
                  </a:extLst>
                </a:gridCol>
                <a:gridCol w="1722660">
                  <a:extLst>
                    <a:ext uri="{9D8B030D-6E8A-4147-A177-3AD203B41FA5}">
                      <a16:colId xmlns:a16="http://schemas.microsoft.com/office/drawing/2014/main" val="1121242100"/>
                    </a:ext>
                  </a:extLst>
                </a:gridCol>
                <a:gridCol w="1722660">
                  <a:extLst>
                    <a:ext uri="{9D8B030D-6E8A-4147-A177-3AD203B41FA5}">
                      <a16:colId xmlns:a16="http://schemas.microsoft.com/office/drawing/2014/main" val="707640797"/>
                    </a:ext>
                  </a:extLst>
                </a:gridCol>
                <a:gridCol w="1722660">
                  <a:extLst>
                    <a:ext uri="{9D8B030D-6E8A-4147-A177-3AD203B41FA5}">
                      <a16:colId xmlns:a16="http://schemas.microsoft.com/office/drawing/2014/main" val="1037406299"/>
                    </a:ext>
                  </a:extLst>
                </a:gridCol>
                <a:gridCol w="1722660">
                  <a:extLst>
                    <a:ext uri="{9D8B030D-6E8A-4147-A177-3AD203B41FA5}">
                      <a16:colId xmlns:a16="http://schemas.microsoft.com/office/drawing/2014/main" val="895178029"/>
                    </a:ext>
                  </a:extLst>
                </a:gridCol>
              </a:tblGrid>
              <a:tr h="597657">
                <a:tc>
                  <a:txBody>
                    <a:bodyPr/>
                    <a:lstStyle/>
                    <a:p>
                      <a:pPr algn="r"/>
                      <a:endParaRPr lang="en-IN" b="1" dirty="0">
                        <a:effectLst/>
                      </a:endParaRPr>
                    </a:p>
                  </a:txBody>
                  <a:tcPr anchor="ctr"/>
                </a:tc>
                <a:tc>
                  <a:txBody>
                    <a:bodyPr/>
                    <a:lstStyle/>
                    <a:p>
                      <a:pPr algn="r"/>
                      <a:r>
                        <a:rPr lang="en-US" b="1" dirty="0" err="1">
                          <a:effectLst/>
                        </a:rPr>
                        <a:t>i</a:t>
                      </a:r>
                      <a:r>
                        <a:rPr lang="en-IN" b="1" dirty="0" err="1">
                          <a:effectLst/>
                        </a:rPr>
                        <a:t>sbn</a:t>
                      </a:r>
                      <a:endParaRPr lang="en-IN" b="1" dirty="0">
                        <a:effectLst/>
                      </a:endParaRPr>
                    </a:p>
                  </a:txBody>
                  <a:tcPr anchor="ctr"/>
                </a:tc>
                <a:tc>
                  <a:txBody>
                    <a:bodyPr/>
                    <a:lstStyle/>
                    <a:p>
                      <a:pPr algn="r"/>
                      <a:r>
                        <a:rPr lang="en-IN" b="1" dirty="0" err="1">
                          <a:effectLst/>
                        </a:rPr>
                        <a:t>book_title</a:t>
                      </a:r>
                      <a:endParaRPr lang="en-IN" b="1" dirty="0">
                        <a:effectLst/>
                      </a:endParaRPr>
                    </a:p>
                  </a:txBody>
                  <a:tcPr anchor="ctr"/>
                </a:tc>
                <a:tc>
                  <a:txBody>
                    <a:bodyPr/>
                    <a:lstStyle/>
                    <a:p>
                      <a:pPr algn="r"/>
                      <a:r>
                        <a:rPr lang="en-US" b="1" dirty="0">
                          <a:effectLst/>
                        </a:rPr>
                        <a:t>b</a:t>
                      </a:r>
                      <a:r>
                        <a:rPr lang="en-IN" b="1" dirty="0" err="1">
                          <a:effectLst/>
                        </a:rPr>
                        <a:t>ook_author</a:t>
                      </a:r>
                      <a:endParaRPr lang="en-IN" b="1" dirty="0">
                        <a:effectLst/>
                      </a:endParaRPr>
                    </a:p>
                  </a:txBody>
                  <a:tcPr anchor="ctr"/>
                </a:tc>
                <a:tc>
                  <a:txBody>
                    <a:bodyPr/>
                    <a:lstStyle/>
                    <a:p>
                      <a:pPr algn="r"/>
                      <a:r>
                        <a:rPr lang="en-US" b="1" dirty="0" err="1">
                          <a:effectLst/>
                        </a:rPr>
                        <a:t>year_of_publication</a:t>
                      </a:r>
                      <a:endParaRPr lang="en-IN" b="1" dirty="0">
                        <a:effectLst/>
                      </a:endParaRPr>
                    </a:p>
                  </a:txBody>
                  <a:tcPr anchor="ctr"/>
                </a:tc>
                <a:tc>
                  <a:txBody>
                    <a:bodyPr/>
                    <a:lstStyle/>
                    <a:p>
                      <a:r>
                        <a:rPr lang="en-US" dirty="0"/>
                        <a:t>publisher</a:t>
                      </a:r>
                      <a:endParaRPr lang="en-IN" dirty="0"/>
                    </a:p>
                  </a:txBody>
                  <a:tcPr/>
                </a:tc>
                <a:extLst>
                  <a:ext uri="{0D108BD9-81ED-4DB2-BD59-A6C34878D82A}">
                    <a16:rowId xmlns:a16="http://schemas.microsoft.com/office/drawing/2014/main" val="2290733898"/>
                  </a:ext>
                </a:extLst>
              </a:tr>
              <a:tr h="853797">
                <a:tc>
                  <a:txBody>
                    <a:bodyPr/>
                    <a:lstStyle/>
                    <a:p>
                      <a:pPr fontAlgn="ctr"/>
                      <a:r>
                        <a:rPr lang="en-IN" b="1">
                          <a:effectLst/>
                        </a:rPr>
                        <a:t>0</a:t>
                      </a:r>
                    </a:p>
                  </a:txBody>
                  <a:tcPr anchor="ctr"/>
                </a:tc>
                <a:tc>
                  <a:txBody>
                    <a:bodyPr/>
                    <a:lstStyle/>
                    <a:p>
                      <a:pPr algn="r"/>
                      <a:r>
                        <a:rPr lang="en-IN">
                          <a:effectLst/>
                        </a:rPr>
                        <a:t>0195153448</a:t>
                      </a:r>
                    </a:p>
                  </a:txBody>
                  <a:tcPr anchor="ctr"/>
                </a:tc>
                <a:tc>
                  <a:txBody>
                    <a:bodyPr/>
                    <a:lstStyle/>
                    <a:p>
                      <a:pPr algn="r"/>
                      <a:r>
                        <a:rPr lang="en-IN">
                          <a:effectLst/>
                        </a:rPr>
                        <a:t>Classical Mythology</a:t>
                      </a:r>
                    </a:p>
                  </a:txBody>
                  <a:tcPr anchor="ctr"/>
                </a:tc>
                <a:tc>
                  <a:txBody>
                    <a:bodyPr/>
                    <a:lstStyle/>
                    <a:p>
                      <a:pPr algn="r"/>
                      <a:r>
                        <a:rPr lang="en-IN">
                          <a:effectLst/>
                        </a:rPr>
                        <a:t>Mark P. O. Morford</a:t>
                      </a:r>
                    </a:p>
                  </a:txBody>
                  <a:tcPr anchor="ctr"/>
                </a:tc>
                <a:tc>
                  <a:txBody>
                    <a:bodyPr/>
                    <a:lstStyle/>
                    <a:p>
                      <a:pPr algn="r"/>
                      <a:r>
                        <a:rPr lang="en-IN">
                          <a:effectLst/>
                        </a:rPr>
                        <a:t>2002.0</a:t>
                      </a:r>
                    </a:p>
                  </a:txBody>
                  <a:tcPr anchor="ctr"/>
                </a:tc>
                <a:tc>
                  <a:txBody>
                    <a:bodyPr/>
                    <a:lstStyle/>
                    <a:p>
                      <a:pPr algn="r"/>
                      <a:r>
                        <a:rPr lang="en-IN">
                          <a:effectLst/>
                        </a:rPr>
                        <a:t>Oxford University Press</a:t>
                      </a:r>
                    </a:p>
                  </a:txBody>
                  <a:tcPr anchor="ctr"/>
                </a:tc>
                <a:extLst>
                  <a:ext uri="{0D108BD9-81ED-4DB2-BD59-A6C34878D82A}">
                    <a16:rowId xmlns:a16="http://schemas.microsoft.com/office/drawing/2014/main" val="1493959914"/>
                  </a:ext>
                </a:extLst>
              </a:tr>
              <a:tr h="597657">
                <a:tc>
                  <a:txBody>
                    <a:bodyPr/>
                    <a:lstStyle/>
                    <a:p>
                      <a:pPr fontAlgn="ctr"/>
                      <a:r>
                        <a:rPr lang="en-IN" b="1">
                          <a:effectLst/>
                        </a:rPr>
                        <a:t>1</a:t>
                      </a:r>
                    </a:p>
                  </a:txBody>
                  <a:tcPr anchor="ctr"/>
                </a:tc>
                <a:tc>
                  <a:txBody>
                    <a:bodyPr/>
                    <a:lstStyle/>
                    <a:p>
                      <a:pPr algn="r"/>
                      <a:r>
                        <a:rPr lang="en-IN">
                          <a:effectLst/>
                        </a:rPr>
                        <a:t>0002005018</a:t>
                      </a:r>
                    </a:p>
                  </a:txBody>
                  <a:tcPr anchor="ctr"/>
                </a:tc>
                <a:tc>
                  <a:txBody>
                    <a:bodyPr/>
                    <a:lstStyle/>
                    <a:p>
                      <a:pPr algn="r"/>
                      <a:r>
                        <a:rPr lang="en-IN">
                          <a:effectLst/>
                        </a:rPr>
                        <a:t>Clara Callan</a:t>
                      </a:r>
                    </a:p>
                  </a:txBody>
                  <a:tcPr anchor="ctr"/>
                </a:tc>
                <a:tc>
                  <a:txBody>
                    <a:bodyPr/>
                    <a:lstStyle/>
                    <a:p>
                      <a:pPr algn="r"/>
                      <a:r>
                        <a:rPr lang="en-IN">
                          <a:effectLst/>
                        </a:rPr>
                        <a:t>Richard Bruce Wright</a:t>
                      </a:r>
                    </a:p>
                  </a:txBody>
                  <a:tcPr anchor="ctr"/>
                </a:tc>
                <a:tc>
                  <a:txBody>
                    <a:bodyPr/>
                    <a:lstStyle/>
                    <a:p>
                      <a:pPr algn="r"/>
                      <a:r>
                        <a:rPr lang="en-IN">
                          <a:effectLst/>
                        </a:rPr>
                        <a:t>2001.0</a:t>
                      </a:r>
                    </a:p>
                  </a:txBody>
                  <a:tcPr anchor="ctr"/>
                </a:tc>
                <a:tc>
                  <a:txBody>
                    <a:bodyPr/>
                    <a:lstStyle/>
                    <a:p>
                      <a:pPr algn="r"/>
                      <a:r>
                        <a:rPr lang="en-IN">
                          <a:effectLst/>
                        </a:rPr>
                        <a:t>HarperFlamingo Canada</a:t>
                      </a:r>
                    </a:p>
                  </a:txBody>
                  <a:tcPr anchor="ctr"/>
                </a:tc>
                <a:extLst>
                  <a:ext uri="{0D108BD9-81ED-4DB2-BD59-A6C34878D82A}">
                    <a16:rowId xmlns:a16="http://schemas.microsoft.com/office/drawing/2014/main" val="2517477113"/>
                  </a:ext>
                </a:extLst>
              </a:tr>
              <a:tr h="597657">
                <a:tc>
                  <a:txBody>
                    <a:bodyPr/>
                    <a:lstStyle/>
                    <a:p>
                      <a:pPr fontAlgn="ctr"/>
                      <a:r>
                        <a:rPr lang="en-IN" b="1">
                          <a:effectLst/>
                        </a:rPr>
                        <a:t>2</a:t>
                      </a:r>
                    </a:p>
                  </a:txBody>
                  <a:tcPr anchor="ctr"/>
                </a:tc>
                <a:tc>
                  <a:txBody>
                    <a:bodyPr/>
                    <a:lstStyle/>
                    <a:p>
                      <a:pPr algn="r"/>
                      <a:r>
                        <a:rPr lang="en-IN">
                          <a:effectLst/>
                        </a:rPr>
                        <a:t>0060973129</a:t>
                      </a:r>
                    </a:p>
                  </a:txBody>
                  <a:tcPr anchor="ctr"/>
                </a:tc>
                <a:tc>
                  <a:txBody>
                    <a:bodyPr/>
                    <a:lstStyle/>
                    <a:p>
                      <a:pPr algn="r"/>
                      <a:r>
                        <a:rPr lang="en-IN">
                          <a:effectLst/>
                        </a:rPr>
                        <a:t>Decision in Normandy</a:t>
                      </a:r>
                    </a:p>
                  </a:txBody>
                  <a:tcPr anchor="ctr"/>
                </a:tc>
                <a:tc>
                  <a:txBody>
                    <a:bodyPr/>
                    <a:lstStyle/>
                    <a:p>
                      <a:pPr algn="r"/>
                      <a:r>
                        <a:rPr lang="en-IN">
                          <a:effectLst/>
                        </a:rPr>
                        <a:t>Carlo D'Este</a:t>
                      </a:r>
                    </a:p>
                  </a:txBody>
                  <a:tcPr anchor="ctr"/>
                </a:tc>
                <a:tc>
                  <a:txBody>
                    <a:bodyPr/>
                    <a:lstStyle/>
                    <a:p>
                      <a:pPr algn="r"/>
                      <a:r>
                        <a:rPr lang="en-IN">
                          <a:effectLst/>
                        </a:rPr>
                        <a:t>1991.0</a:t>
                      </a:r>
                    </a:p>
                  </a:txBody>
                  <a:tcPr anchor="ctr"/>
                </a:tc>
                <a:tc>
                  <a:txBody>
                    <a:bodyPr/>
                    <a:lstStyle/>
                    <a:p>
                      <a:pPr algn="r"/>
                      <a:r>
                        <a:rPr lang="en-IN">
                          <a:effectLst/>
                        </a:rPr>
                        <a:t>HarperPerennial</a:t>
                      </a:r>
                    </a:p>
                  </a:txBody>
                  <a:tcPr anchor="ctr"/>
                </a:tc>
                <a:extLst>
                  <a:ext uri="{0D108BD9-81ED-4DB2-BD59-A6C34878D82A}">
                    <a16:rowId xmlns:a16="http://schemas.microsoft.com/office/drawing/2014/main" val="4046510839"/>
                  </a:ext>
                </a:extLst>
              </a:tr>
              <a:tr h="1109936">
                <a:tc>
                  <a:txBody>
                    <a:bodyPr/>
                    <a:lstStyle/>
                    <a:p>
                      <a:pPr fontAlgn="ctr"/>
                      <a:r>
                        <a:rPr lang="en-IN" b="1">
                          <a:effectLst/>
                        </a:rPr>
                        <a:t>3</a:t>
                      </a:r>
                    </a:p>
                  </a:txBody>
                  <a:tcPr anchor="ctr"/>
                </a:tc>
                <a:tc>
                  <a:txBody>
                    <a:bodyPr/>
                    <a:lstStyle/>
                    <a:p>
                      <a:pPr algn="r"/>
                      <a:r>
                        <a:rPr lang="en-IN">
                          <a:effectLst/>
                        </a:rPr>
                        <a:t>0374157065</a:t>
                      </a:r>
                    </a:p>
                  </a:txBody>
                  <a:tcPr anchor="ctr"/>
                </a:tc>
                <a:tc>
                  <a:txBody>
                    <a:bodyPr/>
                    <a:lstStyle/>
                    <a:p>
                      <a:pPr algn="r"/>
                      <a:r>
                        <a:rPr lang="en-US">
                          <a:effectLst/>
                        </a:rPr>
                        <a:t>Flu: The Story of the Great Influenza Pandemic...</a:t>
                      </a:r>
                    </a:p>
                  </a:txBody>
                  <a:tcPr anchor="ctr"/>
                </a:tc>
                <a:tc>
                  <a:txBody>
                    <a:bodyPr/>
                    <a:lstStyle/>
                    <a:p>
                      <a:pPr algn="r"/>
                      <a:r>
                        <a:rPr lang="en-IN">
                          <a:effectLst/>
                        </a:rPr>
                        <a:t>Gina Bari Kolata</a:t>
                      </a:r>
                    </a:p>
                  </a:txBody>
                  <a:tcPr anchor="ctr"/>
                </a:tc>
                <a:tc>
                  <a:txBody>
                    <a:bodyPr/>
                    <a:lstStyle/>
                    <a:p>
                      <a:pPr algn="r"/>
                      <a:r>
                        <a:rPr lang="en-IN">
                          <a:effectLst/>
                        </a:rPr>
                        <a:t>1999.0</a:t>
                      </a:r>
                    </a:p>
                  </a:txBody>
                  <a:tcPr anchor="ctr"/>
                </a:tc>
                <a:tc>
                  <a:txBody>
                    <a:bodyPr/>
                    <a:lstStyle/>
                    <a:p>
                      <a:pPr algn="r"/>
                      <a:r>
                        <a:rPr lang="en-IN">
                          <a:effectLst/>
                        </a:rPr>
                        <a:t>Farrar Straus Giroux</a:t>
                      </a:r>
                    </a:p>
                  </a:txBody>
                  <a:tcPr anchor="ctr"/>
                </a:tc>
                <a:extLst>
                  <a:ext uri="{0D108BD9-81ED-4DB2-BD59-A6C34878D82A}">
                    <a16:rowId xmlns:a16="http://schemas.microsoft.com/office/drawing/2014/main" val="967967662"/>
                  </a:ext>
                </a:extLst>
              </a:tr>
              <a:tr h="853797">
                <a:tc>
                  <a:txBody>
                    <a:bodyPr/>
                    <a:lstStyle/>
                    <a:p>
                      <a:pPr fontAlgn="ctr"/>
                      <a:r>
                        <a:rPr lang="en-IN" b="1">
                          <a:effectLst/>
                        </a:rPr>
                        <a:t>4</a:t>
                      </a:r>
                    </a:p>
                  </a:txBody>
                  <a:tcPr anchor="ctr"/>
                </a:tc>
                <a:tc>
                  <a:txBody>
                    <a:bodyPr/>
                    <a:lstStyle/>
                    <a:p>
                      <a:pPr algn="r"/>
                      <a:r>
                        <a:rPr lang="en-IN">
                          <a:effectLst/>
                        </a:rPr>
                        <a:t>0393045218</a:t>
                      </a:r>
                    </a:p>
                  </a:txBody>
                  <a:tcPr anchor="ctr"/>
                </a:tc>
                <a:tc>
                  <a:txBody>
                    <a:bodyPr/>
                    <a:lstStyle/>
                    <a:p>
                      <a:pPr algn="r"/>
                      <a:r>
                        <a:rPr lang="en-IN">
                          <a:effectLst/>
                        </a:rPr>
                        <a:t>The Mummies of Urumchi</a:t>
                      </a:r>
                    </a:p>
                  </a:txBody>
                  <a:tcPr anchor="ctr"/>
                </a:tc>
                <a:tc>
                  <a:txBody>
                    <a:bodyPr/>
                    <a:lstStyle/>
                    <a:p>
                      <a:pPr algn="r"/>
                      <a:r>
                        <a:rPr lang="en-IN">
                          <a:effectLst/>
                        </a:rPr>
                        <a:t>E. J. W. Barber</a:t>
                      </a:r>
                    </a:p>
                  </a:txBody>
                  <a:tcPr anchor="ctr"/>
                </a:tc>
                <a:tc>
                  <a:txBody>
                    <a:bodyPr/>
                    <a:lstStyle/>
                    <a:p>
                      <a:pPr algn="r"/>
                      <a:r>
                        <a:rPr lang="en-IN">
                          <a:effectLst/>
                        </a:rPr>
                        <a:t>1999.0</a:t>
                      </a:r>
                    </a:p>
                  </a:txBody>
                  <a:tcPr anchor="ctr"/>
                </a:tc>
                <a:tc>
                  <a:txBody>
                    <a:bodyPr/>
                    <a:lstStyle/>
                    <a:p>
                      <a:pPr algn="r"/>
                      <a:r>
                        <a:rPr lang="en-US" dirty="0">
                          <a:effectLst/>
                        </a:rPr>
                        <a:t>W. W. Norton &amp;amp; Company</a:t>
                      </a:r>
                    </a:p>
                  </a:txBody>
                  <a:tcPr anchor="ctr"/>
                </a:tc>
                <a:extLst>
                  <a:ext uri="{0D108BD9-81ED-4DB2-BD59-A6C34878D82A}">
                    <a16:rowId xmlns:a16="http://schemas.microsoft.com/office/drawing/2014/main" val="1972400629"/>
                  </a:ext>
                </a:extLst>
              </a:tr>
            </a:tbl>
          </a:graphicData>
        </a:graphic>
      </p:graphicFrame>
    </p:spTree>
    <p:extLst>
      <p:ext uri="{BB962C8B-B14F-4D97-AF65-F5344CB8AC3E}">
        <p14:creationId xmlns:p14="http://schemas.microsoft.com/office/powerpoint/2010/main" val="298439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92B165-BDAA-472F-A36B-0B149ACF7F02}"/>
              </a:ext>
            </a:extLst>
          </p:cNvPr>
          <p:cNvSpPr>
            <a:spLocks noGrp="1"/>
          </p:cNvSpPr>
          <p:nvPr>
            <p:ph type="body" idx="1"/>
          </p:nvPr>
        </p:nvSpPr>
        <p:spPr>
          <a:xfrm>
            <a:off x="2165774" y="789272"/>
            <a:ext cx="9052560" cy="5297584"/>
          </a:xfrm>
        </p:spPr>
        <p:txBody>
          <a:bodyPr/>
          <a:lstStyle/>
          <a:p>
            <a:pPr marL="457200" indent="-457200">
              <a:buAutoNum type="arabicPeriod"/>
            </a:pPr>
            <a:r>
              <a:rPr lang="en-US" dirty="0"/>
              <a:t>Tidied the column names</a:t>
            </a:r>
          </a:p>
          <a:p>
            <a:pPr marL="457200" indent="-457200">
              <a:buAutoNum type="arabicPeriod"/>
            </a:pPr>
            <a:r>
              <a:rPr lang="en-US" dirty="0"/>
              <a:t>Removed image </a:t>
            </a:r>
            <a:r>
              <a:rPr lang="en-US" dirty="0" err="1"/>
              <a:t>urls</a:t>
            </a:r>
            <a:r>
              <a:rPr lang="en-US" dirty="0"/>
              <a:t> from the dataset</a:t>
            </a:r>
          </a:p>
          <a:p>
            <a:pPr marL="457200" indent="-457200">
              <a:buAutoNum type="arabicPeriod"/>
            </a:pPr>
            <a:r>
              <a:rPr lang="en-US" dirty="0"/>
              <a:t>Changed the </a:t>
            </a:r>
            <a:r>
              <a:rPr lang="en-US" dirty="0" err="1"/>
              <a:t>year_of_publication</a:t>
            </a:r>
            <a:r>
              <a:rPr lang="en-US" dirty="0"/>
              <a:t> data type from object to float</a:t>
            </a:r>
          </a:p>
          <a:p>
            <a:pPr marL="457200" indent="-457200">
              <a:buAutoNum type="arabicPeriod"/>
            </a:pPr>
            <a:r>
              <a:rPr lang="en-US" dirty="0"/>
              <a:t>Checked for 0’s in the year of publication column and replaced that with nan</a:t>
            </a:r>
          </a:p>
          <a:p>
            <a:pPr marL="457200" indent="-457200">
              <a:buAutoNum type="arabicPeriod"/>
            </a:pPr>
            <a:r>
              <a:rPr lang="en-US" dirty="0"/>
              <a:t>Removed historical and future books that dated less than 1900 and greater than 2023</a:t>
            </a:r>
          </a:p>
          <a:p>
            <a:pPr marL="457200" indent="-457200">
              <a:buAutoNum type="arabicPeriod"/>
            </a:pPr>
            <a:r>
              <a:rPr lang="en-US" dirty="0"/>
              <a:t>Cleaned the ampersand from the publisher field</a:t>
            </a:r>
          </a:p>
          <a:p>
            <a:pPr marL="457200" indent="-457200">
              <a:buAutoNum type="arabicPeriod"/>
            </a:pPr>
            <a:r>
              <a:rPr lang="en-US" dirty="0"/>
              <a:t>Checked for duplicate entries. There are none. </a:t>
            </a:r>
          </a:p>
          <a:p>
            <a:pPr marL="457200" indent="-457200">
              <a:buAutoNum type="arabicPeriod"/>
            </a:pPr>
            <a:r>
              <a:rPr lang="en-US" b="0" i="0" dirty="0">
                <a:solidFill>
                  <a:srgbClr val="212121"/>
                </a:solidFill>
                <a:effectLst/>
              </a:rPr>
              <a:t>No. of unique books: 271343 | All book entries: 271343</a:t>
            </a:r>
            <a:endParaRPr lang="en-IN" dirty="0"/>
          </a:p>
          <a:p>
            <a:endParaRPr lang="en-IN" dirty="0"/>
          </a:p>
        </p:txBody>
      </p:sp>
    </p:spTree>
    <p:extLst>
      <p:ext uri="{BB962C8B-B14F-4D97-AF65-F5344CB8AC3E}">
        <p14:creationId xmlns:p14="http://schemas.microsoft.com/office/powerpoint/2010/main" val="27290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7D05-4193-429E-B2C7-7E5B8ED913D5}"/>
              </a:ext>
            </a:extLst>
          </p:cNvPr>
          <p:cNvSpPr>
            <a:spLocks noGrp="1"/>
          </p:cNvSpPr>
          <p:nvPr>
            <p:ph type="title"/>
          </p:nvPr>
        </p:nvSpPr>
        <p:spPr/>
        <p:txBody>
          <a:bodyPr/>
          <a:lstStyle/>
          <a:p>
            <a:pPr algn="ctr"/>
            <a:r>
              <a:rPr lang="en-US" dirty="0"/>
              <a:t>Top 10 publisher counts</a:t>
            </a:r>
            <a:endParaRPr lang="en-IN" dirty="0"/>
          </a:p>
        </p:txBody>
      </p:sp>
      <p:pic>
        <p:nvPicPr>
          <p:cNvPr id="3074" name="Picture 2">
            <a:extLst>
              <a:ext uri="{FF2B5EF4-FFF2-40B4-BE49-F238E27FC236}">
                <a16:creationId xmlns:a16="http://schemas.microsoft.com/office/drawing/2014/main" id="{2C7F95E2-CA34-4732-B603-39AF379D13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143" y="1684420"/>
            <a:ext cx="10250905" cy="468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6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D17B-7D30-4AC9-9575-AB0DB1587F03}"/>
              </a:ext>
            </a:extLst>
          </p:cNvPr>
          <p:cNvSpPr>
            <a:spLocks noGrp="1"/>
          </p:cNvSpPr>
          <p:nvPr>
            <p:ph type="title"/>
          </p:nvPr>
        </p:nvSpPr>
        <p:spPr>
          <a:xfrm>
            <a:off x="1066800" y="234376"/>
            <a:ext cx="10058400" cy="1609344"/>
          </a:xfrm>
        </p:spPr>
        <p:txBody>
          <a:bodyPr/>
          <a:lstStyle/>
          <a:p>
            <a:pPr algn="ctr"/>
            <a:r>
              <a:rPr lang="en-US" dirty="0"/>
              <a:t>Top 10 author counts</a:t>
            </a:r>
            <a:endParaRPr lang="en-IN" dirty="0"/>
          </a:p>
        </p:txBody>
      </p:sp>
      <p:pic>
        <p:nvPicPr>
          <p:cNvPr id="5122" name="Picture 2">
            <a:extLst>
              <a:ext uri="{FF2B5EF4-FFF2-40B4-BE49-F238E27FC236}">
                <a16:creationId xmlns:a16="http://schemas.microsoft.com/office/drawing/2014/main" id="{76357A71-6DF2-4800-BE81-BEA762B0CA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159" y="1722921"/>
            <a:ext cx="10900533" cy="4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9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61F9-6A1C-4578-BE51-F80BDF6E6072}"/>
              </a:ext>
            </a:extLst>
          </p:cNvPr>
          <p:cNvSpPr>
            <a:spLocks noGrp="1"/>
          </p:cNvSpPr>
          <p:nvPr>
            <p:ph type="title"/>
          </p:nvPr>
        </p:nvSpPr>
        <p:spPr/>
        <p:txBody>
          <a:bodyPr/>
          <a:lstStyle/>
          <a:p>
            <a:pPr algn="ctr"/>
            <a:r>
              <a:rPr lang="en-US" dirty="0"/>
              <a:t>TOP 10 BOOK TITLES</a:t>
            </a:r>
            <a:endParaRPr lang="en-IN" dirty="0"/>
          </a:p>
        </p:txBody>
      </p:sp>
      <p:graphicFrame>
        <p:nvGraphicFramePr>
          <p:cNvPr id="7" name="Table 7">
            <a:extLst>
              <a:ext uri="{FF2B5EF4-FFF2-40B4-BE49-F238E27FC236}">
                <a16:creationId xmlns:a16="http://schemas.microsoft.com/office/drawing/2014/main" id="{BEF63EDB-FFC8-4AB0-A976-D0A0811B7B8F}"/>
              </a:ext>
            </a:extLst>
          </p:cNvPr>
          <p:cNvGraphicFramePr>
            <a:graphicFrameLocks noGrp="1"/>
          </p:cNvGraphicFramePr>
          <p:nvPr>
            <p:ph sz="half" idx="1"/>
            <p:extLst>
              <p:ext uri="{D42A27DB-BD31-4B8C-83A1-F6EECF244321}">
                <p14:modId xmlns:p14="http://schemas.microsoft.com/office/powerpoint/2010/main" val="1590587291"/>
              </p:ext>
            </p:extLst>
          </p:nvPr>
        </p:nvGraphicFramePr>
        <p:xfrm>
          <a:off x="1069974" y="1801368"/>
          <a:ext cx="5026026" cy="4572000"/>
        </p:xfrm>
        <a:graphic>
          <a:graphicData uri="http://schemas.openxmlformats.org/drawingml/2006/table">
            <a:tbl>
              <a:tblPr firstRow="1" bandRow="1">
                <a:tableStyleId>{5C22544A-7EE6-4342-B048-85BDC9FD1C3A}</a:tableStyleId>
              </a:tblPr>
              <a:tblGrid>
                <a:gridCol w="2513013">
                  <a:extLst>
                    <a:ext uri="{9D8B030D-6E8A-4147-A177-3AD203B41FA5}">
                      <a16:colId xmlns:a16="http://schemas.microsoft.com/office/drawing/2014/main" val="3879027939"/>
                    </a:ext>
                  </a:extLst>
                </a:gridCol>
                <a:gridCol w="2513013">
                  <a:extLst>
                    <a:ext uri="{9D8B030D-6E8A-4147-A177-3AD203B41FA5}">
                      <a16:colId xmlns:a16="http://schemas.microsoft.com/office/drawing/2014/main" val="501491572"/>
                    </a:ext>
                  </a:extLst>
                </a:gridCol>
              </a:tblGrid>
              <a:tr h="351900">
                <a:tc>
                  <a:txBody>
                    <a:bodyPr/>
                    <a:lstStyle/>
                    <a:p>
                      <a:r>
                        <a:rPr lang="en-US" dirty="0"/>
                        <a:t>TITLE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524737593"/>
                  </a:ext>
                </a:extLst>
              </a:tr>
              <a:tr h="351900">
                <a:tc>
                  <a:txBody>
                    <a:bodyPr/>
                    <a:lstStyle/>
                    <a:p>
                      <a:r>
                        <a:rPr lang="en-US" dirty="0"/>
                        <a:t>Selected Poems</a:t>
                      </a:r>
                      <a:endParaRPr lang="en-IN" dirty="0"/>
                    </a:p>
                  </a:txBody>
                  <a:tcPr/>
                </a:tc>
                <a:tc>
                  <a:txBody>
                    <a:bodyPr/>
                    <a:lstStyle/>
                    <a:p>
                      <a:r>
                        <a:rPr lang="en-US" dirty="0"/>
                        <a:t>27</a:t>
                      </a:r>
                      <a:endParaRPr lang="en-IN" dirty="0"/>
                    </a:p>
                  </a:txBody>
                  <a:tcPr/>
                </a:tc>
                <a:extLst>
                  <a:ext uri="{0D108BD9-81ED-4DB2-BD59-A6C34878D82A}">
                    <a16:rowId xmlns:a16="http://schemas.microsoft.com/office/drawing/2014/main" val="4203034153"/>
                  </a:ext>
                </a:extLst>
              </a:tr>
              <a:tr h="351900">
                <a:tc>
                  <a:txBody>
                    <a:bodyPr/>
                    <a:lstStyle/>
                    <a:p>
                      <a:r>
                        <a:rPr lang="en-US" dirty="0"/>
                        <a:t>Little Women</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266978659"/>
                  </a:ext>
                </a:extLst>
              </a:tr>
              <a:tr h="351900">
                <a:tc>
                  <a:txBody>
                    <a:bodyPr/>
                    <a:lstStyle/>
                    <a:p>
                      <a:r>
                        <a:rPr lang="en-US" dirty="0"/>
                        <a:t>Wuthering Heights</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3180165581"/>
                  </a:ext>
                </a:extLst>
              </a:tr>
              <a:tr h="351900">
                <a:tc>
                  <a:txBody>
                    <a:bodyPr/>
                    <a:lstStyle/>
                    <a:p>
                      <a:r>
                        <a:rPr lang="en-US" dirty="0"/>
                        <a:t>Dracula</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2569464641"/>
                  </a:ext>
                </a:extLst>
              </a:tr>
              <a:tr h="351900">
                <a:tc>
                  <a:txBody>
                    <a:bodyPr/>
                    <a:lstStyle/>
                    <a:p>
                      <a:r>
                        <a:rPr lang="en-US" dirty="0"/>
                        <a:t>The Secret Garden</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2564344907"/>
                  </a:ext>
                </a:extLst>
              </a:tr>
              <a:tr h="615824">
                <a:tc>
                  <a:txBody>
                    <a:bodyPr/>
                    <a:lstStyle/>
                    <a:p>
                      <a:r>
                        <a:rPr lang="en-US" dirty="0"/>
                        <a:t>Adventures of Huckleberry Finn</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2144560565"/>
                  </a:ext>
                </a:extLst>
              </a:tr>
              <a:tr h="351900">
                <a:tc>
                  <a:txBody>
                    <a:bodyPr/>
                    <a:lstStyle/>
                    <a:p>
                      <a:r>
                        <a:rPr lang="en-US" dirty="0"/>
                        <a:t>Jane Eyre</a:t>
                      </a:r>
                      <a:endParaRPr lang="en-IN" dirty="0"/>
                    </a:p>
                  </a:txBody>
                  <a:tcPr/>
                </a:tc>
                <a:tc>
                  <a:txBody>
                    <a:bodyPr/>
                    <a:lstStyle/>
                    <a:p>
                      <a:r>
                        <a:rPr lang="en-US" dirty="0"/>
                        <a:t>19</a:t>
                      </a:r>
                      <a:endParaRPr lang="en-IN" dirty="0"/>
                    </a:p>
                  </a:txBody>
                  <a:tcPr/>
                </a:tc>
                <a:extLst>
                  <a:ext uri="{0D108BD9-81ED-4DB2-BD59-A6C34878D82A}">
                    <a16:rowId xmlns:a16="http://schemas.microsoft.com/office/drawing/2014/main" val="3001934005"/>
                  </a:ext>
                </a:extLst>
              </a:tr>
              <a:tr h="615824">
                <a:tc>
                  <a:txBody>
                    <a:bodyPr/>
                    <a:lstStyle/>
                    <a:p>
                      <a:r>
                        <a:rPr lang="en-US" dirty="0"/>
                        <a:t>The Night Before Christmas</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3428302112"/>
                  </a:ext>
                </a:extLst>
              </a:tr>
              <a:tr h="351900">
                <a:tc>
                  <a:txBody>
                    <a:bodyPr/>
                    <a:lstStyle/>
                    <a:p>
                      <a:r>
                        <a:rPr lang="en-US" dirty="0"/>
                        <a:t>Pride and Prejudice</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1977413964"/>
                  </a:ext>
                </a:extLst>
              </a:tr>
              <a:tr h="351900">
                <a:tc>
                  <a:txBody>
                    <a:bodyPr/>
                    <a:lstStyle/>
                    <a:p>
                      <a:r>
                        <a:rPr lang="en-US" dirty="0"/>
                        <a:t>Great Expectations</a:t>
                      </a:r>
                      <a:endParaRPr lang="en-IN" dirty="0"/>
                    </a:p>
                  </a:txBody>
                  <a:tcPr/>
                </a:tc>
                <a:tc>
                  <a:txBody>
                    <a:bodyPr/>
                    <a:lstStyle/>
                    <a:p>
                      <a:r>
                        <a:rPr lang="en-US" dirty="0"/>
                        <a:t>17</a:t>
                      </a:r>
                      <a:endParaRPr lang="en-IN" dirty="0"/>
                    </a:p>
                  </a:txBody>
                  <a:tcPr/>
                </a:tc>
                <a:extLst>
                  <a:ext uri="{0D108BD9-81ED-4DB2-BD59-A6C34878D82A}">
                    <a16:rowId xmlns:a16="http://schemas.microsoft.com/office/drawing/2014/main" val="312854135"/>
                  </a:ext>
                </a:extLst>
              </a:tr>
            </a:tbl>
          </a:graphicData>
        </a:graphic>
      </p:graphicFrame>
      <p:sp>
        <p:nvSpPr>
          <p:cNvPr id="8" name="TextBox 7">
            <a:extLst>
              <a:ext uri="{FF2B5EF4-FFF2-40B4-BE49-F238E27FC236}">
                <a16:creationId xmlns:a16="http://schemas.microsoft.com/office/drawing/2014/main" id="{158AC5D5-BC97-41F5-805A-DAF8B2924B3B}"/>
              </a:ext>
            </a:extLst>
          </p:cNvPr>
          <p:cNvSpPr txBox="1"/>
          <p:nvPr/>
        </p:nvSpPr>
        <p:spPr>
          <a:xfrm>
            <a:off x="6208295" y="2011680"/>
            <a:ext cx="4658627" cy="3416320"/>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This is actually quite an important observation. Although all of the ISBN entries are unique in the 'books' </a:t>
            </a:r>
            <a:r>
              <a:rPr lang="en-US" b="0" i="0" dirty="0" err="1">
                <a:solidFill>
                  <a:srgbClr val="212121"/>
                </a:solidFill>
                <a:effectLst/>
                <a:latin typeface="Roboto" panose="02000000000000000000" pitchFamily="2" charset="0"/>
              </a:rPr>
              <a:t>dataframe</a:t>
            </a:r>
            <a:r>
              <a:rPr lang="en-US" b="0" i="0" dirty="0">
                <a:solidFill>
                  <a:srgbClr val="212121"/>
                </a:solidFill>
                <a:effectLst/>
                <a:latin typeface="Roboto" panose="02000000000000000000" pitchFamily="2" charset="0"/>
              </a:rPr>
              <a:t>, different forms of the same book will have different ISBNs - i.e. paperback, e-book, etc. Therefore, we can see that some books have multiple ISBN entries (e.g. Jane Eyre has 12 different ISBNs, each corresponding to a different version of the book).</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Let's take a look at, for example, the entries for 'Jane Eyre'.</a:t>
            </a:r>
          </a:p>
        </p:txBody>
      </p:sp>
    </p:spTree>
    <p:extLst>
      <p:ext uri="{BB962C8B-B14F-4D97-AF65-F5344CB8AC3E}">
        <p14:creationId xmlns:p14="http://schemas.microsoft.com/office/powerpoint/2010/main" val="84897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AAF0A7F-2272-4E73-989A-908FB43F0E1E}"/>
              </a:ext>
            </a:extLst>
          </p:cNvPr>
          <p:cNvGraphicFramePr>
            <a:graphicFrameLocks noGrp="1"/>
          </p:cNvGraphicFramePr>
          <p:nvPr>
            <p:ph idx="1"/>
            <p:extLst>
              <p:ext uri="{D42A27DB-BD31-4B8C-83A1-F6EECF244321}">
                <p14:modId xmlns:p14="http://schemas.microsoft.com/office/powerpoint/2010/main" val="1646040731"/>
              </p:ext>
            </p:extLst>
          </p:nvPr>
        </p:nvGraphicFramePr>
        <p:xfrm>
          <a:off x="940427" y="-28188144"/>
          <a:ext cx="11621383" cy="9458177"/>
        </p:xfrm>
        <a:graphic>
          <a:graphicData uri="http://schemas.openxmlformats.org/drawingml/2006/table">
            <a:tbl>
              <a:tblPr firstRow="1" bandRow="1">
                <a:tableStyleId>{5C22544A-7EE6-4342-B048-85BDC9FD1C3A}</a:tableStyleId>
              </a:tblPr>
              <a:tblGrid>
                <a:gridCol w="1147010">
                  <a:extLst>
                    <a:ext uri="{9D8B030D-6E8A-4147-A177-3AD203B41FA5}">
                      <a16:colId xmlns:a16="http://schemas.microsoft.com/office/drawing/2014/main" val="2699650764"/>
                    </a:ext>
                  </a:extLst>
                </a:gridCol>
                <a:gridCol w="1503694">
                  <a:extLst>
                    <a:ext uri="{9D8B030D-6E8A-4147-A177-3AD203B41FA5}">
                      <a16:colId xmlns:a16="http://schemas.microsoft.com/office/drawing/2014/main" val="430469844"/>
                    </a:ext>
                  </a:extLst>
                </a:gridCol>
                <a:gridCol w="2220855">
                  <a:extLst>
                    <a:ext uri="{9D8B030D-6E8A-4147-A177-3AD203B41FA5}">
                      <a16:colId xmlns:a16="http://schemas.microsoft.com/office/drawing/2014/main" val="3345553412"/>
                    </a:ext>
                  </a:extLst>
                </a:gridCol>
                <a:gridCol w="1623856">
                  <a:extLst>
                    <a:ext uri="{9D8B030D-6E8A-4147-A177-3AD203B41FA5}">
                      <a16:colId xmlns:a16="http://schemas.microsoft.com/office/drawing/2014/main" val="4061791809"/>
                    </a:ext>
                  </a:extLst>
                </a:gridCol>
                <a:gridCol w="1623856">
                  <a:extLst>
                    <a:ext uri="{9D8B030D-6E8A-4147-A177-3AD203B41FA5}">
                      <a16:colId xmlns:a16="http://schemas.microsoft.com/office/drawing/2014/main" val="1303828867"/>
                    </a:ext>
                  </a:extLst>
                </a:gridCol>
                <a:gridCol w="3502112">
                  <a:extLst>
                    <a:ext uri="{9D8B030D-6E8A-4147-A177-3AD203B41FA5}">
                      <a16:colId xmlns:a16="http://schemas.microsoft.com/office/drawing/2014/main" val="1927902331"/>
                    </a:ext>
                  </a:extLst>
                </a:gridCol>
              </a:tblGrid>
              <a:tr h="1102144">
                <a:tc>
                  <a:txBody>
                    <a:bodyPr/>
                    <a:lstStyle/>
                    <a:p>
                      <a:pPr algn="r"/>
                      <a:endParaRPr lang="en-IN" sz="1100" b="1" dirty="0">
                        <a:effectLst/>
                      </a:endParaRPr>
                    </a:p>
                  </a:txBody>
                  <a:tcPr anchor="ctr"/>
                </a:tc>
                <a:tc>
                  <a:txBody>
                    <a:bodyPr/>
                    <a:lstStyle/>
                    <a:p>
                      <a:pPr algn="r"/>
                      <a:r>
                        <a:rPr lang="en-US" sz="1100" b="1" dirty="0">
                          <a:effectLst/>
                        </a:rPr>
                        <a:t>ISBN</a:t>
                      </a:r>
                      <a:endParaRPr lang="en-IN" sz="1100" b="1" dirty="0">
                        <a:effectLst/>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100" b="1" dirty="0" err="1">
                          <a:effectLst/>
                        </a:rPr>
                        <a:t>book_title</a:t>
                      </a:r>
                      <a:endParaRPr lang="en-IN" sz="1100" b="1" dirty="0">
                        <a:effectLst/>
                      </a:endParaRPr>
                    </a:p>
                    <a:p>
                      <a:pPr algn="r"/>
                      <a:endParaRPr lang="en-IN" sz="1100" b="1" dirty="0">
                        <a:effectLst/>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100" b="1" dirty="0" err="1">
                          <a:effectLst/>
                        </a:rPr>
                        <a:t>book_author</a:t>
                      </a:r>
                      <a:endParaRPr lang="en-IN" sz="1100" b="1" dirty="0">
                        <a:effectLst/>
                      </a:endParaRPr>
                    </a:p>
                    <a:p>
                      <a:pPr algn="r"/>
                      <a:endParaRPr lang="en-IN" sz="1100" b="1" dirty="0">
                        <a:effectLst/>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100" b="1" dirty="0" err="1">
                          <a:effectLst/>
                        </a:rPr>
                        <a:t>year_of_publication</a:t>
                      </a:r>
                      <a:endParaRPr lang="en-IN" sz="1100" b="1" dirty="0">
                        <a:effectLst/>
                      </a:endParaRPr>
                    </a:p>
                    <a:p>
                      <a:pPr algn="r"/>
                      <a:endParaRPr lang="en-IN" sz="1100" b="1"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effectLst/>
                        </a:rPr>
                        <a:t>publisher</a:t>
                      </a:r>
                    </a:p>
                    <a:p>
                      <a:endParaRPr lang="en-IN" sz="1100" dirty="0"/>
                    </a:p>
                  </a:txBody>
                  <a:tcPr/>
                </a:tc>
                <a:extLst>
                  <a:ext uri="{0D108BD9-81ED-4DB2-BD59-A6C34878D82A}">
                    <a16:rowId xmlns:a16="http://schemas.microsoft.com/office/drawing/2014/main" val="3452527672"/>
                  </a:ext>
                </a:extLst>
              </a:tr>
              <a:tr h="593462">
                <a:tc>
                  <a:txBody>
                    <a:bodyPr/>
                    <a:lstStyle/>
                    <a:p>
                      <a:pPr fontAlgn="ctr"/>
                      <a:r>
                        <a:rPr lang="en-IN" sz="1100" b="1">
                          <a:effectLst/>
                        </a:rPr>
                        <a:t>3323</a:t>
                      </a:r>
                    </a:p>
                  </a:txBody>
                  <a:tcPr anchor="ctr"/>
                </a:tc>
                <a:tc>
                  <a:txBody>
                    <a:bodyPr/>
                    <a:lstStyle/>
                    <a:p>
                      <a:pPr algn="r"/>
                      <a:r>
                        <a:rPr lang="en-IN" sz="1100" dirty="0">
                          <a:effectLst/>
                        </a:rPr>
                        <a:t>0451518845</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1999.0</a:t>
                      </a:r>
                    </a:p>
                  </a:txBody>
                  <a:tcPr anchor="ctr"/>
                </a:tc>
                <a:tc>
                  <a:txBody>
                    <a:bodyPr/>
                    <a:lstStyle/>
                    <a:p>
                      <a:pPr algn="r"/>
                      <a:r>
                        <a:rPr lang="en-IN" sz="1100" dirty="0">
                          <a:effectLst/>
                        </a:rPr>
                        <a:t>New Amer Library Classics</a:t>
                      </a:r>
                    </a:p>
                  </a:txBody>
                  <a:tcPr anchor="ctr"/>
                </a:tc>
                <a:extLst>
                  <a:ext uri="{0D108BD9-81ED-4DB2-BD59-A6C34878D82A}">
                    <a16:rowId xmlns:a16="http://schemas.microsoft.com/office/drawing/2014/main" val="1089664116"/>
                  </a:ext>
                </a:extLst>
              </a:tr>
              <a:tr h="593462">
                <a:tc>
                  <a:txBody>
                    <a:bodyPr/>
                    <a:lstStyle/>
                    <a:p>
                      <a:pPr fontAlgn="ctr"/>
                      <a:r>
                        <a:rPr lang="en-IN" sz="1100" b="1">
                          <a:effectLst/>
                        </a:rPr>
                        <a:t>9545</a:t>
                      </a:r>
                    </a:p>
                  </a:txBody>
                  <a:tcPr anchor="ctr"/>
                </a:tc>
                <a:tc>
                  <a:txBody>
                    <a:bodyPr/>
                    <a:lstStyle/>
                    <a:p>
                      <a:pPr algn="r"/>
                      <a:r>
                        <a:rPr lang="en-IN" sz="1100" dirty="0">
                          <a:effectLst/>
                        </a:rPr>
                        <a:t>0451523326</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1988.0</a:t>
                      </a:r>
                    </a:p>
                  </a:txBody>
                  <a:tcPr anchor="ctr"/>
                </a:tc>
                <a:tc>
                  <a:txBody>
                    <a:bodyPr/>
                    <a:lstStyle/>
                    <a:p>
                      <a:pPr algn="r"/>
                      <a:r>
                        <a:rPr lang="en-IN" sz="1100" dirty="0">
                          <a:effectLst/>
                        </a:rPr>
                        <a:t>Signet Classics</a:t>
                      </a:r>
                    </a:p>
                  </a:txBody>
                  <a:tcPr anchor="ctr"/>
                </a:tc>
                <a:extLst>
                  <a:ext uri="{0D108BD9-81ED-4DB2-BD59-A6C34878D82A}">
                    <a16:rowId xmlns:a16="http://schemas.microsoft.com/office/drawing/2014/main" val="2012474350"/>
                  </a:ext>
                </a:extLst>
              </a:tr>
              <a:tr h="593462">
                <a:tc>
                  <a:txBody>
                    <a:bodyPr/>
                    <a:lstStyle/>
                    <a:p>
                      <a:pPr fontAlgn="ctr"/>
                      <a:r>
                        <a:rPr lang="en-IN" sz="1100" b="1" dirty="0">
                          <a:effectLst/>
                        </a:rPr>
                        <a:t>27657</a:t>
                      </a:r>
                    </a:p>
                  </a:txBody>
                  <a:tcPr anchor="ctr"/>
                </a:tc>
                <a:tc>
                  <a:txBody>
                    <a:bodyPr/>
                    <a:lstStyle/>
                    <a:p>
                      <a:pPr algn="r"/>
                      <a:r>
                        <a:rPr lang="en-IN" sz="1100" dirty="0">
                          <a:effectLst/>
                        </a:rPr>
                        <a:t>1566193028</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1994.0</a:t>
                      </a:r>
                    </a:p>
                  </a:txBody>
                  <a:tcPr anchor="ctr"/>
                </a:tc>
                <a:tc>
                  <a:txBody>
                    <a:bodyPr/>
                    <a:lstStyle/>
                    <a:p>
                      <a:pPr algn="r"/>
                      <a:r>
                        <a:rPr lang="en-IN" sz="1100" dirty="0">
                          <a:effectLst/>
                        </a:rPr>
                        <a:t>Dorset Press</a:t>
                      </a:r>
                    </a:p>
                  </a:txBody>
                  <a:tcPr anchor="ctr"/>
                </a:tc>
                <a:extLst>
                  <a:ext uri="{0D108BD9-81ED-4DB2-BD59-A6C34878D82A}">
                    <a16:rowId xmlns:a16="http://schemas.microsoft.com/office/drawing/2014/main" val="355890464"/>
                  </a:ext>
                </a:extLst>
              </a:tr>
              <a:tr h="593462">
                <a:tc>
                  <a:txBody>
                    <a:bodyPr/>
                    <a:lstStyle/>
                    <a:p>
                      <a:pPr fontAlgn="ctr"/>
                      <a:r>
                        <a:rPr lang="en-IN" sz="1100" b="1">
                          <a:effectLst/>
                        </a:rPr>
                        <a:t>28501</a:t>
                      </a:r>
                    </a:p>
                  </a:txBody>
                  <a:tcPr anchor="ctr"/>
                </a:tc>
                <a:tc>
                  <a:txBody>
                    <a:bodyPr/>
                    <a:lstStyle/>
                    <a:p>
                      <a:pPr algn="r"/>
                      <a:r>
                        <a:rPr lang="en-IN" sz="1100" dirty="0">
                          <a:effectLst/>
                        </a:rPr>
                        <a:t>156619024X</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NaN</a:t>
                      </a:r>
                    </a:p>
                  </a:txBody>
                  <a:tcPr anchor="ctr"/>
                </a:tc>
                <a:tc>
                  <a:txBody>
                    <a:bodyPr/>
                    <a:lstStyle/>
                    <a:p>
                      <a:pPr algn="r"/>
                      <a:r>
                        <a:rPr lang="en-IN" sz="1100" dirty="0">
                          <a:effectLst/>
                        </a:rPr>
                        <a:t>Barnes Noble Classics</a:t>
                      </a:r>
                    </a:p>
                  </a:txBody>
                  <a:tcPr anchor="ctr"/>
                </a:tc>
                <a:extLst>
                  <a:ext uri="{0D108BD9-81ED-4DB2-BD59-A6C34878D82A}">
                    <a16:rowId xmlns:a16="http://schemas.microsoft.com/office/drawing/2014/main" val="1262270264"/>
                  </a:ext>
                </a:extLst>
              </a:tr>
              <a:tr h="593462">
                <a:tc>
                  <a:txBody>
                    <a:bodyPr/>
                    <a:lstStyle/>
                    <a:p>
                      <a:pPr fontAlgn="ctr"/>
                      <a:r>
                        <a:rPr lang="en-IN" sz="1100" b="1">
                          <a:effectLst/>
                        </a:rPr>
                        <a:t>40050</a:t>
                      </a:r>
                    </a:p>
                  </a:txBody>
                  <a:tcPr anchor="ctr"/>
                </a:tc>
                <a:tc>
                  <a:txBody>
                    <a:bodyPr/>
                    <a:lstStyle/>
                    <a:p>
                      <a:pPr algn="r"/>
                      <a:r>
                        <a:rPr lang="en-IN" sz="1100" dirty="0">
                          <a:effectLst/>
                        </a:rPr>
                        <a:t>8426102069</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1997.0</a:t>
                      </a:r>
                    </a:p>
                  </a:txBody>
                  <a:tcPr anchor="ctr"/>
                </a:tc>
                <a:tc>
                  <a:txBody>
                    <a:bodyPr/>
                    <a:lstStyle/>
                    <a:p>
                      <a:pPr algn="r"/>
                      <a:r>
                        <a:rPr lang="en-IN" sz="1100" dirty="0">
                          <a:effectLst/>
                        </a:rPr>
                        <a:t>Juventud</a:t>
                      </a:r>
                    </a:p>
                  </a:txBody>
                  <a:tcPr anchor="ctr"/>
                </a:tc>
                <a:extLst>
                  <a:ext uri="{0D108BD9-81ED-4DB2-BD59-A6C34878D82A}">
                    <a16:rowId xmlns:a16="http://schemas.microsoft.com/office/drawing/2014/main" val="2532741689"/>
                  </a:ext>
                </a:extLst>
              </a:tr>
              <a:tr h="593462">
                <a:tc>
                  <a:txBody>
                    <a:bodyPr/>
                    <a:lstStyle/>
                    <a:p>
                      <a:pPr fontAlgn="ctr"/>
                      <a:r>
                        <a:rPr lang="en-IN" sz="1100" b="1">
                          <a:effectLst/>
                        </a:rPr>
                        <a:t>41265</a:t>
                      </a:r>
                    </a:p>
                  </a:txBody>
                  <a:tcPr anchor="ctr"/>
                </a:tc>
                <a:tc>
                  <a:txBody>
                    <a:bodyPr/>
                    <a:lstStyle/>
                    <a:p>
                      <a:pPr algn="r"/>
                      <a:r>
                        <a:rPr lang="en-IN" sz="1100" dirty="0">
                          <a:effectLst/>
                        </a:rPr>
                        <a:t>0553210203</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1981.0</a:t>
                      </a:r>
                    </a:p>
                  </a:txBody>
                  <a:tcPr anchor="ctr"/>
                </a:tc>
                <a:tc>
                  <a:txBody>
                    <a:bodyPr/>
                    <a:lstStyle/>
                    <a:p>
                      <a:pPr algn="r"/>
                      <a:r>
                        <a:rPr lang="en-IN" sz="1100" dirty="0">
                          <a:effectLst/>
                        </a:rPr>
                        <a:t>Bantam Books</a:t>
                      </a:r>
                    </a:p>
                  </a:txBody>
                  <a:tcPr anchor="ctr"/>
                </a:tc>
                <a:extLst>
                  <a:ext uri="{0D108BD9-81ED-4DB2-BD59-A6C34878D82A}">
                    <a16:rowId xmlns:a16="http://schemas.microsoft.com/office/drawing/2014/main" val="4283512296"/>
                  </a:ext>
                </a:extLst>
              </a:tr>
              <a:tr h="593462">
                <a:tc>
                  <a:txBody>
                    <a:bodyPr/>
                    <a:lstStyle/>
                    <a:p>
                      <a:pPr fontAlgn="ctr"/>
                      <a:r>
                        <a:rPr lang="en-IN" sz="1100" b="1">
                          <a:effectLst/>
                        </a:rPr>
                        <a:t>58243</a:t>
                      </a:r>
                    </a:p>
                  </a:txBody>
                  <a:tcPr anchor="ctr"/>
                </a:tc>
                <a:tc>
                  <a:txBody>
                    <a:bodyPr/>
                    <a:lstStyle/>
                    <a:p>
                      <a:pPr algn="r"/>
                      <a:r>
                        <a:rPr lang="en-IN" sz="1100" dirty="0">
                          <a:effectLst/>
                        </a:rPr>
                        <a:t>0460012878</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1976.0</a:t>
                      </a:r>
                    </a:p>
                  </a:txBody>
                  <a:tcPr anchor="ctr"/>
                </a:tc>
                <a:tc>
                  <a:txBody>
                    <a:bodyPr/>
                    <a:lstStyle/>
                    <a:p>
                      <a:pPr algn="r"/>
                      <a:r>
                        <a:rPr lang="fr-FR" sz="1100" dirty="0">
                          <a:effectLst/>
                        </a:rPr>
                        <a:t>J m Dent &amp;</a:t>
                      </a:r>
                      <a:r>
                        <a:rPr lang="fr-FR" sz="1100" dirty="0" err="1">
                          <a:effectLst/>
                        </a:rPr>
                        <a:t>amp</a:t>
                      </a:r>
                      <a:r>
                        <a:rPr lang="fr-FR" sz="1100" dirty="0">
                          <a:effectLst/>
                        </a:rPr>
                        <a:t>; Sons Ltd</a:t>
                      </a:r>
                    </a:p>
                  </a:txBody>
                  <a:tcPr anchor="ctr"/>
                </a:tc>
                <a:extLst>
                  <a:ext uri="{0D108BD9-81ED-4DB2-BD59-A6C34878D82A}">
                    <a16:rowId xmlns:a16="http://schemas.microsoft.com/office/drawing/2014/main" val="2671028690"/>
                  </a:ext>
                </a:extLst>
              </a:tr>
              <a:tr h="427295">
                <a:tc>
                  <a:txBody>
                    <a:bodyPr/>
                    <a:lstStyle/>
                    <a:p>
                      <a:pPr fontAlgn="ctr"/>
                      <a:r>
                        <a:rPr lang="en-IN" sz="1100" b="1">
                          <a:effectLst/>
                        </a:rPr>
                        <a:t>69689</a:t>
                      </a:r>
                    </a:p>
                  </a:txBody>
                  <a:tcPr anchor="ctr"/>
                </a:tc>
                <a:tc>
                  <a:txBody>
                    <a:bodyPr/>
                    <a:lstStyle/>
                    <a:p>
                      <a:pPr algn="r"/>
                      <a:r>
                        <a:rPr lang="en-IN" sz="1100" dirty="0">
                          <a:effectLst/>
                        </a:rPr>
                        <a:t>0141305371</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1999.0</a:t>
                      </a:r>
                    </a:p>
                  </a:txBody>
                  <a:tcPr anchor="ctr"/>
                </a:tc>
                <a:tc>
                  <a:txBody>
                    <a:bodyPr/>
                    <a:lstStyle/>
                    <a:p>
                      <a:pPr algn="r"/>
                      <a:r>
                        <a:rPr lang="en-IN" sz="1100" dirty="0">
                          <a:effectLst/>
                        </a:rPr>
                        <a:t>Puffin Books</a:t>
                      </a:r>
                    </a:p>
                  </a:txBody>
                  <a:tcPr anchor="ctr"/>
                </a:tc>
                <a:extLst>
                  <a:ext uri="{0D108BD9-81ED-4DB2-BD59-A6C34878D82A}">
                    <a16:rowId xmlns:a16="http://schemas.microsoft.com/office/drawing/2014/main" val="434602187"/>
                  </a:ext>
                </a:extLst>
              </a:tr>
              <a:tr h="339654">
                <a:tc>
                  <a:txBody>
                    <a:bodyPr/>
                    <a:lstStyle/>
                    <a:p>
                      <a:pPr fontAlgn="ctr"/>
                      <a:r>
                        <a:rPr lang="en-IN" sz="1100" b="1">
                          <a:effectLst/>
                        </a:rPr>
                        <a:t>72306</a:t>
                      </a:r>
                    </a:p>
                  </a:txBody>
                  <a:tcPr anchor="ctr"/>
                </a:tc>
                <a:tc>
                  <a:txBody>
                    <a:bodyPr/>
                    <a:lstStyle/>
                    <a:p>
                      <a:pPr algn="r"/>
                      <a:r>
                        <a:rPr lang="en-IN" sz="1100" dirty="0">
                          <a:effectLst/>
                        </a:rPr>
                        <a:t>2253004359</a:t>
                      </a:r>
                    </a:p>
                  </a:txBody>
                  <a:tcPr anchor="ctr"/>
                </a:tc>
                <a:tc>
                  <a:txBody>
                    <a:bodyPr/>
                    <a:lstStyle/>
                    <a:p>
                      <a:pPr algn="r"/>
                      <a:r>
                        <a:rPr lang="en-IN" sz="1100" dirty="0">
                          <a:effectLst/>
                        </a:rPr>
                        <a:t>Jane Eyre</a:t>
                      </a:r>
                    </a:p>
                  </a:txBody>
                  <a:tcPr anchor="ctr"/>
                </a:tc>
                <a:tc>
                  <a:txBody>
                    <a:bodyPr/>
                    <a:lstStyle/>
                    <a:p>
                      <a:pPr algn="r"/>
                      <a:r>
                        <a:rPr lang="en-IN" sz="1100">
                          <a:effectLst/>
                        </a:rPr>
                        <a:t>Charlotte BrontÃ?Â«</a:t>
                      </a:r>
                    </a:p>
                  </a:txBody>
                  <a:tcPr anchor="ctr"/>
                </a:tc>
                <a:tc>
                  <a:txBody>
                    <a:bodyPr/>
                    <a:lstStyle/>
                    <a:p>
                      <a:pPr algn="r"/>
                      <a:r>
                        <a:rPr lang="en-IN" sz="1100" dirty="0">
                          <a:effectLst/>
                        </a:rPr>
                        <a:t>1991.0</a:t>
                      </a:r>
                    </a:p>
                  </a:txBody>
                  <a:tcPr anchor="ctr"/>
                </a:tc>
                <a:tc>
                  <a:txBody>
                    <a:bodyPr/>
                    <a:lstStyle/>
                    <a:p>
                      <a:pPr algn="r"/>
                      <a:r>
                        <a:rPr lang="en-IN" sz="1100" dirty="0">
                          <a:effectLst/>
                        </a:rPr>
                        <a:t>LGF</a:t>
                      </a:r>
                    </a:p>
                  </a:txBody>
                  <a:tcPr anchor="ctr"/>
                </a:tc>
                <a:extLst>
                  <a:ext uri="{0D108BD9-81ED-4DB2-BD59-A6C34878D82A}">
                    <a16:rowId xmlns:a16="http://schemas.microsoft.com/office/drawing/2014/main" val="1738751366"/>
                  </a:ext>
                </a:extLst>
              </a:tr>
              <a:tr h="245265">
                <a:tc>
                  <a:txBody>
                    <a:bodyPr/>
                    <a:lstStyle/>
                    <a:p>
                      <a:pPr fontAlgn="ctr"/>
                      <a:r>
                        <a:rPr lang="en-IN" sz="1100" b="1">
                          <a:effectLst/>
                        </a:rPr>
                        <a:t>84642</a:t>
                      </a:r>
                    </a:p>
                  </a:txBody>
                  <a:tcPr anchor="ctr"/>
                </a:tc>
                <a:tc>
                  <a:txBody>
                    <a:bodyPr/>
                    <a:lstStyle/>
                    <a:p>
                      <a:pPr algn="r"/>
                      <a:r>
                        <a:rPr lang="en-IN" sz="1100" dirty="0">
                          <a:effectLst/>
                        </a:rPr>
                        <a:t>0812523377</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1994.0</a:t>
                      </a:r>
                    </a:p>
                  </a:txBody>
                  <a:tcPr anchor="ctr"/>
                </a:tc>
                <a:tc>
                  <a:txBody>
                    <a:bodyPr/>
                    <a:lstStyle/>
                    <a:p>
                      <a:pPr algn="r"/>
                      <a:r>
                        <a:rPr lang="en-IN" sz="1100" dirty="0">
                          <a:effectLst/>
                        </a:rPr>
                        <a:t>Tor Books</a:t>
                      </a:r>
                    </a:p>
                  </a:txBody>
                  <a:tcPr anchor="ctr"/>
                </a:tc>
                <a:extLst>
                  <a:ext uri="{0D108BD9-81ED-4DB2-BD59-A6C34878D82A}">
                    <a16:rowId xmlns:a16="http://schemas.microsoft.com/office/drawing/2014/main" val="613728692"/>
                  </a:ext>
                </a:extLst>
              </a:tr>
              <a:tr h="245265">
                <a:tc>
                  <a:txBody>
                    <a:bodyPr/>
                    <a:lstStyle/>
                    <a:p>
                      <a:pPr fontAlgn="ctr"/>
                      <a:r>
                        <a:rPr lang="en-IN" sz="1100" b="1" dirty="0">
                          <a:effectLst/>
                        </a:rPr>
                        <a:t>84848</a:t>
                      </a:r>
                    </a:p>
                  </a:txBody>
                  <a:tcPr anchor="ctr"/>
                </a:tc>
                <a:tc>
                  <a:txBody>
                    <a:bodyPr/>
                    <a:lstStyle/>
                    <a:p>
                      <a:pPr algn="r"/>
                      <a:r>
                        <a:rPr lang="en-IN" sz="1100" dirty="0">
                          <a:effectLst/>
                        </a:rPr>
                        <a:t>0809598949</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2004.0</a:t>
                      </a:r>
                    </a:p>
                  </a:txBody>
                  <a:tcPr anchor="ctr"/>
                </a:tc>
                <a:tc>
                  <a:txBody>
                    <a:bodyPr/>
                    <a:lstStyle/>
                    <a:p>
                      <a:pPr algn="r"/>
                      <a:r>
                        <a:rPr lang="en-IN" sz="1100" dirty="0" err="1">
                          <a:effectLst/>
                        </a:rPr>
                        <a:t>Wildside</a:t>
                      </a:r>
                      <a:r>
                        <a:rPr lang="en-IN" sz="1100" dirty="0">
                          <a:effectLst/>
                        </a:rPr>
                        <a:t> Press</a:t>
                      </a:r>
                    </a:p>
                  </a:txBody>
                  <a:tcPr anchor="ctr"/>
                </a:tc>
                <a:extLst>
                  <a:ext uri="{0D108BD9-81ED-4DB2-BD59-A6C34878D82A}">
                    <a16:rowId xmlns:a16="http://schemas.microsoft.com/office/drawing/2014/main" val="1692363631"/>
                  </a:ext>
                </a:extLst>
              </a:tr>
              <a:tr h="328379">
                <a:tc>
                  <a:txBody>
                    <a:bodyPr/>
                    <a:lstStyle/>
                    <a:p>
                      <a:pPr fontAlgn="ctr"/>
                      <a:r>
                        <a:rPr lang="en-IN" sz="1100" b="1" dirty="0">
                          <a:effectLst/>
                        </a:rPr>
                        <a:t>87375</a:t>
                      </a:r>
                    </a:p>
                  </a:txBody>
                  <a:tcPr anchor="ctr"/>
                </a:tc>
                <a:tc>
                  <a:txBody>
                    <a:bodyPr/>
                    <a:lstStyle/>
                    <a:p>
                      <a:pPr algn="r"/>
                      <a:r>
                        <a:rPr lang="en-IN" sz="1100" dirty="0">
                          <a:effectLst/>
                        </a:rPr>
                        <a:t>3548301231</a:t>
                      </a:r>
                    </a:p>
                  </a:txBody>
                  <a:tcPr anchor="ctr"/>
                </a:tc>
                <a:tc>
                  <a:txBody>
                    <a:bodyPr/>
                    <a:lstStyle/>
                    <a:p>
                      <a:pPr algn="r"/>
                      <a:r>
                        <a:rPr lang="en-IN" sz="1100" dirty="0">
                          <a:effectLst/>
                        </a:rPr>
                        <a:t>Jane Eyre</a:t>
                      </a:r>
                    </a:p>
                  </a:txBody>
                  <a:tcPr anchor="ctr"/>
                </a:tc>
                <a:tc>
                  <a:txBody>
                    <a:bodyPr/>
                    <a:lstStyle/>
                    <a:p>
                      <a:pPr algn="r"/>
                      <a:r>
                        <a:rPr lang="en-IN" sz="1100">
                          <a:effectLst/>
                        </a:rPr>
                        <a:t>C Bronte</a:t>
                      </a:r>
                    </a:p>
                  </a:txBody>
                  <a:tcPr anchor="ctr"/>
                </a:tc>
                <a:tc>
                  <a:txBody>
                    <a:bodyPr/>
                    <a:lstStyle/>
                    <a:p>
                      <a:pPr algn="r"/>
                      <a:r>
                        <a:rPr lang="en-IN" sz="1100">
                          <a:effectLst/>
                        </a:rPr>
                        <a:t>NaN</a:t>
                      </a:r>
                    </a:p>
                  </a:txBody>
                  <a:tcPr anchor="ctr"/>
                </a:tc>
                <a:tc>
                  <a:txBody>
                    <a:bodyPr/>
                    <a:lstStyle/>
                    <a:p>
                      <a:pPr algn="r"/>
                      <a:r>
                        <a:rPr lang="en-IN" sz="1100" dirty="0" err="1">
                          <a:effectLst/>
                        </a:rPr>
                        <a:t>Ullstein</a:t>
                      </a:r>
                      <a:r>
                        <a:rPr lang="en-IN" sz="1100" dirty="0">
                          <a:effectLst/>
                        </a:rPr>
                        <a:t>-</a:t>
                      </a:r>
                      <a:r>
                        <a:rPr lang="en-IN" sz="1100" dirty="0" err="1">
                          <a:effectLst/>
                        </a:rPr>
                        <a:t>Taschenbuch</a:t>
                      </a:r>
                      <a:r>
                        <a:rPr lang="en-IN" sz="1100" dirty="0">
                          <a:effectLst/>
                        </a:rPr>
                        <a:t>-Verlag, </a:t>
                      </a:r>
                      <a:r>
                        <a:rPr lang="en-IN" sz="1100" dirty="0" err="1">
                          <a:effectLst/>
                        </a:rPr>
                        <a:t>Zweigniederlassun</a:t>
                      </a:r>
                      <a:r>
                        <a:rPr lang="en-IN" sz="1100" dirty="0">
                          <a:effectLst/>
                        </a:rPr>
                        <a:t>...</a:t>
                      </a:r>
                    </a:p>
                  </a:txBody>
                  <a:tcPr anchor="ctr"/>
                </a:tc>
                <a:extLst>
                  <a:ext uri="{0D108BD9-81ED-4DB2-BD59-A6C34878D82A}">
                    <a16:rowId xmlns:a16="http://schemas.microsoft.com/office/drawing/2014/main" val="985707596"/>
                  </a:ext>
                </a:extLst>
              </a:tr>
              <a:tr h="245265">
                <a:tc>
                  <a:txBody>
                    <a:bodyPr/>
                    <a:lstStyle/>
                    <a:p>
                      <a:pPr fontAlgn="ctr"/>
                      <a:r>
                        <a:rPr lang="en-IN" sz="1100" b="1">
                          <a:effectLst/>
                        </a:rPr>
                        <a:t>144292</a:t>
                      </a:r>
                    </a:p>
                  </a:txBody>
                  <a:tcPr anchor="ctr"/>
                </a:tc>
                <a:tc>
                  <a:txBody>
                    <a:bodyPr/>
                    <a:lstStyle/>
                    <a:p>
                      <a:pPr algn="r"/>
                      <a:r>
                        <a:rPr lang="en-IN" sz="1100" dirty="0">
                          <a:effectLst/>
                        </a:rPr>
                        <a:t>0517668432</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1988.0</a:t>
                      </a:r>
                    </a:p>
                  </a:txBody>
                  <a:tcPr anchor="ctr"/>
                </a:tc>
                <a:tc>
                  <a:txBody>
                    <a:bodyPr/>
                    <a:lstStyle/>
                    <a:p>
                      <a:pPr algn="r"/>
                      <a:r>
                        <a:rPr lang="en-IN" sz="1100" dirty="0">
                          <a:effectLst/>
                        </a:rPr>
                        <a:t>Random House Value Publishing</a:t>
                      </a:r>
                    </a:p>
                  </a:txBody>
                  <a:tcPr anchor="ctr"/>
                </a:tc>
                <a:extLst>
                  <a:ext uri="{0D108BD9-81ED-4DB2-BD59-A6C34878D82A}">
                    <a16:rowId xmlns:a16="http://schemas.microsoft.com/office/drawing/2014/main" val="4161940397"/>
                  </a:ext>
                </a:extLst>
              </a:tr>
              <a:tr h="245265">
                <a:tc>
                  <a:txBody>
                    <a:bodyPr/>
                    <a:lstStyle/>
                    <a:p>
                      <a:pPr fontAlgn="ctr"/>
                      <a:r>
                        <a:rPr lang="en-IN" sz="1100" b="1" dirty="0">
                          <a:effectLst/>
                        </a:rPr>
                        <a:t>158858</a:t>
                      </a:r>
                    </a:p>
                  </a:txBody>
                  <a:tcPr anchor="ctr"/>
                </a:tc>
                <a:tc>
                  <a:txBody>
                    <a:bodyPr/>
                    <a:lstStyle/>
                    <a:p>
                      <a:pPr algn="r"/>
                      <a:r>
                        <a:rPr lang="en-IN" sz="1100" dirty="0">
                          <a:effectLst/>
                        </a:rPr>
                        <a:t>1853268348</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NaN</a:t>
                      </a:r>
                    </a:p>
                  </a:txBody>
                  <a:tcPr anchor="ctr"/>
                </a:tc>
                <a:tc>
                  <a:txBody>
                    <a:bodyPr/>
                    <a:lstStyle/>
                    <a:p>
                      <a:pPr algn="r"/>
                      <a:r>
                        <a:rPr lang="en-IN" sz="1100" dirty="0">
                          <a:effectLst/>
                        </a:rPr>
                        <a:t>Universal Sales Marketing</a:t>
                      </a:r>
                    </a:p>
                  </a:txBody>
                  <a:tcPr anchor="ctr"/>
                </a:tc>
                <a:extLst>
                  <a:ext uri="{0D108BD9-81ED-4DB2-BD59-A6C34878D82A}">
                    <a16:rowId xmlns:a16="http://schemas.microsoft.com/office/drawing/2014/main" val="2105716954"/>
                  </a:ext>
                </a:extLst>
              </a:tr>
              <a:tr h="249422">
                <a:tc>
                  <a:txBody>
                    <a:bodyPr/>
                    <a:lstStyle/>
                    <a:p>
                      <a:pPr fontAlgn="ctr"/>
                      <a:r>
                        <a:rPr lang="en-IN" sz="1100" b="1">
                          <a:effectLst/>
                        </a:rPr>
                        <a:t>166665</a:t>
                      </a:r>
                    </a:p>
                  </a:txBody>
                  <a:tcPr anchor="ctr"/>
                </a:tc>
                <a:tc>
                  <a:txBody>
                    <a:bodyPr/>
                    <a:lstStyle/>
                    <a:p>
                      <a:pPr algn="r"/>
                      <a:r>
                        <a:rPr lang="en-IN" sz="1100" dirty="0">
                          <a:effectLst/>
                        </a:rPr>
                        <a:t>2266083252</a:t>
                      </a:r>
                    </a:p>
                  </a:txBody>
                  <a:tcPr anchor="ctr"/>
                </a:tc>
                <a:tc>
                  <a:txBody>
                    <a:bodyPr/>
                    <a:lstStyle/>
                    <a:p>
                      <a:pPr algn="r"/>
                      <a:r>
                        <a:rPr lang="en-IN" sz="1100" dirty="0">
                          <a:effectLst/>
                        </a:rPr>
                        <a:t>Jane Eyre</a:t>
                      </a:r>
                    </a:p>
                  </a:txBody>
                  <a:tcPr anchor="ctr"/>
                </a:tc>
                <a:tc>
                  <a:txBody>
                    <a:bodyPr/>
                    <a:lstStyle/>
                    <a:p>
                      <a:pPr algn="r"/>
                      <a:r>
                        <a:rPr lang="en-IN" sz="1100">
                          <a:effectLst/>
                        </a:rPr>
                        <a:t>Charlotte BrontÃ?Â«</a:t>
                      </a:r>
                    </a:p>
                  </a:txBody>
                  <a:tcPr anchor="ctr"/>
                </a:tc>
                <a:tc>
                  <a:txBody>
                    <a:bodyPr/>
                    <a:lstStyle/>
                    <a:p>
                      <a:pPr algn="r"/>
                      <a:r>
                        <a:rPr lang="en-IN" sz="1100">
                          <a:effectLst/>
                        </a:rPr>
                        <a:t>1999.0</a:t>
                      </a:r>
                    </a:p>
                  </a:txBody>
                  <a:tcPr anchor="ctr"/>
                </a:tc>
                <a:tc>
                  <a:txBody>
                    <a:bodyPr/>
                    <a:lstStyle/>
                    <a:p>
                      <a:pPr algn="r"/>
                      <a:r>
                        <a:rPr lang="en-IN" sz="1100" dirty="0">
                          <a:effectLst/>
                        </a:rPr>
                        <a:t>Pocket</a:t>
                      </a:r>
                    </a:p>
                  </a:txBody>
                  <a:tcPr anchor="ctr"/>
                </a:tc>
                <a:extLst>
                  <a:ext uri="{0D108BD9-81ED-4DB2-BD59-A6C34878D82A}">
                    <a16:rowId xmlns:a16="http://schemas.microsoft.com/office/drawing/2014/main" val="892192030"/>
                  </a:ext>
                </a:extLst>
              </a:tr>
              <a:tr h="279074">
                <a:tc>
                  <a:txBody>
                    <a:bodyPr/>
                    <a:lstStyle/>
                    <a:p>
                      <a:pPr fontAlgn="ctr"/>
                      <a:r>
                        <a:rPr lang="en-IN" sz="1100" b="1" dirty="0">
                          <a:effectLst/>
                        </a:rPr>
                        <a:t>204658</a:t>
                      </a:r>
                    </a:p>
                  </a:txBody>
                  <a:tcPr anchor="ctr"/>
                </a:tc>
                <a:tc>
                  <a:txBody>
                    <a:bodyPr/>
                    <a:lstStyle/>
                    <a:p>
                      <a:pPr algn="r"/>
                      <a:r>
                        <a:rPr lang="en-IN" sz="1100" dirty="0">
                          <a:effectLst/>
                        </a:rPr>
                        <a:t>0451515560</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1981.0</a:t>
                      </a:r>
                    </a:p>
                  </a:txBody>
                  <a:tcPr anchor="ctr"/>
                </a:tc>
                <a:tc>
                  <a:txBody>
                    <a:bodyPr/>
                    <a:lstStyle/>
                    <a:p>
                      <a:pPr algn="r"/>
                      <a:r>
                        <a:rPr lang="en-IN" sz="1100" dirty="0">
                          <a:effectLst/>
                        </a:rPr>
                        <a:t>Signet Book</a:t>
                      </a:r>
                    </a:p>
                  </a:txBody>
                  <a:tcPr anchor="ctr"/>
                </a:tc>
                <a:extLst>
                  <a:ext uri="{0D108BD9-81ED-4DB2-BD59-A6C34878D82A}">
                    <a16:rowId xmlns:a16="http://schemas.microsoft.com/office/drawing/2014/main" val="3515413331"/>
                  </a:ext>
                </a:extLst>
              </a:tr>
              <a:tr h="270353">
                <a:tc>
                  <a:txBody>
                    <a:bodyPr/>
                    <a:lstStyle/>
                    <a:p>
                      <a:pPr fontAlgn="ctr"/>
                      <a:r>
                        <a:rPr lang="en-IN" sz="1100" b="1" dirty="0">
                          <a:effectLst/>
                        </a:rPr>
                        <a:t>226926</a:t>
                      </a:r>
                    </a:p>
                  </a:txBody>
                  <a:tcPr anchor="ctr"/>
                </a:tc>
                <a:tc>
                  <a:txBody>
                    <a:bodyPr/>
                    <a:lstStyle/>
                    <a:p>
                      <a:pPr algn="r"/>
                      <a:r>
                        <a:rPr lang="en-IN" sz="1100" dirty="0">
                          <a:effectLst/>
                        </a:rPr>
                        <a:t>0582528259</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1978.0</a:t>
                      </a:r>
                    </a:p>
                  </a:txBody>
                  <a:tcPr anchor="ctr"/>
                </a:tc>
                <a:tc>
                  <a:txBody>
                    <a:bodyPr/>
                    <a:lstStyle/>
                    <a:p>
                      <a:pPr algn="r"/>
                      <a:r>
                        <a:rPr lang="en-IN" sz="1100" dirty="0">
                          <a:effectLst/>
                        </a:rPr>
                        <a:t>Addison-Wesley Pub Co</a:t>
                      </a:r>
                    </a:p>
                  </a:txBody>
                  <a:tcPr anchor="ctr"/>
                </a:tc>
                <a:extLst>
                  <a:ext uri="{0D108BD9-81ED-4DB2-BD59-A6C34878D82A}">
                    <a16:rowId xmlns:a16="http://schemas.microsoft.com/office/drawing/2014/main" val="1141740625"/>
                  </a:ext>
                </a:extLst>
              </a:tr>
              <a:tr h="245265">
                <a:tc>
                  <a:txBody>
                    <a:bodyPr/>
                    <a:lstStyle/>
                    <a:p>
                      <a:pPr fontAlgn="ctr"/>
                      <a:r>
                        <a:rPr lang="en-IN" sz="1100" b="1">
                          <a:effectLst/>
                        </a:rPr>
                        <a:t>242914</a:t>
                      </a:r>
                    </a:p>
                  </a:txBody>
                  <a:tcPr anchor="ctr"/>
                </a:tc>
                <a:tc>
                  <a:txBody>
                    <a:bodyPr/>
                    <a:lstStyle/>
                    <a:p>
                      <a:pPr algn="r"/>
                      <a:r>
                        <a:rPr lang="en-IN" sz="1100" dirty="0">
                          <a:effectLst/>
                        </a:rPr>
                        <a:t>1590071212</a:t>
                      </a:r>
                    </a:p>
                  </a:txBody>
                  <a:tcPr anchor="ctr"/>
                </a:tc>
                <a:tc>
                  <a:txBody>
                    <a:bodyPr/>
                    <a:lstStyle/>
                    <a:p>
                      <a:pPr algn="r"/>
                      <a:r>
                        <a:rPr lang="en-IN" sz="1100" dirty="0">
                          <a:effectLst/>
                        </a:rPr>
                        <a:t>Jane Eyre</a:t>
                      </a:r>
                    </a:p>
                  </a:txBody>
                  <a:tcPr anchor="ctr"/>
                </a:tc>
                <a:tc>
                  <a:txBody>
                    <a:bodyPr/>
                    <a:lstStyle/>
                    <a:p>
                      <a:pPr algn="r"/>
                      <a:r>
                        <a:rPr lang="en-IN" sz="1100">
                          <a:effectLst/>
                        </a:rPr>
                        <a:t>Charlotte Bronte</a:t>
                      </a:r>
                    </a:p>
                  </a:txBody>
                  <a:tcPr anchor="ctr"/>
                </a:tc>
                <a:tc>
                  <a:txBody>
                    <a:bodyPr/>
                    <a:lstStyle/>
                    <a:p>
                      <a:pPr algn="r"/>
                      <a:r>
                        <a:rPr lang="en-IN" sz="1100">
                          <a:effectLst/>
                        </a:rPr>
                        <a:t>2002.0</a:t>
                      </a:r>
                    </a:p>
                  </a:txBody>
                  <a:tcPr anchor="ctr"/>
                </a:tc>
                <a:tc>
                  <a:txBody>
                    <a:bodyPr/>
                    <a:lstStyle/>
                    <a:p>
                      <a:pPr algn="r"/>
                      <a:r>
                        <a:rPr lang="en-IN" sz="1100" dirty="0">
                          <a:effectLst/>
                        </a:rPr>
                        <a:t>New </a:t>
                      </a:r>
                      <a:r>
                        <a:rPr lang="en-IN" sz="1100" dirty="0" err="1">
                          <a:effectLst/>
                        </a:rPr>
                        <a:t>Millenium</a:t>
                      </a:r>
                      <a:r>
                        <a:rPr lang="en-IN" sz="1100" dirty="0">
                          <a:effectLst/>
                        </a:rPr>
                        <a:t> Audio</a:t>
                      </a:r>
                    </a:p>
                  </a:txBody>
                  <a:tcPr anchor="ctr"/>
                </a:tc>
                <a:extLst>
                  <a:ext uri="{0D108BD9-81ED-4DB2-BD59-A6C34878D82A}">
                    <a16:rowId xmlns:a16="http://schemas.microsoft.com/office/drawing/2014/main" val="767064147"/>
                  </a:ext>
                </a:extLst>
              </a:tr>
              <a:tr h="1002564">
                <a:tc>
                  <a:txBody>
                    <a:bodyPr/>
                    <a:lstStyle/>
                    <a:p>
                      <a:pPr fontAlgn="ctr"/>
                      <a:r>
                        <a:rPr lang="en-IN" sz="1100" b="1" dirty="0">
                          <a:effectLst/>
                        </a:rPr>
                        <a:t>248967</a:t>
                      </a:r>
                    </a:p>
                  </a:txBody>
                  <a:tcPr anchor="ctr"/>
                </a:tc>
                <a:tc>
                  <a:txBody>
                    <a:bodyPr/>
                    <a:lstStyle/>
                    <a:p>
                      <a:pPr algn="r"/>
                      <a:r>
                        <a:rPr lang="en-IN" sz="1100" dirty="0">
                          <a:effectLst/>
                        </a:rPr>
                        <a:t>843761449X</a:t>
                      </a:r>
                    </a:p>
                  </a:txBody>
                  <a:tcPr anchor="ctr"/>
                </a:tc>
                <a:tc>
                  <a:txBody>
                    <a:bodyPr/>
                    <a:lstStyle/>
                    <a:p>
                      <a:pPr algn="r"/>
                      <a:r>
                        <a:rPr lang="en-IN" sz="1100" dirty="0">
                          <a:effectLst/>
                        </a:rPr>
                        <a:t>Jane Eyre</a:t>
                      </a:r>
                    </a:p>
                  </a:txBody>
                  <a:tcPr anchor="ctr"/>
                </a:tc>
                <a:tc>
                  <a:txBody>
                    <a:bodyPr/>
                    <a:lstStyle/>
                    <a:p>
                      <a:pPr algn="r"/>
                      <a:r>
                        <a:rPr lang="en-IN" sz="1100" dirty="0">
                          <a:effectLst/>
                        </a:rPr>
                        <a:t>Charlotte Bronte</a:t>
                      </a:r>
                    </a:p>
                  </a:txBody>
                  <a:tcPr anchor="ctr"/>
                </a:tc>
                <a:tc>
                  <a:txBody>
                    <a:bodyPr/>
                    <a:lstStyle/>
                    <a:p>
                      <a:pPr algn="r"/>
                      <a:r>
                        <a:rPr lang="en-IN" sz="1100">
                          <a:effectLst/>
                        </a:rPr>
                        <a:t>1998.0</a:t>
                      </a:r>
                    </a:p>
                  </a:txBody>
                  <a:tcPr anchor="ctr"/>
                </a:tc>
                <a:tc>
                  <a:txBody>
                    <a:bodyPr/>
                    <a:lstStyle/>
                    <a:p>
                      <a:pPr algn="r"/>
                      <a:r>
                        <a:rPr lang="en-IN" sz="1100" dirty="0" err="1">
                          <a:effectLst/>
                        </a:rPr>
                        <a:t>Ediciones</a:t>
                      </a:r>
                      <a:r>
                        <a:rPr lang="en-IN" sz="1100" dirty="0">
                          <a:effectLst/>
                        </a:rPr>
                        <a:t> </a:t>
                      </a:r>
                      <a:r>
                        <a:rPr lang="en-IN" sz="1100" dirty="0" err="1">
                          <a:effectLst/>
                        </a:rPr>
                        <a:t>Catedra</a:t>
                      </a:r>
                      <a:r>
                        <a:rPr lang="en-IN" sz="1100" dirty="0">
                          <a:effectLst/>
                        </a:rPr>
                        <a:t> S.A.</a:t>
                      </a:r>
                    </a:p>
                  </a:txBody>
                  <a:tcPr anchor="ctr"/>
                </a:tc>
                <a:extLst>
                  <a:ext uri="{0D108BD9-81ED-4DB2-BD59-A6C34878D82A}">
                    <a16:rowId xmlns:a16="http://schemas.microsoft.com/office/drawing/2014/main" val="3282920177"/>
                  </a:ext>
                </a:extLst>
              </a:tr>
            </a:tbl>
          </a:graphicData>
        </a:graphic>
      </p:graphicFrame>
      <p:sp>
        <p:nvSpPr>
          <p:cNvPr id="3" name="TextBox 2">
            <a:extLst>
              <a:ext uri="{FF2B5EF4-FFF2-40B4-BE49-F238E27FC236}">
                <a16:creationId xmlns:a16="http://schemas.microsoft.com/office/drawing/2014/main" id="{86067C56-CEF0-6412-964A-6D2B0DCF5918}"/>
              </a:ext>
            </a:extLst>
          </p:cNvPr>
          <p:cNvSpPr txBox="1"/>
          <p:nvPr/>
        </p:nvSpPr>
        <p:spPr>
          <a:xfrm>
            <a:off x="3114675" y="-10606990"/>
            <a:ext cx="6296024" cy="246221"/>
          </a:xfrm>
          <a:prstGeom prst="rect">
            <a:avLst/>
          </a:prstGeom>
          <a:noFill/>
        </p:spPr>
        <p:txBody>
          <a:bodyPr wrap="square">
            <a:spAutoFit/>
          </a:bodyPr>
          <a:lstStyle/>
          <a:p>
            <a:pPr lvl="1"/>
            <a:endParaRPr lang="en-IN" sz="1000" dirty="0"/>
          </a:p>
        </p:txBody>
      </p:sp>
      <p:graphicFrame>
        <p:nvGraphicFramePr>
          <p:cNvPr id="5" name="Table 4">
            <a:extLst>
              <a:ext uri="{FF2B5EF4-FFF2-40B4-BE49-F238E27FC236}">
                <a16:creationId xmlns:a16="http://schemas.microsoft.com/office/drawing/2014/main" id="{16A96EF5-156A-B33D-73DA-498C351202BA}"/>
              </a:ext>
            </a:extLst>
          </p:cNvPr>
          <p:cNvGraphicFramePr>
            <a:graphicFrameLocks noGrp="1"/>
          </p:cNvGraphicFramePr>
          <p:nvPr>
            <p:extLst>
              <p:ext uri="{D42A27DB-BD31-4B8C-83A1-F6EECF244321}">
                <p14:modId xmlns:p14="http://schemas.microsoft.com/office/powerpoint/2010/main" val="3409256057"/>
              </p:ext>
            </p:extLst>
          </p:nvPr>
        </p:nvGraphicFramePr>
        <p:xfrm>
          <a:off x="62902" y="955496"/>
          <a:ext cx="12066195" cy="4777483"/>
        </p:xfrm>
        <a:graphic>
          <a:graphicData uri="http://schemas.openxmlformats.org/drawingml/2006/table">
            <a:tbl>
              <a:tblPr firstRow="1" bandRow="1">
                <a:tableStyleId>{5C22544A-7EE6-4342-B048-85BDC9FD1C3A}</a:tableStyleId>
              </a:tblPr>
              <a:tblGrid>
                <a:gridCol w="1153099">
                  <a:extLst>
                    <a:ext uri="{9D8B030D-6E8A-4147-A177-3AD203B41FA5}">
                      <a16:colId xmlns:a16="http://schemas.microsoft.com/office/drawing/2014/main" val="2277765066"/>
                    </a:ext>
                  </a:extLst>
                </a:gridCol>
                <a:gridCol w="1566677">
                  <a:extLst>
                    <a:ext uri="{9D8B030D-6E8A-4147-A177-3AD203B41FA5}">
                      <a16:colId xmlns:a16="http://schemas.microsoft.com/office/drawing/2014/main" val="127153230"/>
                    </a:ext>
                  </a:extLst>
                </a:gridCol>
                <a:gridCol w="2313876">
                  <a:extLst>
                    <a:ext uri="{9D8B030D-6E8A-4147-A177-3AD203B41FA5}">
                      <a16:colId xmlns:a16="http://schemas.microsoft.com/office/drawing/2014/main" val="2368472920"/>
                    </a:ext>
                  </a:extLst>
                </a:gridCol>
                <a:gridCol w="1691872">
                  <a:extLst>
                    <a:ext uri="{9D8B030D-6E8A-4147-A177-3AD203B41FA5}">
                      <a16:colId xmlns:a16="http://schemas.microsoft.com/office/drawing/2014/main" val="3457266490"/>
                    </a:ext>
                  </a:extLst>
                </a:gridCol>
                <a:gridCol w="1691872">
                  <a:extLst>
                    <a:ext uri="{9D8B030D-6E8A-4147-A177-3AD203B41FA5}">
                      <a16:colId xmlns:a16="http://schemas.microsoft.com/office/drawing/2014/main" val="3644610082"/>
                    </a:ext>
                  </a:extLst>
                </a:gridCol>
                <a:gridCol w="3648799">
                  <a:extLst>
                    <a:ext uri="{9D8B030D-6E8A-4147-A177-3AD203B41FA5}">
                      <a16:colId xmlns:a16="http://schemas.microsoft.com/office/drawing/2014/main" val="3720990631"/>
                    </a:ext>
                  </a:extLst>
                </a:gridCol>
              </a:tblGrid>
              <a:tr h="626724">
                <a:tc>
                  <a:txBody>
                    <a:bodyPr/>
                    <a:lstStyle/>
                    <a:p>
                      <a:pPr fontAlgn="ctr"/>
                      <a:r>
                        <a:rPr lang="en-IN" sz="1400" b="1" dirty="0">
                          <a:effectLst/>
                        </a:rPr>
                        <a:t>72306</a:t>
                      </a:r>
                    </a:p>
                  </a:txBody>
                  <a:tcPr anchor="ctr"/>
                </a:tc>
                <a:tc>
                  <a:txBody>
                    <a:bodyPr/>
                    <a:lstStyle/>
                    <a:p>
                      <a:pPr algn="r"/>
                      <a:r>
                        <a:rPr lang="en-IN" sz="1400" dirty="0">
                          <a:effectLst/>
                        </a:rPr>
                        <a:t>2253004359</a:t>
                      </a:r>
                    </a:p>
                  </a:txBody>
                  <a:tcPr anchor="ctr"/>
                </a:tc>
                <a:tc>
                  <a:txBody>
                    <a:bodyPr/>
                    <a:lstStyle/>
                    <a:p>
                      <a:pPr algn="r"/>
                      <a:r>
                        <a:rPr lang="en-IN" sz="1400" dirty="0">
                          <a:effectLst/>
                        </a:rPr>
                        <a:t>Jane Eyre</a:t>
                      </a:r>
                    </a:p>
                  </a:txBody>
                  <a:tcPr anchor="ctr"/>
                </a:tc>
                <a:tc>
                  <a:txBody>
                    <a:bodyPr/>
                    <a:lstStyle/>
                    <a:p>
                      <a:pPr algn="r"/>
                      <a:r>
                        <a:rPr lang="en-IN" sz="1400">
                          <a:effectLst/>
                        </a:rPr>
                        <a:t>Charlotte BrontÃ?Â«</a:t>
                      </a:r>
                    </a:p>
                  </a:txBody>
                  <a:tcPr anchor="ctr"/>
                </a:tc>
                <a:tc>
                  <a:txBody>
                    <a:bodyPr/>
                    <a:lstStyle/>
                    <a:p>
                      <a:pPr algn="r"/>
                      <a:r>
                        <a:rPr lang="en-IN" sz="1400" dirty="0">
                          <a:effectLst/>
                        </a:rPr>
                        <a:t>1991.0</a:t>
                      </a:r>
                    </a:p>
                  </a:txBody>
                  <a:tcPr anchor="ctr"/>
                </a:tc>
                <a:tc>
                  <a:txBody>
                    <a:bodyPr/>
                    <a:lstStyle/>
                    <a:p>
                      <a:pPr algn="r"/>
                      <a:r>
                        <a:rPr lang="en-IN" sz="1400" dirty="0">
                          <a:effectLst/>
                        </a:rPr>
                        <a:t>LGF</a:t>
                      </a:r>
                    </a:p>
                  </a:txBody>
                  <a:tcPr anchor="ctr"/>
                </a:tc>
                <a:extLst>
                  <a:ext uri="{0D108BD9-81ED-4DB2-BD59-A6C34878D82A}">
                    <a16:rowId xmlns:a16="http://schemas.microsoft.com/office/drawing/2014/main" val="26546958"/>
                  </a:ext>
                </a:extLst>
              </a:tr>
              <a:tr h="287047">
                <a:tc>
                  <a:txBody>
                    <a:bodyPr/>
                    <a:lstStyle/>
                    <a:p>
                      <a:pPr fontAlgn="ctr"/>
                      <a:r>
                        <a:rPr lang="en-IN" sz="1400" b="1">
                          <a:effectLst/>
                        </a:rPr>
                        <a:t>84642</a:t>
                      </a:r>
                    </a:p>
                  </a:txBody>
                  <a:tcPr anchor="ctr"/>
                </a:tc>
                <a:tc>
                  <a:txBody>
                    <a:bodyPr/>
                    <a:lstStyle/>
                    <a:p>
                      <a:pPr algn="r"/>
                      <a:r>
                        <a:rPr lang="en-IN" sz="1400" dirty="0">
                          <a:effectLst/>
                        </a:rPr>
                        <a:t>0812523377</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a:effectLst/>
                        </a:rPr>
                        <a:t>1994.0</a:t>
                      </a:r>
                    </a:p>
                  </a:txBody>
                  <a:tcPr anchor="ctr"/>
                </a:tc>
                <a:tc>
                  <a:txBody>
                    <a:bodyPr/>
                    <a:lstStyle/>
                    <a:p>
                      <a:pPr algn="r"/>
                      <a:r>
                        <a:rPr lang="en-IN" sz="1400" dirty="0">
                          <a:effectLst/>
                        </a:rPr>
                        <a:t>Tor Books</a:t>
                      </a:r>
                    </a:p>
                  </a:txBody>
                  <a:tcPr anchor="ctr"/>
                </a:tc>
                <a:extLst>
                  <a:ext uri="{0D108BD9-81ED-4DB2-BD59-A6C34878D82A}">
                    <a16:rowId xmlns:a16="http://schemas.microsoft.com/office/drawing/2014/main" val="3976144067"/>
                  </a:ext>
                </a:extLst>
              </a:tr>
              <a:tr h="393842">
                <a:tc>
                  <a:txBody>
                    <a:bodyPr/>
                    <a:lstStyle/>
                    <a:p>
                      <a:pPr fontAlgn="ctr"/>
                      <a:r>
                        <a:rPr lang="en-IN" sz="1400" b="1">
                          <a:effectLst/>
                        </a:rPr>
                        <a:t>84848</a:t>
                      </a:r>
                    </a:p>
                  </a:txBody>
                  <a:tcPr anchor="ctr"/>
                </a:tc>
                <a:tc>
                  <a:txBody>
                    <a:bodyPr/>
                    <a:lstStyle/>
                    <a:p>
                      <a:pPr algn="r"/>
                      <a:r>
                        <a:rPr lang="en-IN" sz="1400" dirty="0">
                          <a:effectLst/>
                        </a:rPr>
                        <a:t>0809598949</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a:effectLst/>
                        </a:rPr>
                        <a:t>2004.0</a:t>
                      </a:r>
                    </a:p>
                  </a:txBody>
                  <a:tcPr anchor="ctr"/>
                </a:tc>
                <a:tc>
                  <a:txBody>
                    <a:bodyPr/>
                    <a:lstStyle/>
                    <a:p>
                      <a:pPr algn="r"/>
                      <a:r>
                        <a:rPr lang="en-IN" sz="1400" dirty="0" err="1">
                          <a:effectLst/>
                        </a:rPr>
                        <a:t>Wildside</a:t>
                      </a:r>
                      <a:r>
                        <a:rPr lang="en-IN" sz="1400" dirty="0">
                          <a:effectLst/>
                        </a:rPr>
                        <a:t> Press</a:t>
                      </a:r>
                    </a:p>
                  </a:txBody>
                  <a:tcPr anchor="ctr"/>
                </a:tc>
                <a:extLst>
                  <a:ext uri="{0D108BD9-81ED-4DB2-BD59-A6C34878D82A}">
                    <a16:rowId xmlns:a16="http://schemas.microsoft.com/office/drawing/2014/main" val="1583317518"/>
                  </a:ext>
                </a:extLst>
              </a:tr>
              <a:tr h="390418">
                <a:tc>
                  <a:txBody>
                    <a:bodyPr/>
                    <a:lstStyle/>
                    <a:p>
                      <a:pPr fontAlgn="ctr"/>
                      <a:r>
                        <a:rPr lang="en-IN" sz="1400" b="1">
                          <a:effectLst/>
                        </a:rPr>
                        <a:t>87375</a:t>
                      </a:r>
                    </a:p>
                  </a:txBody>
                  <a:tcPr anchor="ctr"/>
                </a:tc>
                <a:tc>
                  <a:txBody>
                    <a:bodyPr/>
                    <a:lstStyle/>
                    <a:p>
                      <a:pPr algn="r"/>
                      <a:r>
                        <a:rPr lang="en-IN" sz="1400" dirty="0">
                          <a:effectLst/>
                        </a:rPr>
                        <a:t>3548301231</a:t>
                      </a:r>
                    </a:p>
                  </a:txBody>
                  <a:tcPr anchor="ctr"/>
                </a:tc>
                <a:tc>
                  <a:txBody>
                    <a:bodyPr/>
                    <a:lstStyle/>
                    <a:p>
                      <a:pPr algn="r"/>
                      <a:r>
                        <a:rPr lang="en-IN" sz="1400" dirty="0">
                          <a:effectLst/>
                        </a:rPr>
                        <a:t>Jane Eyre</a:t>
                      </a:r>
                    </a:p>
                  </a:txBody>
                  <a:tcPr anchor="ctr"/>
                </a:tc>
                <a:tc>
                  <a:txBody>
                    <a:bodyPr/>
                    <a:lstStyle/>
                    <a:p>
                      <a:pPr algn="r"/>
                      <a:r>
                        <a:rPr lang="en-IN" sz="1400">
                          <a:effectLst/>
                        </a:rPr>
                        <a:t>C Bronte</a:t>
                      </a:r>
                    </a:p>
                  </a:txBody>
                  <a:tcPr anchor="ctr"/>
                </a:tc>
                <a:tc>
                  <a:txBody>
                    <a:bodyPr/>
                    <a:lstStyle/>
                    <a:p>
                      <a:pPr algn="r"/>
                      <a:r>
                        <a:rPr lang="en-IN" sz="1400">
                          <a:effectLst/>
                        </a:rPr>
                        <a:t>NaN</a:t>
                      </a:r>
                    </a:p>
                  </a:txBody>
                  <a:tcPr anchor="ctr"/>
                </a:tc>
                <a:tc>
                  <a:txBody>
                    <a:bodyPr/>
                    <a:lstStyle/>
                    <a:p>
                      <a:pPr algn="r"/>
                      <a:r>
                        <a:rPr lang="en-IN" sz="1400" dirty="0" err="1">
                          <a:effectLst/>
                        </a:rPr>
                        <a:t>Ullstein</a:t>
                      </a:r>
                      <a:r>
                        <a:rPr lang="en-IN" sz="1400" dirty="0">
                          <a:effectLst/>
                        </a:rPr>
                        <a:t>-</a:t>
                      </a:r>
                      <a:r>
                        <a:rPr lang="en-IN" sz="1400" dirty="0" err="1">
                          <a:effectLst/>
                        </a:rPr>
                        <a:t>Taschenbuch</a:t>
                      </a:r>
                      <a:r>
                        <a:rPr lang="en-IN" sz="1400" dirty="0">
                          <a:effectLst/>
                        </a:rPr>
                        <a:t>-Verlag, </a:t>
                      </a:r>
                      <a:r>
                        <a:rPr lang="en-IN" sz="1400" dirty="0" err="1">
                          <a:effectLst/>
                        </a:rPr>
                        <a:t>Zweigniederlassun</a:t>
                      </a:r>
                      <a:r>
                        <a:rPr lang="en-IN" sz="1400" dirty="0">
                          <a:effectLst/>
                        </a:rPr>
                        <a:t>...</a:t>
                      </a:r>
                    </a:p>
                  </a:txBody>
                  <a:tcPr anchor="ctr"/>
                </a:tc>
                <a:extLst>
                  <a:ext uri="{0D108BD9-81ED-4DB2-BD59-A6C34878D82A}">
                    <a16:rowId xmlns:a16="http://schemas.microsoft.com/office/drawing/2014/main" val="217269842"/>
                  </a:ext>
                </a:extLst>
              </a:tr>
              <a:tr h="385966">
                <a:tc>
                  <a:txBody>
                    <a:bodyPr/>
                    <a:lstStyle/>
                    <a:p>
                      <a:pPr fontAlgn="ctr"/>
                      <a:r>
                        <a:rPr lang="en-IN" sz="1400" b="1">
                          <a:effectLst/>
                        </a:rPr>
                        <a:t>144292</a:t>
                      </a:r>
                    </a:p>
                  </a:txBody>
                  <a:tcPr anchor="ctr"/>
                </a:tc>
                <a:tc>
                  <a:txBody>
                    <a:bodyPr/>
                    <a:lstStyle/>
                    <a:p>
                      <a:pPr algn="r"/>
                      <a:r>
                        <a:rPr lang="en-IN" sz="1400" dirty="0">
                          <a:effectLst/>
                        </a:rPr>
                        <a:t>0517668432</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a:effectLst/>
                        </a:rPr>
                        <a:t>1988.0</a:t>
                      </a:r>
                    </a:p>
                  </a:txBody>
                  <a:tcPr anchor="ctr"/>
                </a:tc>
                <a:tc>
                  <a:txBody>
                    <a:bodyPr/>
                    <a:lstStyle/>
                    <a:p>
                      <a:pPr algn="r"/>
                      <a:r>
                        <a:rPr lang="en-IN" sz="1400" dirty="0">
                          <a:effectLst/>
                        </a:rPr>
                        <a:t>Random House Value Publishing</a:t>
                      </a:r>
                    </a:p>
                  </a:txBody>
                  <a:tcPr anchor="ctr"/>
                </a:tc>
                <a:extLst>
                  <a:ext uri="{0D108BD9-81ED-4DB2-BD59-A6C34878D82A}">
                    <a16:rowId xmlns:a16="http://schemas.microsoft.com/office/drawing/2014/main" val="890532148"/>
                  </a:ext>
                </a:extLst>
              </a:tr>
              <a:tr h="431515">
                <a:tc>
                  <a:txBody>
                    <a:bodyPr/>
                    <a:lstStyle/>
                    <a:p>
                      <a:pPr fontAlgn="ctr"/>
                      <a:r>
                        <a:rPr lang="en-IN" sz="1400" b="1" dirty="0">
                          <a:effectLst/>
                        </a:rPr>
                        <a:t>158858</a:t>
                      </a:r>
                    </a:p>
                  </a:txBody>
                  <a:tcPr anchor="ctr"/>
                </a:tc>
                <a:tc>
                  <a:txBody>
                    <a:bodyPr/>
                    <a:lstStyle/>
                    <a:p>
                      <a:pPr algn="r"/>
                      <a:r>
                        <a:rPr lang="en-IN" sz="1400" dirty="0">
                          <a:effectLst/>
                        </a:rPr>
                        <a:t>1853268348</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dirty="0" err="1">
                          <a:effectLst/>
                        </a:rPr>
                        <a:t>NaN</a:t>
                      </a:r>
                      <a:endParaRPr lang="en-IN" sz="1400" dirty="0">
                        <a:effectLst/>
                      </a:endParaRPr>
                    </a:p>
                  </a:txBody>
                  <a:tcPr anchor="ctr"/>
                </a:tc>
                <a:tc>
                  <a:txBody>
                    <a:bodyPr/>
                    <a:lstStyle/>
                    <a:p>
                      <a:pPr algn="r"/>
                      <a:r>
                        <a:rPr lang="en-IN" sz="1400" dirty="0">
                          <a:effectLst/>
                        </a:rPr>
                        <a:t>Universal Sales Marketing</a:t>
                      </a:r>
                    </a:p>
                  </a:txBody>
                  <a:tcPr anchor="ctr"/>
                </a:tc>
                <a:extLst>
                  <a:ext uri="{0D108BD9-81ED-4DB2-BD59-A6C34878D82A}">
                    <a16:rowId xmlns:a16="http://schemas.microsoft.com/office/drawing/2014/main" val="439448078"/>
                  </a:ext>
                </a:extLst>
              </a:tr>
              <a:tr h="0">
                <a:tc>
                  <a:txBody>
                    <a:bodyPr/>
                    <a:lstStyle/>
                    <a:p>
                      <a:pPr fontAlgn="ctr"/>
                      <a:r>
                        <a:rPr lang="en-IN" sz="1400" b="1">
                          <a:effectLst/>
                        </a:rPr>
                        <a:t>166665</a:t>
                      </a:r>
                    </a:p>
                  </a:txBody>
                  <a:tcPr anchor="ctr"/>
                </a:tc>
                <a:tc>
                  <a:txBody>
                    <a:bodyPr/>
                    <a:lstStyle/>
                    <a:p>
                      <a:pPr algn="r"/>
                      <a:r>
                        <a:rPr lang="en-IN" sz="1400" dirty="0">
                          <a:effectLst/>
                        </a:rPr>
                        <a:t>2266083252</a:t>
                      </a:r>
                    </a:p>
                  </a:txBody>
                  <a:tcPr anchor="ctr"/>
                </a:tc>
                <a:tc>
                  <a:txBody>
                    <a:bodyPr/>
                    <a:lstStyle/>
                    <a:p>
                      <a:pPr algn="r"/>
                      <a:r>
                        <a:rPr lang="en-IN" sz="1400" dirty="0">
                          <a:effectLst/>
                        </a:rPr>
                        <a:t>Jane Eyre</a:t>
                      </a:r>
                    </a:p>
                  </a:txBody>
                  <a:tcPr anchor="ctr"/>
                </a:tc>
                <a:tc>
                  <a:txBody>
                    <a:bodyPr/>
                    <a:lstStyle/>
                    <a:p>
                      <a:pPr algn="r"/>
                      <a:r>
                        <a:rPr lang="en-IN" sz="1400" dirty="0">
                          <a:effectLst/>
                        </a:rPr>
                        <a:t>Charlotte </a:t>
                      </a:r>
                      <a:r>
                        <a:rPr lang="en-IN" sz="1400" dirty="0" err="1">
                          <a:effectLst/>
                        </a:rPr>
                        <a:t>BrontÃ?Â</a:t>
                      </a:r>
                      <a:r>
                        <a:rPr lang="en-IN" sz="1400" dirty="0">
                          <a:effectLst/>
                        </a:rPr>
                        <a:t>«</a:t>
                      </a:r>
                    </a:p>
                  </a:txBody>
                  <a:tcPr anchor="ctr"/>
                </a:tc>
                <a:tc>
                  <a:txBody>
                    <a:bodyPr/>
                    <a:lstStyle/>
                    <a:p>
                      <a:pPr algn="r"/>
                      <a:r>
                        <a:rPr lang="en-IN" sz="1400">
                          <a:effectLst/>
                        </a:rPr>
                        <a:t>1999.0</a:t>
                      </a:r>
                    </a:p>
                  </a:txBody>
                  <a:tcPr anchor="ctr"/>
                </a:tc>
                <a:tc>
                  <a:txBody>
                    <a:bodyPr/>
                    <a:lstStyle/>
                    <a:p>
                      <a:pPr algn="r"/>
                      <a:r>
                        <a:rPr lang="en-IN" sz="1400" dirty="0">
                          <a:effectLst/>
                        </a:rPr>
                        <a:t>Pocket</a:t>
                      </a:r>
                    </a:p>
                  </a:txBody>
                  <a:tcPr anchor="ctr"/>
                </a:tc>
                <a:extLst>
                  <a:ext uri="{0D108BD9-81ED-4DB2-BD59-A6C34878D82A}">
                    <a16:rowId xmlns:a16="http://schemas.microsoft.com/office/drawing/2014/main" val="543662345"/>
                  </a:ext>
                </a:extLst>
              </a:tr>
              <a:tr h="314046">
                <a:tc>
                  <a:txBody>
                    <a:bodyPr/>
                    <a:lstStyle/>
                    <a:p>
                      <a:pPr fontAlgn="ctr"/>
                      <a:r>
                        <a:rPr lang="en-IN" sz="1400" b="1">
                          <a:effectLst/>
                        </a:rPr>
                        <a:t>204658</a:t>
                      </a:r>
                    </a:p>
                  </a:txBody>
                  <a:tcPr anchor="ctr"/>
                </a:tc>
                <a:tc>
                  <a:txBody>
                    <a:bodyPr/>
                    <a:lstStyle/>
                    <a:p>
                      <a:pPr algn="r"/>
                      <a:r>
                        <a:rPr lang="en-IN" sz="1400" dirty="0">
                          <a:effectLst/>
                        </a:rPr>
                        <a:t>0451515560</a:t>
                      </a:r>
                    </a:p>
                  </a:txBody>
                  <a:tcPr anchor="ctr"/>
                </a:tc>
                <a:tc>
                  <a:txBody>
                    <a:bodyPr/>
                    <a:lstStyle/>
                    <a:p>
                      <a:pPr algn="r"/>
                      <a:r>
                        <a:rPr lang="en-IN" sz="1400" dirty="0">
                          <a:effectLst/>
                        </a:rPr>
                        <a:t>Jane Eyre</a:t>
                      </a:r>
                    </a:p>
                  </a:txBody>
                  <a:tcPr anchor="ctr"/>
                </a:tc>
                <a:tc>
                  <a:txBody>
                    <a:bodyPr/>
                    <a:lstStyle/>
                    <a:p>
                      <a:pPr algn="r"/>
                      <a:r>
                        <a:rPr lang="en-IN" sz="1400" dirty="0">
                          <a:effectLst/>
                        </a:rPr>
                        <a:t>Charlotte Bronte</a:t>
                      </a:r>
                    </a:p>
                  </a:txBody>
                  <a:tcPr anchor="ctr"/>
                </a:tc>
                <a:tc>
                  <a:txBody>
                    <a:bodyPr/>
                    <a:lstStyle/>
                    <a:p>
                      <a:pPr algn="r"/>
                      <a:r>
                        <a:rPr lang="en-IN" sz="1400" dirty="0">
                          <a:effectLst/>
                        </a:rPr>
                        <a:t>1981.0</a:t>
                      </a:r>
                    </a:p>
                  </a:txBody>
                  <a:tcPr anchor="ctr"/>
                </a:tc>
                <a:tc>
                  <a:txBody>
                    <a:bodyPr/>
                    <a:lstStyle/>
                    <a:p>
                      <a:pPr algn="r"/>
                      <a:r>
                        <a:rPr lang="en-IN" sz="1400" dirty="0">
                          <a:effectLst/>
                        </a:rPr>
                        <a:t>Signet Book</a:t>
                      </a:r>
                    </a:p>
                  </a:txBody>
                  <a:tcPr anchor="ctr"/>
                </a:tc>
                <a:extLst>
                  <a:ext uri="{0D108BD9-81ED-4DB2-BD59-A6C34878D82A}">
                    <a16:rowId xmlns:a16="http://schemas.microsoft.com/office/drawing/2014/main" val="3283104032"/>
                  </a:ext>
                </a:extLst>
              </a:tr>
              <a:tr h="452063">
                <a:tc>
                  <a:txBody>
                    <a:bodyPr/>
                    <a:lstStyle/>
                    <a:p>
                      <a:pPr fontAlgn="ctr"/>
                      <a:r>
                        <a:rPr lang="en-IN" sz="1400" b="1">
                          <a:effectLst/>
                        </a:rPr>
                        <a:t>226926</a:t>
                      </a:r>
                    </a:p>
                  </a:txBody>
                  <a:tcPr anchor="ctr"/>
                </a:tc>
                <a:tc>
                  <a:txBody>
                    <a:bodyPr/>
                    <a:lstStyle/>
                    <a:p>
                      <a:pPr algn="r"/>
                      <a:r>
                        <a:rPr lang="en-IN" sz="1400" dirty="0">
                          <a:effectLst/>
                        </a:rPr>
                        <a:t>0582528259</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a:effectLst/>
                        </a:rPr>
                        <a:t>1978.0</a:t>
                      </a:r>
                    </a:p>
                  </a:txBody>
                  <a:tcPr anchor="ctr"/>
                </a:tc>
                <a:tc>
                  <a:txBody>
                    <a:bodyPr/>
                    <a:lstStyle/>
                    <a:p>
                      <a:pPr algn="r"/>
                      <a:r>
                        <a:rPr lang="en-IN" sz="1400" dirty="0">
                          <a:effectLst/>
                        </a:rPr>
                        <a:t>Addison-Wesley Pub Co</a:t>
                      </a:r>
                    </a:p>
                  </a:txBody>
                  <a:tcPr anchor="ctr"/>
                </a:tc>
                <a:extLst>
                  <a:ext uri="{0D108BD9-81ED-4DB2-BD59-A6C34878D82A}">
                    <a16:rowId xmlns:a16="http://schemas.microsoft.com/office/drawing/2014/main" val="135203373"/>
                  </a:ext>
                </a:extLst>
              </a:tr>
              <a:tr h="410967">
                <a:tc>
                  <a:txBody>
                    <a:bodyPr/>
                    <a:lstStyle/>
                    <a:p>
                      <a:pPr fontAlgn="ctr"/>
                      <a:r>
                        <a:rPr lang="en-IN" sz="1400" b="1" kern="1200" dirty="0">
                          <a:solidFill>
                            <a:schemeClr val="dk1"/>
                          </a:solidFill>
                          <a:effectLst/>
                          <a:latin typeface="+mn-lt"/>
                          <a:ea typeface="+mn-ea"/>
                          <a:cs typeface="+mn-cs"/>
                        </a:rPr>
                        <a:t>242914</a:t>
                      </a:r>
                    </a:p>
                  </a:txBody>
                  <a:tcPr anchor="ctr"/>
                </a:tc>
                <a:tc>
                  <a:txBody>
                    <a:bodyPr/>
                    <a:lstStyle/>
                    <a:p>
                      <a:pPr algn="r"/>
                      <a:r>
                        <a:rPr lang="en-IN" sz="1400" dirty="0">
                          <a:effectLst/>
                        </a:rPr>
                        <a:t>1590071212</a:t>
                      </a:r>
                    </a:p>
                  </a:txBody>
                  <a:tcPr anchor="ctr"/>
                </a:tc>
                <a:tc>
                  <a:txBody>
                    <a:bodyPr/>
                    <a:lstStyle/>
                    <a:p>
                      <a:pPr algn="r"/>
                      <a:r>
                        <a:rPr lang="en-IN" sz="1400" dirty="0">
                          <a:effectLst/>
                        </a:rPr>
                        <a:t>Jane Eyre</a:t>
                      </a:r>
                    </a:p>
                  </a:txBody>
                  <a:tcPr anchor="ctr"/>
                </a:tc>
                <a:tc>
                  <a:txBody>
                    <a:bodyPr/>
                    <a:lstStyle/>
                    <a:p>
                      <a:pPr algn="r"/>
                      <a:r>
                        <a:rPr lang="en-IN" sz="1400">
                          <a:effectLst/>
                        </a:rPr>
                        <a:t>Charlotte Bronte</a:t>
                      </a:r>
                    </a:p>
                  </a:txBody>
                  <a:tcPr anchor="ctr"/>
                </a:tc>
                <a:tc>
                  <a:txBody>
                    <a:bodyPr/>
                    <a:lstStyle/>
                    <a:p>
                      <a:pPr algn="r"/>
                      <a:r>
                        <a:rPr lang="en-IN" sz="1400">
                          <a:effectLst/>
                        </a:rPr>
                        <a:t>2002.0</a:t>
                      </a:r>
                    </a:p>
                  </a:txBody>
                  <a:tcPr anchor="ctr"/>
                </a:tc>
                <a:tc>
                  <a:txBody>
                    <a:bodyPr/>
                    <a:lstStyle/>
                    <a:p>
                      <a:pPr algn="r"/>
                      <a:r>
                        <a:rPr lang="en-IN" sz="1400" dirty="0">
                          <a:effectLst/>
                        </a:rPr>
                        <a:t>New </a:t>
                      </a:r>
                      <a:r>
                        <a:rPr lang="en-IN" sz="1400" dirty="0" err="1">
                          <a:effectLst/>
                        </a:rPr>
                        <a:t>Millenium</a:t>
                      </a:r>
                      <a:r>
                        <a:rPr lang="en-IN" sz="1400" dirty="0">
                          <a:effectLst/>
                        </a:rPr>
                        <a:t> Audio</a:t>
                      </a:r>
                    </a:p>
                  </a:txBody>
                  <a:tcPr anchor="ctr"/>
                </a:tc>
                <a:extLst>
                  <a:ext uri="{0D108BD9-81ED-4DB2-BD59-A6C34878D82A}">
                    <a16:rowId xmlns:a16="http://schemas.microsoft.com/office/drawing/2014/main" val="616167342"/>
                  </a:ext>
                </a:extLst>
              </a:tr>
              <a:tr h="421240">
                <a:tc>
                  <a:txBody>
                    <a:bodyPr/>
                    <a:lstStyle/>
                    <a:p>
                      <a:pPr marL="0" algn="l" defTabSz="914400" rtl="0" eaLnBrk="1" fontAlgn="ctr" latinLnBrk="0" hangingPunct="1"/>
                      <a:r>
                        <a:rPr lang="en-IN" sz="1400" kern="1200" dirty="0">
                          <a:solidFill>
                            <a:schemeClr val="dk1"/>
                          </a:solidFill>
                          <a:effectLst/>
                          <a:latin typeface="+mn-lt"/>
                          <a:ea typeface="+mn-ea"/>
                          <a:cs typeface="+mn-cs"/>
                        </a:rPr>
                        <a:t>248967</a:t>
                      </a:r>
                    </a:p>
                  </a:txBody>
                  <a:tcPr anchor="ctr"/>
                </a:tc>
                <a:tc>
                  <a:txBody>
                    <a:bodyPr/>
                    <a:lstStyle/>
                    <a:p>
                      <a:pPr marL="0" algn="r" defTabSz="914400" rtl="0" eaLnBrk="1" fontAlgn="ctr" latinLnBrk="0" hangingPunct="1"/>
                      <a:r>
                        <a:rPr lang="en-IN" sz="1400" kern="1200" dirty="0">
                          <a:solidFill>
                            <a:schemeClr val="dk1"/>
                          </a:solidFill>
                          <a:effectLst/>
                          <a:latin typeface="+mn-lt"/>
                          <a:ea typeface="+mn-ea"/>
                          <a:cs typeface="+mn-cs"/>
                        </a:rPr>
                        <a:t>843761449X</a:t>
                      </a:r>
                    </a:p>
                  </a:txBody>
                  <a:tcPr anchor="ctr"/>
                </a:tc>
                <a:tc>
                  <a:txBody>
                    <a:bodyPr/>
                    <a:lstStyle/>
                    <a:p>
                      <a:pPr marL="0" algn="r" defTabSz="914400" rtl="0" eaLnBrk="1" fontAlgn="ctr" latinLnBrk="0" hangingPunct="1"/>
                      <a:r>
                        <a:rPr lang="en-IN" sz="1400" kern="1200" dirty="0">
                          <a:solidFill>
                            <a:schemeClr val="dk1"/>
                          </a:solidFill>
                          <a:effectLst/>
                          <a:latin typeface="+mn-lt"/>
                          <a:ea typeface="+mn-ea"/>
                          <a:cs typeface="+mn-cs"/>
                        </a:rPr>
                        <a:t>Jane Eyre</a:t>
                      </a:r>
                    </a:p>
                  </a:txBody>
                  <a:tcPr anchor="ctr"/>
                </a:tc>
                <a:tc>
                  <a:txBody>
                    <a:bodyPr/>
                    <a:lstStyle/>
                    <a:p>
                      <a:pPr marL="0" algn="r" defTabSz="914400" rtl="0" eaLnBrk="1" fontAlgn="ctr" latinLnBrk="0" hangingPunct="1"/>
                      <a:r>
                        <a:rPr lang="en-IN" sz="1400" kern="1200" dirty="0">
                          <a:solidFill>
                            <a:schemeClr val="dk1"/>
                          </a:solidFill>
                          <a:effectLst/>
                          <a:latin typeface="+mn-lt"/>
                          <a:ea typeface="+mn-ea"/>
                          <a:cs typeface="+mn-cs"/>
                        </a:rPr>
                        <a:t>Charlotte Bronte</a:t>
                      </a:r>
                    </a:p>
                  </a:txBody>
                  <a:tcPr anchor="ctr"/>
                </a:tc>
                <a:tc>
                  <a:txBody>
                    <a:bodyPr/>
                    <a:lstStyle/>
                    <a:p>
                      <a:pPr marL="0" algn="r" defTabSz="914400" rtl="0" eaLnBrk="1" fontAlgn="ctr" latinLnBrk="0" hangingPunct="1"/>
                      <a:r>
                        <a:rPr lang="en-IN" sz="1400" kern="1200" dirty="0">
                          <a:solidFill>
                            <a:schemeClr val="dk1"/>
                          </a:solidFill>
                          <a:effectLst/>
                          <a:latin typeface="+mn-lt"/>
                          <a:ea typeface="+mn-ea"/>
                          <a:cs typeface="+mn-cs"/>
                        </a:rPr>
                        <a:t>1998.0</a:t>
                      </a:r>
                    </a:p>
                  </a:txBody>
                  <a:tcPr anchor="ctr"/>
                </a:tc>
                <a:tc>
                  <a:txBody>
                    <a:bodyPr/>
                    <a:lstStyle/>
                    <a:p>
                      <a:pPr marL="0" algn="r" defTabSz="914400" rtl="0" eaLnBrk="1" fontAlgn="ctr" latinLnBrk="0" hangingPunct="1"/>
                      <a:r>
                        <a:rPr lang="en-IN" sz="1400" kern="1200" dirty="0" err="1">
                          <a:solidFill>
                            <a:schemeClr val="dk1"/>
                          </a:solidFill>
                          <a:effectLst/>
                          <a:latin typeface="+mn-lt"/>
                          <a:ea typeface="+mn-ea"/>
                          <a:cs typeface="+mn-cs"/>
                        </a:rPr>
                        <a:t>Ediciones</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Catedra</a:t>
                      </a:r>
                      <a:r>
                        <a:rPr lang="en-IN" sz="1400" kern="1200" dirty="0">
                          <a:solidFill>
                            <a:schemeClr val="dk1"/>
                          </a:solidFill>
                          <a:effectLst/>
                          <a:latin typeface="+mn-lt"/>
                          <a:ea typeface="+mn-ea"/>
                          <a:cs typeface="+mn-cs"/>
                        </a:rPr>
                        <a:t> S.A.</a:t>
                      </a:r>
                    </a:p>
                  </a:txBody>
                  <a:tcPr anchor="ctr"/>
                </a:tc>
                <a:extLst>
                  <a:ext uri="{0D108BD9-81ED-4DB2-BD59-A6C34878D82A}">
                    <a16:rowId xmlns:a16="http://schemas.microsoft.com/office/drawing/2014/main" val="1545310159"/>
                  </a:ext>
                </a:extLst>
              </a:tr>
            </a:tbl>
          </a:graphicData>
        </a:graphic>
      </p:graphicFrame>
      <p:sp>
        <p:nvSpPr>
          <p:cNvPr id="7" name="Rectangle 6">
            <a:extLst>
              <a:ext uri="{FF2B5EF4-FFF2-40B4-BE49-F238E27FC236}">
                <a16:creationId xmlns:a16="http://schemas.microsoft.com/office/drawing/2014/main" id="{6DD4EE20-8A2D-5AE8-BF11-16FEB697A0C4}"/>
              </a:ext>
            </a:extLst>
          </p:cNvPr>
          <p:cNvSpPr/>
          <p:nvPr/>
        </p:nvSpPr>
        <p:spPr>
          <a:xfrm>
            <a:off x="291830" y="5963055"/>
            <a:ext cx="11342451" cy="603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It looks like each ISBN assigned to the book 'Jane Eyre' has different Publisher and Year of Publication values also.</a:t>
            </a:r>
          </a:p>
        </p:txBody>
      </p:sp>
    </p:spTree>
    <p:extLst>
      <p:ext uri="{BB962C8B-B14F-4D97-AF65-F5344CB8AC3E}">
        <p14:creationId xmlns:p14="http://schemas.microsoft.com/office/powerpoint/2010/main" val="56363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95C9B-E668-44A7-ADAE-676FD879BCC3}"/>
              </a:ext>
            </a:extLst>
          </p:cNvPr>
          <p:cNvSpPr txBox="1"/>
          <p:nvPr/>
        </p:nvSpPr>
        <p:spPr>
          <a:xfrm>
            <a:off x="510363" y="721895"/>
            <a:ext cx="10587565" cy="2585323"/>
          </a:xfrm>
          <a:prstGeom prst="rect">
            <a:avLst/>
          </a:prstGeom>
          <a:noFill/>
        </p:spPr>
        <p:txBody>
          <a:bodyPr wrap="square" rtlCol="0">
            <a:spAutoFit/>
          </a:bodyPr>
          <a:lstStyle/>
          <a:p>
            <a:pPr algn="l"/>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It might be more useful for our model if we simplified this to give each book a unique identifier, independent of the book format, as our recommendations will be for a book, not a specific version of a book. Therefore, all values in the Jane Eyre example above would stay the same, except all of the Jane Eyre entries would additionally be assigned a unique ISBN code as a new field.</a:t>
            </a:r>
          </a:p>
          <a:p>
            <a:pPr algn="l"/>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1" i="0" dirty="0">
                <a:solidFill>
                  <a:srgbClr val="212121"/>
                </a:solidFill>
                <a:effectLst/>
                <a:latin typeface="Roboto" panose="02000000000000000000" pitchFamily="2" charset="0"/>
              </a:rPr>
              <a:t>Will create this more unique identifier under the field name '</a:t>
            </a:r>
            <a:r>
              <a:rPr lang="en-US" b="1" i="0" dirty="0" err="1">
                <a:solidFill>
                  <a:srgbClr val="212121"/>
                </a:solidFill>
                <a:effectLst/>
                <a:latin typeface="Roboto" panose="02000000000000000000" pitchFamily="2" charset="0"/>
              </a:rPr>
              <a:t>unique_isbn</a:t>
            </a:r>
            <a:r>
              <a:rPr lang="en-US" b="1" i="0" dirty="0">
                <a:solidFill>
                  <a:srgbClr val="212121"/>
                </a:solidFill>
                <a:effectLst/>
                <a:latin typeface="Roboto" panose="02000000000000000000" pitchFamily="2" charset="0"/>
              </a:rPr>
              <a:t>'. Note that entries with only a single ISBN number will be left the same. However, we need to do this after joining to the other tables in the dataset, as some ISBNs in the 'book-rating' table may be removed if done prior.</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491243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324F-329D-44F2-A8B4-39F41031CE28}"/>
              </a:ext>
            </a:extLst>
          </p:cNvPr>
          <p:cNvSpPr>
            <a:spLocks noGrp="1"/>
          </p:cNvSpPr>
          <p:nvPr>
            <p:ph type="title"/>
          </p:nvPr>
        </p:nvSpPr>
        <p:spPr/>
        <p:txBody>
          <a:bodyPr/>
          <a:lstStyle/>
          <a:p>
            <a:pPr algn="ctr"/>
            <a:r>
              <a:rPr lang="en-IN" dirty="0"/>
              <a:t>INVESTIGATING BOOK_RATINGS dataset</a:t>
            </a:r>
          </a:p>
        </p:txBody>
      </p:sp>
      <p:graphicFrame>
        <p:nvGraphicFramePr>
          <p:cNvPr id="5" name="Table 5">
            <a:extLst>
              <a:ext uri="{FF2B5EF4-FFF2-40B4-BE49-F238E27FC236}">
                <a16:creationId xmlns:a16="http://schemas.microsoft.com/office/drawing/2014/main" id="{F04409DE-77BB-4ECB-8FE3-9EEA17A01A30}"/>
              </a:ext>
            </a:extLst>
          </p:cNvPr>
          <p:cNvGraphicFramePr>
            <a:graphicFrameLocks noGrp="1"/>
          </p:cNvGraphicFramePr>
          <p:nvPr>
            <p:ph sz="half" idx="1"/>
            <p:extLst>
              <p:ext uri="{D42A27DB-BD31-4B8C-83A1-F6EECF244321}">
                <p14:modId xmlns:p14="http://schemas.microsoft.com/office/powerpoint/2010/main" val="924137320"/>
              </p:ext>
            </p:extLst>
          </p:nvPr>
        </p:nvGraphicFramePr>
        <p:xfrm>
          <a:off x="342899" y="2066925"/>
          <a:ext cx="6111065" cy="4039862"/>
        </p:xfrm>
        <a:graphic>
          <a:graphicData uri="http://schemas.openxmlformats.org/drawingml/2006/table">
            <a:tbl>
              <a:tblPr firstRow="1" bandRow="1">
                <a:tableStyleId>{5C22544A-7EE6-4342-B048-85BDC9FD1C3A}</a:tableStyleId>
              </a:tblPr>
              <a:tblGrid>
                <a:gridCol w="809788">
                  <a:extLst>
                    <a:ext uri="{9D8B030D-6E8A-4147-A177-3AD203B41FA5}">
                      <a16:colId xmlns:a16="http://schemas.microsoft.com/office/drawing/2014/main" val="3952305561"/>
                    </a:ext>
                  </a:extLst>
                </a:gridCol>
                <a:gridCol w="1728736">
                  <a:extLst>
                    <a:ext uri="{9D8B030D-6E8A-4147-A177-3AD203B41FA5}">
                      <a16:colId xmlns:a16="http://schemas.microsoft.com/office/drawing/2014/main" val="2141790365"/>
                    </a:ext>
                  </a:extLst>
                </a:gridCol>
                <a:gridCol w="1616149">
                  <a:extLst>
                    <a:ext uri="{9D8B030D-6E8A-4147-A177-3AD203B41FA5}">
                      <a16:colId xmlns:a16="http://schemas.microsoft.com/office/drawing/2014/main" val="2273160962"/>
                    </a:ext>
                  </a:extLst>
                </a:gridCol>
                <a:gridCol w="1956392">
                  <a:extLst>
                    <a:ext uri="{9D8B030D-6E8A-4147-A177-3AD203B41FA5}">
                      <a16:colId xmlns:a16="http://schemas.microsoft.com/office/drawing/2014/main" val="2737706881"/>
                    </a:ext>
                  </a:extLst>
                </a:gridCol>
              </a:tblGrid>
              <a:tr h="644377">
                <a:tc>
                  <a:txBody>
                    <a:bodyPr/>
                    <a:lstStyle/>
                    <a:p>
                      <a:pPr algn="r"/>
                      <a:endParaRPr lang="en-IN" b="1" dirty="0">
                        <a:effectLst/>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b="1" dirty="0" err="1">
                          <a:effectLst/>
                        </a:rPr>
                        <a:t>user_id</a:t>
                      </a:r>
                      <a:endParaRPr lang="en-IN" b="1" dirty="0">
                        <a:effectLst/>
                      </a:endParaRPr>
                    </a:p>
                    <a:p>
                      <a:pPr algn="r"/>
                      <a:endParaRPr lang="en-IN" b="1" dirty="0">
                        <a:effectLst/>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b="1" dirty="0">
                          <a:effectLst/>
                        </a:rPr>
                        <a:t>ISBN</a:t>
                      </a:r>
                    </a:p>
                    <a:p>
                      <a:pPr algn="r"/>
                      <a:endParaRPr lang="en-IN" b="1"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effectLst/>
                        </a:rPr>
                        <a:t>book_rating</a:t>
                      </a:r>
                      <a:endParaRPr lang="en-IN" b="1" dirty="0">
                        <a:effectLst/>
                      </a:endParaRPr>
                    </a:p>
                  </a:txBody>
                  <a:tcPr/>
                </a:tc>
                <a:extLst>
                  <a:ext uri="{0D108BD9-81ED-4DB2-BD59-A6C34878D82A}">
                    <a16:rowId xmlns:a16="http://schemas.microsoft.com/office/drawing/2014/main" val="1946346790"/>
                  </a:ext>
                </a:extLst>
              </a:tr>
              <a:tr h="679097">
                <a:tc>
                  <a:txBody>
                    <a:bodyPr/>
                    <a:lstStyle/>
                    <a:p>
                      <a:pPr fontAlgn="ctr"/>
                      <a:r>
                        <a:rPr lang="en-IN" b="1">
                          <a:effectLst/>
                        </a:rPr>
                        <a:t>0</a:t>
                      </a:r>
                    </a:p>
                  </a:txBody>
                  <a:tcPr anchor="ctr"/>
                </a:tc>
                <a:tc>
                  <a:txBody>
                    <a:bodyPr/>
                    <a:lstStyle/>
                    <a:p>
                      <a:pPr algn="r"/>
                      <a:r>
                        <a:rPr lang="en-IN">
                          <a:effectLst/>
                        </a:rPr>
                        <a:t>276725</a:t>
                      </a:r>
                    </a:p>
                  </a:txBody>
                  <a:tcPr anchor="ctr"/>
                </a:tc>
                <a:tc>
                  <a:txBody>
                    <a:bodyPr/>
                    <a:lstStyle/>
                    <a:p>
                      <a:pPr algn="r"/>
                      <a:r>
                        <a:rPr lang="en-IN">
                          <a:effectLst/>
                        </a:rPr>
                        <a:t>034545104X</a:t>
                      </a:r>
                    </a:p>
                  </a:txBody>
                  <a:tcPr anchor="ctr"/>
                </a:tc>
                <a:tc>
                  <a:txBody>
                    <a:bodyPr/>
                    <a:lstStyle/>
                    <a:p>
                      <a:pPr algn="r"/>
                      <a:r>
                        <a:rPr lang="en-IN" dirty="0">
                          <a:effectLst/>
                        </a:rPr>
                        <a:t>0</a:t>
                      </a:r>
                    </a:p>
                  </a:txBody>
                  <a:tcPr anchor="ctr"/>
                </a:tc>
                <a:extLst>
                  <a:ext uri="{0D108BD9-81ED-4DB2-BD59-A6C34878D82A}">
                    <a16:rowId xmlns:a16="http://schemas.microsoft.com/office/drawing/2014/main" val="3530076365"/>
                  </a:ext>
                </a:extLst>
              </a:tr>
              <a:tr h="679097">
                <a:tc>
                  <a:txBody>
                    <a:bodyPr/>
                    <a:lstStyle/>
                    <a:p>
                      <a:pPr fontAlgn="ctr"/>
                      <a:r>
                        <a:rPr lang="en-IN" b="1">
                          <a:effectLst/>
                        </a:rPr>
                        <a:t>1</a:t>
                      </a:r>
                    </a:p>
                  </a:txBody>
                  <a:tcPr anchor="ctr"/>
                </a:tc>
                <a:tc>
                  <a:txBody>
                    <a:bodyPr/>
                    <a:lstStyle/>
                    <a:p>
                      <a:pPr algn="r"/>
                      <a:r>
                        <a:rPr lang="en-IN">
                          <a:effectLst/>
                        </a:rPr>
                        <a:t>276726</a:t>
                      </a:r>
                    </a:p>
                  </a:txBody>
                  <a:tcPr anchor="ctr"/>
                </a:tc>
                <a:tc>
                  <a:txBody>
                    <a:bodyPr/>
                    <a:lstStyle/>
                    <a:p>
                      <a:pPr algn="r"/>
                      <a:r>
                        <a:rPr lang="en-IN">
                          <a:effectLst/>
                        </a:rPr>
                        <a:t>0155061224</a:t>
                      </a:r>
                    </a:p>
                  </a:txBody>
                  <a:tcPr anchor="ctr"/>
                </a:tc>
                <a:tc>
                  <a:txBody>
                    <a:bodyPr/>
                    <a:lstStyle/>
                    <a:p>
                      <a:pPr algn="r"/>
                      <a:r>
                        <a:rPr lang="en-IN">
                          <a:effectLst/>
                        </a:rPr>
                        <a:t>5</a:t>
                      </a:r>
                    </a:p>
                  </a:txBody>
                  <a:tcPr anchor="ctr"/>
                </a:tc>
                <a:extLst>
                  <a:ext uri="{0D108BD9-81ED-4DB2-BD59-A6C34878D82A}">
                    <a16:rowId xmlns:a16="http://schemas.microsoft.com/office/drawing/2014/main" val="2888204196"/>
                  </a:ext>
                </a:extLst>
              </a:tr>
              <a:tr h="679097">
                <a:tc>
                  <a:txBody>
                    <a:bodyPr/>
                    <a:lstStyle/>
                    <a:p>
                      <a:pPr fontAlgn="ctr"/>
                      <a:r>
                        <a:rPr lang="en-IN" b="1" dirty="0">
                          <a:effectLst/>
                        </a:rPr>
                        <a:t>2</a:t>
                      </a:r>
                    </a:p>
                  </a:txBody>
                  <a:tcPr anchor="ctr"/>
                </a:tc>
                <a:tc>
                  <a:txBody>
                    <a:bodyPr/>
                    <a:lstStyle/>
                    <a:p>
                      <a:pPr algn="r"/>
                      <a:r>
                        <a:rPr lang="en-IN">
                          <a:effectLst/>
                        </a:rPr>
                        <a:t>276727</a:t>
                      </a:r>
                    </a:p>
                  </a:txBody>
                  <a:tcPr anchor="ctr"/>
                </a:tc>
                <a:tc>
                  <a:txBody>
                    <a:bodyPr/>
                    <a:lstStyle/>
                    <a:p>
                      <a:pPr algn="r"/>
                      <a:r>
                        <a:rPr lang="en-IN">
                          <a:effectLst/>
                        </a:rPr>
                        <a:t>0446520802</a:t>
                      </a:r>
                    </a:p>
                  </a:txBody>
                  <a:tcPr anchor="ctr"/>
                </a:tc>
                <a:tc>
                  <a:txBody>
                    <a:bodyPr/>
                    <a:lstStyle/>
                    <a:p>
                      <a:pPr algn="r"/>
                      <a:r>
                        <a:rPr lang="en-IN">
                          <a:effectLst/>
                        </a:rPr>
                        <a:t>0</a:t>
                      </a:r>
                    </a:p>
                  </a:txBody>
                  <a:tcPr anchor="ctr"/>
                </a:tc>
                <a:extLst>
                  <a:ext uri="{0D108BD9-81ED-4DB2-BD59-A6C34878D82A}">
                    <a16:rowId xmlns:a16="http://schemas.microsoft.com/office/drawing/2014/main" val="1684395789"/>
                  </a:ext>
                </a:extLst>
              </a:tr>
              <a:tr h="679097">
                <a:tc>
                  <a:txBody>
                    <a:bodyPr/>
                    <a:lstStyle/>
                    <a:p>
                      <a:pPr fontAlgn="ctr"/>
                      <a:r>
                        <a:rPr lang="en-IN" b="1">
                          <a:effectLst/>
                        </a:rPr>
                        <a:t>3</a:t>
                      </a:r>
                    </a:p>
                  </a:txBody>
                  <a:tcPr anchor="ctr"/>
                </a:tc>
                <a:tc>
                  <a:txBody>
                    <a:bodyPr/>
                    <a:lstStyle/>
                    <a:p>
                      <a:pPr algn="r"/>
                      <a:r>
                        <a:rPr lang="en-IN">
                          <a:effectLst/>
                        </a:rPr>
                        <a:t>276729</a:t>
                      </a:r>
                    </a:p>
                  </a:txBody>
                  <a:tcPr anchor="ctr"/>
                </a:tc>
                <a:tc>
                  <a:txBody>
                    <a:bodyPr/>
                    <a:lstStyle/>
                    <a:p>
                      <a:pPr algn="r"/>
                      <a:r>
                        <a:rPr lang="en-IN">
                          <a:effectLst/>
                        </a:rPr>
                        <a:t>052165615X</a:t>
                      </a:r>
                    </a:p>
                  </a:txBody>
                  <a:tcPr anchor="ctr"/>
                </a:tc>
                <a:tc>
                  <a:txBody>
                    <a:bodyPr/>
                    <a:lstStyle/>
                    <a:p>
                      <a:pPr algn="r"/>
                      <a:r>
                        <a:rPr lang="en-IN">
                          <a:effectLst/>
                        </a:rPr>
                        <a:t>3</a:t>
                      </a:r>
                    </a:p>
                  </a:txBody>
                  <a:tcPr anchor="ctr"/>
                </a:tc>
                <a:extLst>
                  <a:ext uri="{0D108BD9-81ED-4DB2-BD59-A6C34878D82A}">
                    <a16:rowId xmlns:a16="http://schemas.microsoft.com/office/drawing/2014/main" val="3133851752"/>
                  </a:ext>
                </a:extLst>
              </a:tr>
              <a:tr h="679097">
                <a:tc>
                  <a:txBody>
                    <a:bodyPr/>
                    <a:lstStyle/>
                    <a:p>
                      <a:pPr fontAlgn="ctr"/>
                      <a:r>
                        <a:rPr lang="en-IN" b="1">
                          <a:effectLst/>
                        </a:rPr>
                        <a:t>4</a:t>
                      </a:r>
                    </a:p>
                  </a:txBody>
                  <a:tcPr anchor="ctr"/>
                </a:tc>
                <a:tc>
                  <a:txBody>
                    <a:bodyPr/>
                    <a:lstStyle/>
                    <a:p>
                      <a:pPr algn="r"/>
                      <a:r>
                        <a:rPr lang="en-IN">
                          <a:effectLst/>
                        </a:rPr>
                        <a:t>276729</a:t>
                      </a:r>
                    </a:p>
                  </a:txBody>
                  <a:tcPr anchor="ctr"/>
                </a:tc>
                <a:tc>
                  <a:txBody>
                    <a:bodyPr/>
                    <a:lstStyle/>
                    <a:p>
                      <a:pPr algn="r"/>
                      <a:r>
                        <a:rPr lang="en-IN">
                          <a:effectLst/>
                        </a:rPr>
                        <a:t>0521795028</a:t>
                      </a:r>
                    </a:p>
                  </a:txBody>
                  <a:tcPr anchor="ctr"/>
                </a:tc>
                <a:tc>
                  <a:txBody>
                    <a:bodyPr/>
                    <a:lstStyle/>
                    <a:p>
                      <a:pPr algn="r"/>
                      <a:r>
                        <a:rPr lang="en-IN" dirty="0">
                          <a:effectLst/>
                        </a:rPr>
                        <a:t>6</a:t>
                      </a:r>
                    </a:p>
                  </a:txBody>
                  <a:tcPr anchor="ctr"/>
                </a:tc>
                <a:extLst>
                  <a:ext uri="{0D108BD9-81ED-4DB2-BD59-A6C34878D82A}">
                    <a16:rowId xmlns:a16="http://schemas.microsoft.com/office/drawing/2014/main" val="70556718"/>
                  </a:ext>
                </a:extLst>
              </a:tr>
            </a:tbl>
          </a:graphicData>
        </a:graphic>
      </p:graphicFrame>
      <p:sp>
        <p:nvSpPr>
          <p:cNvPr id="4" name="Content Placeholder 3">
            <a:extLst>
              <a:ext uri="{FF2B5EF4-FFF2-40B4-BE49-F238E27FC236}">
                <a16:creationId xmlns:a16="http://schemas.microsoft.com/office/drawing/2014/main" id="{033BE8D3-0258-4F01-9A2F-8F0B00691E9F}"/>
              </a:ext>
            </a:extLst>
          </p:cNvPr>
          <p:cNvSpPr>
            <a:spLocks noGrp="1"/>
          </p:cNvSpPr>
          <p:nvPr>
            <p:ph sz="half" idx="2"/>
          </p:nvPr>
        </p:nvSpPr>
        <p:spPr/>
        <p:txBody>
          <a:bodyPr/>
          <a:lstStyle/>
          <a:p>
            <a:pPr marL="457200" indent="-457200">
              <a:buAutoNum type="arabicPeriod"/>
            </a:pPr>
            <a:r>
              <a:rPr lang="en-US" dirty="0"/>
              <a:t>The datatypes all look good. ISBN contains letters so it should be object.</a:t>
            </a:r>
          </a:p>
          <a:p>
            <a:pPr marL="457200" indent="-457200">
              <a:buAutoNum type="arabicPeriod"/>
            </a:pPr>
            <a:r>
              <a:rPr lang="en-IN" dirty="0"/>
              <a:t>The top 5 users are 11676, 198711, 198711, 153662, 98391</a:t>
            </a:r>
          </a:p>
        </p:txBody>
      </p:sp>
    </p:spTree>
    <p:extLst>
      <p:ext uri="{BB962C8B-B14F-4D97-AF65-F5344CB8AC3E}">
        <p14:creationId xmlns:p14="http://schemas.microsoft.com/office/powerpoint/2010/main" val="153323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AF3D-D59C-483D-8864-68012D483846}"/>
              </a:ext>
            </a:extLst>
          </p:cNvPr>
          <p:cNvSpPr>
            <a:spLocks noGrp="1"/>
          </p:cNvSpPr>
          <p:nvPr>
            <p:ph type="title"/>
          </p:nvPr>
        </p:nvSpPr>
        <p:spPr/>
        <p:txBody>
          <a:bodyPr/>
          <a:lstStyle/>
          <a:p>
            <a:pPr algn="ctr"/>
            <a:r>
              <a:rPr lang="en-US" dirty="0"/>
              <a:t>Users distribution – with more than 50 ratings removed</a:t>
            </a:r>
            <a:endParaRPr lang="en-IN" dirty="0"/>
          </a:p>
        </p:txBody>
      </p:sp>
      <p:sp>
        <p:nvSpPr>
          <p:cNvPr id="4" name="Content Placeholder 3">
            <a:extLst>
              <a:ext uri="{FF2B5EF4-FFF2-40B4-BE49-F238E27FC236}">
                <a16:creationId xmlns:a16="http://schemas.microsoft.com/office/drawing/2014/main" id="{16184A9E-8994-4AF8-8F43-02353FFA0B42}"/>
              </a:ext>
            </a:extLst>
          </p:cNvPr>
          <p:cNvSpPr>
            <a:spLocks noGrp="1"/>
          </p:cNvSpPr>
          <p:nvPr>
            <p:ph sz="half" idx="2"/>
          </p:nvPr>
        </p:nvSpPr>
        <p:spPr/>
        <p:txBody>
          <a:bodyPr/>
          <a:lstStyle/>
          <a:p>
            <a:pPr marL="0" indent="0">
              <a:buNone/>
            </a:pPr>
            <a:r>
              <a:rPr lang="en-US" b="0" i="0" dirty="0">
                <a:solidFill>
                  <a:srgbClr val="212121"/>
                </a:solidFill>
                <a:effectLst/>
                <a:latin typeface="Roboto" panose="02000000000000000000" pitchFamily="2" charset="0"/>
              </a:rPr>
              <a:t>It looks like by far the most frequent events are users with only 1 or 2 rating entries. We can see that the 'super users' with thousands of ratings are significant outliers.</a:t>
            </a:r>
            <a:endParaRPr lang="en-IN" dirty="0"/>
          </a:p>
        </p:txBody>
      </p:sp>
      <p:pic>
        <p:nvPicPr>
          <p:cNvPr id="6146" name="Picture 2">
            <a:extLst>
              <a:ext uri="{FF2B5EF4-FFF2-40B4-BE49-F238E27FC236}">
                <a16:creationId xmlns:a16="http://schemas.microsoft.com/office/drawing/2014/main" id="{FD8CEE1E-1DDB-4C0C-99F2-D84B5EB832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015" y="2194560"/>
            <a:ext cx="5285523" cy="417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6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8D4D-46F6-4168-A2C4-C2A4CA4D544B}"/>
              </a:ext>
            </a:extLst>
          </p:cNvPr>
          <p:cNvSpPr>
            <a:spLocks noGrp="1"/>
          </p:cNvSpPr>
          <p:nvPr>
            <p:ph type="title"/>
          </p:nvPr>
        </p:nvSpPr>
        <p:spPr>
          <a:xfrm>
            <a:off x="1350336" y="3774558"/>
            <a:ext cx="4125431" cy="170122"/>
          </a:xfrm>
        </p:spPr>
        <p:txBody>
          <a:bodyPr>
            <a:noAutofit/>
          </a:bodyPr>
          <a:lstStyle/>
          <a:p>
            <a:r>
              <a:rPr lang="en-US" sz="6000"/>
              <a:t>Summar</a:t>
            </a:r>
            <a:r>
              <a:rPr lang="en-US" sz="6000" dirty="0"/>
              <a:t>y</a:t>
            </a:r>
            <a:r>
              <a:rPr lang="en-US" sz="6000"/>
              <a:t>:</a:t>
            </a:r>
            <a:endParaRPr lang="en-IN" sz="6000" dirty="0"/>
          </a:p>
        </p:txBody>
      </p:sp>
      <p:sp>
        <p:nvSpPr>
          <p:cNvPr id="3" name="Text Placeholder 2">
            <a:extLst>
              <a:ext uri="{FF2B5EF4-FFF2-40B4-BE49-F238E27FC236}">
                <a16:creationId xmlns:a16="http://schemas.microsoft.com/office/drawing/2014/main" id="{30E22EB3-2801-485E-9533-B88BB5D57D86}"/>
              </a:ext>
            </a:extLst>
          </p:cNvPr>
          <p:cNvSpPr>
            <a:spLocks noGrp="1"/>
          </p:cNvSpPr>
          <p:nvPr>
            <p:ph type="body" idx="1"/>
          </p:nvPr>
        </p:nvSpPr>
        <p:spPr>
          <a:xfrm>
            <a:off x="1569720" y="4325109"/>
            <a:ext cx="9052560" cy="3314780"/>
          </a:xfrm>
        </p:spPr>
        <p:txBody>
          <a:bodyPr>
            <a:normAutofit/>
          </a:bodyPr>
          <a:lstStyle/>
          <a:p>
            <a:pPr marL="457200" indent="-457200">
              <a:buAutoNum type="arabicPeriod"/>
            </a:pPr>
            <a:r>
              <a:rPr lang="en-US" dirty="0"/>
              <a:t>Performing EDA on individual datasets</a:t>
            </a:r>
          </a:p>
          <a:p>
            <a:pPr marL="457200" indent="-457200">
              <a:buAutoNum type="arabicPeriod"/>
            </a:pPr>
            <a:r>
              <a:rPr lang="en-US" dirty="0"/>
              <a:t>Merging of dataset</a:t>
            </a:r>
          </a:p>
          <a:p>
            <a:pPr marL="457200" indent="-457200">
              <a:buAutoNum type="arabicPeriod"/>
            </a:pPr>
            <a:r>
              <a:rPr lang="en-US" dirty="0"/>
              <a:t>Model Building</a:t>
            </a:r>
          </a:p>
          <a:p>
            <a:pPr marL="457200" indent="-457200">
              <a:buAutoNum type="arabicPeriod"/>
            </a:pPr>
            <a:r>
              <a:rPr lang="en-US" dirty="0"/>
              <a:t>Model Evaluation</a:t>
            </a:r>
          </a:p>
          <a:p>
            <a:pPr marL="457200" indent="-457200">
              <a:buAutoNum type="arabicPeriod"/>
            </a:pPr>
            <a:r>
              <a:rPr lang="en-US" dirty="0"/>
              <a:t>Model Deployment</a:t>
            </a:r>
          </a:p>
        </p:txBody>
      </p:sp>
      <p:sp>
        <p:nvSpPr>
          <p:cNvPr id="4" name="TextBox 3">
            <a:extLst>
              <a:ext uri="{FF2B5EF4-FFF2-40B4-BE49-F238E27FC236}">
                <a16:creationId xmlns:a16="http://schemas.microsoft.com/office/drawing/2014/main" id="{0412ABB4-E1DD-197C-F274-293A64F64CA1}"/>
              </a:ext>
            </a:extLst>
          </p:cNvPr>
          <p:cNvSpPr txBox="1"/>
          <p:nvPr/>
        </p:nvSpPr>
        <p:spPr>
          <a:xfrm>
            <a:off x="1467292" y="574158"/>
            <a:ext cx="8814391" cy="2185214"/>
          </a:xfrm>
          <a:prstGeom prst="rect">
            <a:avLst/>
          </a:prstGeom>
          <a:noFill/>
        </p:spPr>
        <p:txBody>
          <a:bodyPr wrap="square" rtlCol="0">
            <a:spAutoFit/>
          </a:bodyPr>
          <a:lstStyle/>
          <a:p>
            <a:r>
              <a:rPr lang="en-IN" sz="6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OBJECTIVE</a:t>
            </a:r>
            <a:r>
              <a:rPr lang="en-IN" dirty="0"/>
              <a:t>:</a:t>
            </a:r>
          </a:p>
          <a:p>
            <a:r>
              <a:rPr lang="en-US" b="0" i="0" dirty="0">
                <a:effectLst/>
                <a:latin typeface="-apple-system"/>
              </a:rPr>
              <a:t>	</a:t>
            </a:r>
          </a:p>
          <a:p>
            <a:r>
              <a:rPr lang="en-US" dirty="0">
                <a:latin typeface="-apple-system"/>
              </a:rPr>
              <a:t>	</a:t>
            </a:r>
            <a:r>
              <a:rPr lang="en-US" sz="2000" dirty="0"/>
              <a:t>The</a:t>
            </a:r>
            <a:r>
              <a:rPr lang="en-US" b="0" i="0" dirty="0">
                <a:effectLst/>
                <a:latin typeface="-apple-system"/>
              </a:rPr>
              <a:t> </a:t>
            </a:r>
            <a:r>
              <a:rPr lang="en-US" sz="2000" dirty="0"/>
              <a:t>aim of this project is to build a recommendation engine using the Book-Crossing dataset, which includes user ratings.</a:t>
            </a:r>
            <a:endParaRPr lang="en-IN" sz="2000" dirty="0"/>
          </a:p>
          <a:p>
            <a:endParaRPr lang="en-IN" dirty="0"/>
          </a:p>
        </p:txBody>
      </p:sp>
    </p:spTree>
    <p:extLst>
      <p:ext uri="{BB962C8B-B14F-4D97-AF65-F5344CB8AC3E}">
        <p14:creationId xmlns:p14="http://schemas.microsoft.com/office/powerpoint/2010/main" val="188332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88E0-4148-433F-9FD8-6FF03FC3B878}"/>
              </a:ext>
            </a:extLst>
          </p:cNvPr>
          <p:cNvSpPr>
            <a:spLocks noGrp="1"/>
          </p:cNvSpPr>
          <p:nvPr>
            <p:ph type="title"/>
          </p:nvPr>
        </p:nvSpPr>
        <p:spPr/>
        <p:txBody>
          <a:bodyPr/>
          <a:lstStyle/>
          <a:p>
            <a:pPr algn="ctr"/>
            <a:r>
              <a:rPr lang="en-US" dirty="0"/>
              <a:t>Users with more than 1000 ratings</a:t>
            </a:r>
            <a:endParaRPr lang="en-IN" dirty="0"/>
          </a:p>
        </p:txBody>
      </p:sp>
      <p:pic>
        <p:nvPicPr>
          <p:cNvPr id="7170" name="Picture 2">
            <a:extLst>
              <a:ext uri="{FF2B5EF4-FFF2-40B4-BE49-F238E27FC236}">
                <a16:creationId xmlns:a16="http://schemas.microsoft.com/office/drawing/2014/main" id="{4A4D4AD3-6D04-4815-95EB-77AEDCED17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9" y="3191858"/>
            <a:ext cx="10058399" cy="339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6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815D-19FF-4BB9-9ACD-E9FB8C3BB1EB}"/>
              </a:ext>
            </a:extLst>
          </p:cNvPr>
          <p:cNvSpPr>
            <a:spLocks noGrp="1"/>
          </p:cNvSpPr>
          <p:nvPr>
            <p:ph type="title"/>
          </p:nvPr>
        </p:nvSpPr>
        <p:spPr/>
        <p:txBody>
          <a:bodyPr/>
          <a:lstStyle/>
          <a:p>
            <a:pPr algn="ctr"/>
            <a:r>
              <a:rPr lang="en-US" dirty="0"/>
              <a:t>Ratings distribution</a:t>
            </a:r>
            <a:endParaRPr lang="en-IN" dirty="0"/>
          </a:p>
        </p:txBody>
      </p:sp>
      <p:pic>
        <p:nvPicPr>
          <p:cNvPr id="8194" name="Picture 2">
            <a:extLst>
              <a:ext uri="{FF2B5EF4-FFF2-40B4-BE49-F238E27FC236}">
                <a16:creationId xmlns:a16="http://schemas.microsoft.com/office/drawing/2014/main" id="{30E9840E-EB52-40B7-9A00-D0F72FE843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088" y="2093976"/>
            <a:ext cx="7320502" cy="4463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C1ADA4-0F5F-462E-9FD0-35C24DE9D667}"/>
              </a:ext>
            </a:extLst>
          </p:cNvPr>
          <p:cNvSpPr txBox="1"/>
          <p:nvPr/>
        </p:nvSpPr>
        <p:spPr>
          <a:xfrm>
            <a:off x="7844590" y="2310063"/>
            <a:ext cx="4138864" cy="3693319"/>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Seems like most of the entries have a rating of zero!</a:t>
            </a:r>
          </a:p>
          <a:p>
            <a:pPr algn="l"/>
            <a:r>
              <a:rPr lang="en-US" b="0" i="0" dirty="0">
                <a:solidFill>
                  <a:srgbClr val="212121"/>
                </a:solidFill>
                <a:effectLst/>
                <a:latin typeface="Roboto" panose="02000000000000000000" pitchFamily="2" charset="0"/>
              </a:rPr>
              <a:t>After doing some research on the internet regarding this (and similar) datasets, it appears that the rating scale is actually from 1 to 10, and a 0 indicates an 'implicit' rather than an 'explicit' rating.</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For the modeling step we'll only be looking at explicit ratings, and so the 0 rating entry rows will be removed</a:t>
            </a:r>
          </a:p>
          <a:p>
            <a:endParaRPr lang="en-IN" dirty="0"/>
          </a:p>
        </p:txBody>
      </p:sp>
    </p:spTree>
    <p:extLst>
      <p:ext uri="{BB962C8B-B14F-4D97-AF65-F5344CB8AC3E}">
        <p14:creationId xmlns:p14="http://schemas.microsoft.com/office/powerpoint/2010/main" val="94555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B31241-8C8A-4375-BD4F-5A1B3DA41335}"/>
              </a:ext>
            </a:extLst>
          </p:cNvPr>
          <p:cNvSpPr>
            <a:spLocks noGrp="1"/>
          </p:cNvSpPr>
          <p:nvPr>
            <p:ph sz="half" idx="2"/>
          </p:nvPr>
        </p:nvSpPr>
        <p:spPr>
          <a:xfrm>
            <a:off x="6537479" y="1130487"/>
            <a:ext cx="4754880" cy="3977640"/>
          </a:xfrm>
        </p:spPr>
        <p:txBody>
          <a:bodyPr/>
          <a:lstStyle/>
          <a:p>
            <a:pPr marL="457200" indent="-457200">
              <a:buAutoNum type="arabicPeriod"/>
            </a:pPr>
            <a:r>
              <a:rPr lang="en-US" b="0" i="0" dirty="0">
                <a:solidFill>
                  <a:srgbClr val="212121"/>
                </a:solidFill>
                <a:effectLst/>
                <a:latin typeface="Roboto" panose="02000000000000000000" pitchFamily="2" charset="0"/>
              </a:rPr>
              <a:t>By removing the implicit ratings we have reduced our sample size by more than half.</a:t>
            </a:r>
          </a:p>
          <a:p>
            <a:pPr marL="457200" indent="-457200">
              <a:buAutoNum type="arabicPeriod"/>
            </a:pPr>
            <a:r>
              <a:rPr lang="en-US" b="0" i="0" dirty="0">
                <a:solidFill>
                  <a:srgbClr val="212121"/>
                </a:solidFill>
                <a:effectLst/>
              </a:rPr>
              <a:t>Size of </a:t>
            </a:r>
            <a:r>
              <a:rPr lang="en-US" b="0" i="0" dirty="0" err="1">
                <a:solidFill>
                  <a:srgbClr val="212121"/>
                </a:solidFill>
                <a:effectLst/>
              </a:rPr>
              <a:t>book_ratings</a:t>
            </a:r>
            <a:r>
              <a:rPr lang="en-US" b="0" i="0" dirty="0">
                <a:solidFill>
                  <a:srgbClr val="212121"/>
                </a:solidFill>
                <a:effectLst/>
              </a:rPr>
              <a:t> before removing zero ratings: 1149780 Size of </a:t>
            </a:r>
            <a:r>
              <a:rPr lang="en-US" b="0" i="0" dirty="0" err="1">
                <a:solidFill>
                  <a:srgbClr val="212121"/>
                </a:solidFill>
                <a:effectLst/>
              </a:rPr>
              <a:t>book_ratings</a:t>
            </a:r>
            <a:r>
              <a:rPr lang="en-US" b="0" i="0" dirty="0">
                <a:solidFill>
                  <a:srgbClr val="212121"/>
                </a:solidFill>
                <a:effectLst/>
              </a:rPr>
              <a:t> after removing zero ratings: 433671</a:t>
            </a:r>
          </a:p>
          <a:p>
            <a:pPr marL="457200" indent="-457200">
              <a:buAutoNum type="arabicPeriod"/>
            </a:pPr>
            <a:r>
              <a:rPr lang="en-US" b="0" i="0" dirty="0">
                <a:solidFill>
                  <a:srgbClr val="212121"/>
                </a:solidFill>
                <a:effectLst/>
                <a:latin typeface="Roboto" panose="02000000000000000000" pitchFamily="2" charset="0"/>
              </a:rPr>
              <a:t>Now we can see that 8 is the most frequent rating, while users tend to give ratings &gt; 5, with very few low ratings given.</a:t>
            </a:r>
            <a:endParaRPr lang="en-US" b="0" i="0" dirty="0">
              <a:solidFill>
                <a:srgbClr val="212121"/>
              </a:solidFill>
              <a:effectLst/>
            </a:endParaRPr>
          </a:p>
        </p:txBody>
      </p:sp>
      <p:pic>
        <p:nvPicPr>
          <p:cNvPr id="9218" name="Picture 2">
            <a:extLst>
              <a:ext uri="{FF2B5EF4-FFF2-40B4-BE49-F238E27FC236}">
                <a16:creationId xmlns:a16="http://schemas.microsoft.com/office/drawing/2014/main" id="{6AB5D40F-5214-4D16-AF59-A5A5578589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1751" y="1029903"/>
            <a:ext cx="5294249" cy="417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014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8AC-50FA-4C77-B400-2F21F0B1D4A4}"/>
              </a:ext>
            </a:extLst>
          </p:cNvPr>
          <p:cNvSpPr>
            <a:spLocks noGrp="1"/>
          </p:cNvSpPr>
          <p:nvPr>
            <p:ph type="title"/>
          </p:nvPr>
        </p:nvSpPr>
        <p:spPr>
          <a:xfrm>
            <a:off x="1069847" y="484632"/>
            <a:ext cx="11030003" cy="1609344"/>
          </a:xfrm>
        </p:spPr>
        <p:txBody>
          <a:bodyPr/>
          <a:lstStyle/>
          <a:p>
            <a:r>
              <a:rPr lang="en-US" dirty="0"/>
              <a:t>JOINING BOOKS WITH BOOK_RATINGS TABLE</a:t>
            </a:r>
            <a:endParaRPr lang="en-IN" dirty="0"/>
          </a:p>
        </p:txBody>
      </p:sp>
      <p:sp>
        <p:nvSpPr>
          <p:cNvPr id="4" name="Content Placeholder 3">
            <a:extLst>
              <a:ext uri="{FF2B5EF4-FFF2-40B4-BE49-F238E27FC236}">
                <a16:creationId xmlns:a16="http://schemas.microsoft.com/office/drawing/2014/main" id="{06F0855D-29CA-45C4-ADF1-13E630830044}"/>
              </a:ext>
            </a:extLst>
          </p:cNvPr>
          <p:cNvSpPr>
            <a:spLocks noGrp="1"/>
          </p:cNvSpPr>
          <p:nvPr>
            <p:ph sz="half" idx="2"/>
          </p:nvPr>
        </p:nvSpPr>
        <p:spPr>
          <a:xfrm>
            <a:off x="1069848" y="2194560"/>
            <a:ext cx="10049256" cy="3977640"/>
          </a:xfrm>
        </p:spPr>
        <p:txBody>
          <a:bodyPr>
            <a:normAutofit/>
          </a:bodyPr>
          <a:lstStyle/>
          <a:p>
            <a:pPr marL="457200" indent="-457200">
              <a:buAutoNum type="arabicPeriod"/>
            </a:pPr>
            <a:r>
              <a:rPr lang="en-US" b="0" i="0" dirty="0">
                <a:solidFill>
                  <a:srgbClr val="212121"/>
                </a:solidFill>
                <a:effectLst/>
              </a:rPr>
              <a:t>Books table size: 271343 Ratings table size: 433671 New table size: 433671</a:t>
            </a:r>
          </a:p>
          <a:p>
            <a:pPr marL="457200" indent="-457200">
              <a:buAutoNum type="arabicPeriod"/>
            </a:pPr>
            <a:r>
              <a:rPr lang="en-US" b="0" i="0" dirty="0">
                <a:solidFill>
                  <a:srgbClr val="212121"/>
                </a:solidFill>
                <a:effectLst/>
              </a:rPr>
              <a:t>There are 49856 books with no title/author information. This represents 8.70% of the ratings dataset.</a:t>
            </a:r>
          </a:p>
          <a:p>
            <a:pPr marL="457200" indent="-457200">
              <a:buAutoNum type="arabicPeriod"/>
            </a:pPr>
            <a:r>
              <a:rPr lang="en-US" b="0" i="0" dirty="0">
                <a:solidFill>
                  <a:srgbClr val="212121"/>
                </a:solidFill>
                <a:effectLst/>
              </a:rPr>
              <a:t>It looks like the </a:t>
            </a:r>
            <a:r>
              <a:rPr lang="en-US" b="0" i="0" dirty="0" err="1">
                <a:solidFill>
                  <a:srgbClr val="212121"/>
                </a:solidFill>
                <a:effectLst/>
              </a:rPr>
              <a:t>year_of_publication</a:t>
            </a:r>
            <a:r>
              <a:rPr lang="en-US" b="0" i="0" dirty="0">
                <a:solidFill>
                  <a:srgbClr val="212121"/>
                </a:solidFill>
                <a:effectLst/>
              </a:rPr>
              <a:t> field contains the most </a:t>
            </a:r>
            <a:r>
              <a:rPr lang="en-US" b="0" i="0" dirty="0" err="1">
                <a:solidFill>
                  <a:srgbClr val="212121"/>
                </a:solidFill>
                <a:effectLst/>
              </a:rPr>
              <a:t>NaN</a:t>
            </a:r>
            <a:r>
              <a:rPr lang="en-US" b="0" i="0" dirty="0">
                <a:solidFill>
                  <a:srgbClr val="212121"/>
                </a:solidFill>
                <a:effectLst/>
              </a:rPr>
              <a:t> entries, while </a:t>
            </a:r>
            <a:r>
              <a:rPr lang="en-US" b="0" i="0" dirty="0" err="1">
                <a:solidFill>
                  <a:srgbClr val="212121"/>
                </a:solidFill>
                <a:effectLst/>
              </a:rPr>
              <a:t>user_id</a:t>
            </a:r>
            <a:r>
              <a:rPr lang="en-US" b="0" i="0" dirty="0">
                <a:solidFill>
                  <a:srgbClr val="212121"/>
                </a:solidFill>
                <a:effectLst/>
              </a:rPr>
              <a:t>, </a:t>
            </a:r>
            <a:r>
              <a:rPr lang="en-US" b="0" i="0" dirty="0" err="1">
                <a:solidFill>
                  <a:srgbClr val="212121"/>
                </a:solidFill>
                <a:effectLst/>
              </a:rPr>
              <a:t>isbn</a:t>
            </a:r>
            <a:r>
              <a:rPr lang="en-US" b="0" i="0" dirty="0">
                <a:solidFill>
                  <a:srgbClr val="212121"/>
                </a:solidFill>
                <a:effectLst/>
              </a:rPr>
              <a:t>, and </a:t>
            </a:r>
            <a:r>
              <a:rPr lang="en-US" b="0" i="0" dirty="0" err="1">
                <a:solidFill>
                  <a:srgbClr val="212121"/>
                </a:solidFill>
                <a:effectLst/>
              </a:rPr>
              <a:t>book_rating</a:t>
            </a:r>
            <a:r>
              <a:rPr lang="en-US" b="0" i="0" dirty="0">
                <a:solidFill>
                  <a:srgbClr val="212121"/>
                </a:solidFill>
                <a:effectLst/>
              </a:rPr>
              <a:t> are full. The </a:t>
            </a:r>
            <a:r>
              <a:rPr lang="en-US" b="0" i="0" dirty="0" err="1">
                <a:solidFill>
                  <a:srgbClr val="212121"/>
                </a:solidFill>
                <a:effectLst/>
              </a:rPr>
              <a:t>book_title</a:t>
            </a:r>
            <a:r>
              <a:rPr lang="en-US" b="0" i="0" dirty="0">
                <a:solidFill>
                  <a:srgbClr val="212121"/>
                </a:solidFill>
                <a:effectLst/>
              </a:rPr>
              <a:t>, </a:t>
            </a:r>
            <a:r>
              <a:rPr lang="en-US" b="0" i="0" dirty="0" err="1">
                <a:solidFill>
                  <a:srgbClr val="212121"/>
                </a:solidFill>
                <a:effectLst/>
              </a:rPr>
              <a:t>book_author</a:t>
            </a:r>
            <a:r>
              <a:rPr lang="en-US" b="0" i="0" dirty="0">
                <a:solidFill>
                  <a:srgbClr val="212121"/>
                </a:solidFill>
                <a:effectLst/>
              </a:rPr>
              <a:t>, and publisher fields contain approximately the same number of missing entries.</a:t>
            </a:r>
          </a:p>
          <a:p>
            <a:pPr marL="457200" indent="-457200">
              <a:buAutoNum type="arabicPeriod"/>
            </a:pPr>
            <a:r>
              <a:rPr lang="en-US" b="0" i="0" dirty="0">
                <a:solidFill>
                  <a:srgbClr val="212121"/>
                </a:solidFill>
                <a:effectLst/>
              </a:rPr>
              <a:t>We'll choose to remove rows for which the </a:t>
            </a:r>
            <a:r>
              <a:rPr lang="en-US" b="0" i="0" dirty="0" err="1">
                <a:solidFill>
                  <a:srgbClr val="212121"/>
                </a:solidFill>
                <a:effectLst/>
              </a:rPr>
              <a:t>book_title</a:t>
            </a:r>
            <a:r>
              <a:rPr lang="en-US" b="0" i="0" dirty="0">
                <a:solidFill>
                  <a:srgbClr val="212121"/>
                </a:solidFill>
                <a:effectLst/>
              </a:rPr>
              <a:t> is empty, as this is the most crucial piece of data needed to identify the book.</a:t>
            </a:r>
          </a:p>
          <a:p>
            <a:pPr marL="457200" indent="-457200">
              <a:buAutoNum type="arabicPeriod"/>
            </a:pPr>
            <a:endParaRPr lang="en-IN" dirty="0"/>
          </a:p>
        </p:txBody>
      </p:sp>
    </p:spTree>
    <p:extLst>
      <p:ext uri="{BB962C8B-B14F-4D97-AF65-F5344CB8AC3E}">
        <p14:creationId xmlns:p14="http://schemas.microsoft.com/office/powerpoint/2010/main" val="3537431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AE96-CEBF-46F5-90D6-D3A23BD73EC8}"/>
              </a:ext>
            </a:extLst>
          </p:cNvPr>
          <p:cNvSpPr>
            <a:spLocks noGrp="1"/>
          </p:cNvSpPr>
          <p:nvPr>
            <p:ph type="title"/>
          </p:nvPr>
        </p:nvSpPr>
        <p:spPr>
          <a:xfrm>
            <a:off x="1069848" y="125128"/>
            <a:ext cx="10058400" cy="1183908"/>
          </a:xfrm>
        </p:spPr>
        <p:txBody>
          <a:bodyPr>
            <a:normAutofit/>
          </a:bodyPr>
          <a:lstStyle/>
          <a:p>
            <a:pPr algn="ctr"/>
            <a:r>
              <a:rPr lang="en-US" dirty="0"/>
              <a:t>Highest cumulative book ratings</a:t>
            </a:r>
            <a:endParaRPr lang="en-IN" dirty="0"/>
          </a:p>
        </p:txBody>
      </p:sp>
      <p:pic>
        <p:nvPicPr>
          <p:cNvPr id="10242" name="Picture 2">
            <a:extLst>
              <a:ext uri="{FF2B5EF4-FFF2-40B4-BE49-F238E27FC236}">
                <a16:creationId xmlns:a16="http://schemas.microsoft.com/office/drawing/2014/main" id="{276CE6E7-AFAE-4A01-9309-69AF7250B7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1232034"/>
            <a:ext cx="9999205" cy="550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9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1228-8BD4-4C0A-A06B-0CBFF8E4BD2E}"/>
              </a:ext>
            </a:extLst>
          </p:cNvPr>
          <p:cNvSpPr>
            <a:spLocks noGrp="1"/>
          </p:cNvSpPr>
          <p:nvPr>
            <p:ph type="title"/>
          </p:nvPr>
        </p:nvSpPr>
        <p:spPr/>
        <p:txBody>
          <a:bodyPr/>
          <a:lstStyle/>
          <a:p>
            <a:pPr algn="ctr"/>
            <a:r>
              <a:rPr lang="en-US" dirty="0"/>
              <a:t>TITLES WITH THE HIGHEST AVG RATING</a:t>
            </a:r>
            <a:endParaRPr lang="en-IN" dirty="0"/>
          </a:p>
        </p:txBody>
      </p:sp>
      <p:pic>
        <p:nvPicPr>
          <p:cNvPr id="11266" name="Picture 2">
            <a:extLst>
              <a:ext uri="{FF2B5EF4-FFF2-40B4-BE49-F238E27FC236}">
                <a16:creationId xmlns:a16="http://schemas.microsoft.com/office/drawing/2014/main" id="{1897D7C8-00C6-4820-A691-48EE5D543B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975" y="2385717"/>
            <a:ext cx="10058400" cy="352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362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1CD-3600-4DBB-802E-AA5D61BE2A24}"/>
              </a:ext>
            </a:extLst>
          </p:cNvPr>
          <p:cNvSpPr>
            <a:spLocks noGrp="1"/>
          </p:cNvSpPr>
          <p:nvPr>
            <p:ph type="title"/>
          </p:nvPr>
        </p:nvSpPr>
        <p:spPr/>
        <p:txBody>
          <a:bodyPr/>
          <a:lstStyle/>
          <a:p>
            <a:pPr algn="ctr"/>
            <a:r>
              <a:rPr lang="en-US" dirty="0"/>
              <a:t>Books with lowest rating</a:t>
            </a:r>
            <a:endParaRPr lang="en-IN" dirty="0"/>
          </a:p>
        </p:txBody>
      </p:sp>
      <p:sp>
        <p:nvSpPr>
          <p:cNvPr id="6" name="Content Placeholder 5">
            <a:extLst>
              <a:ext uri="{FF2B5EF4-FFF2-40B4-BE49-F238E27FC236}">
                <a16:creationId xmlns:a16="http://schemas.microsoft.com/office/drawing/2014/main" id="{A22B1A99-4B46-41EB-876A-4633855C47E5}"/>
              </a:ext>
            </a:extLst>
          </p:cNvPr>
          <p:cNvSpPr>
            <a:spLocks noGrp="1"/>
          </p:cNvSpPr>
          <p:nvPr>
            <p:ph idx="1"/>
          </p:nvPr>
        </p:nvSpPr>
        <p:spPr/>
        <p:txBody>
          <a:bodyPr>
            <a:normAutofit fontScale="85000" lnSpcReduction="20000"/>
          </a:bodyPr>
          <a:lstStyle/>
          <a:p>
            <a:pPr marL="0" indent="0">
              <a:buNone/>
            </a:pPr>
            <a:r>
              <a:rPr lang="en-IN" b="0" i="0" dirty="0">
                <a:solidFill>
                  <a:srgbClr val="212121"/>
                </a:solidFill>
                <a:effectLst/>
                <a:latin typeface="Courier New" panose="02070309020205020404" pitchFamily="49" charset="0"/>
              </a:rPr>
              <a:t>Slow Waltz in Cedar Bend 6.619718 </a:t>
            </a:r>
          </a:p>
          <a:p>
            <a:pPr marL="0" indent="0">
              <a:buNone/>
            </a:pPr>
            <a:r>
              <a:rPr lang="en-IN" b="0" i="0" dirty="0">
                <a:solidFill>
                  <a:srgbClr val="212121"/>
                </a:solidFill>
                <a:effectLst/>
                <a:latin typeface="Courier New" panose="02070309020205020404" pitchFamily="49" charset="0"/>
              </a:rPr>
              <a:t>My Gal Sunday 6.607843 </a:t>
            </a:r>
          </a:p>
          <a:p>
            <a:pPr marL="0" indent="0">
              <a:buNone/>
            </a:pPr>
            <a:r>
              <a:rPr lang="en-IN" b="0" i="0" dirty="0">
                <a:solidFill>
                  <a:srgbClr val="212121"/>
                </a:solidFill>
                <a:effectLst/>
                <a:latin typeface="Courier New" panose="02070309020205020404" pitchFamily="49" charset="0"/>
              </a:rPr>
              <a:t>Hornet's Nest 6.591398 </a:t>
            </a:r>
          </a:p>
          <a:p>
            <a:pPr marL="0" indent="0">
              <a:buNone/>
            </a:pPr>
            <a:r>
              <a:rPr lang="en-IN" b="0" i="0" dirty="0">
                <a:solidFill>
                  <a:srgbClr val="212121"/>
                </a:solidFill>
                <a:effectLst/>
                <a:latin typeface="Courier New" panose="02070309020205020404" pitchFamily="49" charset="0"/>
              </a:rPr>
              <a:t>Bleachers 6.583333 </a:t>
            </a:r>
          </a:p>
          <a:p>
            <a:pPr marL="0" indent="0">
              <a:buNone/>
            </a:pPr>
            <a:r>
              <a:rPr lang="en-IN" b="0" i="0" dirty="0">
                <a:solidFill>
                  <a:srgbClr val="212121"/>
                </a:solidFill>
                <a:effectLst/>
                <a:latin typeface="Courier New" panose="02070309020205020404" pitchFamily="49" charset="0"/>
              </a:rPr>
              <a:t>Full Tilt (Janet Evanovich's Full Series) 6.568627 </a:t>
            </a:r>
          </a:p>
          <a:p>
            <a:pPr marL="0" indent="0">
              <a:buNone/>
            </a:pPr>
            <a:r>
              <a:rPr lang="en-IN" b="0" i="0" dirty="0">
                <a:solidFill>
                  <a:srgbClr val="212121"/>
                </a:solidFill>
                <a:effectLst/>
                <a:latin typeface="Courier New" panose="02070309020205020404" pitchFamily="49" charset="0"/>
              </a:rPr>
              <a:t>Songs in Ordinary Time (Oprah's Book Club (Paperback)) 6.530303</a:t>
            </a:r>
          </a:p>
          <a:p>
            <a:pPr marL="0" indent="0">
              <a:buNone/>
            </a:pPr>
            <a:r>
              <a:rPr lang="en-IN" b="0" i="0" dirty="0">
                <a:solidFill>
                  <a:srgbClr val="212121"/>
                </a:solidFill>
                <a:effectLst/>
                <a:latin typeface="Courier New" panose="02070309020205020404" pitchFamily="49" charset="0"/>
              </a:rPr>
              <a:t>4 Blondes 5.653846 </a:t>
            </a:r>
          </a:p>
          <a:p>
            <a:pPr marL="0" indent="0">
              <a:buNone/>
            </a:pPr>
            <a:r>
              <a:rPr lang="en-IN" b="0" i="0" dirty="0">
                <a:solidFill>
                  <a:srgbClr val="212121"/>
                </a:solidFill>
                <a:effectLst/>
                <a:latin typeface="Courier New" panose="02070309020205020404" pitchFamily="49" charset="0"/>
              </a:rPr>
              <a:t>Isle of Dogs 5.433962 </a:t>
            </a:r>
          </a:p>
          <a:p>
            <a:pPr marL="0" indent="0">
              <a:buNone/>
            </a:pPr>
            <a:r>
              <a:rPr lang="en-IN" b="0" i="0" dirty="0">
                <a:solidFill>
                  <a:srgbClr val="212121"/>
                </a:solidFill>
                <a:effectLst/>
                <a:latin typeface="Courier New" panose="02070309020205020404" pitchFamily="49" charset="0"/>
              </a:rPr>
              <a:t>Four Blondes 5.393939 </a:t>
            </a:r>
          </a:p>
          <a:p>
            <a:pPr marL="0" indent="0">
              <a:buNone/>
            </a:pPr>
            <a:r>
              <a:rPr lang="en-IN" b="0" i="0" dirty="0">
                <a:solidFill>
                  <a:srgbClr val="212121"/>
                </a:solidFill>
                <a:effectLst/>
                <a:latin typeface="Courier New" panose="02070309020205020404" pitchFamily="49" charset="0"/>
              </a:rPr>
              <a:t>Wild Animus 4.390706</a:t>
            </a:r>
            <a:endParaRPr lang="en-IN" dirty="0">
              <a:solidFill>
                <a:srgbClr val="212121"/>
              </a:solidFill>
              <a:latin typeface="Courier New" panose="02070309020205020404" pitchFamily="49" charset="0"/>
            </a:endParaRPr>
          </a:p>
          <a:p>
            <a:pPr marL="0" indent="0">
              <a:buNone/>
            </a:pPr>
            <a:r>
              <a:rPr lang="en-US" b="0" i="0" dirty="0">
                <a:solidFill>
                  <a:srgbClr val="212121"/>
                </a:solidFill>
                <a:effectLst/>
                <a:latin typeface="Roboto" panose="02000000000000000000" pitchFamily="2" charset="0"/>
              </a:rPr>
              <a:t>Seems like the lowest average rating in the dataset is only a 4.39 - and all the rest of the books have average ratings higher than 5.</a:t>
            </a:r>
            <a:endParaRPr lang="en-IN" dirty="0"/>
          </a:p>
        </p:txBody>
      </p:sp>
    </p:spTree>
    <p:extLst>
      <p:ext uri="{BB962C8B-B14F-4D97-AF65-F5344CB8AC3E}">
        <p14:creationId xmlns:p14="http://schemas.microsoft.com/office/powerpoint/2010/main" val="100129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4D5D-79CD-4F4D-9CE0-3309903BEE13}"/>
              </a:ext>
            </a:extLst>
          </p:cNvPr>
          <p:cNvSpPr>
            <a:spLocks noGrp="1"/>
          </p:cNvSpPr>
          <p:nvPr>
            <p:ph type="title"/>
          </p:nvPr>
        </p:nvSpPr>
        <p:spPr>
          <a:xfrm>
            <a:off x="606056" y="592563"/>
            <a:ext cx="11791507" cy="1310665"/>
          </a:xfrm>
        </p:spPr>
        <p:txBody>
          <a:bodyPr>
            <a:normAutofit fontScale="90000"/>
          </a:bodyPr>
          <a:lstStyle/>
          <a:p>
            <a:r>
              <a:rPr lang="en-US" sz="6000" dirty="0"/>
              <a:t>Restrict books to a "single ISBN per book" (regardless of format)</a:t>
            </a:r>
            <a:endParaRPr lang="en-IN" sz="6000" dirty="0"/>
          </a:p>
        </p:txBody>
      </p:sp>
      <p:sp>
        <p:nvSpPr>
          <p:cNvPr id="6" name="Rectangle 2">
            <a:extLst>
              <a:ext uri="{FF2B5EF4-FFF2-40B4-BE49-F238E27FC236}">
                <a16:creationId xmlns:a16="http://schemas.microsoft.com/office/drawing/2014/main" id="{20FCC327-F4BE-4BBA-85C0-DDB85C2B03CA}"/>
              </a:ext>
            </a:extLst>
          </p:cNvPr>
          <p:cNvSpPr>
            <a:spLocks noGrp="1" noChangeArrowheads="1"/>
          </p:cNvSpPr>
          <p:nvPr>
            <p:ph idx="1"/>
          </p:nvPr>
        </p:nvSpPr>
        <p:spPr bwMode="auto">
          <a:xfrm>
            <a:off x="1069848" y="3869805"/>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080311-9A4E-413C-B0CA-46C6FAFEA5BD}"/>
              </a:ext>
            </a:extLst>
          </p:cNvPr>
          <p:cNvSpPr txBox="1"/>
          <p:nvPr/>
        </p:nvSpPr>
        <p:spPr>
          <a:xfrm>
            <a:off x="784352" y="2836334"/>
            <a:ext cx="10337800" cy="3693319"/>
          </a:xfrm>
          <a:prstGeom prst="rect">
            <a:avLst/>
          </a:prstGeom>
          <a:noFill/>
        </p:spPr>
        <p:txBody>
          <a:bodyPr wrap="square" rtlCol="0">
            <a:spAutoFit/>
          </a:bodyPr>
          <a:lstStyle/>
          <a:p>
            <a:pPr marL="342900" indent="-342900">
              <a:buAutoNum type="arabicPeriod"/>
            </a:pPr>
            <a:r>
              <a:rPr lang="en-US" b="0" i="0" dirty="0">
                <a:solidFill>
                  <a:srgbClr val="212121"/>
                </a:solidFill>
                <a:effectLst/>
                <a:latin typeface="Roboto" panose="02000000000000000000" pitchFamily="2" charset="0"/>
              </a:rPr>
              <a:t>We can see that the vast majority of books have less only 1 associated ISBN number, however quite a few multiple ISBNs. We want to create a </a:t>
            </a:r>
            <a:r>
              <a:rPr lang="en-US" b="0" i="0" dirty="0" err="1">
                <a:solidFill>
                  <a:srgbClr val="212121"/>
                </a:solidFill>
                <a:effectLst/>
                <a:latin typeface="Roboto" panose="02000000000000000000" pitchFamily="2" charset="0"/>
              </a:rPr>
              <a:t>unique_isbn</a:t>
            </a:r>
            <a:r>
              <a:rPr lang="en-US" b="0" i="0" dirty="0">
                <a:solidFill>
                  <a:srgbClr val="212121"/>
                </a:solidFill>
                <a:effectLst/>
                <a:latin typeface="Roboto" panose="02000000000000000000" pitchFamily="2" charset="0"/>
              </a:rPr>
              <a:t> such that a single book will only have 1 identifier when fed to the recommendation model.</a:t>
            </a:r>
          </a:p>
          <a:p>
            <a:pPr marL="342900" indent="-342900">
              <a:buAutoNum type="arabicPeriod"/>
            </a:pPr>
            <a:r>
              <a:rPr lang="en-US" b="0" i="0" dirty="0">
                <a:solidFill>
                  <a:srgbClr val="212121"/>
                </a:solidFill>
                <a:effectLst/>
              </a:rPr>
              <a:t>There are 10231 book titles with multiple ISBN numbers which we will try to re-assign to a unique identifier. For instance, Jane Eyre has 14 ISBN such as ‘</a:t>
            </a:r>
            <a:r>
              <a:rPr lang="pt-BR" b="0" i="0" dirty="0">
                <a:solidFill>
                  <a:srgbClr val="212121"/>
                </a:solidFill>
                <a:effectLst/>
              </a:rPr>
              <a:t>1590071212', '0451518845', '0451523326', '843761449X', '156619024X', '8426102069', '1566193028', '0141305371', '3548301231', '0812523377', '0517668432', '2253004359', '0553210203', '0451515560’</a:t>
            </a:r>
          </a:p>
          <a:p>
            <a:pPr marL="342900" indent="-342900">
              <a:buAutoNum type="arabicPeriod"/>
            </a:pPr>
            <a:r>
              <a:rPr lang="en-US" b="0" i="0" dirty="0">
                <a:solidFill>
                  <a:srgbClr val="212121"/>
                </a:solidFill>
                <a:effectLst/>
                <a:latin typeface="Roboto" panose="02000000000000000000" pitchFamily="2" charset="0"/>
              </a:rPr>
              <a:t>ISBN numbers refers to (from what I understand the code actually signifies various things including publisher, year, type of print, </a:t>
            </a:r>
            <a:r>
              <a:rPr lang="en-US" b="0" i="0" dirty="0" err="1">
                <a:solidFill>
                  <a:srgbClr val="212121"/>
                </a:solidFill>
                <a:effectLst/>
                <a:latin typeface="Roboto" panose="02000000000000000000" pitchFamily="2" charset="0"/>
              </a:rPr>
              <a:t>etc</a:t>
            </a:r>
            <a:r>
              <a:rPr lang="en-US" b="0" i="0" dirty="0">
                <a:solidFill>
                  <a:srgbClr val="212121"/>
                </a:solidFill>
                <a:effectLst/>
                <a:latin typeface="Roboto" panose="02000000000000000000" pitchFamily="2" charset="0"/>
              </a:rPr>
              <a:t>, but decoding this is outside the scope of this analysis), I'll just select the first ISBN number that appears in the list of values to set as our </a:t>
            </a:r>
            <a:r>
              <a:rPr lang="en-US" b="0" i="0" dirty="0" err="1">
                <a:solidFill>
                  <a:srgbClr val="212121"/>
                </a:solidFill>
                <a:effectLst/>
                <a:latin typeface="Roboto" panose="02000000000000000000" pitchFamily="2" charset="0"/>
              </a:rPr>
              <a:t>unique_isbn</a:t>
            </a:r>
            <a:r>
              <a:rPr lang="en-US" b="0" i="0" dirty="0">
                <a:solidFill>
                  <a:srgbClr val="212121"/>
                </a:solidFill>
                <a:effectLst/>
                <a:latin typeface="Roboto" panose="02000000000000000000" pitchFamily="2" charset="0"/>
              </a:rPr>
              <a:t> for that particular book.</a:t>
            </a:r>
            <a:endParaRPr lang="en-US" b="0" i="0" dirty="0">
              <a:solidFill>
                <a:srgbClr val="212121"/>
              </a:solidFill>
              <a:effectLst/>
            </a:endParaRPr>
          </a:p>
          <a:p>
            <a:pPr marL="342900" indent="-342900">
              <a:buAutoNum type="arabicPeriod"/>
            </a:pPr>
            <a:endParaRPr lang="en-US" b="0" i="0" dirty="0">
              <a:solidFill>
                <a:srgbClr val="212121"/>
              </a:solidFill>
              <a:effectLst/>
            </a:endParaRPr>
          </a:p>
          <a:p>
            <a:pPr marL="342900" indent="-342900">
              <a:buAutoNum type="arabicPeriod"/>
            </a:pPr>
            <a:endParaRPr lang="en-IN" dirty="0"/>
          </a:p>
        </p:txBody>
      </p:sp>
    </p:spTree>
    <p:extLst>
      <p:ext uri="{BB962C8B-B14F-4D97-AF65-F5344CB8AC3E}">
        <p14:creationId xmlns:p14="http://schemas.microsoft.com/office/powerpoint/2010/main" val="4136778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76D77-0352-4701-8C47-D82C90909842}"/>
              </a:ext>
            </a:extLst>
          </p:cNvPr>
          <p:cNvSpPr>
            <a:spLocks noGrp="1"/>
          </p:cNvSpPr>
          <p:nvPr>
            <p:ph sz="half" idx="1"/>
          </p:nvPr>
        </p:nvSpPr>
        <p:spPr/>
        <p:txBody>
          <a:bodyPr/>
          <a:lstStyle/>
          <a:p>
            <a:pPr marL="0" indent="0">
              <a:buNone/>
            </a:pPr>
            <a:r>
              <a:rPr lang="en-US" dirty="0"/>
              <a:t>NOTE: </a:t>
            </a:r>
            <a:r>
              <a:rPr lang="en-US" b="0" i="0" dirty="0">
                <a:solidFill>
                  <a:srgbClr val="212121"/>
                </a:solidFill>
                <a:effectLst/>
                <a:latin typeface="Roboto" panose="02000000000000000000" pitchFamily="2" charset="0"/>
              </a:rPr>
              <a:t> ISBN numbers are currently 13 digits long, but used to be 10. Any ISBN that isn't 10 or 13 digits long is probably an error that should be handled somehow. Any that are 9 digits long might actually be SBN numbers (pre-1970), and can be converted into ISBN's by just pre-fixing with a zero.</a:t>
            </a:r>
            <a:endParaRPr lang="en-IN" dirty="0"/>
          </a:p>
        </p:txBody>
      </p:sp>
      <p:sp>
        <p:nvSpPr>
          <p:cNvPr id="5" name="TextBox 4">
            <a:extLst>
              <a:ext uri="{FF2B5EF4-FFF2-40B4-BE49-F238E27FC236}">
                <a16:creationId xmlns:a16="http://schemas.microsoft.com/office/drawing/2014/main" id="{BA8B231A-B6E1-40F5-B28D-7A25CF582DA3}"/>
              </a:ext>
            </a:extLst>
          </p:cNvPr>
          <p:cNvSpPr txBox="1"/>
          <p:nvPr/>
        </p:nvSpPr>
        <p:spPr>
          <a:xfrm>
            <a:off x="6443133" y="2328333"/>
            <a:ext cx="4851400" cy="2031325"/>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We won't replace the original ISBN column with the '</a:t>
            </a:r>
            <a:r>
              <a:rPr lang="en-US" b="0" i="0" dirty="0" err="1">
                <a:solidFill>
                  <a:srgbClr val="212121"/>
                </a:solidFill>
                <a:effectLst/>
                <a:latin typeface="Roboto" panose="02000000000000000000" pitchFamily="2" charset="0"/>
              </a:rPr>
              <a:t>unique_isbn</a:t>
            </a:r>
            <a:r>
              <a:rPr lang="en-US" b="0" i="0" dirty="0">
                <a:solidFill>
                  <a:srgbClr val="212121"/>
                </a:solidFill>
                <a:effectLst/>
                <a:latin typeface="Roboto" panose="02000000000000000000" pitchFamily="2" charset="0"/>
              </a:rPr>
              <a:t>' column, but just note that the recommendation model should be based on the '</a:t>
            </a:r>
            <a:r>
              <a:rPr lang="en-US" b="0" i="0" dirty="0" err="1">
                <a:solidFill>
                  <a:srgbClr val="212121"/>
                </a:solidFill>
                <a:effectLst/>
                <a:latin typeface="Roboto" panose="02000000000000000000" pitchFamily="2" charset="0"/>
              </a:rPr>
              <a:t>unique_isbn</a:t>
            </a:r>
            <a:r>
              <a:rPr lang="en-US" b="0" i="0" dirty="0">
                <a:solidFill>
                  <a:srgbClr val="212121"/>
                </a:solidFill>
                <a:effectLst/>
                <a:latin typeface="Roboto" panose="02000000000000000000" pitchFamily="2" charset="0"/>
              </a:rPr>
              <a:t>' field.</a:t>
            </a:r>
          </a:p>
          <a:p>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The </a:t>
            </a:r>
            <a:r>
              <a:rPr lang="en-US" dirty="0" err="1">
                <a:solidFill>
                  <a:srgbClr val="212121"/>
                </a:solidFill>
                <a:latin typeface="Roboto" panose="02000000000000000000" pitchFamily="2" charset="0"/>
              </a:rPr>
              <a:t>unique_isbn</a:t>
            </a:r>
            <a:r>
              <a:rPr lang="en-US" dirty="0">
                <a:solidFill>
                  <a:srgbClr val="212121"/>
                </a:solidFill>
                <a:latin typeface="Roboto" panose="02000000000000000000" pitchFamily="2" charset="0"/>
              </a:rPr>
              <a:t> is the first </a:t>
            </a:r>
            <a:r>
              <a:rPr lang="en-US" dirty="0" err="1">
                <a:solidFill>
                  <a:srgbClr val="212121"/>
                </a:solidFill>
                <a:latin typeface="Roboto" panose="02000000000000000000" pitchFamily="2" charset="0"/>
              </a:rPr>
              <a:t>isbn</a:t>
            </a:r>
            <a:r>
              <a:rPr lang="en-US" dirty="0">
                <a:solidFill>
                  <a:srgbClr val="212121"/>
                </a:solidFill>
                <a:latin typeface="Roboto" panose="02000000000000000000" pitchFamily="2" charset="0"/>
              </a:rPr>
              <a:t> from the list of </a:t>
            </a:r>
            <a:r>
              <a:rPr lang="en-US" dirty="0" err="1">
                <a:solidFill>
                  <a:srgbClr val="212121"/>
                </a:solidFill>
                <a:latin typeface="Roboto" panose="02000000000000000000" pitchFamily="2" charset="0"/>
              </a:rPr>
              <a:t>isbn</a:t>
            </a:r>
            <a:endParaRPr lang="en-IN" dirty="0"/>
          </a:p>
        </p:txBody>
      </p:sp>
    </p:spTree>
    <p:extLst>
      <p:ext uri="{BB962C8B-B14F-4D97-AF65-F5344CB8AC3E}">
        <p14:creationId xmlns:p14="http://schemas.microsoft.com/office/powerpoint/2010/main" val="350868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865E-547C-49C1-A4A2-0A3BAE6C1D81}"/>
              </a:ext>
            </a:extLst>
          </p:cNvPr>
          <p:cNvSpPr>
            <a:spLocks noGrp="1"/>
          </p:cNvSpPr>
          <p:nvPr>
            <p:ph type="title"/>
          </p:nvPr>
        </p:nvSpPr>
        <p:spPr/>
        <p:txBody>
          <a:bodyPr/>
          <a:lstStyle/>
          <a:p>
            <a:pPr algn="ctr"/>
            <a:r>
              <a:rPr lang="en-US" dirty="0"/>
              <a:t>2.Joining all the tables</a:t>
            </a:r>
            <a:endParaRPr lang="en-IN" dirty="0"/>
          </a:p>
        </p:txBody>
      </p:sp>
      <p:sp>
        <p:nvSpPr>
          <p:cNvPr id="3" name="Content Placeholder 2">
            <a:extLst>
              <a:ext uri="{FF2B5EF4-FFF2-40B4-BE49-F238E27FC236}">
                <a16:creationId xmlns:a16="http://schemas.microsoft.com/office/drawing/2014/main" id="{99EF8656-BE96-484A-8DE7-7652F3E711A6}"/>
              </a:ext>
            </a:extLst>
          </p:cNvPr>
          <p:cNvSpPr>
            <a:spLocks noGrp="1"/>
          </p:cNvSpPr>
          <p:nvPr>
            <p:ph idx="1"/>
          </p:nvPr>
        </p:nvSpPr>
        <p:spPr/>
        <p:txBody>
          <a:bodyPr/>
          <a:lstStyle/>
          <a:p>
            <a:pPr marL="457200" indent="-457200">
              <a:buAutoNum type="arabicPeriod"/>
            </a:pPr>
            <a:r>
              <a:rPr lang="en-US" b="0" i="0" dirty="0" err="1">
                <a:solidFill>
                  <a:srgbClr val="212121"/>
                </a:solidFill>
                <a:effectLst/>
              </a:rPr>
              <a:t>Books+Ratings</a:t>
            </a:r>
            <a:r>
              <a:rPr lang="en-US" b="0" i="0" dirty="0">
                <a:solidFill>
                  <a:srgbClr val="212121"/>
                </a:solidFill>
                <a:effectLst/>
              </a:rPr>
              <a:t> table size: 433671 Users table size: 278858 New "</a:t>
            </a:r>
            <a:r>
              <a:rPr lang="en-US" b="0" i="0" dirty="0" err="1">
                <a:solidFill>
                  <a:srgbClr val="212121"/>
                </a:solidFill>
                <a:effectLst/>
              </a:rPr>
              <a:t>books_users_ratings</a:t>
            </a:r>
            <a:r>
              <a:rPr lang="en-US" b="0" i="0" dirty="0">
                <a:solidFill>
                  <a:srgbClr val="212121"/>
                </a:solidFill>
                <a:effectLst/>
              </a:rPr>
              <a:t>" table size: 433671</a:t>
            </a:r>
          </a:p>
          <a:p>
            <a:pPr marL="457200" indent="-457200">
              <a:buAutoNum type="arabicPeriod"/>
            </a:pPr>
            <a:r>
              <a:rPr lang="en-US" dirty="0">
                <a:solidFill>
                  <a:srgbClr val="212121"/>
                </a:solidFill>
              </a:rPr>
              <a:t>There are 12 new attributes after combining the datasets.</a:t>
            </a:r>
            <a:endParaRPr lang="en-US" b="0" i="0" dirty="0">
              <a:solidFill>
                <a:srgbClr val="212121"/>
              </a:solidFill>
              <a:effectLst/>
            </a:endParaRPr>
          </a:p>
          <a:p>
            <a:pPr marL="457200" indent="-457200">
              <a:buAutoNum type="arabicPeriod"/>
            </a:pPr>
            <a:r>
              <a:rPr lang="en-US" b="0" i="0" dirty="0">
                <a:solidFill>
                  <a:srgbClr val="212121"/>
                </a:solidFill>
                <a:effectLst/>
              </a:rPr>
              <a:t>There are a few missing </a:t>
            </a:r>
            <a:r>
              <a:rPr lang="en-US" b="0" i="0" dirty="0" err="1">
                <a:solidFill>
                  <a:srgbClr val="212121"/>
                </a:solidFill>
                <a:effectLst/>
              </a:rPr>
              <a:t>year_of_publication</a:t>
            </a:r>
            <a:r>
              <a:rPr lang="en-US" b="0" i="0" dirty="0">
                <a:solidFill>
                  <a:srgbClr val="212121"/>
                </a:solidFill>
                <a:effectLst/>
              </a:rPr>
              <a:t>, publisher, and country entries, but the primary fields of </a:t>
            </a:r>
            <a:r>
              <a:rPr lang="en-US" b="0" i="0" dirty="0" err="1">
                <a:solidFill>
                  <a:srgbClr val="212121"/>
                </a:solidFill>
                <a:effectLst/>
              </a:rPr>
              <a:t>user_id</a:t>
            </a:r>
            <a:r>
              <a:rPr lang="en-US" b="0" i="0" dirty="0">
                <a:solidFill>
                  <a:srgbClr val="212121"/>
                </a:solidFill>
                <a:effectLst/>
              </a:rPr>
              <a:t>, </a:t>
            </a:r>
            <a:r>
              <a:rPr lang="en-US" b="0" i="0" dirty="0" err="1">
                <a:solidFill>
                  <a:srgbClr val="212121"/>
                </a:solidFill>
                <a:effectLst/>
              </a:rPr>
              <a:t>unique_isbn</a:t>
            </a:r>
            <a:r>
              <a:rPr lang="en-US" b="0" i="0" dirty="0">
                <a:solidFill>
                  <a:srgbClr val="212121"/>
                </a:solidFill>
                <a:effectLst/>
              </a:rPr>
              <a:t>, and </a:t>
            </a:r>
            <a:r>
              <a:rPr lang="en-US" b="0" i="0" dirty="0" err="1">
                <a:solidFill>
                  <a:srgbClr val="212121"/>
                </a:solidFill>
                <a:effectLst/>
              </a:rPr>
              <a:t>book_rating</a:t>
            </a:r>
            <a:r>
              <a:rPr lang="en-US" b="0" i="0" dirty="0">
                <a:solidFill>
                  <a:srgbClr val="212121"/>
                </a:solidFill>
                <a:effectLst/>
              </a:rPr>
              <a:t> are all full, which is good.</a:t>
            </a:r>
          </a:p>
          <a:p>
            <a:pPr marL="457200" indent="-457200">
              <a:buAutoNum type="arabicPeriod"/>
            </a:pPr>
            <a:r>
              <a:rPr lang="en-US" b="0" i="0" dirty="0">
                <a:solidFill>
                  <a:srgbClr val="212121"/>
                </a:solidFill>
                <a:effectLst/>
              </a:rPr>
              <a:t>In terms of the data types, </a:t>
            </a:r>
            <a:r>
              <a:rPr lang="en-US" b="0" i="0" dirty="0" err="1">
                <a:solidFill>
                  <a:srgbClr val="212121"/>
                </a:solidFill>
                <a:effectLst/>
              </a:rPr>
              <a:t>user_id</a:t>
            </a:r>
            <a:r>
              <a:rPr lang="en-US" b="0" i="0" dirty="0">
                <a:solidFill>
                  <a:srgbClr val="212121"/>
                </a:solidFill>
                <a:effectLst/>
              </a:rPr>
              <a:t> and </a:t>
            </a:r>
            <a:r>
              <a:rPr lang="en-US" b="0" i="0" dirty="0" err="1">
                <a:solidFill>
                  <a:srgbClr val="212121"/>
                </a:solidFill>
                <a:effectLst/>
              </a:rPr>
              <a:t>book_rating</a:t>
            </a:r>
            <a:r>
              <a:rPr lang="en-US" b="0" i="0" dirty="0">
                <a:solidFill>
                  <a:srgbClr val="212121"/>
                </a:solidFill>
                <a:effectLst/>
              </a:rPr>
              <a:t> are integers, while the </a:t>
            </a:r>
            <a:r>
              <a:rPr lang="en-US" b="0" i="0" dirty="0" err="1">
                <a:solidFill>
                  <a:srgbClr val="212121"/>
                </a:solidFill>
                <a:effectLst/>
              </a:rPr>
              <a:t>unique_isbn</a:t>
            </a:r>
            <a:r>
              <a:rPr lang="en-US" b="0" i="0" dirty="0">
                <a:solidFill>
                  <a:srgbClr val="212121"/>
                </a:solidFill>
                <a:effectLst/>
              </a:rPr>
              <a:t> are strings (which is expected as the ISBN numbers may also contain letters).</a:t>
            </a:r>
            <a:endParaRPr lang="en-IN" dirty="0"/>
          </a:p>
        </p:txBody>
      </p:sp>
    </p:spTree>
    <p:extLst>
      <p:ext uri="{BB962C8B-B14F-4D97-AF65-F5344CB8AC3E}">
        <p14:creationId xmlns:p14="http://schemas.microsoft.com/office/powerpoint/2010/main" val="419430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9B07-94F2-4C54-98F5-80FFF635A81E}"/>
              </a:ext>
            </a:extLst>
          </p:cNvPr>
          <p:cNvSpPr>
            <a:spLocks noGrp="1"/>
          </p:cNvSpPr>
          <p:nvPr>
            <p:ph type="ctrTitle"/>
          </p:nvPr>
        </p:nvSpPr>
        <p:spPr>
          <a:xfrm>
            <a:off x="803878" y="291940"/>
            <a:ext cx="9966960" cy="1214724"/>
          </a:xfrm>
        </p:spPr>
        <p:txBody>
          <a:bodyPr/>
          <a:lstStyle/>
          <a:p>
            <a:r>
              <a:rPr lang="en-US" dirty="0"/>
              <a:t>Dataset details</a:t>
            </a:r>
            <a:endParaRPr lang="en-IN" dirty="0"/>
          </a:p>
        </p:txBody>
      </p:sp>
      <p:sp>
        <p:nvSpPr>
          <p:cNvPr id="3" name="Subtitle 2">
            <a:extLst>
              <a:ext uri="{FF2B5EF4-FFF2-40B4-BE49-F238E27FC236}">
                <a16:creationId xmlns:a16="http://schemas.microsoft.com/office/drawing/2014/main" id="{E1DAB2F6-13F2-4AA8-97B6-2365911B9C67}"/>
              </a:ext>
            </a:extLst>
          </p:cNvPr>
          <p:cNvSpPr>
            <a:spLocks noGrp="1"/>
          </p:cNvSpPr>
          <p:nvPr>
            <p:ph type="subTitle" idx="1"/>
          </p:nvPr>
        </p:nvSpPr>
        <p:spPr>
          <a:xfrm>
            <a:off x="616688" y="1286540"/>
            <a:ext cx="10596744" cy="5656519"/>
          </a:xfrm>
        </p:spPr>
        <p:txBody>
          <a:bodyPr>
            <a:normAutofit fontScale="77500" lnSpcReduction="20000"/>
          </a:bodyPr>
          <a:lstStyle/>
          <a:p>
            <a:r>
              <a:rPr lang="en-IN" sz="2000" dirty="0"/>
              <a:t>The dataset is comprised of three csv files:: User, Books, Ratings</a:t>
            </a:r>
            <a:endParaRPr lang="en-IN" dirty="0"/>
          </a:p>
          <a:p>
            <a:pPr marL="0" indent="0">
              <a:buNone/>
            </a:pPr>
            <a:r>
              <a:rPr lang="en-IN" sz="2000" dirty="0"/>
              <a:t>1.Users_dataset. </a:t>
            </a:r>
          </a:p>
          <a:p>
            <a:pPr marL="342900" indent="-342900">
              <a:buFont typeface="Arial" panose="020B0604020202020204" pitchFamily="34" charset="0"/>
              <a:buChar char="•"/>
            </a:pPr>
            <a:r>
              <a:rPr lang="en-IN" dirty="0"/>
              <a:t> User-ID (unique for each user) </a:t>
            </a:r>
          </a:p>
          <a:p>
            <a:pPr marL="342900" indent="-342900">
              <a:buFont typeface="Arial" panose="020B0604020202020204" pitchFamily="34" charset="0"/>
              <a:buChar char="•"/>
            </a:pPr>
            <a:r>
              <a:rPr lang="en-IN" dirty="0"/>
              <a:t> Location (contains city, state and country separated by commas) </a:t>
            </a:r>
          </a:p>
          <a:p>
            <a:pPr marL="342900" indent="-342900">
              <a:buFont typeface="Arial" panose="020B0604020202020204" pitchFamily="34" charset="0"/>
              <a:buChar char="•"/>
            </a:pPr>
            <a:r>
              <a:rPr lang="en-IN" dirty="0"/>
              <a:t>Age 						Shape of Dataset - (278858, 3) </a:t>
            </a:r>
          </a:p>
          <a:p>
            <a:pPr marL="0" indent="0">
              <a:buNone/>
            </a:pPr>
            <a:r>
              <a:rPr lang="en-IN" dirty="0"/>
              <a:t>2.</a:t>
            </a:r>
            <a:r>
              <a:rPr lang="en-IN" sz="2000" dirty="0"/>
              <a:t> </a:t>
            </a:r>
            <a:r>
              <a:rPr lang="en-IN" sz="2000" dirty="0" err="1"/>
              <a:t>Books_dataset</a:t>
            </a:r>
            <a:r>
              <a:rPr lang="en-IN" sz="2000" dirty="0"/>
              <a:t>. </a:t>
            </a:r>
          </a:p>
          <a:p>
            <a:pPr marL="342900" indent="-342900">
              <a:buFont typeface="Arial" panose="020B0604020202020204" pitchFamily="34" charset="0"/>
              <a:buChar char="•"/>
            </a:pPr>
            <a:r>
              <a:rPr lang="en-IN" dirty="0"/>
              <a:t> ISBN (unique for each book) </a:t>
            </a:r>
          </a:p>
          <a:p>
            <a:pPr marL="342900" indent="-342900">
              <a:buFont typeface="Arial" panose="020B0604020202020204" pitchFamily="34" charset="0"/>
              <a:buChar char="•"/>
            </a:pPr>
            <a:r>
              <a:rPr lang="en-IN" dirty="0"/>
              <a:t>Book-Title </a:t>
            </a:r>
          </a:p>
          <a:p>
            <a:pPr marL="342900" indent="-342900">
              <a:buFont typeface="Arial" panose="020B0604020202020204" pitchFamily="34" charset="0"/>
              <a:buChar char="•"/>
            </a:pPr>
            <a:r>
              <a:rPr lang="en-IN" dirty="0"/>
              <a:t>Book-Author </a:t>
            </a:r>
          </a:p>
          <a:p>
            <a:pPr marL="342900" indent="-342900">
              <a:buFont typeface="Arial" panose="020B0604020202020204" pitchFamily="34" charset="0"/>
              <a:buChar char="•"/>
            </a:pPr>
            <a:r>
              <a:rPr lang="en-IN" dirty="0"/>
              <a:t> Year-Of-Publication </a:t>
            </a:r>
          </a:p>
          <a:p>
            <a:pPr marL="342900" indent="-342900">
              <a:buFont typeface="Arial" panose="020B0604020202020204" pitchFamily="34" charset="0"/>
              <a:buChar char="•"/>
            </a:pPr>
            <a:r>
              <a:rPr lang="en-IN" dirty="0"/>
              <a:t> Publisher					Shape of Dataset - (271360, 8) </a:t>
            </a:r>
          </a:p>
          <a:p>
            <a:pPr marL="0" indent="0">
              <a:buNone/>
            </a:pPr>
            <a:r>
              <a:rPr lang="en-IN" dirty="0"/>
              <a:t>3.</a:t>
            </a:r>
            <a:r>
              <a:rPr lang="en-IN" sz="2000" dirty="0"/>
              <a:t>Ratings_dataset. </a:t>
            </a:r>
          </a:p>
          <a:p>
            <a:pPr marL="342900" indent="-342900">
              <a:buFont typeface="Arial" panose="020B0604020202020204" pitchFamily="34" charset="0"/>
              <a:buChar char="•"/>
            </a:pPr>
            <a:r>
              <a:rPr lang="en-IN" dirty="0"/>
              <a:t> User-ID </a:t>
            </a:r>
          </a:p>
          <a:p>
            <a:pPr marL="342900" indent="-342900">
              <a:buFont typeface="Arial" panose="020B0604020202020204" pitchFamily="34" charset="0"/>
              <a:buChar char="•"/>
            </a:pPr>
            <a:r>
              <a:rPr lang="en-IN" dirty="0"/>
              <a:t>ISBN </a:t>
            </a:r>
          </a:p>
          <a:p>
            <a:pPr marL="342900" indent="-342900">
              <a:buFont typeface="Arial" panose="020B0604020202020204" pitchFamily="34" charset="0"/>
              <a:buChar char="•"/>
            </a:pPr>
            <a:r>
              <a:rPr lang="en-IN" dirty="0"/>
              <a:t>Image-URL-S </a:t>
            </a:r>
          </a:p>
          <a:p>
            <a:pPr marL="342900" indent="-342900">
              <a:buFont typeface="Arial" panose="020B0604020202020204" pitchFamily="34" charset="0"/>
              <a:buChar char="•"/>
            </a:pPr>
            <a:r>
              <a:rPr lang="en-IN" dirty="0"/>
              <a:t>Image-URL-M </a:t>
            </a:r>
          </a:p>
          <a:p>
            <a:pPr marL="342900" indent="-342900">
              <a:buFont typeface="Arial" panose="020B0604020202020204" pitchFamily="34" charset="0"/>
              <a:buChar char="•"/>
            </a:pPr>
            <a:r>
              <a:rPr lang="en-IN" dirty="0"/>
              <a:t>Image-URL-L 					Shape of Dataset - (1149780, 3)</a:t>
            </a:r>
          </a:p>
          <a:p>
            <a:endParaRPr lang="en-IN" dirty="0"/>
          </a:p>
        </p:txBody>
      </p:sp>
    </p:spTree>
    <p:extLst>
      <p:ext uri="{BB962C8B-B14F-4D97-AF65-F5344CB8AC3E}">
        <p14:creationId xmlns:p14="http://schemas.microsoft.com/office/powerpoint/2010/main" val="215977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5248-E57D-4E25-9C8D-D03EC194C00B}"/>
              </a:ext>
            </a:extLst>
          </p:cNvPr>
          <p:cNvSpPr>
            <a:spLocks noGrp="1"/>
          </p:cNvSpPr>
          <p:nvPr>
            <p:ph type="title"/>
          </p:nvPr>
        </p:nvSpPr>
        <p:spPr/>
        <p:txBody>
          <a:bodyPr/>
          <a:lstStyle/>
          <a:p>
            <a:pPr algn="ctr"/>
            <a:r>
              <a:rPr lang="en-US" dirty="0"/>
              <a:t>Grouping of users according to ratings</a:t>
            </a:r>
            <a:endParaRPr lang="en-IN" dirty="0"/>
          </a:p>
        </p:txBody>
      </p:sp>
      <p:graphicFrame>
        <p:nvGraphicFramePr>
          <p:cNvPr id="4" name="Content Placeholder 3">
            <a:extLst>
              <a:ext uri="{FF2B5EF4-FFF2-40B4-BE49-F238E27FC236}">
                <a16:creationId xmlns:a16="http://schemas.microsoft.com/office/drawing/2014/main" id="{DB9C92CF-AD58-429C-96B6-B47F37A0953A}"/>
              </a:ext>
            </a:extLst>
          </p:cNvPr>
          <p:cNvGraphicFramePr>
            <a:graphicFrameLocks noGrp="1"/>
          </p:cNvGraphicFramePr>
          <p:nvPr>
            <p:ph idx="1"/>
            <p:extLst>
              <p:ext uri="{D42A27DB-BD31-4B8C-83A1-F6EECF244321}">
                <p14:modId xmlns:p14="http://schemas.microsoft.com/office/powerpoint/2010/main" val="63002339"/>
              </p:ext>
            </p:extLst>
          </p:nvPr>
        </p:nvGraphicFramePr>
        <p:xfrm>
          <a:off x="1814146" y="2120903"/>
          <a:ext cx="8570058" cy="4051294"/>
        </p:xfrm>
        <a:graphic>
          <a:graphicData uri="http://schemas.openxmlformats.org/drawingml/2006/table">
            <a:tbl>
              <a:tblPr/>
              <a:tblGrid>
                <a:gridCol w="2856686">
                  <a:extLst>
                    <a:ext uri="{9D8B030D-6E8A-4147-A177-3AD203B41FA5}">
                      <a16:colId xmlns:a16="http://schemas.microsoft.com/office/drawing/2014/main" val="3480227962"/>
                    </a:ext>
                  </a:extLst>
                </a:gridCol>
                <a:gridCol w="2856686">
                  <a:extLst>
                    <a:ext uri="{9D8B030D-6E8A-4147-A177-3AD203B41FA5}">
                      <a16:colId xmlns:a16="http://schemas.microsoft.com/office/drawing/2014/main" val="3672476610"/>
                    </a:ext>
                  </a:extLst>
                </a:gridCol>
                <a:gridCol w="2856686">
                  <a:extLst>
                    <a:ext uri="{9D8B030D-6E8A-4147-A177-3AD203B41FA5}">
                      <a16:colId xmlns:a16="http://schemas.microsoft.com/office/drawing/2014/main" val="3716640864"/>
                    </a:ext>
                  </a:extLst>
                </a:gridCol>
              </a:tblGrid>
              <a:tr h="311638">
                <a:tc>
                  <a:txBody>
                    <a:bodyPr/>
                    <a:lstStyle/>
                    <a:p>
                      <a:pPr algn="r"/>
                      <a:endParaRPr lang="en-IN" sz="1500" b="1">
                        <a:effectLst/>
                      </a:endParaRPr>
                    </a:p>
                  </a:txBody>
                  <a:tcPr marL="77910" marR="77910" marT="38955" marB="38955" anchor="ctr">
                    <a:lnL>
                      <a:noFill/>
                    </a:lnL>
                    <a:lnR>
                      <a:noFill/>
                    </a:lnR>
                    <a:lnT>
                      <a:noFill/>
                    </a:lnT>
                    <a:lnB>
                      <a:noFill/>
                    </a:lnB>
                  </a:tcPr>
                </a:tc>
                <a:tc>
                  <a:txBody>
                    <a:bodyPr/>
                    <a:lstStyle/>
                    <a:p>
                      <a:pPr algn="r"/>
                      <a:r>
                        <a:rPr lang="en-IN" sz="1500" b="1" dirty="0">
                          <a:effectLst/>
                        </a:rPr>
                        <a:t>Count</a:t>
                      </a:r>
                    </a:p>
                  </a:txBody>
                  <a:tcPr marL="77910" marR="77910" marT="38955" marB="38955" anchor="ctr">
                    <a:lnL>
                      <a:noFill/>
                    </a:lnL>
                    <a:lnR>
                      <a:noFill/>
                    </a:lnR>
                    <a:lnT>
                      <a:noFill/>
                    </a:lnT>
                    <a:lnB>
                      <a:noFill/>
                    </a:lnB>
                  </a:tcPr>
                </a:tc>
                <a:tc>
                  <a:txBody>
                    <a:bodyPr/>
                    <a:lstStyle/>
                    <a:p>
                      <a:endParaRPr lang="en-IN" sz="1500" dirty="0"/>
                    </a:p>
                  </a:txBody>
                  <a:tcPr marL="77910" marR="77910" marT="38955" marB="38955">
                    <a:lnL>
                      <a:noFill/>
                    </a:lnL>
                  </a:tcPr>
                </a:tc>
                <a:extLst>
                  <a:ext uri="{0D108BD9-81ED-4DB2-BD59-A6C34878D82A}">
                    <a16:rowId xmlns:a16="http://schemas.microsoft.com/office/drawing/2014/main" val="99711361"/>
                  </a:ext>
                </a:extLst>
              </a:tr>
              <a:tr h="311638">
                <a:tc>
                  <a:txBody>
                    <a:bodyPr/>
                    <a:lstStyle/>
                    <a:p>
                      <a:pPr algn="r"/>
                      <a:r>
                        <a:rPr lang="en-IN" sz="1500" b="1" dirty="0" err="1">
                          <a:effectLst/>
                        </a:rPr>
                        <a:t>book_rating</a:t>
                      </a:r>
                      <a:endParaRPr lang="en-IN" sz="1500" b="1" dirty="0">
                        <a:effectLst/>
                      </a:endParaRPr>
                    </a:p>
                  </a:txBody>
                  <a:tcPr marL="77910" marR="77910" marT="38955" marB="38955" anchor="ctr">
                    <a:lnL>
                      <a:noFill/>
                    </a:lnL>
                    <a:lnR>
                      <a:noFill/>
                    </a:lnR>
                    <a:lnT>
                      <a:noFill/>
                    </a:lnT>
                    <a:lnB>
                      <a:noFill/>
                    </a:lnB>
                  </a:tcPr>
                </a:tc>
                <a:tc>
                  <a:txBody>
                    <a:bodyPr/>
                    <a:lstStyle/>
                    <a:p>
                      <a:pPr algn="r"/>
                      <a:r>
                        <a:rPr lang="en-IN" sz="1500" b="1">
                          <a:effectLst/>
                        </a:rPr>
                        <a:t>user_id</a:t>
                      </a:r>
                    </a:p>
                  </a:txBody>
                  <a:tcPr marL="77910" marR="77910" marT="38955" marB="38955" anchor="ctr">
                    <a:lnL>
                      <a:noFill/>
                    </a:lnL>
                    <a:lnR>
                      <a:noFill/>
                    </a:lnR>
                    <a:lnT>
                      <a:noFill/>
                    </a:lnT>
                    <a:lnB>
                      <a:noFill/>
                    </a:lnB>
                  </a:tcPr>
                </a:tc>
                <a:tc>
                  <a:txBody>
                    <a:bodyPr/>
                    <a:lstStyle/>
                    <a:p>
                      <a:pPr algn="r"/>
                      <a:endParaRPr lang="en-IN" sz="1500" b="1">
                        <a:effectLst/>
                      </a:endParaRPr>
                    </a:p>
                  </a:txBody>
                  <a:tcPr marL="77910" marR="77910" marT="38955" marB="38955" anchor="ctr">
                    <a:lnL>
                      <a:noFill/>
                    </a:lnL>
                    <a:lnR>
                      <a:noFill/>
                    </a:lnR>
                    <a:lnB>
                      <a:noFill/>
                    </a:lnB>
                  </a:tcPr>
                </a:tc>
                <a:extLst>
                  <a:ext uri="{0D108BD9-81ED-4DB2-BD59-A6C34878D82A}">
                    <a16:rowId xmlns:a16="http://schemas.microsoft.com/office/drawing/2014/main" val="1786379396"/>
                  </a:ext>
                </a:extLst>
              </a:tr>
              <a:tr h="311638">
                <a:tc rowSpan="5">
                  <a:txBody>
                    <a:bodyPr/>
                    <a:lstStyle/>
                    <a:p>
                      <a:pPr fontAlgn="t"/>
                      <a:r>
                        <a:rPr lang="en-IN" sz="1500" b="1">
                          <a:effectLst/>
                        </a:rPr>
                        <a:t>1</a:t>
                      </a:r>
                    </a:p>
                  </a:txBody>
                  <a:tcPr marL="77910" marR="77910" marT="38955" marB="38955">
                    <a:lnL>
                      <a:noFill/>
                    </a:lnL>
                    <a:lnR>
                      <a:noFill/>
                    </a:lnR>
                    <a:lnT>
                      <a:noFill/>
                    </a:lnT>
                    <a:lnB>
                      <a:noFill/>
                    </a:lnB>
                  </a:tcPr>
                </a:tc>
                <a:tc>
                  <a:txBody>
                    <a:bodyPr/>
                    <a:lstStyle/>
                    <a:p>
                      <a:pPr fontAlgn="t"/>
                      <a:r>
                        <a:rPr lang="en-IN" sz="1500" b="1">
                          <a:effectLst/>
                        </a:rPr>
                        <a:t>11676</a:t>
                      </a:r>
                    </a:p>
                  </a:txBody>
                  <a:tcPr marL="77910" marR="77910" marT="38955" marB="38955">
                    <a:lnL>
                      <a:noFill/>
                    </a:lnL>
                    <a:lnR>
                      <a:noFill/>
                    </a:lnR>
                    <a:lnT>
                      <a:noFill/>
                    </a:lnT>
                    <a:lnB>
                      <a:noFill/>
                    </a:lnB>
                  </a:tcPr>
                </a:tc>
                <a:tc>
                  <a:txBody>
                    <a:bodyPr/>
                    <a:lstStyle/>
                    <a:p>
                      <a:pPr algn="r"/>
                      <a:r>
                        <a:rPr lang="en-IN" sz="1500">
                          <a:effectLst/>
                        </a:rPr>
                        <a:t>133</a:t>
                      </a:r>
                    </a:p>
                  </a:txBody>
                  <a:tcPr marL="77910" marR="77910" marT="38955" marB="38955" anchor="ctr">
                    <a:lnL>
                      <a:noFill/>
                    </a:lnL>
                    <a:lnR>
                      <a:noFill/>
                    </a:lnR>
                    <a:lnT>
                      <a:noFill/>
                    </a:lnT>
                    <a:lnB>
                      <a:noFill/>
                    </a:lnB>
                  </a:tcPr>
                </a:tc>
                <a:extLst>
                  <a:ext uri="{0D108BD9-81ED-4DB2-BD59-A6C34878D82A}">
                    <a16:rowId xmlns:a16="http://schemas.microsoft.com/office/drawing/2014/main" val="58560586"/>
                  </a:ext>
                </a:extLst>
              </a:tr>
              <a:tr h="311638">
                <a:tc vMerge="1">
                  <a:txBody>
                    <a:bodyPr/>
                    <a:lstStyle/>
                    <a:p>
                      <a:endParaRPr lang="en-IN"/>
                    </a:p>
                  </a:txBody>
                  <a:tcPr/>
                </a:tc>
                <a:tc>
                  <a:txBody>
                    <a:bodyPr/>
                    <a:lstStyle/>
                    <a:p>
                      <a:pPr fontAlgn="ctr"/>
                      <a:r>
                        <a:rPr lang="en-IN" sz="1500" b="1">
                          <a:effectLst/>
                        </a:rPr>
                        <a:t>76499</a:t>
                      </a:r>
                    </a:p>
                  </a:txBody>
                  <a:tcPr marL="77910" marR="77910" marT="38955" marB="38955" anchor="ctr">
                    <a:lnL>
                      <a:noFill/>
                    </a:lnL>
                    <a:lnR>
                      <a:noFill/>
                    </a:lnR>
                    <a:lnT>
                      <a:noFill/>
                    </a:lnT>
                    <a:lnB>
                      <a:noFill/>
                    </a:lnB>
                  </a:tcPr>
                </a:tc>
                <a:tc>
                  <a:txBody>
                    <a:bodyPr/>
                    <a:lstStyle/>
                    <a:p>
                      <a:pPr algn="r"/>
                      <a:r>
                        <a:rPr lang="en-IN" sz="1500">
                          <a:effectLst/>
                        </a:rPr>
                        <a:t>36</a:t>
                      </a:r>
                    </a:p>
                  </a:txBody>
                  <a:tcPr marL="77910" marR="77910" marT="38955" marB="38955" anchor="ctr">
                    <a:lnL>
                      <a:noFill/>
                    </a:lnL>
                    <a:lnR>
                      <a:noFill/>
                    </a:lnR>
                    <a:lnT>
                      <a:noFill/>
                    </a:lnT>
                    <a:lnB>
                      <a:noFill/>
                    </a:lnB>
                  </a:tcPr>
                </a:tc>
                <a:extLst>
                  <a:ext uri="{0D108BD9-81ED-4DB2-BD59-A6C34878D82A}">
                    <a16:rowId xmlns:a16="http://schemas.microsoft.com/office/drawing/2014/main" val="2505106223"/>
                  </a:ext>
                </a:extLst>
              </a:tr>
              <a:tr h="311638">
                <a:tc vMerge="1">
                  <a:txBody>
                    <a:bodyPr/>
                    <a:lstStyle/>
                    <a:p>
                      <a:endParaRPr lang="en-IN"/>
                    </a:p>
                  </a:txBody>
                  <a:tcPr/>
                </a:tc>
                <a:tc>
                  <a:txBody>
                    <a:bodyPr/>
                    <a:lstStyle/>
                    <a:p>
                      <a:pPr fontAlgn="ctr"/>
                      <a:r>
                        <a:rPr lang="en-IN" sz="1500" b="1">
                          <a:effectLst/>
                        </a:rPr>
                        <a:t>233911</a:t>
                      </a:r>
                    </a:p>
                  </a:txBody>
                  <a:tcPr marL="77910" marR="77910" marT="38955" marB="38955" anchor="ctr">
                    <a:lnL>
                      <a:noFill/>
                    </a:lnL>
                    <a:lnR>
                      <a:noFill/>
                    </a:lnR>
                    <a:lnT>
                      <a:noFill/>
                    </a:lnT>
                    <a:lnB>
                      <a:noFill/>
                    </a:lnB>
                  </a:tcPr>
                </a:tc>
                <a:tc>
                  <a:txBody>
                    <a:bodyPr/>
                    <a:lstStyle/>
                    <a:p>
                      <a:pPr algn="r"/>
                      <a:r>
                        <a:rPr lang="en-IN" sz="1500">
                          <a:effectLst/>
                        </a:rPr>
                        <a:t>19</a:t>
                      </a:r>
                    </a:p>
                  </a:txBody>
                  <a:tcPr marL="77910" marR="77910" marT="38955" marB="38955" anchor="ctr">
                    <a:lnL>
                      <a:noFill/>
                    </a:lnL>
                    <a:lnR>
                      <a:noFill/>
                    </a:lnR>
                    <a:lnT>
                      <a:noFill/>
                    </a:lnT>
                    <a:lnB>
                      <a:noFill/>
                    </a:lnB>
                  </a:tcPr>
                </a:tc>
                <a:extLst>
                  <a:ext uri="{0D108BD9-81ED-4DB2-BD59-A6C34878D82A}">
                    <a16:rowId xmlns:a16="http://schemas.microsoft.com/office/drawing/2014/main" val="3115687967"/>
                  </a:ext>
                </a:extLst>
              </a:tr>
              <a:tr h="311638">
                <a:tc vMerge="1">
                  <a:txBody>
                    <a:bodyPr/>
                    <a:lstStyle/>
                    <a:p>
                      <a:endParaRPr lang="en-IN"/>
                    </a:p>
                  </a:txBody>
                  <a:tcPr/>
                </a:tc>
                <a:tc>
                  <a:txBody>
                    <a:bodyPr/>
                    <a:lstStyle/>
                    <a:p>
                      <a:pPr fontAlgn="ctr"/>
                      <a:r>
                        <a:rPr lang="en-IN" sz="1500" b="1">
                          <a:effectLst/>
                        </a:rPr>
                        <a:t>38273</a:t>
                      </a:r>
                    </a:p>
                  </a:txBody>
                  <a:tcPr marL="77910" marR="77910" marT="38955" marB="38955" anchor="ctr">
                    <a:lnL>
                      <a:noFill/>
                    </a:lnL>
                    <a:lnR>
                      <a:noFill/>
                    </a:lnR>
                    <a:lnT>
                      <a:noFill/>
                    </a:lnT>
                    <a:lnB>
                      <a:noFill/>
                    </a:lnB>
                  </a:tcPr>
                </a:tc>
                <a:tc>
                  <a:txBody>
                    <a:bodyPr/>
                    <a:lstStyle/>
                    <a:p>
                      <a:pPr algn="r"/>
                      <a:r>
                        <a:rPr lang="en-IN" sz="1500">
                          <a:effectLst/>
                        </a:rPr>
                        <a:t>17</a:t>
                      </a:r>
                    </a:p>
                  </a:txBody>
                  <a:tcPr marL="77910" marR="77910" marT="38955" marB="38955" anchor="ctr">
                    <a:lnL>
                      <a:noFill/>
                    </a:lnL>
                    <a:lnR>
                      <a:noFill/>
                    </a:lnR>
                    <a:lnT>
                      <a:noFill/>
                    </a:lnT>
                    <a:lnB>
                      <a:noFill/>
                    </a:lnB>
                  </a:tcPr>
                </a:tc>
                <a:extLst>
                  <a:ext uri="{0D108BD9-81ED-4DB2-BD59-A6C34878D82A}">
                    <a16:rowId xmlns:a16="http://schemas.microsoft.com/office/drawing/2014/main" val="3427142191"/>
                  </a:ext>
                </a:extLst>
              </a:tr>
              <a:tr h="311638">
                <a:tc vMerge="1">
                  <a:txBody>
                    <a:bodyPr/>
                    <a:lstStyle/>
                    <a:p>
                      <a:endParaRPr lang="en-IN"/>
                    </a:p>
                  </a:txBody>
                  <a:tcPr/>
                </a:tc>
                <a:tc>
                  <a:txBody>
                    <a:bodyPr/>
                    <a:lstStyle/>
                    <a:p>
                      <a:pPr fontAlgn="ctr"/>
                      <a:r>
                        <a:rPr lang="en-IN" sz="1500" b="1">
                          <a:effectLst/>
                        </a:rPr>
                        <a:t>23872</a:t>
                      </a:r>
                    </a:p>
                  </a:txBody>
                  <a:tcPr marL="77910" marR="77910" marT="38955" marB="38955" anchor="ctr">
                    <a:lnL>
                      <a:noFill/>
                    </a:lnL>
                    <a:lnR>
                      <a:noFill/>
                    </a:lnR>
                    <a:lnT>
                      <a:noFill/>
                    </a:lnT>
                    <a:lnB>
                      <a:noFill/>
                    </a:lnB>
                  </a:tcPr>
                </a:tc>
                <a:tc>
                  <a:txBody>
                    <a:bodyPr/>
                    <a:lstStyle/>
                    <a:p>
                      <a:pPr algn="r"/>
                      <a:r>
                        <a:rPr lang="en-IN" sz="1500">
                          <a:effectLst/>
                        </a:rPr>
                        <a:t>13</a:t>
                      </a:r>
                    </a:p>
                  </a:txBody>
                  <a:tcPr marL="77910" marR="77910" marT="38955" marB="38955" anchor="ctr">
                    <a:lnL>
                      <a:noFill/>
                    </a:lnL>
                    <a:lnR>
                      <a:noFill/>
                    </a:lnR>
                    <a:lnT>
                      <a:noFill/>
                    </a:lnT>
                    <a:lnB>
                      <a:noFill/>
                    </a:lnB>
                  </a:tcPr>
                </a:tc>
                <a:extLst>
                  <a:ext uri="{0D108BD9-81ED-4DB2-BD59-A6C34878D82A}">
                    <a16:rowId xmlns:a16="http://schemas.microsoft.com/office/drawing/2014/main" val="270989678"/>
                  </a:ext>
                </a:extLst>
              </a:tr>
              <a:tr h="311638">
                <a:tc>
                  <a:txBody>
                    <a:bodyPr/>
                    <a:lstStyle/>
                    <a:p>
                      <a:pPr fontAlgn="t"/>
                      <a:r>
                        <a:rPr lang="en-IN" sz="1500" b="1">
                          <a:effectLst/>
                        </a:rPr>
                        <a:t>...</a:t>
                      </a:r>
                    </a:p>
                  </a:txBody>
                  <a:tcPr marL="77910" marR="77910" marT="38955" marB="38955">
                    <a:lnL>
                      <a:noFill/>
                    </a:lnL>
                    <a:lnR>
                      <a:noFill/>
                    </a:lnR>
                    <a:lnT>
                      <a:noFill/>
                    </a:lnT>
                    <a:lnB>
                      <a:noFill/>
                    </a:lnB>
                  </a:tcPr>
                </a:tc>
                <a:tc>
                  <a:txBody>
                    <a:bodyPr/>
                    <a:lstStyle/>
                    <a:p>
                      <a:pPr fontAlgn="t"/>
                      <a:r>
                        <a:rPr lang="en-IN" sz="1500" b="1">
                          <a:effectLst/>
                        </a:rPr>
                        <a:t>...</a:t>
                      </a:r>
                    </a:p>
                  </a:txBody>
                  <a:tcPr marL="77910" marR="77910" marT="38955" marB="38955">
                    <a:lnL>
                      <a:noFill/>
                    </a:lnL>
                    <a:lnR>
                      <a:noFill/>
                    </a:lnR>
                    <a:lnT>
                      <a:noFill/>
                    </a:lnT>
                    <a:lnB>
                      <a:noFill/>
                    </a:lnB>
                  </a:tcPr>
                </a:tc>
                <a:tc>
                  <a:txBody>
                    <a:bodyPr/>
                    <a:lstStyle/>
                    <a:p>
                      <a:pPr algn="r"/>
                      <a:r>
                        <a:rPr lang="en-IN" sz="1500">
                          <a:effectLst/>
                        </a:rPr>
                        <a:t>...</a:t>
                      </a:r>
                    </a:p>
                  </a:txBody>
                  <a:tcPr marL="77910" marR="77910" marT="38955" marB="38955" anchor="ctr">
                    <a:lnL>
                      <a:noFill/>
                    </a:lnL>
                    <a:lnR>
                      <a:noFill/>
                    </a:lnR>
                    <a:lnT>
                      <a:noFill/>
                    </a:lnT>
                    <a:lnB>
                      <a:noFill/>
                    </a:lnB>
                  </a:tcPr>
                </a:tc>
                <a:extLst>
                  <a:ext uri="{0D108BD9-81ED-4DB2-BD59-A6C34878D82A}">
                    <a16:rowId xmlns:a16="http://schemas.microsoft.com/office/drawing/2014/main" val="3520255710"/>
                  </a:ext>
                </a:extLst>
              </a:tr>
              <a:tr h="311638">
                <a:tc rowSpan="5">
                  <a:txBody>
                    <a:bodyPr/>
                    <a:lstStyle/>
                    <a:p>
                      <a:pPr fontAlgn="t"/>
                      <a:r>
                        <a:rPr lang="en-IN" sz="1500" b="1">
                          <a:effectLst/>
                        </a:rPr>
                        <a:t>10</a:t>
                      </a:r>
                    </a:p>
                  </a:txBody>
                  <a:tcPr marL="77910" marR="77910" marT="38955" marB="38955">
                    <a:lnL>
                      <a:noFill/>
                    </a:lnL>
                    <a:lnR>
                      <a:noFill/>
                    </a:lnR>
                    <a:lnT>
                      <a:noFill/>
                    </a:lnT>
                    <a:lnB>
                      <a:noFill/>
                    </a:lnB>
                  </a:tcPr>
                </a:tc>
                <a:tc>
                  <a:txBody>
                    <a:bodyPr/>
                    <a:lstStyle/>
                    <a:p>
                      <a:pPr fontAlgn="t"/>
                      <a:r>
                        <a:rPr lang="en-IN" sz="1500" b="1">
                          <a:effectLst/>
                        </a:rPr>
                        <a:t>278807</a:t>
                      </a:r>
                    </a:p>
                  </a:txBody>
                  <a:tcPr marL="77910" marR="77910" marT="38955" marB="38955">
                    <a:lnL>
                      <a:noFill/>
                    </a:lnL>
                    <a:lnR>
                      <a:noFill/>
                    </a:lnR>
                    <a:lnT>
                      <a:noFill/>
                    </a:lnT>
                    <a:lnB>
                      <a:noFill/>
                    </a:lnB>
                  </a:tcPr>
                </a:tc>
                <a:tc>
                  <a:txBody>
                    <a:bodyPr/>
                    <a:lstStyle/>
                    <a:p>
                      <a:pPr algn="r"/>
                      <a:r>
                        <a:rPr lang="en-IN" sz="1500">
                          <a:effectLst/>
                        </a:rPr>
                        <a:t>1</a:t>
                      </a:r>
                    </a:p>
                  </a:txBody>
                  <a:tcPr marL="77910" marR="77910" marT="38955" marB="38955" anchor="ctr">
                    <a:lnL>
                      <a:noFill/>
                    </a:lnL>
                    <a:lnR>
                      <a:noFill/>
                    </a:lnR>
                    <a:lnT>
                      <a:noFill/>
                    </a:lnT>
                    <a:lnB>
                      <a:noFill/>
                    </a:lnB>
                  </a:tcPr>
                </a:tc>
                <a:extLst>
                  <a:ext uri="{0D108BD9-81ED-4DB2-BD59-A6C34878D82A}">
                    <a16:rowId xmlns:a16="http://schemas.microsoft.com/office/drawing/2014/main" val="271071830"/>
                  </a:ext>
                </a:extLst>
              </a:tr>
              <a:tr h="311638">
                <a:tc vMerge="1">
                  <a:txBody>
                    <a:bodyPr/>
                    <a:lstStyle/>
                    <a:p>
                      <a:endParaRPr lang="en-IN"/>
                    </a:p>
                  </a:txBody>
                  <a:tcPr/>
                </a:tc>
                <a:tc>
                  <a:txBody>
                    <a:bodyPr/>
                    <a:lstStyle/>
                    <a:p>
                      <a:pPr fontAlgn="ctr"/>
                      <a:r>
                        <a:rPr lang="en-IN" sz="1500" b="1">
                          <a:effectLst/>
                        </a:rPr>
                        <a:t>278818</a:t>
                      </a:r>
                    </a:p>
                  </a:txBody>
                  <a:tcPr marL="77910" marR="77910" marT="38955" marB="38955" anchor="ctr">
                    <a:lnL>
                      <a:noFill/>
                    </a:lnL>
                    <a:lnR>
                      <a:noFill/>
                    </a:lnR>
                    <a:lnT>
                      <a:noFill/>
                    </a:lnT>
                    <a:lnB>
                      <a:noFill/>
                    </a:lnB>
                  </a:tcPr>
                </a:tc>
                <a:tc>
                  <a:txBody>
                    <a:bodyPr/>
                    <a:lstStyle/>
                    <a:p>
                      <a:pPr algn="r"/>
                      <a:r>
                        <a:rPr lang="en-IN" sz="1500">
                          <a:effectLst/>
                        </a:rPr>
                        <a:t>1</a:t>
                      </a:r>
                    </a:p>
                  </a:txBody>
                  <a:tcPr marL="77910" marR="77910" marT="38955" marB="38955" anchor="ctr">
                    <a:lnL>
                      <a:noFill/>
                    </a:lnL>
                    <a:lnR>
                      <a:noFill/>
                    </a:lnR>
                    <a:lnT>
                      <a:noFill/>
                    </a:lnT>
                    <a:lnB>
                      <a:noFill/>
                    </a:lnB>
                  </a:tcPr>
                </a:tc>
                <a:extLst>
                  <a:ext uri="{0D108BD9-81ED-4DB2-BD59-A6C34878D82A}">
                    <a16:rowId xmlns:a16="http://schemas.microsoft.com/office/drawing/2014/main" val="3980300956"/>
                  </a:ext>
                </a:extLst>
              </a:tr>
              <a:tr h="311638">
                <a:tc vMerge="1">
                  <a:txBody>
                    <a:bodyPr/>
                    <a:lstStyle/>
                    <a:p>
                      <a:endParaRPr lang="en-IN"/>
                    </a:p>
                  </a:txBody>
                  <a:tcPr/>
                </a:tc>
                <a:tc>
                  <a:txBody>
                    <a:bodyPr/>
                    <a:lstStyle/>
                    <a:p>
                      <a:pPr fontAlgn="ctr"/>
                      <a:r>
                        <a:rPr lang="en-IN" sz="1500" b="1">
                          <a:effectLst/>
                        </a:rPr>
                        <a:t>278831</a:t>
                      </a:r>
                    </a:p>
                  </a:txBody>
                  <a:tcPr marL="77910" marR="77910" marT="38955" marB="38955" anchor="ctr">
                    <a:lnL>
                      <a:noFill/>
                    </a:lnL>
                    <a:lnR>
                      <a:noFill/>
                    </a:lnR>
                    <a:lnT>
                      <a:noFill/>
                    </a:lnT>
                    <a:lnB>
                      <a:noFill/>
                    </a:lnB>
                  </a:tcPr>
                </a:tc>
                <a:tc>
                  <a:txBody>
                    <a:bodyPr/>
                    <a:lstStyle/>
                    <a:p>
                      <a:pPr algn="r"/>
                      <a:r>
                        <a:rPr lang="en-IN" sz="1500">
                          <a:effectLst/>
                        </a:rPr>
                        <a:t>1</a:t>
                      </a:r>
                    </a:p>
                  </a:txBody>
                  <a:tcPr marL="77910" marR="77910" marT="38955" marB="38955" anchor="ctr">
                    <a:lnL>
                      <a:noFill/>
                    </a:lnL>
                    <a:lnR>
                      <a:noFill/>
                    </a:lnR>
                    <a:lnT>
                      <a:noFill/>
                    </a:lnT>
                    <a:lnB>
                      <a:noFill/>
                    </a:lnB>
                  </a:tcPr>
                </a:tc>
                <a:extLst>
                  <a:ext uri="{0D108BD9-81ED-4DB2-BD59-A6C34878D82A}">
                    <a16:rowId xmlns:a16="http://schemas.microsoft.com/office/drawing/2014/main" val="3565065469"/>
                  </a:ext>
                </a:extLst>
              </a:tr>
              <a:tr h="311638">
                <a:tc vMerge="1">
                  <a:txBody>
                    <a:bodyPr/>
                    <a:lstStyle/>
                    <a:p>
                      <a:endParaRPr lang="en-IN"/>
                    </a:p>
                  </a:txBody>
                  <a:tcPr/>
                </a:tc>
                <a:tc>
                  <a:txBody>
                    <a:bodyPr/>
                    <a:lstStyle/>
                    <a:p>
                      <a:pPr fontAlgn="ctr"/>
                      <a:r>
                        <a:rPr lang="en-IN" sz="1500" b="1">
                          <a:effectLst/>
                        </a:rPr>
                        <a:t>278843</a:t>
                      </a:r>
                    </a:p>
                  </a:txBody>
                  <a:tcPr marL="77910" marR="77910" marT="38955" marB="38955" anchor="ctr">
                    <a:lnL>
                      <a:noFill/>
                    </a:lnL>
                    <a:lnR>
                      <a:noFill/>
                    </a:lnR>
                    <a:lnT>
                      <a:noFill/>
                    </a:lnT>
                    <a:lnB>
                      <a:noFill/>
                    </a:lnB>
                  </a:tcPr>
                </a:tc>
                <a:tc>
                  <a:txBody>
                    <a:bodyPr/>
                    <a:lstStyle/>
                    <a:p>
                      <a:pPr algn="r"/>
                      <a:r>
                        <a:rPr lang="en-IN" sz="1500">
                          <a:effectLst/>
                        </a:rPr>
                        <a:t>1</a:t>
                      </a:r>
                    </a:p>
                  </a:txBody>
                  <a:tcPr marL="77910" marR="77910" marT="38955" marB="38955" anchor="ctr">
                    <a:lnL>
                      <a:noFill/>
                    </a:lnL>
                    <a:lnR>
                      <a:noFill/>
                    </a:lnR>
                    <a:lnT>
                      <a:noFill/>
                    </a:lnT>
                    <a:lnB>
                      <a:noFill/>
                    </a:lnB>
                  </a:tcPr>
                </a:tc>
                <a:extLst>
                  <a:ext uri="{0D108BD9-81ED-4DB2-BD59-A6C34878D82A}">
                    <a16:rowId xmlns:a16="http://schemas.microsoft.com/office/drawing/2014/main" val="1297565502"/>
                  </a:ext>
                </a:extLst>
              </a:tr>
              <a:tr h="311638">
                <a:tc vMerge="1">
                  <a:txBody>
                    <a:bodyPr/>
                    <a:lstStyle/>
                    <a:p>
                      <a:endParaRPr lang="en-IN"/>
                    </a:p>
                  </a:txBody>
                  <a:tcPr/>
                </a:tc>
                <a:tc>
                  <a:txBody>
                    <a:bodyPr/>
                    <a:lstStyle/>
                    <a:p>
                      <a:pPr fontAlgn="ctr"/>
                      <a:r>
                        <a:rPr lang="en-IN" sz="1500" b="1">
                          <a:effectLst/>
                        </a:rPr>
                        <a:t>278851</a:t>
                      </a:r>
                    </a:p>
                  </a:txBody>
                  <a:tcPr marL="77910" marR="77910" marT="38955" marB="38955" anchor="ctr">
                    <a:lnL>
                      <a:noFill/>
                    </a:lnL>
                    <a:lnR>
                      <a:noFill/>
                    </a:lnR>
                    <a:lnT>
                      <a:noFill/>
                    </a:lnT>
                    <a:lnB>
                      <a:noFill/>
                    </a:lnB>
                  </a:tcPr>
                </a:tc>
                <a:tc>
                  <a:txBody>
                    <a:bodyPr/>
                    <a:lstStyle/>
                    <a:p>
                      <a:pPr algn="r"/>
                      <a:r>
                        <a:rPr lang="en-IN" sz="1500" dirty="0">
                          <a:effectLst/>
                        </a:rPr>
                        <a:t>1</a:t>
                      </a:r>
                    </a:p>
                  </a:txBody>
                  <a:tcPr marL="77910" marR="77910" marT="38955" marB="38955" anchor="ctr">
                    <a:lnL>
                      <a:noFill/>
                    </a:lnL>
                    <a:lnR>
                      <a:noFill/>
                    </a:lnR>
                    <a:lnT>
                      <a:noFill/>
                    </a:lnT>
                    <a:lnB>
                      <a:noFill/>
                    </a:lnB>
                  </a:tcPr>
                </a:tc>
                <a:extLst>
                  <a:ext uri="{0D108BD9-81ED-4DB2-BD59-A6C34878D82A}">
                    <a16:rowId xmlns:a16="http://schemas.microsoft.com/office/drawing/2014/main" val="598852702"/>
                  </a:ext>
                </a:extLst>
              </a:tr>
            </a:tbl>
          </a:graphicData>
        </a:graphic>
      </p:graphicFrame>
      <p:sp>
        <p:nvSpPr>
          <p:cNvPr id="5" name="Rectangle 1">
            <a:extLst>
              <a:ext uri="{FF2B5EF4-FFF2-40B4-BE49-F238E27FC236}">
                <a16:creationId xmlns:a16="http://schemas.microsoft.com/office/drawing/2014/main" id="{61F6C9CF-DEA5-46C3-B817-8FFB8A236EB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2189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141AAD-1DE6-489D-B096-2403658A3DFE}"/>
              </a:ext>
            </a:extLst>
          </p:cNvPr>
          <p:cNvGraphicFramePr>
            <a:graphicFrameLocks noGrp="1"/>
          </p:cNvGraphicFramePr>
          <p:nvPr>
            <p:ph idx="1"/>
            <p:extLst>
              <p:ext uri="{D42A27DB-BD31-4B8C-83A1-F6EECF244321}">
                <p14:modId xmlns:p14="http://schemas.microsoft.com/office/powerpoint/2010/main" val="1088723616"/>
              </p:ext>
            </p:extLst>
          </p:nvPr>
        </p:nvGraphicFramePr>
        <p:xfrm>
          <a:off x="1453885" y="1213592"/>
          <a:ext cx="9284229" cy="4121784"/>
        </p:xfrm>
        <a:graphic>
          <a:graphicData uri="http://schemas.openxmlformats.org/drawingml/2006/table">
            <a:tbl>
              <a:tblPr/>
              <a:tblGrid>
                <a:gridCol w="3094743">
                  <a:extLst>
                    <a:ext uri="{9D8B030D-6E8A-4147-A177-3AD203B41FA5}">
                      <a16:colId xmlns:a16="http://schemas.microsoft.com/office/drawing/2014/main" val="3975381596"/>
                    </a:ext>
                  </a:extLst>
                </a:gridCol>
                <a:gridCol w="3094743">
                  <a:extLst>
                    <a:ext uri="{9D8B030D-6E8A-4147-A177-3AD203B41FA5}">
                      <a16:colId xmlns:a16="http://schemas.microsoft.com/office/drawing/2014/main" val="1176666272"/>
                    </a:ext>
                  </a:extLst>
                </a:gridCol>
                <a:gridCol w="3094743">
                  <a:extLst>
                    <a:ext uri="{9D8B030D-6E8A-4147-A177-3AD203B41FA5}">
                      <a16:colId xmlns:a16="http://schemas.microsoft.com/office/drawing/2014/main" val="872693977"/>
                    </a:ext>
                  </a:extLst>
                </a:gridCol>
              </a:tblGrid>
              <a:tr h="337608">
                <a:tc>
                  <a:txBody>
                    <a:bodyPr/>
                    <a:lstStyle/>
                    <a:p>
                      <a:pPr algn="r"/>
                      <a:r>
                        <a:rPr lang="en-IN" sz="1700" b="1">
                          <a:effectLst/>
                        </a:rPr>
                        <a:t>book_rating</a:t>
                      </a:r>
                    </a:p>
                  </a:txBody>
                  <a:tcPr marL="84402" marR="84402" marT="42201" marB="42201" anchor="ctr">
                    <a:lnL>
                      <a:noFill/>
                    </a:lnL>
                    <a:lnR>
                      <a:noFill/>
                    </a:lnR>
                    <a:lnT>
                      <a:noFill/>
                    </a:lnT>
                    <a:lnB>
                      <a:noFill/>
                    </a:lnB>
                    <a:solidFill>
                      <a:srgbClr val="FFFFFF"/>
                    </a:solidFill>
                  </a:tcPr>
                </a:tc>
                <a:tc>
                  <a:txBody>
                    <a:bodyPr/>
                    <a:lstStyle/>
                    <a:p>
                      <a:pPr algn="r"/>
                      <a:r>
                        <a:rPr lang="en-IN" sz="1700" b="1">
                          <a:effectLst/>
                        </a:rPr>
                        <a:t>user_id</a:t>
                      </a:r>
                    </a:p>
                  </a:txBody>
                  <a:tcPr marL="84402" marR="84402" marT="42201" marB="42201" anchor="ctr">
                    <a:lnL>
                      <a:noFill/>
                    </a:lnL>
                    <a:lnR>
                      <a:noFill/>
                    </a:lnR>
                    <a:lnT>
                      <a:noFill/>
                    </a:lnT>
                    <a:lnB>
                      <a:noFill/>
                    </a:lnB>
                    <a:solidFill>
                      <a:srgbClr val="FFFFFF"/>
                    </a:solidFill>
                  </a:tcPr>
                </a:tc>
                <a:tc>
                  <a:txBody>
                    <a:bodyPr/>
                    <a:lstStyle/>
                    <a:p>
                      <a:pPr algn="r"/>
                      <a:endParaRPr lang="en-IN" sz="1700" b="1">
                        <a:effectLst/>
                      </a:endParaRP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40248497"/>
                  </a:ext>
                </a:extLst>
              </a:tr>
              <a:tr h="337608">
                <a:tc>
                  <a:txBody>
                    <a:bodyPr/>
                    <a:lstStyle/>
                    <a:p>
                      <a:pPr fontAlgn="t"/>
                      <a:r>
                        <a:rPr lang="en-IN" sz="1700" b="1">
                          <a:effectLst/>
                        </a:rPr>
                        <a:t>9</a:t>
                      </a:r>
                    </a:p>
                  </a:txBody>
                  <a:tcPr marL="84402" marR="84402" marT="42201" marB="42201">
                    <a:lnL>
                      <a:noFill/>
                    </a:lnL>
                    <a:lnR>
                      <a:noFill/>
                    </a:lnR>
                    <a:lnT>
                      <a:noFill/>
                    </a:lnT>
                    <a:lnB>
                      <a:noFill/>
                    </a:lnB>
                    <a:solidFill>
                      <a:srgbClr val="FFFFFF"/>
                    </a:solidFill>
                  </a:tcPr>
                </a:tc>
                <a:tc>
                  <a:txBody>
                    <a:bodyPr/>
                    <a:lstStyle/>
                    <a:p>
                      <a:pPr fontAlgn="t"/>
                      <a:r>
                        <a:rPr lang="en-IN" sz="1700" b="1">
                          <a:effectLst/>
                        </a:rPr>
                        <a:t>98391</a:t>
                      </a:r>
                    </a:p>
                  </a:txBody>
                  <a:tcPr marL="84402" marR="84402" marT="42201" marB="42201">
                    <a:lnL>
                      <a:noFill/>
                    </a:lnL>
                    <a:lnR>
                      <a:noFill/>
                    </a:lnR>
                    <a:lnT>
                      <a:noFill/>
                    </a:lnT>
                    <a:lnB>
                      <a:noFill/>
                    </a:lnB>
                    <a:solidFill>
                      <a:srgbClr val="FFFFFF"/>
                    </a:solidFill>
                  </a:tcPr>
                </a:tc>
                <a:tc>
                  <a:txBody>
                    <a:bodyPr/>
                    <a:lstStyle/>
                    <a:p>
                      <a:pPr algn="r"/>
                      <a:r>
                        <a:rPr lang="en-IN" sz="1700">
                          <a:effectLst/>
                        </a:rPr>
                        <a:t>2652</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121879118"/>
                  </a:ext>
                </a:extLst>
              </a:tr>
              <a:tr h="337608">
                <a:tc>
                  <a:txBody>
                    <a:bodyPr/>
                    <a:lstStyle/>
                    <a:p>
                      <a:pPr fontAlgn="t"/>
                      <a:r>
                        <a:rPr lang="en-IN" sz="1700" b="1">
                          <a:effectLst/>
                        </a:rPr>
                        <a:t>8</a:t>
                      </a:r>
                    </a:p>
                  </a:txBody>
                  <a:tcPr marL="84402" marR="84402" marT="42201" marB="42201">
                    <a:lnL>
                      <a:noFill/>
                    </a:lnL>
                    <a:lnR>
                      <a:noFill/>
                    </a:lnR>
                    <a:lnT>
                      <a:noFill/>
                    </a:lnT>
                    <a:lnB>
                      <a:noFill/>
                    </a:lnB>
                    <a:solidFill>
                      <a:srgbClr val="FFFFFF"/>
                    </a:solidFill>
                  </a:tcPr>
                </a:tc>
                <a:tc>
                  <a:txBody>
                    <a:bodyPr/>
                    <a:lstStyle/>
                    <a:p>
                      <a:pPr fontAlgn="t"/>
                      <a:r>
                        <a:rPr lang="en-IN" sz="1700" b="1" dirty="0">
                          <a:effectLst/>
                        </a:rPr>
                        <a:t>11676</a:t>
                      </a:r>
                    </a:p>
                  </a:txBody>
                  <a:tcPr marL="84402" marR="84402" marT="42201" marB="42201">
                    <a:lnL>
                      <a:noFill/>
                    </a:lnL>
                    <a:lnR>
                      <a:noFill/>
                    </a:lnR>
                    <a:lnT>
                      <a:noFill/>
                    </a:lnT>
                    <a:lnB>
                      <a:noFill/>
                    </a:lnB>
                    <a:solidFill>
                      <a:srgbClr val="FFFFFF"/>
                    </a:solidFill>
                  </a:tcPr>
                </a:tc>
                <a:tc>
                  <a:txBody>
                    <a:bodyPr/>
                    <a:lstStyle/>
                    <a:p>
                      <a:pPr algn="r"/>
                      <a:r>
                        <a:rPr lang="en-IN" sz="1700">
                          <a:effectLst/>
                        </a:rPr>
                        <a:t>2138</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2552388327"/>
                  </a:ext>
                </a:extLst>
              </a:tr>
              <a:tr h="337608">
                <a:tc>
                  <a:txBody>
                    <a:bodyPr/>
                    <a:lstStyle/>
                    <a:p>
                      <a:pPr fontAlgn="t"/>
                      <a:r>
                        <a:rPr lang="en-IN" sz="1700" b="1">
                          <a:effectLst/>
                        </a:rPr>
                        <a:t>5</a:t>
                      </a:r>
                    </a:p>
                  </a:txBody>
                  <a:tcPr marL="84402" marR="84402" marT="42201" marB="42201">
                    <a:lnL>
                      <a:noFill/>
                    </a:lnL>
                    <a:lnR>
                      <a:noFill/>
                    </a:lnR>
                    <a:lnT>
                      <a:noFill/>
                    </a:lnT>
                    <a:lnB>
                      <a:noFill/>
                    </a:lnB>
                    <a:solidFill>
                      <a:srgbClr val="FFFFFF"/>
                    </a:solidFill>
                  </a:tcPr>
                </a:tc>
                <a:tc>
                  <a:txBody>
                    <a:bodyPr/>
                    <a:lstStyle/>
                    <a:p>
                      <a:pPr fontAlgn="t"/>
                      <a:r>
                        <a:rPr lang="en-IN" sz="1700" b="1">
                          <a:effectLst/>
                        </a:rPr>
                        <a:t>189835</a:t>
                      </a:r>
                    </a:p>
                  </a:txBody>
                  <a:tcPr marL="84402" marR="84402" marT="42201" marB="42201">
                    <a:lnL>
                      <a:noFill/>
                    </a:lnL>
                    <a:lnR>
                      <a:noFill/>
                    </a:lnR>
                    <a:lnT>
                      <a:noFill/>
                    </a:lnT>
                    <a:lnB>
                      <a:noFill/>
                    </a:lnB>
                    <a:solidFill>
                      <a:srgbClr val="FFFFFF"/>
                    </a:solidFill>
                  </a:tcPr>
                </a:tc>
                <a:tc>
                  <a:txBody>
                    <a:bodyPr/>
                    <a:lstStyle/>
                    <a:p>
                      <a:pPr algn="r"/>
                      <a:r>
                        <a:rPr lang="en-IN" sz="1700">
                          <a:effectLst/>
                        </a:rPr>
                        <a:t>1826</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644775977"/>
                  </a:ext>
                </a:extLst>
              </a:tr>
              <a:tr h="337608">
                <a:tc>
                  <a:txBody>
                    <a:bodyPr/>
                    <a:lstStyle/>
                    <a:p>
                      <a:pPr fontAlgn="t"/>
                      <a:r>
                        <a:rPr lang="en-IN" sz="1700" b="1">
                          <a:effectLst/>
                        </a:rPr>
                        <a:t>7</a:t>
                      </a:r>
                    </a:p>
                  </a:txBody>
                  <a:tcPr marL="84402" marR="84402" marT="42201" marB="42201">
                    <a:lnL>
                      <a:noFill/>
                    </a:lnL>
                    <a:lnR>
                      <a:noFill/>
                    </a:lnR>
                    <a:lnT>
                      <a:noFill/>
                    </a:lnT>
                    <a:lnB>
                      <a:noFill/>
                    </a:lnB>
                    <a:solidFill>
                      <a:srgbClr val="FFFFFF"/>
                    </a:solidFill>
                  </a:tcPr>
                </a:tc>
                <a:tc>
                  <a:txBody>
                    <a:bodyPr/>
                    <a:lstStyle/>
                    <a:p>
                      <a:pPr fontAlgn="t"/>
                      <a:r>
                        <a:rPr lang="en-IN" sz="1700" b="1">
                          <a:effectLst/>
                        </a:rPr>
                        <a:t>11676</a:t>
                      </a:r>
                    </a:p>
                  </a:txBody>
                  <a:tcPr marL="84402" marR="84402" marT="42201" marB="42201">
                    <a:lnL>
                      <a:noFill/>
                    </a:lnL>
                    <a:lnR>
                      <a:noFill/>
                    </a:lnR>
                    <a:lnT>
                      <a:noFill/>
                    </a:lnT>
                    <a:lnB>
                      <a:noFill/>
                    </a:lnB>
                    <a:solidFill>
                      <a:srgbClr val="FFFFFF"/>
                    </a:solidFill>
                  </a:tcPr>
                </a:tc>
                <a:tc>
                  <a:txBody>
                    <a:bodyPr/>
                    <a:lstStyle/>
                    <a:p>
                      <a:pPr algn="r"/>
                      <a:r>
                        <a:rPr lang="en-IN" sz="1700">
                          <a:effectLst/>
                        </a:rPr>
                        <a:t>1597</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942239297"/>
                  </a:ext>
                </a:extLst>
              </a:tr>
              <a:tr h="337608">
                <a:tc>
                  <a:txBody>
                    <a:bodyPr/>
                    <a:lstStyle/>
                    <a:p>
                      <a:pPr fontAlgn="t"/>
                      <a:r>
                        <a:rPr lang="en-IN" sz="1700" b="1">
                          <a:effectLst/>
                        </a:rPr>
                        <a:t>8</a:t>
                      </a:r>
                    </a:p>
                  </a:txBody>
                  <a:tcPr marL="84402" marR="84402" marT="42201" marB="42201">
                    <a:lnL>
                      <a:noFill/>
                    </a:lnL>
                    <a:lnR>
                      <a:noFill/>
                    </a:lnR>
                    <a:lnT>
                      <a:noFill/>
                    </a:lnT>
                    <a:lnB>
                      <a:noFill/>
                    </a:lnB>
                    <a:solidFill>
                      <a:srgbClr val="FFFFFF"/>
                    </a:solidFill>
                  </a:tcPr>
                </a:tc>
                <a:tc>
                  <a:txBody>
                    <a:bodyPr/>
                    <a:lstStyle/>
                    <a:p>
                      <a:pPr fontAlgn="t"/>
                      <a:r>
                        <a:rPr lang="en-IN" sz="1700" b="1">
                          <a:effectLst/>
                        </a:rPr>
                        <a:t>98391</a:t>
                      </a:r>
                    </a:p>
                  </a:txBody>
                  <a:tcPr marL="84402" marR="84402" marT="42201" marB="42201">
                    <a:lnL>
                      <a:noFill/>
                    </a:lnL>
                    <a:lnR>
                      <a:noFill/>
                    </a:lnR>
                    <a:lnT>
                      <a:noFill/>
                    </a:lnT>
                    <a:lnB>
                      <a:noFill/>
                    </a:lnB>
                    <a:solidFill>
                      <a:srgbClr val="FFFFFF"/>
                    </a:solidFill>
                  </a:tcPr>
                </a:tc>
                <a:tc>
                  <a:txBody>
                    <a:bodyPr/>
                    <a:lstStyle/>
                    <a:p>
                      <a:pPr algn="r"/>
                      <a:r>
                        <a:rPr lang="en-IN" sz="1700">
                          <a:effectLst/>
                        </a:rPr>
                        <a:t>1514</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3328771439"/>
                  </a:ext>
                </a:extLst>
              </a:tr>
              <a:tr h="337608">
                <a:tc>
                  <a:txBody>
                    <a:bodyPr/>
                    <a:lstStyle/>
                    <a:p>
                      <a:pPr fontAlgn="t"/>
                      <a:r>
                        <a:rPr lang="en-IN" sz="1700" b="1">
                          <a:effectLst/>
                        </a:rPr>
                        <a:t>...</a:t>
                      </a:r>
                    </a:p>
                  </a:txBody>
                  <a:tcPr marL="84402" marR="84402" marT="42201" marB="42201">
                    <a:lnL>
                      <a:noFill/>
                    </a:lnL>
                    <a:lnR>
                      <a:noFill/>
                    </a:lnR>
                    <a:lnT>
                      <a:noFill/>
                    </a:lnT>
                    <a:lnB>
                      <a:noFill/>
                    </a:lnB>
                    <a:solidFill>
                      <a:srgbClr val="FFFFFF"/>
                    </a:solidFill>
                  </a:tcPr>
                </a:tc>
                <a:tc>
                  <a:txBody>
                    <a:bodyPr/>
                    <a:lstStyle/>
                    <a:p>
                      <a:pPr fontAlgn="t"/>
                      <a:r>
                        <a:rPr lang="en-IN" sz="1700" b="1">
                          <a:effectLst/>
                        </a:rPr>
                        <a:t>...</a:t>
                      </a:r>
                    </a:p>
                  </a:txBody>
                  <a:tcPr marL="84402" marR="84402" marT="42201" marB="42201">
                    <a:lnL>
                      <a:noFill/>
                    </a:lnL>
                    <a:lnR>
                      <a:noFill/>
                    </a:lnR>
                    <a:lnT>
                      <a:noFill/>
                    </a:lnT>
                    <a:lnB>
                      <a:noFill/>
                    </a:lnB>
                    <a:solidFill>
                      <a:srgbClr val="FFFFFF"/>
                    </a:solidFill>
                  </a:tcPr>
                </a:tc>
                <a:tc>
                  <a:txBody>
                    <a:bodyPr/>
                    <a:lstStyle/>
                    <a:p>
                      <a:pPr algn="r"/>
                      <a:r>
                        <a:rPr lang="en-IN" sz="1700">
                          <a:effectLst/>
                        </a:rPr>
                        <a:t>...</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2298025699"/>
                  </a:ext>
                </a:extLst>
              </a:tr>
              <a:tr h="337608">
                <a:tc rowSpan="4">
                  <a:txBody>
                    <a:bodyPr/>
                    <a:lstStyle/>
                    <a:p>
                      <a:pPr fontAlgn="t"/>
                      <a:r>
                        <a:rPr lang="en-IN" sz="1700" b="1">
                          <a:effectLst/>
                        </a:rPr>
                        <a:t>7</a:t>
                      </a:r>
                    </a:p>
                  </a:txBody>
                  <a:tcPr marL="84402" marR="84402" marT="42201" marB="42201">
                    <a:lnL>
                      <a:noFill/>
                    </a:lnL>
                    <a:lnR>
                      <a:noFill/>
                    </a:lnR>
                    <a:lnT>
                      <a:noFill/>
                    </a:lnT>
                    <a:lnB>
                      <a:noFill/>
                    </a:lnB>
                    <a:solidFill>
                      <a:srgbClr val="FFFFFF"/>
                    </a:solidFill>
                  </a:tcPr>
                </a:tc>
                <a:tc>
                  <a:txBody>
                    <a:bodyPr/>
                    <a:lstStyle/>
                    <a:p>
                      <a:pPr fontAlgn="t"/>
                      <a:r>
                        <a:rPr lang="en-IN" sz="1700" b="1">
                          <a:effectLst/>
                        </a:rPr>
                        <a:t>71616</a:t>
                      </a:r>
                    </a:p>
                  </a:txBody>
                  <a:tcPr marL="84402" marR="84402" marT="42201" marB="42201">
                    <a:lnL>
                      <a:noFill/>
                    </a:lnL>
                    <a:lnR>
                      <a:noFill/>
                    </a:lnR>
                    <a:lnT>
                      <a:noFill/>
                    </a:lnT>
                    <a:lnB>
                      <a:noFill/>
                    </a:lnB>
                    <a:solidFill>
                      <a:srgbClr val="FFFFFF"/>
                    </a:solidFill>
                  </a:tcPr>
                </a:tc>
                <a:tc>
                  <a:txBody>
                    <a:bodyPr/>
                    <a:lstStyle/>
                    <a:p>
                      <a:pPr algn="r"/>
                      <a:r>
                        <a:rPr lang="en-IN" sz="1700">
                          <a:effectLst/>
                        </a:rPr>
                        <a:t>1</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888845966"/>
                  </a:ext>
                </a:extLst>
              </a:tr>
              <a:tr h="337608">
                <a:tc vMerge="1">
                  <a:txBody>
                    <a:bodyPr/>
                    <a:lstStyle/>
                    <a:p>
                      <a:endParaRPr lang="en-IN"/>
                    </a:p>
                  </a:txBody>
                  <a:tcPr/>
                </a:tc>
                <a:tc>
                  <a:txBody>
                    <a:bodyPr/>
                    <a:lstStyle/>
                    <a:p>
                      <a:pPr fontAlgn="ctr"/>
                      <a:r>
                        <a:rPr lang="en-IN" sz="1700" b="1">
                          <a:effectLst/>
                        </a:rPr>
                        <a:t>71600</a:t>
                      </a:r>
                    </a:p>
                  </a:txBody>
                  <a:tcPr marL="84402" marR="84402" marT="42201" marB="42201" anchor="ctr">
                    <a:lnL>
                      <a:noFill/>
                    </a:lnL>
                    <a:lnR>
                      <a:noFill/>
                    </a:lnR>
                    <a:lnT>
                      <a:noFill/>
                    </a:lnT>
                    <a:lnB>
                      <a:noFill/>
                    </a:lnB>
                    <a:solidFill>
                      <a:srgbClr val="FFFFFF"/>
                    </a:solidFill>
                  </a:tcPr>
                </a:tc>
                <a:tc>
                  <a:txBody>
                    <a:bodyPr/>
                    <a:lstStyle/>
                    <a:p>
                      <a:pPr algn="r"/>
                      <a:r>
                        <a:rPr lang="en-IN" sz="1700">
                          <a:effectLst/>
                        </a:rPr>
                        <a:t>1</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2162931560"/>
                  </a:ext>
                </a:extLst>
              </a:tr>
              <a:tr h="337608">
                <a:tc vMerge="1">
                  <a:txBody>
                    <a:bodyPr/>
                    <a:lstStyle/>
                    <a:p>
                      <a:endParaRPr lang="en-IN"/>
                    </a:p>
                  </a:txBody>
                  <a:tcPr/>
                </a:tc>
                <a:tc>
                  <a:txBody>
                    <a:bodyPr/>
                    <a:lstStyle/>
                    <a:p>
                      <a:pPr fontAlgn="ctr"/>
                      <a:r>
                        <a:rPr lang="en-IN" sz="1700" b="1">
                          <a:effectLst/>
                        </a:rPr>
                        <a:t>71591</a:t>
                      </a:r>
                    </a:p>
                  </a:txBody>
                  <a:tcPr marL="84402" marR="84402" marT="42201" marB="42201" anchor="ctr">
                    <a:lnL>
                      <a:noFill/>
                    </a:lnL>
                    <a:lnR>
                      <a:noFill/>
                    </a:lnR>
                    <a:lnT>
                      <a:noFill/>
                    </a:lnT>
                    <a:lnB>
                      <a:noFill/>
                    </a:lnB>
                    <a:solidFill>
                      <a:srgbClr val="FFFFFF"/>
                    </a:solidFill>
                  </a:tcPr>
                </a:tc>
                <a:tc>
                  <a:txBody>
                    <a:bodyPr/>
                    <a:lstStyle/>
                    <a:p>
                      <a:pPr algn="r"/>
                      <a:r>
                        <a:rPr lang="en-IN" sz="1700">
                          <a:effectLst/>
                        </a:rPr>
                        <a:t>1</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164707326"/>
                  </a:ext>
                </a:extLst>
              </a:tr>
              <a:tr h="337608">
                <a:tc vMerge="1">
                  <a:txBody>
                    <a:bodyPr/>
                    <a:lstStyle/>
                    <a:p>
                      <a:endParaRPr lang="en-IN"/>
                    </a:p>
                  </a:txBody>
                  <a:tcPr/>
                </a:tc>
                <a:tc>
                  <a:txBody>
                    <a:bodyPr/>
                    <a:lstStyle/>
                    <a:p>
                      <a:pPr fontAlgn="ctr"/>
                      <a:r>
                        <a:rPr lang="en-IN" sz="1700" b="1">
                          <a:effectLst/>
                        </a:rPr>
                        <a:t>71570</a:t>
                      </a:r>
                    </a:p>
                  </a:txBody>
                  <a:tcPr marL="84402" marR="84402" marT="42201" marB="42201" anchor="ctr">
                    <a:lnL>
                      <a:noFill/>
                    </a:lnL>
                    <a:lnR>
                      <a:noFill/>
                    </a:lnR>
                    <a:lnT>
                      <a:noFill/>
                    </a:lnT>
                    <a:lnB>
                      <a:noFill/>
                    </a:lnB>
                    <a:solidFill>
                      <a:srgbClr val="FFFFFF"/>
                    </a:solidFill>
                  </a:tcPr>
                </a:tc>
                <a:tc>
                  <a:txBody>
                    <a:bodyPr/>
                    <a:lstStyle/>
                    <a:p>
                      <a:pPr algn="r"/>
                      <a:r>
                        <a:rPr lang="en-IN" sz="1700">
                          <a:effectLst/>
                        </a:rPr>
                        <a:t>1</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1220189510"/>
                  </a:ext>
                </a:extLst>
              </a:tr>
              <a:tr h="337608">
                <a:tc>
                  <a:txBody>
                    <a:bodyPr/>
                    <a:lstStyle/>
                    <a:p>
                      <a:pPr fontAlgn="t"/>
                      <a:r>
                        <a:rPr lang="en-IN" sz="1700" b="1">
                          <a:effectLst/>
                        </a:rPr>
                        <a:t>10</a:t>
                      </a:r>
                    </a:p>
                  </a:txBody>
                  <a:tcPr marL="84402" marR="84402" marT="42201" marB="42201">
                    <a:lnL>
                      <a:noFill/>
                    </a:lnL>
                    <a:lnR>
                      <a:noFill/>
                    </a:lnR>
                    <a:lnT>
                      <a:noFill/>
                    </a:lnT>
                    <a:lnB>
                      <a:noFill/>
                    </a:lnB>
                    <a:solidFill>
                      <a:srgbClr val="FFFFFF"/>
                    </a:solidFill>
                  </a:tcPr>
                </a:tc>
                <a:tc>
                  <a:txBody>
                    <a:bodyPr/>
                    <a:lstStyle/>
                    <a:p>
                      <a:pPr fontAlgn="t"/>
                      <a:r>
                        <a:rPr lang="en-IN" sz="1700" b="1">
                          <a:effectLst/>
                        </a:rPr>
                        <a:t>278851</a:t>
                      </a:r>
                    </a:p>
                  </a:txBody>
                  <a:tcPr marL="84402" marR="84402" marT="42201" marB="42201">
                    <a:lnL>
                      <a:noFill/>
                    </a:lnL>
                    <a:lnR>
                      <a:noFill/>
                    </a:lnR>
                    <a:lnT>
                      <a:noFill/>
                    </a:lnT>
                    <a:lnB>
                      <a:noFill/>
                    </a:lnB>
                    <a:solidFill>
                      <a:srgbClr val="FFFFFF"/>
                    </a:solidFill>
                  </a:tcPr>
                </a:tc>
                <a:tc>
                  <a:txBody>
                    <a:bodyPr/>
                    <a:lstStyle/>
                    <a:p>
                      <a:pPr algn="r"/>
                      <a:r>
                        <a:rPr lang="en-IN" sz="1700" dirty="0">
                          <a:effectLst/>
                        </a:rPr>
                        <a:t>1</a:t>
                      </a:r>
                    </a:p>
                  </a:txBody>
                  <a:tcPr marL="84402" marR="84402" marT="42201" marB="42201" anchor="ctr">
                    <a:lnL>
                      <a:noFill/>
                    </a:lnL>
                    <a:lnR>
                      <a:noFill/>
                    </a:lnR>
                    <a:lnT>
                      <a:noFill/>
                    </a:lnT>
                    <a:lnB>
                      <a:noFill/>
                    </a:lnB>
                    <a:solidFill>
                      <a:srgbClr val="FFFFFF"/>
                    </a:solidFill>
                  </a:tcPr>
                </a:tc>
                <a:extLst>
                  <a:ext uri="{0D108BD9-81ED-4DB2-BD59-A6C34878D82A}">
                    <a16:rowId xmlns:a16="http://schemas.microsoft.com/office/drawing/2014/main" val="4129154764"/>
                  </a:ext>
                </a:extLst>
              </a:tr>
            </a:tbl>
          </a:graphicData>
        </a:graphic>
      </p:graphicFrame>
      <p:sp>
        <p:nvSpPr>
          <p:cNvPr id="5" name="Rectangle 1">
            <a:extLst>
              <a:ext uri="{FF2B5EF4-FFF2-40B4-BE49-F238E27FC236}">
                <a16:creationId xmlns:a16="http://schemas.microsoft.com/office/drawing/2014/main" id="{11D4F445-5407-41DC-9D1D-1B8B9CB196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Roboto" panose="02000000000000000000" pitchFamily="2" charset="0"/>
              </a:rPr>
              <a:t>150971 rows × 1 columns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9927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0-3C46-441C-8622-2DC35D355BC6}"/>
              </a:ext>
            </a:extLst>
          </p:cNvPr>
          <p:cNvSpPr>
            <a:spLocks noGrp="1"/>
          </p:cNvSpPr>
          <p:nvPr>
            <p:ph type="title"/>
          </p:nvPr>
        </p:nvSpPr>
        <p:spPr/>
        <p:txBody>
          <a:bodyPr/>
          <a:lstStyle/>
          <a:p>
            <a:pPr algn="ctr"/>
            <a:r>
              <a:rPr lang="en-US" dirty="0"/>
              <a:t>The top 10 most active users</a:t>
            </a:r>
            <a:endParaRPr lang="en-IN" dirty="0"/>
          </a:p>
        </p:txBody>
      </p:sp>
      <p:pic>
        <p:nvPicPr>
          <p:cNvPr id="15362" name="Picture 2">
            <a:extLst>
              <a:ext uri="{FF2B5EF4-FFF2-40B4-BE49-F238E27FC236}">
                <a16:creationId xmlns:a16="http://schemas.microsoft.com/office/drawing/2014/main" id="{816ED465-3612-4A54-AC7B-99CEE188A7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20900"/>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447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DCED-F544-457B-AF7F-961C7CF6748B}"/>
              </a:ext>
            </a:extLst>
          </p:cNvPr>
          <p:cNvSpPr>
            <a:spLocks noGrp="1"/>
          </p:cNvSpPr>
          <p:nvPr>
            <p:ph type="title"/>
          </p:nvPr>
        </p:nvSpPr>
        <p:spPr/>
        <p:txBody>
          <a:bodyPr/>
          <a:lstStyle/>
          <a:p>
            <a:pPr algn="ctr"/>
            <a:r>
              <a:rPr lang="en-US" dirty="0"/>
              <a:t>Top 10 most active users with their ids and age</a:t>
            </a:r>
            <a:endParaRPr lang="en-IN" dirty="0"/>
          </a:p>
        </p:txBody>
      </p:sp>
      <p:graphicFrame>
        <p:nvGraphicFramePr>
          <p:cNvPr id="7" name="Table 7">
            <a:extLst>
              <a:ext uri="{FF2B5EF4-FFF2-40B4-BE49-F238E27FC236}">
                <a16:creationId xmlns:a16="http://schemas.microsoft.com/office/drawing/2014/main" id="{D592BD3A-C2F2-4E50-9C28-6B230A50913D}"/>
              </a:ext>
            </a:extLst>
          </p:cNvPr>
          <p:cNvGraphicFramePr>
            <a:graphicFrameLocks noGrp="1"/>
          </p:cNvGraphicFramePr>
          <p:nvPr>
            <p:ph idx="1"/>
            <p:extLst>
              <p:ext uri="{D42A27DB-BD31-4B8C-83A1-F6EECF244321}">
                <p14:modId xmlns:p14="http://schemas.microsoft.com/office/powerpoint/2010/main" val="1506801984"/>
              </p:ext>
            </p:extLst>
          </p:nvPr>
        </p:nvGraphicFramePr>
        <p:xfrm>
          <a:off x="1069975" y="2120900"/>
          <a:ext cx="10058400" cy="40792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32900964"/>
                    </a:ext>
                  </a:extLst>
                </a:gridCol>
                <a:gridCol w="2514600">
                  <a:extLst>
                    <a:ext uri="{9D8B030D-6E8A-4147-A177-3AD203B41FA5}">
                      <a16:colId xmlns:a16="http://schemas.microsoft.com/office/drawing/2014/main" val="2897914329"/>
                    </a:ext>
                  </a:extLst>
                </a:gridCol>
                <a:gridCol w="2514600">
                  <a:extLst>
                    <a:ext uri="{9D8B030D-6E8A-4147-A177-3AD203B41FA5}">
                      <a16:colId xmlns:a16="http://schemas.microsoft.com/office/drawing/2014/main" val="3036320924"/>
                    </a:ext>
                  </a:extLst>
                </a:gridCol>
                <a:gridCol w="2514600">
                  <a:extLst>
                    <a:ext uri="{9D8B030D-6E8A-4147-A177-3AD203B41FA5}">
                      <a16:colId xmlns:a16="http://schemas.microsoft.com/office/drawing/2014/main" val="3097153611"/>
                    </a:ext>
                  </a:extLst>
                </a:gridCol>
              </a:tblGrid>
              <a:tr h="370840">
                <a:tc>
                  <a:txBody>
                    <a:bodyPr/>
                    <a:lstStyle/>
                    <a:p>
                      <a:pPr algn="r"/>
                      <a:endParaRPr lang="en-IN" b="1" dirty="0">
                        <a:effectLst/>
                      </a:endParaRPr>
                    </a:p>
                  </a:txBody>
                  <a:tcPr anchor="ctr"/>
                </a:tc>
                <a:tc>
                  <a:txBody>
                    <a:bodyPr/>
                    <a:lstStyle/>
                    <a:p>
                      <a:pPr algn="r"/>
                      <a:r>
                        <a:rPr lang="en-US" b="1" dirty="0" err="1">
                          <a:effectLst/>
                        </a:rPr>
                        <a:t>user_id</a:t>
                      </a:r>
                      <a:endParaRPr lang="en-IN" b="1" dirty="0">
                        <a:effectLst/>
                      </a:endParaRPr>
                    </a:p>
                  </a:txBody>
                  <a:tcPr anchor="ctr"/>
                </a:tc>
                <a:tc>
                  <a:txBody>
                    <a:bodyPr/>
                    <a:lstStyle/>
                    <a:p>
                      <a:pPr algn="r"/>
                      <a:r>
                        <a:rPr lang="en-US" b="1" dirty="0">
                          <a:effectLst/>
                        </a:rPr>
                        <a:t>age</a:t>
                      </a:r>
                      <a:endParaRPr lang="en-IN" b="1"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ffectLst/>
                        </a:rPr>
                        <a:t>count</a:t>
                      </a:r>
                      <a:endParaRPr lang="en-IN" b="1" dirty="0">
                        <a:effectLst/>
                      </a:endParaRPr>
                    </a:p>
                  </a:txBody>
                  <a:tcPr/>
                </a:tc>
                <a:extLst>
                  <a:ext uri="{0D108BD9-81ED-4DB2-BD59-A6C34878D82A}">
                    <a16:rowId xmlns:a16="http://schemas.microsoft.com/office/drawing/2014/main" val="2890058761"/>
                  </a:ext>
                </a:extLst>
              </a:tr>
              <a:tr h="370840">
                <a:tc>
                  <a:txBody>
                    <a:bodyPr/>
                    <a:lstStyle/>
                    <a:p>
                      <a:pPr fontAlgn="ctr"/>
                      <a:r>
                        <a:rPr lang="en-IN" b="1" dirty="0">
                          <a:effectLst/>
                        </a:rPr>
                        <a:t>3160</a:t>
                      </a:r>
                    </a:p>
                  </a:txBody>
                  <a:tcPr anchor="ctr"/>
                </a:tc>
                <a:tc>
                  <a:txBody>
                    <a:bodyPr/>
                    <a:lstStyle/>
                    <a:p>
                      <a:pPr algn="r"/>
                      <a:r>
                        <a:rPr lang="en-IN">
                          <a:effectLst/>
                        </a:rPr>
                        <a:t>11676</a:t>
                      </a:r>
                    </a:p>
                  </a:txBody>
                  <a:tcPr anchor="ctr"/>
                </a:tc>
                <a:tc>
                  <a:txBody>
                    <a:bodyPr/>
                    <a:lstStyle/>
                    <a:p>
                      <a:pPr algn="r"/>
                      <a:r>
                        <a:rPr lang="en-IN">
                          <a:effectLst/>
                        </a:rPr>
                        <a:t>35</a:t>
                      </a:r>
                    </a:p>
                  </a:txBody>
                  <a:tcPr anchor="ctr"/>
                </a:tc>
                <a:tc>
                  <a:txBody>
                    <a:bodyPr/>
                    <a:lstStyle/>
                    <a:p>
                      <a:pPr algn="r"/>
                      <a:r>
                        <a:rPr lang="en-IN">
                          <a:effectLst/>
                        </a:rPr>
                        <a:t>8524</a:t>
                      </a:r>
                    </a:p>
                  </a:txBody>
                  <a:tcPr anchor="ctr"/>
                </a:tc>
                <a:extLst>
                  <a:ext uri="{0D108BD9-81ED-4DB2-BD59-A6C34878D82A}">
                    <a16:rowId xmlns:a16="http://schemas.microsoft.com/office/drawing/2014/main" val="2017740827"/>
                  </a:ext>
                </a:extLst>
              </a:tr>
              <a:tr h="370840">
                <a:tc>
                  <a:txBody>
                    <a:bodyPr/>
                    <a:lstStyle/>
                    <a:p>
                      <a:pPr fontAlgn="ctr"/>
                      <a:r>
                        <a:rPr lang="en-IN" b="1">
                          <a:effectLst/>
                        </a:rPr>
                        <a:t>27626</a:t>
                      </a:r>
                    </a:p>
                  </a:txBody>
                  <a:tcPr anchor="ctr"/>
                </a:tc>
                <a:tc>
                  <a:txBody>
                    <a:bodyPr/>
                    <a:lstStyle/>
                    <a:p>
                      <a:pPr algn="r"/>
                      <a:r>
                        <a:rPr lang="en-IN">
                          <a:effectLst/>
                        </a:rPr>
                        <a:t>98391</a:t>
                      </a:r>
                    </a:p>
                  </a:txBody>
                  <a:tcPr anchor="ctr"/>
                </a:tc>
                <a:tc>
                  <a:txBody>
                    <a:bodyPr/>
                    <a:lstStyle/>
                    <a:p>
                      <a:pPr algn="r"/>
                      <a:r>
                        <a:rPr lang="en-IN">
                          <a:effectLst/>
                        </a:rPr>
                        <a:t>52</a:t>
                      </a:r>
                    </a:p>
                  </a:txBody>
                  <a:tcPr anchor="ctr"/>
                </a:tc>
                <a:tc>
                  <a:txBody>
                    <a:bodyPr/>
                    <a:lstStyle/>
                    <a:p>
                      <a:pPr algn="r"/>
                      <a:r>
                        <a:rPr lang="en-IN">
                          <a:effectLst/>
                        </a:rPr>
                        <a:t>5802</a:t>
                      </a:r>
                    </a:p>
                  </a:txBody>
                  <a:tcPr anchor="ctr"/>
                </a:tc>
                <a:extLst>
                  <a:ext uri="{0D108BD9-81ED-4DB2-BD59-A6C34878D82A}">
                    <a16:rowId xmlns:a16="http://schemas.microsoft.com/office/drawing/2014/main" val="1190945402"/>
                  </a:ext>
                </a:extLst>
              </a:tr>
              <a:tr h="370840">
                <a:tc>
                  <a:txBody>
                    <a:bodyPr/>
                    <a:lstStyle/>
                    <a:p>
                      <a:pPr fontAlgn="ctr"/>
                      <a:r>
                        <a:rPr lang="en-IN" b="1">
                          <a:effectLst/>
                        </a:rPr>
                        <a:t>43027</a:t>
                      </a:r>
                    </a:p>
                  </a:txBody>
                  <a:tcPr anchor="ctr"/>
                </a:tc>
                <a:tc>
                  <a:txBody>
                    <a:bodyPr/>
                    <a:lstStyle/>
                    <a:p>
                      <a:pPr algn="r"/>
                      <a:r>
                        <a:rPr lang="en-IN">
                          <a:effectLst/>
                        </a:rPr>
                        <a:t>153662</a:t>
                      </a:r>
                    </a:p>
                  </a:txBody>
                  <a:tcPr anchor="ctr"/>
                </a:tc>
                <a:tc>
                  <a:txBody>
                    <a:bodyPr/>
                    <a:lstStyle/>
                    <a:p>
                      <a:pPr algn="r"/>
                      <a:r>
                        <a:rPr lang="en-IN">
                          <a:effectLst/>
                        </a:rPr>
                        <a:t>44</a:t>
                      </a:r>
                    </a:p>
                  </a:txBody>
                  <a:tcPr anchor="ctr"/>
                </a:tc>
                <a:tc>
                  <a:txBody>
                    <a:bodyPr/>
                    <a:lstStyle/>
                    <a:p>
                      <a:pPr algn="r"/>
                      <a:r>
                        <a:rPr lang="en-IN">
                          <a:effectLst/>
                        </a:rPr>
                        <a:t>1969</a:t>
                      </a:r>
                    </a:p>
                  </a:txBody>
                  <a:tcPr anchor="ctr"/>
                </a:tc>
                <a:extLst>
                  <a:ext uri="{0D108BD9-81ED-4DB2-BD59-A6C34878D82A}">
                    <a16:rowId xmlns:a16="http://schemas.microsoft.com/office/drawing/2014/main" val="586989667"/>
                  </a:ext>
                </a:extLst>
              </a:tr>
              <a:tr h="370840">
                <a:tc>
                  <a:txBody>
                    <a:bodyPr/>
                    <a:lstStyle/>
                    <a:p>
                      <a:pPr fontAlgn="ctr"/>
                      <a:r>
                        <a:rPr lang="en-IN" b="1">
                          <a:effectLst/>
                        </a:rPr>
                        <a:t>52924</a:t>
                      </a:r>
                    </a:p>
                  </a:txBody>
                  <a:tcPr anchor="ctr"/>
                </a:tc>
                <a:tc>
                  <a:txBody>
                    <a:bodyPr/>
                    <a:lstStyle/>
                    <a:p>
                      <a:pPr algn="r"/>
                      <a:r>
                        <a:rPr lang="en-IN">
                          <a:effectLst/>
                        </a:rPr>
                        <a:t>189835</a:t>
                      </a:r>
                    </a:p>
                  </a:txBody>
                  <a:tcPr anchor="ctr"/>
                </a:tc>
                <a:tc>
                  <a:txBody>
                    <a:bodyPr/>
                    <a:lstStyle/>
                    <a:p>
                      <a:pPr algn="r"/>
                      <a:r>
                        <a:rPr lang="en-IN">
                          <a:effectLst/>
                        </a:rPr>
                        <a:t>35</a:t>
                      </a:r>
                    </a:p>
                  </a:txBody>
                  <a:tcPr anchor="ctr"/>
                </a:tc>
                <a:tc>
                  <a:txBody>
                    <a:bodyPr/>
                    <a:lstStyle/>
                    <a:p>
                      <a:pPr algn="r"/>
                      <a:r>
                        <a:rPr lang="en-IN">
                          <a:effectLst/>
                        </a:rPr>
                        <a:t>1906</a:t>
                      </a:r>
                    </a:p>
                  </a:txBody>
                  <a:tcPr anchor="ctr"/>
                </a:tc>
                <a:extLst>
                  <a:ext uri="{0D108BD9-81ED-4DB2-BD59-A6C34878D82A}">
                    <a16:rowId xmlns:a16="http://schemas.microsoft.com/office/drawing/2014/main" val="2709239412"/>
                  </a:ext>
                </a:extLst>
              </a:tr>
              <a:tr h="370840">
                <a:tc>
                  <a:txBody>
                    <a:bodyPr/>
                    <a:lstStyle/>
                    <a:p>
                      <a:pPr fontAlgn="ctr"/>
                      <a:r>
                        <a:rPr lang="en-IN" b="1">
                          <a:effectLst/>
                        </a:rPr>
                        <a:t>6510</a:t>
                      </a:r>
                    </a:p>
                  </a:txBody>
                  <a:tcPr anchor="ctr"/>
                </a:tc>
                <a:tc>
                  <a:txBody>
                    <a:bodyPr/>
                    <a:lstStyle/>
                    <a:p>
                      <a:pPr algn="r"/>
                      <a:r>
                        <a:rPr lang="en-IN">
                          <a:effectLst/>
                        </a:rPr>
                        <a:t>23902</a:t>
                      </a:r>
                    </a:p>
                  </a:txBody>
                  <a:tcPr anchor="ctr"/>
                </a:tc>
                <a:tc>
                  <a:txBody>
                    <a:bodyPr/>
                    <a:lstStyle/>
                    <a:p>
                      <a:pPr algn="r"/>
                      <a:r>
                        <a:rPr lang="en-IN">
                          <a:effectLst/>
                        </a:rPr>
                        <a:t>35</a:t>
                      </a:r>
                    </a:p>
                  </a:txBody>
                  <a:tcPr anchor="ctr"/>
                </a:tc>
                <a:tc>
                  <a:txBody>
                    <a:bodyPr/>
                    <a:lstStyle/>
                    <a:p>
                      <a:pPr algn="r"/>
                      <a:r>
                        <a:rPr lang="en-IN">
                          <a:effectLst/>
                        </a:rPr>
                        <a:t>1395</a:t>
                      </a:r>
                    </a:p>
                  </a:txBody>
                  <a:tcPr anchor="ctr"/>
                </a:tc>
                <a:extLst>
                  <a:ext uri="{0D108BD9-81ED-4DB2-BD59-A6C34878D82A}">
                    <a16:rowId xmlns:a16="http://schemas.microsoft.com/office/drawing/2014/main" val="2368591936"/>
                  </a:ext>
                </a:extLst>
              </a:tr>
              <a:tr h="370840">
                <a:tc>
                  <a:txBody>
                    <a:bodyPr/>
                    <a:lstStyle/>
                    <a:p>
                      <a:pPr fontAlgn="ctr"/>
                      <a:r>
                        <a:rPr lang="en-IN" b="1">
                          <a:effectLst/>
                        </a:rPr>
                        <a:t>21456</a:t>
                      </a:r>
                    </a:p>
                  </a:txBody>
                  <a:tcPr anchor="ctr"/>
                </a:tc>
                <a:tc>
                  <a:txBody>
                    <a:bodyPr/>
                    <a:lstStyle/>
                    <a:p>
                      <a:pPr algn="r"/>
                      <a:r>
                        <a:rPr lang="en-IN">
                          <a:effectLst/>
                        </a:rPr>
                        <a:t>76499</a:t>
                      </a:r>
                    </a:p>
                  </a:txBody>
                  <a:tcPr anchor="ctr"/>
                </a:tc>
                <a:tc>
                  <a:txBody>
                    <a:bodyPr/>
                    <a:lstStyle/>
                    <a:p>
                      <a:pPr algn="r"/>
                      <a:r>
                        <a:rPr lang="en-IN">
                          <a:effectLst/>
                        </a:rPr>
                        <a:t>35</a:t>
                      </a:r>
                    </a:p>
                  </a:txBody>
                  <a:tcPr anchor="ctr"/>
                </a:tc>
                <a:tc>
                  <a:txBody>
                    <a:bodyPr/>
                    <a:lstStyle/>
                    <a:p>
                      <a:pPr algn="r"/>
                      <a:r>
                        <a:rPr lang="en-IN">
                          <a:effectLst/>
                        </a:rPr>
                        <a:t>1036</a:t>
                      </a:r>
                    </a:p>
                  </a:txBody>
                  <a:tcPr anchor="ctr"/>
                </a:tc>
                <a:extLst>
                  <a:ext uri="{0D108BD9-81ED-4DB2-BD59-A6C34878D82A}">
                    <a16:rowId xmlns:a16="http://schemas.microsoft.com/office/drawing/2014/main" val="404715443"/>
                  </a:ext>
                </a:extLst>
              </a:tr>
              <a:tr h="370840">
                <a:tc>
                  <a:txBody>
                    <a:bodyPr/>
                    <a:lstStyle/>
                    <a:p>
                      <a:pPr fontAlgn="ctr"/>
                      <a:r>
                        <a:rPr lang="en-IN" b="1">
                          <a:effectLst/>
                        </a:rPr>
                        <a:t>47780</a:t>
                      </a:r>
                    </a:p>
                  </a:txBody>
                  <a:tcPr anchor="ctr"/>
                </a:tc>
                <a:tc>
                  <a:txBody>
                    <a:bodyPr/>
                    <a:lstStyle/>
                    <a:p>
                      <a:pPr algn="r"/>
                      <a:r>
                        <a:rPr lang="en-IN">
                          <a:effectLst/>
                        </a:rPr>
                        <a:t>171118</a:t>
                      </a:r>
                    </a:p>
                  </a:txBody>
                  <a:tcPr anchor="ctr"/>
                </a:tc>
                <a:tc>
                  <a:txBody>
                    <a:bodyPr/>
                    <a:lstStyle/>
                    <a:p>
                      <a:pPr algn="r"/>
                      <a:r>
                        <a:rPr lang="en-IN">
                          <a:effectLst/>
                        </a:rPr>
                        <a:t>47</a:t>
                      </a:r>
                    </a:p>
                  </a:txBody>
                  <a:tcPr anchor="ctr"/>
                </a:tc>
                <a:tc>
                  <a:txBody>
                    <a:bodyPr/>
                    <a:lstStyle/>
                    <a:p>
                      <a:pPr algn="r"/>
                      <a:r>
                        <a:rPr lang="en-IN">
                          <a:effectLst/>
                        </a:rPr>
                        <a:t>1035</a:t>
                      </a:r>
                    </a:p>
                  </a:txBody>
                  <a:tcPr anchor="ctr"/>
                </a:tc>
                <a:extLst>
                  <a:ext uri="{0D108BD9-81ED-4DB2-BD59-A6C34878D82A}">
                    <a16:rowId xmlns:a16="http://schemas.microsoft.com/office/drawing/2014/main" val="2648440189"/>
                  </a:ext>
                </a:extLst>
              </a:tr>
              <a:tr h="370840">
                <a:tc>
                  <a:txBody>
                    <a:bodyPr/>
                    <a:lstStyle/>
                    <a:p>
                      <a:pPr fontAlgn="ctr"/>
                      <a:r>
                        <a:rPr lang="en-IN" b="1">
                          <a:effectLst/>
                        </a:rPr>
                        <a:t>65517</a:t>
                      </a:r>
                    </a:p>
                  </a:txBody>
                  <a:tcPr anchor="ctr"/>
                </a:tc>
                <a:tc>
                  <a:txBody>
                    <a:bodyPr/>
                    <a:lstStyle/>
                    <a:p>
                      <a:pPr algn="r"/>
                      <a:r>
                        <a:rPr lang="en-IN">
                          <a:effectLst/>
                        </a:rPr>
                        <a:t>235105</a:t>
                      </a:r>
                    </a:p>
                  </a:txBody>
                  <a:tcPr anchor="ctr"/>
                </a:tc>
                <a:tc>
                  <a:txBody>
                    <a:bodyPr/>
                    <a:lstStyle/>
                    <a:p>
                      <a:pPr algn="r"/>
                      <a:r>
                        <a:rPr lang="en-IN">
                          <a:effectLst/>
                        </a:rPr>
                        <a:t>46</a:t>
                      </a:r>
                    </a:p>
                  </a:txBody>
                  <a:tcPr anchor="ctr"/>
                </a:tc>
                <a:tc>
                  <a:txBody>
                    <a:bodyPr/>
                    <a:lstStyle/>
                    <a:p>
                      <a:pPr algn="r"/>
                      <a:r>
                        <a:rPr lang="en-IN">
                          <a:effectLst/>
                        </a:rPr>
                        <a:t>1023</a:t>
                      </a:r>
                    </a:p>
                  </a:txBody>
                  <a:tcPr anchor="ctr"/>
                </a:tc>
                <a:extLst>
                  <a:ext uri="{0D108BD9-81ED-4DB2-BD59-A6C34878D82A}">
                    <a16:rowId xmlns:a16="http://schemas.microsoft.com/office/drawing/2014/main" val="546141700"/>
                  </a:ext>
                </a:extLst>
              </a:tr>
              <a:tr h="370840">
                <a:tc>
                  <a:txBody>
                    <a:bodyPr/>
                    <a:lstStyle/>
                    <a:p>
                      <a:pPr fontAlgn="ctr"/>
                      <a:r>
                        <a:rPr lang="en-IN" b="1">
                          <a:effectLst/>
                        </a:rPr>
                        <a:t>4555</a:t>
                      </a:r>
                    </a:p>
                  </a:txBody>
                  <a:tcPr anchor="ctr"/>
                </a:tc>
                <a:tc>
                  <a:txBody>
                    <a:bodyPr/>
                    <a:lstStyle/>
                    <a:p>
                      <a:pPr algn="r"/>
                      <a:r>
                        <a:rPr lang="en-IN">
                          <a:effectLst/>
                        </a:rPr>
                        <a:t>16795</a:t>
                      </a:r>
                    </a:p>
                  </a:txBody>
                  <a:tcPr anchor="ctr"/>
                </a:tc>
                <a:tc>
                  <a:txBody>
                    <a:bodyPr/>
                    <a:lstStyle/>
                    <a:p>
                      <a:pPr algn="r"/>
                      <a:r>
                        <a:rPr lang="en-IN">
                          <a:effectLst/>
                        </a:rPr>
                        <a:t>47</a:t>
                      </a:r>
                    </a:p>
                  </a:txBody>
                  <a:tcPr anchor="ctr"/>
                </a:tc>
                <a:tc>
                  <a:txBody>
                    <a:bodyPr/>
                    <a:lstStyle/>
                    <a:p>
                      <a:pPr algn="r"/>
                      <a:r>
                        <a:rPr lang="en-IN">
                          <a:effectLst/>
                        </a:rPr>
                        <a:t>968</a:t>
                      </a:r>
                    </a:p>
                  </a:txBody>
                  <a:tcPr anchor="ctr"/>
                </a:tc>
                <a:extLst>
                  <a:ext uri="{0D108BD9-81ED-4DB2-BD59-A6C34878D82A}">
                    <a16:rowId xmlns:a16="http://schemas.microsoft.com/office/drawing/2014/main" val="3967516701"/>
                  </a:ext>
                </a:extLst>
              </a:tr>
              <a:tr h="370840">
                <a:tc>
                  <a:txBody>
                    <a:bodyPr/>
                    <a:lstStyle/>
                    <a:p>
                      <a:pPr fontAlgn="ctr"/>
                      <a:r>
                        <a:rPr lang="en-IN" b="1">
                          <a:effectLst/>
                        </a:rPr>
                        <a:t>69413</a:t>
                      </a:r>
                    </a:p>
                  </a:txBody>
                  <a:tcPr anchor="ctr"/>
                </a:tc>
                <a:tc>
                  <a:txBody>
                    <a:bodyPr/>
                    <a:lstStyle/>
                    <a:p>
                      <a:pPr algn="r"/>
                      <a:r>
                        <a:rPr lang="en-IN">
                          <a:effectLst/>
                        </a:rPr>
                        <a:t>248718</a:t>
                      </a:r>
                    </a:p>
                  </a:txBody>
                  <a:tcPr anchor="ctr"/>
                </a:tc>
                <a:tc>
                  <a:txBody>
                    <a:bodyPr/>
                    <a:lstStyle/>
                    <a:p>
                      <a:pPr algn="r"/>
                      <a:r>
                        <a:rPr lang="en-IN">
                          <a:effectLst/>
                        </a:rPr>
                        <a:t>43</a:t>
                      </a:r>
                    </a:p>
                  </a:txBody>
                  <a:tcPr anchor="ctr"/>
                </a:tc>
                <a:tc>
                  <a:txBody>
                    <a:bodyPr/>
                    <a:lstStyle/>
                    <a:p>
                      <a:pPr algn="r"/>
                      <a:r>
                        <a:rPr lang="en-IN" dirty="0">
                          <a:effectLst/>
                        </a:rPr>
                        <a:t>948</a:t>
                      </a:r>
                    </a:p>
                  </a:txBody>
                  <a:tcPr anchor="ctr"/>
                </a:tc>
                <a:extLst>
                  <a:ext uri="{0D108BD9-81ED-4DB2-BD59-A6C34878D82A}">
                    <a16:rowId xmlns:a16="http://schemas.microsoft.com/office/drawing/2014/main" val="740358522"/>
                  </a:ext>
                </a:extLst>
              </a:tr>
            </a:tbl>
          </a:graphicData>
        </a:graphic>
      </p:graphicFrame>
    </p:spTree>
    <p:extLst>
      <p:ext uri="{BB962C8B-B14F-4D97-AF65-F5344CB8AC3E}">
        <p14:creationId xmlns:p14="http://schemas.microsoft.com/office/powerpoint/2010/main" val="2251685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239F-9DC6-A190-EF06-D26B99EAD942}"/>
              </a:ext>
            </a:extLst>
          </p:cNvPr>
          <p:cNvSpPr>
            <a:spLocks noGrp="1"/>
          </p:cNvSpPr>
          <p:nvPr>
            <p:ph type="title"/>
          </p:nvPr>
        </p:nvSpPr>
        <p:spPr>
          <a:xfrm>
            <a:off x="345948" y="368300"/>
            <a:ext cx="11515725" cy="974980"/>
          </a:xfrm>
        </p:spPr>
        <p:txBody>
          <a:bodyPr>
            <a:noAutofit/>
          </a:bodyPr>
          <a:lstStyle/>
          <a:p>
            <a:pPr algn="ctr"/>
            <a:r>
              <a:rPr lang="en-IN" dirty="0"/>
              <a:t>THE age of user who gave most of the ratings</a:t>
            </a:r>
          </a:p>
        </p:txBody>
      </p:sp>
      <p:pic>
        <p:nvPicPr>
          <p:cNvPr id="1026" name="Picture 2">
            <a:extLst>
              <a:ext uri="{FF2B5EF4-FFF2-40B4-BE49-F238E27FC236}">
                <a16:creationId xmlns:a16="http://schemas.microsoft.com/office/drawing/2014/main" id="{B67BA061-1B33-0066-8384-BB8DF1DF7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2308"/>
            <a:ext cx="11944350" cy="436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406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39CF-CE3C-4707-ADF0-D43FF9F363FA}"/>
              </a:ext>
            </a:extLst>
          </p:cNvPr>
          <p:cNvSpPr>
            <a:spLocks noGrp="1"/>
          </p:cNvSpPr>
          <p:nvPr>
            <p:ph type="title"/>
          </p:nvPr>
        </p:nvSpPr>
        <p:spPr>
          <a:xfrm>
            <a:off x="104775" y="119380"/>
            <a:ext cx="11753850" cy="1344168"/>
          </a:xfrm>
        </p:spPr>
        <p:txBody>
          <a:bodyPr>
            <a:normAutofit fontScale="90000"/>
          </a:bodyPr>
          <a:lstStyle/>
          <a:p>
            <a:pPr algn="ctr"/>
            <a:r>
              <a:rPr lang="en-US" dirty="0"/>
              <a:t>The top books that the most active user 11676 has read</a:t>
            </a:r>
            <a:endParaRPr lang="en-IN" dirty="0"/>
          </a:p>
        </p:txBody>
      </p:sp>
      <p:graphicFrame>
        <p:nvGraphicFramePr>
          <p:cNvPr id="7" name="Table 7">
            <a:extLst>
              <a:ext uri="{FF2B5EF4-FFF2-40B4-BE49-F238E27FC236}">
                <a16:creationId xmlns:a16="http://schemas.microsoft.com/office/drawing/2014/main" id="{8D48A561-50DB-4972-8A4C-BFB6DFEDF93E}"/>
              </a:ext>
            </a:extLst>
          </p:cNvPr>
          <p:cNvGraphicFramePr>
            <a:graphicFrameLocks noGrp="1"/>
          </p:cNvGraphicFramePr>
          <p:nvPr>
            <p:ph idx="1"/>
            <p:extLst>
              <p:ext uri="{D42A27DB-BD31-4B8C-83A1-F6EECF244321}">
                <p14:modId xmlns:p14="http://schemas.microsoft.com/office/powerpoint/2010/main" val="2000771645"/>
              </p:ext>
            </p:extLst>
          </p:nvPr>
        </p:nvGraphicFramePr>
        <p:xfrm>
          <a:off x="727075" y="1454023"/>
          <a:ext cx="10058397" cy="46177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390311054"/>
                    </a:ext>
                  </a:extLst>
                </a:gridCol>
                <a:gridCol w="3352799">
                  <a:extLst>
                    <a:ext uri="{9D8B030D-6E8A-4147-A177-3AD203B41FA5}">
                      <a16:colId xmlns:a16="http://schemas.microsoft.com/office/drawing/2014/main" val="1129166543"/>
                    </a:ext>
                  </a:extLst>
                </a:gridCol>
                <a:gridCol w="3352799">
                  <a:extLst>
                    <a:ext uri="{9D8B030D-6E8A-4147-A177-3AD203B41FA5}">
                      <a16:colId xmlns:a16="http://schemas.microsoft.com/office/drawing/2014/main" val="45646140"/>
                    </a:ext>
                  </a:extLst>
                </a:gridCol>
              </a:tblGrid>
              <a:tr h="370840">
                <a:tc>
                  <a:txBody>
                    <a:bodyPr/>
                    <a:lstStyle/>
                    <a:p>
                      <a:pPr algn="r"/>
                      <a:endParaRPr lang="en-IN" b="1" dirty="0">
                        <a:effectLst/>
                      </a:endParaRPr>
                    </a:p>
                  </a:txBody>
                  <a:tcPr anchor="ctr"/>
                </a:tc>
                <a:tc>
                  <a:txBody>
                    <a:bodyPr/>
                    <a:lstStyle/>
                    <a:p>
                      <a:pPr algn="r"/>
                      <a:r>
                        <a:rPr lang="en-US" b="1" dirty="0">
                          <a:effectLst/>
                        </a:rPr>
                        <a:t>b</a:t>
                      </a:r>
                      <a:r>
                        <a:rPr lang="en-IN" b="1" dirty="0" err="1">
                          <a:effectLst/>
                        </a:rPr>
                        <a:t>ook_title</a:t>
                      </a:r>
                      <a:endParaRPr lang="en-IN" b="1" dirty="0">
                        <a:effectLst/>
                      </a:endParaRPr>
                    </a:p>
                  </a:txBody>
                  <a:tcPr anchor="ctr"/>
                </a:tc>
                <a:tc>
                  <a:txBody>
                    <a:bodyPr/>
                    <a:lstStyle/>
                    <a:p>
                      <a:r>
                        <a:rPr lang="en-US" dirty="0"/>
                        <a:t>Count</a:t>
                      </a:r>
                      <a:endParaRPr lang="en-IN" dirty="0"/>
                    </a:p>
                  </a:txBody>
                  <a:tcPr/>
                </a:tc>
                <a:extLst>
                  <a:ext uri="{0D108BD9-81ED-4DB2-BD59-A6C34878D82A}">
                    <a16:rowId xmlns:a16="http://schemas.microsoft.com/office/drawing/2014/main" val="4114436442"/>
                  </a:ext>
                </a:extLst>
              </a:tr>
              <a:tr h="370840">
                <a:tc>
                  <a:txBody>
                    <a:bodyPr/>
                    <a:lstStyle/>
                    <a:p>
                      <a:pPr fontAlgn="ctr"/>
                      <a:r>
                        <a:rPr lang="en-IN" b="1">
                          <a:effectLst/>
                        </a:rPr>
                        <a:t>3876</a:t>
                      </a:r>
                    </a:p>
                  </a:txBody>
                  <a:tcPr anchor="ctr"/>
                </a:tc>
                <a:tc>
                  <a:txBody>
                    <a:bodyPr/>
                    <a:lstStyle/>
                    <a:p>
                      <a:pPr algn="r"/>
                      <a:r>
                        <a:rPr lang="en-IN">
                          <a:effectLst/>
                        </a:rPr>
                        <a:t>Pet Sematary</a:t>
                      </a:r>
                    </a:p>
                  </a:txBody>
                  <a:tcPr anchor="ctr"/>
                </a:tc>
                <a:tc>
                  <a:txBody>
                    <a:bodyPr/>
                    <a:lstStyle/>
                    <a:p>
                      <a:pPr algn="r"/>
                      <a:r>
                        <a:rPr lang="en-IN">
                          <a:effectLst/>
                        </a:rPr>
                        <a:t>4</a:t>
                      </a:r>
                    </a:p>
                  </a:txBody>
                  <a:tcPr anchor="ctr"/>
                </a:tc>
                <a:extLst>
                  <a:ext uri="{0D108BD9-81ED-4DB2-BD59-A6C34878D82A}">
                    <a16:rowId xmlns:a16="http://schemas.microsoft.com/office/drawing/2014/main" val="3621906089"/>
                  </a:ext>
                </a:extLst>
              </a:tr>
              <a:tr h="370840">
                <a:tc>
                  <a:txBody>
                    <a:bodyPr/>
                    <a:lstStyle/>
                    <a:p>
                      <a:pPr fontAlgn="ctr"/>
                      <a:r>
                        <a:rPr lang="en-IN" b="1" dirty="0">
                          <a:effectLst/>
                        </a:rPr>
                        <a:t>688</a:t>
                      </a:r>
                    </a:p>
                  </a:txBody>
                  <a:tcPr anchor="ctr"/>
                </a:tc>
                <a:tc>
                  <a:txBody>
                    <a:bodyPr/>
                    <a:lstStyle/>
                    <a:p>
                      <a:pPr algn="r"/>
                      <a:r>
                        <a:rPr lang="en-IN">
                          <a:effectLst/>
                        </a:rPr>
                        <a:t>Blessings</a:t>
                      </a:r>
                    </a:p>
                  </a:txBody>
                  <a:tcPr anchor="ctr"/>
                </a:tc>
                <a:tc>
                  <a:txBody>
                    <a:bodyPr/>
                    <a:lstStyle/>
                    <a:p>
                      <a:pPr algn="r"/>
                      <a:r>
                        <a:rPr lang="en-IN">
                          <a:effectLst/>
                        </a:rPr>
                        <a:t>3</a:t>
                      </a:r>
                    </a:p>
                  </a:txBody>
                  <a:tcPr anchor="ctr"/>
                </a:tc>
                <a:extLst>
                  <a:ext uri="{0D108BD9-81ED-4DB2-BD59-A6C34878D82A}">
                    <a16:rowId xmlns:a16="http://schemas.microsoft.com/office/drawing/2014/main" val="4032945075"/>
                  </a:ext>
                </a:extLst>
              </a:tr>
              <a:tr h="370840">
                <a:tc>
                  <a:txBody>
                    <a:bodyPr/>
                    <a:lstStyle/>
                    <a:p>
                      <a:pPr fontAlgn="ctr"/>
                      <a:r>
                        <a:rPr lang="en-IN" b="1">
                          <a:effectLst/>
                        </a:rPr>
                        <a:t>4838</a:t>
                      </a:r>
                    </a:p>
                  </a:txBody>
                  <a:tcPr anchor="ctr"/>
                </a:tc>
                <a:tc>
                  <a:txBody>
                    <a:bodyPr/>
                    <a:lstStyle/>
                    <a:p>
                      <a:pPr algn="r"/>
                      <a:r>
                        <a:rPr lang="en-US">
                          <a:effectLst/>
                        </a:rPr>
                        <a:t>The Bad Beginning (A Series of Unfortunate Eve...</a:t>
                      </a:r>
                    </a:p>
                  </a:txBody>
                  <a:tcPr anchor="ctr"/>
                </a:tc>
                <a:tc>
                  <a:txBody>
                    <a:bodyPr/>
                    <a:lstStyle/>
                    <a:p>
                      <a:pPr algn="r"/>
                      <a:r>
                        <a:rPr lang="en-IN">
                          <a:effectLst/>
                        </a:rPr>
                        <a:t>3</a:t>
                      </a:r>
                    </a:p>
                  </a:txBody>
                  <a:tcPr anchor="ctr"/>
                </a:tc>
                <a:extLst>
                  <a:ext uri="{0D108BD9-81ED-4DB2-BD59-A6C34878D82A}">
                    <a16:rowId xmlns:a16="http://schemas.microsoft.com/office/drawing/2014/main" val="971953285"/>
                  </a:ext>
                </a:extLst>
              </a:tr>
              <a:tr h="370840">
                <a:tc>
                  <a:txBody>
                    <a:bodyPr/>
                    <a:lstStyle/>
                    <a:p>
                      <a:pPr fontAlgn="ctr"/>
                      <a:r>
                        <a:rPr lang="en-IN" b="1">
                          <a:effectLst/>
                        </a:rPr>
                        <a:t>2276</a:t>
                      </a:r>
                    </a:p>
                  </a:txBody>
                  <a:tcPr anchor="ctr"/>
                </a:tc>
                <a:tc>
                  <a:txBody>
                    <a:bodyPr/>
                    <a:lstStyle/>
                    <a:p>
                      <a:pPr algn="r"/>
                      <a:r>
                        <a:rPr lang="en-US">
                          <a:effectLst/>
                        </a:rPr>
                        <a:t>Harry Potter and the Chamber of Secrets (Book 2)</a:t>
                      </a:r>
                    </a:p>
                  </a:txBody>
                  <a:tcPr anchor="ctr"/>
                </a:tc>
                <a:tc>
                  <a:txBody>
                    <a:bodyPr/>
                    <a:lstStyle/>
                    <a:p>
                      <a:pPr algn="r"/>
                      <a:r>
                        <a:rPr lang="en-IN">
                          <a:effectLst/>
                        </a:rPr>
                        <a:t>3</a:t>
                      </a:r>
                    </a:p>
                  </a:txBody>
                  <a:tcPr anchor="ctr"/>
                </a:tc>
                <a:extLst>
                  <a:ext uri="{0D108BD9-81ED-4DB2-BD59-A6C34878D82A}">
                    <a16:rowId xmlns:a16="http://schemas.microsoft.com/office/drawing/2014/main" val="776215772"/>
                  </a:ext>
                </a:extLst>
              </a:tr>
              <a:tr h="370840">
                <a:tc>
                  <a:txBody>
                    <a:bodyPr/>
                    <a:lstStyle/>
                    <a:p>
                      <a:pPr fontAlgn="ctr"/>
                      <a:r>
                        <a:rPr lang="en-IN" b="1">
                          <a:effectLst/>
                        </a:rPr>
                        <a:t>4105</a:t>
                      </a:r>
                    </a:p>
                  </a:txBody>
                  <a:tcPr anchor="ctr"/>
                </a:tc>
                <a:tc>
                  <a:txBody>
                    <a:bodyPr/>
                    <a:lstStyle/>
                    <a:p>
                      <a:pPr algn="r"/>
                      <a:r>
                        <a:rPr lang="en-IN">
                          <a:effectLst/>
                        </a:rPr>
                        <a:t>Remember Me</a:t>
                      </a:r>
                    </a:p>
                  </a:txBody>
                  <a:tcPr anchor="ctr"/>
                </a:tc>
                <a:tc>
                  <a:txBody>
                    <a:bodyPr/>
                    <a:lstStyle/>
                    <a:p>
                      <a:pPr algn="r"/>
                      <a:r>
                        <a:rPr lang="en-IN">
                          <a:effectLst/>
                        </a:rPr>
                        <a:t>3</a:t>
                      </a:r>
                    </a:p>
                  </a:txBody>
                  <a:tcPr anchor="ctr"/>
                </a:tc>
                <a:extLst>
                  <a:ext uri="{0D108BD9-81ED-4DB2-BD59-A6C34878D82A}">
                    <a16:rowId xmlns:a16="http://schemas.microsoft.com/office/drawing/2014/main" val="1729613364"/>
                  </a:ext>
                </a:extLst>
              </a:tr>
              <a:tr h="370840">
                <a:tc>
                  <a:txBody>
                    <a:bodyPr/>
                    <a:lstStyle/>
                    <a:p>
                      <a:pPr fontAlgn="ctr"/>
                      <a:r>
                        <a:rPr lang="en-IN" b="1">
                          <a:effectLst/>
                        </a:rPr>
                        <a:t>35</a:t>
                      </a:r>
                    </a:p>
                  </a:txBody>
                  <a:tcPr anchor="ctr"/>
                </a:tc>
                <a:tc>
                  <a:txBody>
                    <a:bodyPr/>
                    <a:lstStyle/>
                    <a:p>
                      <a:pPr algn="r"/>
                      <a:r>
                        <a:rPr lang="en-IN">
                          <a:effectLst/>
                        </a:rPr>
                        <a:t>84 Charing Cross Road</a:t>
                      </a:r>
                    </a:p>
                  </a:txBody>
                  <a:tcPr anchor="ctr"/>
                </a:tc>
                <a:tc>
                  <a:txBody>
                    <a:bodyPr/>
                    <a:lstStyle/>
                    <a:p>
                      <a:pPr algn="r"/>
                      <a:r>
                        <a:rPr lang="en-IN">
                          <a:effectLst/>
                        </a:rPr>
                        <a:t>3</a:t>
                      </a:r>
                    </a:p>
                  </a:txBody>
                  <a:tcPr anchor="ctr"/>
                </a:tc>
                <a:extLst>
                  <a:ext uri="{0D108BD9-81ED-4DB2-BD59-A6C34878D82A}">
                    <a16:rowId xmlns:a16="http://schemas.microsoft.com/office/drawing/2014/main" val="3143697690"/>
                  </a:ext>
                </a:extLst>
              </a:tr>
              <a:tr h="370840">
                <a:tc>
                  <a:txBody>
                    <a:bodyPr/>
                    <a:lstStyle/>
                    <a:p>
                      <a:pPr fontAlgn="ctr"/>
                      <a:r>
                        <a:rPr lang="en-IN" b="1">
                          <a:effectLst/>
                        </a:rPr>
                        <a:t>6128</a:t>
                      </a:r>
                    </a:p>
                  </a:txBody>
                  <a:tcPr anchor="ctr"/>
                </a:tc>
                <a:tc>
                  <a:txBody>
                    <a:bodyPr/>
                    <a:lstStyle/>
                    <a:p>
                      <a:pPr algn="r"/>
                      <a:r>
                        <a:rPr lang="en-IN">
                          <a:effectLst/>
                        </a:rPr>
                        <a:t>Tiger Eyes</a:t>
                      </a:r>
                    </a:p>
                  </a:txBody>
                  <a:tcPr anchor="ctr"/>
                </a:tc>
                <a:tc>
                  <a:txBody>
                    <a:bodyPr/>
                    <a:lstStyle/>
                    <a:p>
                      <a:pPr algn="r"/>
                      <a:r>
                        <a:rPr lang="en-IN">
                          <a:effectLst/>
                        </a:rPr>
                        <a:t>3</a:t>
                      </a:r>
                    </a:p>
                  </a:txBody>
                  <a:tcPr anchor="ctr"/>
                </a:tc>
                <a:extLst>
                  <a:ext uri="{0D108BD9-81ED-4DB2-BD59-A6C34878D82A}">
                    <a16:rowId xmlns:a16="http://schemas.microsoft.com/office/drawing/2014/main" val="2775949329"/>
                  </a:ext>
                </a:extLst>
              </a:tr>
              <a:tr h="370840">
                <a:tc>
                  <a:txBody>
                    <a:bodyPr/>
                    <a:lstStyle/>
                    <a:p>
                      <a:pPr fontAlgn="ctr"/>
                      <a:r>
                        <a:rPr lang="en-IN" b="1">
                          <a:effectLst/>
                        </a:rPr>
                        <a:t>5767</a:t>
                      </a:r>
                    </a:p>
                  </a:txBody>
                  <a:tcPr anchor="ctr"/>
                </a:tc>
                <a:tc>
                  <a:txBody>
                    <a:bodyPr/>
                    <a:lstStyle/>
                    <a:p>
                      <a:pPr algn="r"/>
                      <a:r>
                        <a:rPr lang="en-IN">
                          <a:effectLst/>
                        </a:rPr>
                        <a:t>The Secret Garden</a:t>
                      </a:r>
                    </a:p>
                  </a:txBody>
                  <a:tcPr anchor="ctr"/>
                </a:tc>
                <a:tc>
                  <a:txBody>
                    <a:bodyPr/>
                    <a:lstStyle/>
                    <a:p>
                      <a:pPr algn="r"/>
                      <a:r>
                        <a:rPr lang="en-IN">
                          <a:effectLst/>
                        </a:rPr>
                        <a:t>3</a:t>
                      </a:r>
                    </a:p>
                  </a:txBody>
                  <a:tcPr anchor="ctr"/>
                </a:tc>
                <a:extLst>
                  <a:ext uri="{0D108BD9-81ED-4DB2-BD59-A6C34878D82A}">
                    <a16:rowId xmlns:a16="http://schemas.microsoft.com/office/drawing/2014/main" val="4238051431"/>
                  </a:ext>
                </a:extLst>
              </a:tr>
              <a:tr h="370840">
                <a:tc>
                  <a:txBody>
                    <a:bodyPr/>
                    <a:lstStyle/>
                    <a:p>
                      <a:pPr fontAlgn="ctr"/>
                      <a:r>
                        <a:rPr lang="en-IN" b="1">
                          <a:effectLst/>
                        </a:rPr>
                        <a:t>1117</a:t>
                      </a:r>
                    </a:p>
                  </a:txBody>
                  <a:tcPr anchor="ctr"/>
                </a:tc>
                <a:tc>
                  <a:txBody>
                    <a:bodyPr/>
                    <a:lstStyle/>
                    <a:p>
                      <a:pPr algn="r"/>
                      <a:r>
                        <a:rPr lang="en-IN">
                          <a:effectLst/>
                        </a:rPr>
                        <a:t>Cradle and All</a:t>
                      </a:r>
                    </a:p>
                  </a:txBody>
                  <a:tcPr anchor="ctr"/>
                </a:tc>
                <a:tc>
                  <a:txBody>
                    <a:bodyPr/>
                    <a:lstStyle/>
                    <a:p>
                      <a:pPr algn="r"/>
                      <a:r>
                        <a:rPr lang="en-IN">
                          <a:effectLst/>
                        </a:rPr>
                        <a:t>3</a:t>
                      </a:r>
                    </a:p>
                  </a:txBody>
                  <a:tcPr anchor="ctr"/>
                </a:tc>
                <a:extLst>
                  <a:ext uri="{0D108BD9-81ED-4DB2-BD59-A6C34878D82A}">
                    <a16:rowId xmlns:a16="http://schemas.microsoft.com/office/drawing/2014/main" val="2250643911"/>
                  </a:ext>
                </a:extLst>
              </a:tr>
              <a:tr h="370840">
                <a:tc>
                  <a:txBody>
                    <a:bodyPr/>
                    <a:lstStyle/>
                    <a:p>
                      <a:pPr fontAlgn="ctr"/>
                      <a:r>
                        <a:rPr lang="en-IN" b="1">
                          <a:effectLst/>
                        </a:rPr>
                        <a:t>5891</a:t>
                      </a:r>
                    </a:p>
                  </a:txBody>
                  <a:tcPr anchor="ctr"/>
                </a:tc>
                <a:tc>
                  <a:txBody>
                    <a:bodyPr/>
                    <a:lstStyle/>
                    <a:p>
                      <a:pPr algn="r"/>
                      <a:r>
                        <a:rPr lang="en-IN">
                          <a:effectLst/>
                        </a:rPr>
                        <a:t>The Testament</a:t>
                      </a:r>
                    </a:p>
                  </a:txBody>
                  <a:tcPr anchor="ctr"/>
                </a:tc>
                <a:tc>
                  <a:txBody>
                    <a:bodyPr/>
                    <a:lstStyle/>
                    <a:p>
                      <a:pPr algn="r"/>
                      <a:r>
                        <a:rPr lang="en-IN" dirty="0">
                          <a:effectLst/>
                        </a:rPr>
                        <a:t>3</a:t>
                      </a:r>
                    </a:p>
                  </a:txBody>
                  <a:tcPr anchor="ctr"/>
                </a:tc>
                <a:extLst>
                  <a:ext uri="{0D108BD9-81ED-4DB2-BD59-A6C34878D82A}">
                    <a16:rowId xmlns:a16="http://schemas.microsoft.com/office/drawing/2014/main" val="274415917"/>
                  </a:ext>
                </a:extLst>
              </a:tr>
            </a:tbl>
          </a:graphicData>
        </a:graphic>
      </p:graphicFrame>
    </p:spTree>
    <p:extLst>
      <p:ext uri="{BB962C8B-B14F-4D97-AF65-F5344CB8AC3E}">
        <p14:creationId xmlns:p14="http://schemas.microsoft.com/office/powerpoint/2010/main" val="3015303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EDB0-F16D-4C8B-BD5C-CF7AAA634069}"/>
              </a:ext>
            </a:extLst>
          </p:cNvPr>
          <p:cNvSpPr>
            <a:spLocks noGrp="1"/>
          </p:cNvSpPr>
          <p:nvPr>
            <p:ph type="title"/>
          </p:nvPr>
        </p:nvSpPr>
        <p:spPr/>
        <p:txBody>
          <a:bodyPr/>
          <a:lstStyle/>
          <a:p>
            <a:pPr algn="ctr"/>
            <a:r>
              <a:rPr lang="en-US" sz="4900" dirty="0"/>
              <a:t>The most active year of publication</a:t>
            </a:r>
            <a:endParaRPr lang="en-IN" sz="4900" dirty="0"/>
          </a:p>
        </p:txBody>
      </p:sp>
      <p:pic>
        <p:nvPicPr>
          <p:cNvPr id="18434" name="Picture 2">
            <a:extLst>
              <a:ext uri="{FF2B5EF4-FFF2-40B4-BE49-F238E27FC236}">
                <a16:creationId xmlns:a16="http://schemas.microsoft.com/office/drawing/2014/main" id="{23290F04-6A9C-4273-8DD7-F9A8396D2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20900"/>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3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E286-A75E-4210-9A71-90AA01073F90}"/>
              </a:ext>
            </a:extLst>
          </p:cNvPr>
          <p:cNvSpPr>
            <a:spLocks noGrp="1"/>
          </p:cNvSpPr>
          <p:nvPr>
            <p:ph type="title"/>
          </p:nvPr>
        </p:nvSpPr>
        <p:spPr>
          <a:xfrm>
            <a:off x="133350" y="0"/>
            <a:ext cx="10994898" cy="2093976"/>
          </a:xfrm>
        </p:spPr>
        <p:txBody>
          <a:bodyPr>
            <a:normAutofit/>
          </a:bodyPr>
          <a:lstStyle/>
          <a:p>
            <a:pPr algn="ctr"/>
            <a:r>
              <a:rPr lang="en-US" sz="4900" dirty="0"/>
              <a:t>The year with most publications</a:t>
            </a:r>
            <a:endParaRPr lang="en-IN" sz="4900" dirty="0"/>
          </a:p>
        </p:txBody>
      </p:sp>
      <p:graphicFrame>
        <p:nvGraphicFramePr>
          <p:cNvPr id="4" name="Table 4">
            <a:extLst>
              <a:ext uri="{FF2B5EF4-FFF2-40B4-BE49-F238E27FC236}">
                <a16:creationId xmlns:a16="http://schemas.microsoft.com/office/drawing/2014/main" id="{D8E66FFE-4245-4A38-8587-3616F35B9263}"/>
              </a:ext>
            </a:extLst>
          </p:cNvPr>
          <p:cNvGraphicFramePr>
            <a:graphicFrameLocks noGrp="1"/>
          </p:cNvGraphicFramePr>
          <p:nvPr>
            <p:ph idx="1"/>
            <p:extLst>
              <p:ext uri="{D42A27DB-BD31-4B8C-83A1-F6EECF244321}">
                <p14:modId xmlns:p14="http://schemas.microsoft.com/office/powerpoint/2010/main" val="3481600391"/>
              </p:ext>
            </p:extLst>
          </p:nvPr>
        </p:nvGraphicFramePr>
        <p:xfrm>
          <a:off x="336550" y="1616075"/>
          <a:ext cx="10058397" cy="407924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733636721"/>
                    </a:ext>
                  </a:extLst>
                </a:gridCol>
                <a:gridCol w="3352799">
                  <a:extLst>
                    <a:ext uri="{9D8B030D-6E8A-4147-A177-3AD203B41FA5}">
                      <a16:colId xmlns:a16="http://schemas.microsoft.com/office/drawing/2014/main" val="2387353471"/>
                    </a:ext>
                  </a:extLst>
                </a:gridCol>
                <a:gridCol w="3352799">
                  <a:extLst>
                    <a:ext uri="{9D8B030D-6E8A-4147-A177-3AD203B41FA5}">
                      <a16:colId xmlns:a16="http://schemas.microsoft.com/office/drawing/2014/main" val="165956210"/>
                    </a:ext>
                  </a:extLst>
                </a:gridCol>
              </a:tblGrid>
              <a:tr h="370840">
                <a:tc>
                  <a:txBody>
                    <a:bodyPr/>
                    <a:lstStyle/>
                    <a:p>
                      <a:pPr algn="r"/>
                      <a:endParaRPr lang="en-IN" b="1" dirty="0">
                        <a:effectLst/>
                      </a:endParaRPr>
                    </a:p>
                  </a:txBody>
                  <a:tcPr anchor="ctr"/>
                </a:tc>
                <a:tc>
                  <a:txBody>
                    <a:bodyPr/>
                    <a:lstStyle/>
                    <a:p>
                      <a:pPr algn="r"/>
                      <a:r>
                        <a:rPr lang="en-US" b="1" dirty="0">
                          <a:effectLst/>
                        </a:rPr>
                        <a:t>y</a:t>
                      </a:r>
                      <a:r>
                        <a:rPr lang="en-IN" b="1" dirty="0" err="1">
                          <a:effectLst/>
                        </a:rPr>
                        <a:t>ear_of_publication</a:t>
                      </a:r>
                      <a:endParaRPr lang="en-IN" b="1" dirty="0">
                        <a:effectLst/>
                      </a:endParaRPr>
                    </a:p>
                  </a:txBody>
                  <a:tcPr anchor="ctr"/>
                </a:tc>
                <a:tc>
                  <a:txBody>
                    <a:bodyPr/>
                    <a:lstStyle/>
                    <a:p>
                      <a:r>
                        <a:rPr lang="en-US" dirty="0" err="1"/>
                        <a:t>book_rating</a:t>
                      </a:r>
                      <a:endParaRPr lang="en-IN" dirty="0"/>
                    </a:p>
                  </a:txBody>
                  <a:tcPr/>
                </a:tc>
                <a:extLst>
                  <a:ext uri="{0D108BD9-81ED-4DB2-BD59-A6C34878D82A}">
                    <a16:rowId xmlns:a16="http://schemas.microsoft.com/office/drawing/2014/main" val="808013259"/>
                  </a:ext>
                </a:extLst>
              </a:tr>
              <a:tr h="370840">
                <a:tc>
                  <a:txBody>
                    <a:bodyPr/>
                    <a:lstStyle/>
                    <a:p>
                      <a:pPr fontAlgn="ctr"/>
                      <a:r>
                        <a:rPr lang="en-IN" b="1">
                          <a:effectLst/>
                        </a:rPr>
                        <a:t>87</a:t>
                      </a:r>
                    </a:p>
                  </a:txBody>
                  <a:tcPr anchor="ctr"/>
                </a:tc>
                <a:tc>
                  <a:txBody>
                    <a:bodyPr/>
                    <a:lstStyle/>
                    <a:p>
                      <a:pPr algn="r"/>
                      <a:r>
                        <a:rPr lang="en-IN">
                          <a:effectLst/>
                        </a:rPr>
                        <a:t>2002.0</a:t>
                      </a:r>
                    </a:p>
                  </a:txBody>
                  <a:tcPr anchor="ctr"/>
                </a:tc>
                <a:tc>
                  <a:txBody>
                    <a:bodyPr/>
                    <a:lstStyle/>
                    <a:p>
                      <a:pPr algn="r"/>
                      <a:r>
                        <a:rPr lang="en-IN">
                          <a:effectLst/>
                        </a:rPr>
                        <a:t>37986</a:t>
                      </a:r>
                    </a:p>
                  </a:txBody>
                  <a:tcPr anchor="ctr"/>
                </a:tc>
                <a:extLst>
                  <a:ext uri="{0D108BD9-81ED-4DB2-BD59-A6C34878D82A}">
                    <a16:rowId xmlns:a16="http://schemas.microsoft.com/office/drawing/2014/main" val="3728329793"/>
                  </a:ext>
                </a:extLst>
              </a:tr>
              <a:tr h="370840">
                <a:tc>
                  <a:txBody>
                    <a:bodyPr/>
                    <a:lstStyle/>
                    <a:p>
                      <a:pPr fontAlgn="ctr"/>
                      <a:r>
                        <a:rPr lang="en-IN" b="1">
                          <a:effectLst/>
                        </a:rPr>
                        <a:t>86</a:t>
                      </a:r>
                    </a:p>
                  </a:txBody>
                  <a:tcPr anchor="ctr"/>
                </a:tc>
                <a:tc>
                  <a:txBody>
                    <a:bodyPr/>
                    <a:lstStyle/>
                    <a:p>
                      <a:pPr algn="r"/>
                      <a:r>
                        <a:rPr lang="en-IN">
                          <a:effectLst/>
                        </a:rPr>
                        <a:t>2001.0</a:t>
                      </a:r>
                    </a:p>
                  </a:txBody>
                  <a:tcPr anchor="ctr"/>
                </a:tc>
                <a:tc>
                  <a:txBody>
                    <a:bodyPr/>
                    <a:lstStyle/>
                    <a:p>
                      <a:pPr algn="r"/>
                      <a:r>
                        <a:rPr lang="en-IN">
                          <a:effectLst/>
                        </a:rPr>
                        <a:t>32331</a:t>
                      </a:r>
                    </a:p>
                  </a:txBody>
                  <a:tcPr anchor="ctr"/>
                </a:tc>
                <a:extLst>
                  <a:ext uri="{0D108BD9-81ED-4DB2-BD59-A6C34878D82A}">
                    <a16:rowId xmlns:a16="http://schemas.microsoft.com/office/drawing/2014/main" val="3799693116"/>
                  </a:ext>
                </a:extLst>
              </a:tr>
              <a:tr h="370840">
                <a:tc>
                  <a:txBody>
                    <a:bodyPr/>
                    <a:lstStyle/>
                    <a:p>
                      <a:pPr fontAlgn="ctr"/>
                      <a:r>
                        <a:rPr lang="en-IN" b="1">
                          <a:effectLst/>
                        </a:rPr>
                        <a:t>88</a:t>
                      </a:r>
                    </a:p>
                  </a:txBody>
                  <a:tcPr anchor="ctr"/>
                </a:tc>
                <a:tc>
                  <a:txBody>
                    <a:bodyPr/>
                    <a:lstStyle/>
                    <a:p>
                      <a:pPr algn="r"/>
                      <a:r>
                        <a:rPr lang="en-IN">
                          <a:effectLst/>
                        </a:rPr>
                        <a:t>2003.0</a:t>
                      </a:r>
                    </a:p>
                  </a:txBody>
                  <a:tcPr anchor="ctr"/>
                </a:tc>
                <a:tc>
                  <a:txBody>
                    <a:bodyPr/>
                    <a:lstStyle/>
                    <a:p>
                      <a:pPr algn="r"/>
                      <a:r>
                        <a:rPr lang="en-IN">
                          <a:effectLst/>
                        </a:rPr>
                        <a:t>29166</a:t>
                      </a:r>
                    </a:p>
                  </a:txBody>
                  <a:tcPr anchor="ctr"/>
                </a:tc>
                <a:extLst>
                  <a:ext uri="{0D108BD9-81ED-4DB2-BD59-A6C34878D82A}">
                    <a16:rowId xmlns:a16="http://schemas.microsoft.com/office/drawing/2014/main" val="4226943682"/>
                  </a:ext>
                </a:extLst>
              </a:tr>
              <a:tr h="370840">
                <a:tc>
                  <a:txBody>
                    <a:bodyPr/>
                    <a:lstStyle/>
                    <a:p>
                      <a:pPr fontAlgn="ctr"/>
                      <a:r>
                        <a:rPr lang="en-IN" b="1">
                          <a:effectLst/>
                        </a:rPr>
                        <a:t>84</a:t>
                      </a:r>
                    </a:p>
                  </a:txBody>
                  <a:tcPr anchor="ctr"/>
                </a:tc>
                <a:tc>
                  <a:txBody>
                    <a:bodyPr/>
                    <a:lstStyle/>
                    <a:p>
                      <a:pPr algn="r"/>
                      <a:r>
                        <a:rPr lang="en-IN">
                          <a:effectLst/>
                        </a:rPr>
                        <a:t>1999.0</a:t>
                      </a:r>
                    </a:p>
                  </a:txBody>
                  <a:tcPr anchor="ctr"/>
                </a:tc>
                <a:tc>
                  <a:txBody>
                    <a:bodyPr/>
                    <a:lstStyle/>
                    <a:p>
                      <a:pPr algn="r"/>
                      <a:r>
                        <a:rPr lang="en-IN">
                          <a:effectLst/>
                        </a:rPr>
                        <a:t>29100</a:t>
                      </a:r>
                    </a:p>
                  </a:txBody>
                  <a:tcPr anchor="ctr"/>
                </a:tc>
                <a:extLst>
                  <a:ext uri="{0D108BD9-81ED-4DB2-BD59-A6C34878D82A}">
                    <a16:rowId xmlns:a16="http://schemas.microsoft.com/office/drawing/2014/main" val="3930642176"/>
                  </a:ext>
                </a:extLst>
              </a:tr>
              <a:tr h="370840">
                <a:tc>
                  <a:txBody>
                    <a:bodyPr/>
                    <a:lstStyle/>
                    <a:p>
                      <a:pPr fontAlgn="ctr"/>
                      <a:r>
                        <a:rPr lang="en-IN" b="1">
                          <a:effectLst/>
                        </a:rPr>
                        <a:t>85</a:t>
                      </a:r>
                    </a:p>
                  </a:txBody>
                  <a:tcPr anchor="ctr"/>
                </a:tc>
                <a:tc>
                  <a:txBody>
                    <a:bodyPr/>
                    <a:lstStyle/>
                    <a:p>
                      <a:pPr algn="r"/>
                      <a:r>
                        <a:rPr lang="en-IN">
                          <a:effectLst/>
                        </a:rPr>
                        <a:t>2000.0</a:t>
                      </a:r>
                    </a:p>
                  </a:txBody>
                  <a:tcPr anchor="ctr"/>
                </a:tc>
                <a:tc>
                  <a:txBody>
                    <a:bodyPr/>
                    <a:lstStyle/>
                    <a:p>
                      <a:pPr algn="r"/>
                      <a:r>
                        <a:rPr lang="en-IN">
                          <a:effectLst/>
                        </a:rPr>
                        <a:t>28318</a:t>
                      </a:r>
                    </a:p>
                  </a:txBody>
                  <a:tcPr anchor="ctr"/>
                </a:tc>
                <a:extLst>
                  <a:ext uri="{0D108BD9-81ED-4DB2-BD59-A6C34878D82A}">
                    <a16:rowId xmlns:a16="http://schemas.microsoft.com/office/drawing/2014/main" val="3518969686"/>
                  </a:ext>
                </a:extLst>
              </a:tr>
              <a:tr h="370840">
                <a:tc>
                  <a:txBody>
                    <a:bodyPr/>
                    <a:lstStyle/>
                    <a:p>
                      <a:pPr fontAlgn="ctr"/>
                      <a:r>
                        <a:rPr lang="en-IN" b="1">
                          <a:effectLst/>
                        </a:rPr>
                        <a:t>83</a:t>
                      </a:r>
                    </a:p>
                  </a:txBody>
                  <a:tcPr anchor="ctr"/>
                </a:tc>
                <a:tc>
                  <a:txBody>
                    <a:bodyPr/>
                    <a:lstStyle/>
                    <a:p>
                      <a:pPr algn="r"/>
                      <a:r>
                        <a:rPr lang="en-IN">
                          <a:effectLst/>
                        </a:rPr>
                        <a:t>1998.0</a:t>
                      </a:r>
                    </a:p>
                  </a:txBody>
                  <a:tcPr anchor="ctr"/>
                </a:tc>
                <a:tc>
                  <a:txBody>
                    <a:bodyPr/>
                    <a:lstStyle/>
                    <a:p>
                      <a:pPr algn="r"/>
                      <a:r>
                        <a:rPr lang="en-IN">
                          <a:effectLst/>
                        </a:rPr>
                        <a:t>24625</a:t>
                      </a:r>
                    </a:p>
                  </a:txBody>
                  <a:tcPr anchor="ctr"/>
                </a:tc>
                <a:extLst>
                  <a:ext uri="{0D108BD9-81ED-4DB2-BD59-A6C34878D82A}">
                    <a16:rowId xmlns:a16="http://schemas.microsoft.com/office/drawing/2014/main" val="1810551832"/>
                  </a:ext>
                </a:extLst>
              </a:tr>
              <a:tr h="370840">
                <a:tc>
                  <a:txBody>
                    <a:bodyPr/>
                    <a:lstStyle/>
                    <a:p>
                      <a:pPr fontAlgn="ctr"/>
                      <a:r>
                        <a:rPr lang="en-IN" b="1">
                          <a:effectLst/>
                        </a:rPr>
                        <a:t>82</a:t>
                      </a:r>
                    </a:p>
                  </a:txBody>
                  <a:tcPr anchor="ctr"/>
                </a:tc>
                <a:tc>
                  <a:txBody>
                    <a:bodyPr/>
                    <a:lstStyle/>
                    <a:p>
                      <a:pPr algn="r"/>
                      <a:r>
                        <a:rPr lang="en-IN">
                          <a:effectLst/>
                        </a:rPr>
                        <a:t>1997.0</a:t>
                      </a:r>
                    </a:p>
                  </a:txBody>
                  <a:tcPr anchor="ctr"/>
                </a:tc>
                <a:tc>
                  <a:txBody>
                    <a:bodyPr/>
                    <a:lstStyle/>
                    <a:p>
                      <a:pPr algn="r"/>
                      <a:r>
                        <a:rPr lang="en-IN">
                          <a:effectLst/>
                        </a:rPr>
                        <a:t>21857</a:t>
                      </a:r>
                    </a:p>
                  </a:txBody>
                  <a:tcPr anchor="ctr"/>
                </a:tc>
                <a:extLst>
                  <a:ext uri="{0D108BD9-81ED-4DB2-BD59-A6C34878D82A}">
                    <a16:rowId xmlns:a16="http://schemas.microsoft.com/office/drawing/2014/main" val="1430054369"/>
                  </a:ext>
                </a:extLst>
              </a:tr>
              <a:tr h="370840">
                <a:tc>
                  <a:txBody>
                    <a:bodyPr/>
                    <a:lstStyle/>
                    <a:p>
                      <a:pPr fontAlgn="ctr"/>
                      <a:r>
                        <a:rPr lang="en-IN" b="1">
                          <a:effectLst/>
                        </a:rPr>
                        <a:t>81</a:t>
                      </a:r>
                    </a:p>
                  </a:txBody>
                  <a:tcPr anchor="ctr"/>
                </a:tc>
                <a:tc>
                  <a:txBody>
                    <a:bodyPr/>
                    <a:lstStyle/>
                    <a:p>
                      <a:pPr algn="r"/>
                      <a:r>
                        <a:rPr lang="en-IN">
                          <a:effectLst/>
                        </a:rPr>
                        <a:t>1996.0</a:t>
                      </a:r>
                    </a:p>
                  </a:txBody>
                  <a:tcPr anchor="ctr"/>
                </a:tc>
                <a:tc>
                  <a:txBody>
                    <a:bodyPr/>
                    <a:lstStyle/>
                    <a:p>
                      <a:pPr algn="r"/>
                      <a:r>
                        <a:rPr lang="en-IN">
                          <a:effectLst/>
                        </a:rPr>
                        <a:t>21361</a:t>
                      </a:r>
                    </a:p>
                  </a:txBody>
                  <a:tcPr anchor="ctr"/>
                </a:tc>
                <a:extLst>
                  <a:ext uri="{0D108BD9-81ED-4DB2-BD59-A6C34878D82A}">
                    <a16:rowId xmlns:a16="http://schemas.microsoft.com/office/drawing/2014/main" val="4260792685"/>
                  </a:ext>
                </a:extLst>
              </a:tr>
              <a:tr h="370840">
                <a:tc>
                  <a:txBody>
                    <a:bodyPr/>
                    <a:lstStyle/>
                    <a:p>
                      <a:pPr fontAlgn="ctr"/>
                      <a:r>
                        <a:rPr lang="en-IN" b="1">
                          <a:effectLst/>
                        </a:rPr>
                        <a:t>80</a:t>
                      </a:r>
                    </a:p>
                  </a:txBody>
                  <a:tcPr anchor="ctr"/>
                </a:tc>
                <a:tc>
                  <a:txBody>
                    <a:bodyPr/>
                    <a:lstStyle/>
                    <a:p>
                      <a:pPr algn="r"/>
                      <a:r>
                        <a:rPr lang="en-IN">
                          <a:effectLst/>
                        </a:rPr>
                        <a:t>1995.0</a:t>
                      </a:r>
                    </a:p>
                  </a:txBody>
                  <a:tcPr anchor="ctr"/>
                </a:tc>
                <a:tc>
                  <a:txBody>
                    <a:bodyPr/>
                    <a:lstStyle/>
                    <a:p>
                      <a:pPr algn="r"/>
                      <a:r>
                        <a:rPr lang="en-IN">
                          <a:effectLst/>
                        </a:rPr>
                        <a:t>19103</a:t>
                      </a:r>
                    </a:p>
                  </a:txBody>
                  <a:tcPr anchor="ctr"/>
                </a:tc>
                <a:extLst>
                  <a:ext uri="{0D108BD9-81ED-4DB2-BD59-A6C34878D82A}">
                    <a16:rowId xmlns:a16="http://schemas.microsoft.com/office/drawing/2014/main" val="938702630"/>
                  </a:ext>
                </a:extLst>
              </a:tr>
              <a:tr h="370840">
                <a:tc>
                  <a:txBody>
                    <a:bodyPr/>
                    <a:lstStyle/>
                    <a:p>
                      <a:pPr fontAlgn="ctr"/>
                      <a:r>
                        <a:rPr lang="en-IN" b="1">
                          <a:effectLst/>
                        </a:rPr>
                        <a:t>79</a:t>
                      </a:r>
                    </a:p>
                  </a:txBody>
                  <a:tcPr anchor="ctr"/>
                </a:tc>
                <a:tc>
                  <a:txBody>
                    <a:bodyPr/>
                    <a:lstStyle/>
                    <a:p>
                      <a:pPr algn="r"/>
                      <a:r>
                        <a:rPr lang="en-IN">
                          <a:effectLst/>
                        </a:rPr>
                        <a:t>1994.0</a:t>
                      </a:r>
                    </a:p>
                  </a:txBody>
                  <a:tcPr anchor="ctr"/>
                </a:tc>
                <a:tc>
                  <a:txBody>
                    <a:bodyPr/>
                    <a:lstStyle/>
                    <a:p>
                      <a:pPr algn="r"/>
                      <a:r>
                        <a:rPr lang="en-IN" dirty="0">
                          <a:effectLst/>
                        </a:rPr>
                        <a:t>16596</a:t>
                      </a:r>
                    </a:p>
                  </a:txBody>
                  <a:tcPr anchor="ctr"/>
                </a:tc>
                <a:extLst>
                  <a:ext uri="{0D108BD9-81ED-4DB2-BD59-A6C34878D82A}">
                    <a16:rowId xmlns:a16="http://schemas.microsoft.com/office/drawing/2014/main" val="2978000972"/>
                  </a:ext>
                </a:extLst>
              </a:tr>
            </a:tbl>
          </a:graphicData>
        </a:graphic>
      </p:graphicFrame>
    </p:spTree>
    <p:extLst>
      <p:ext uri="{BB962C8B-B14F-4D97-AF65-F5344CB8AC3E}">
        <p14:creationId xmlns:p14="http://schemas.microsoft.com/office/powerpoint/2010/main" val="3031845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F0FF-2F62-493C-9E65-F46ED9850EAF}"/>
              </a:ext>
            </a:extLst>
          </p:cNvPr>
          <p:cNvSpPr>
            <a:spLocks noGrp="1"/>
          </p:cNvSpPr>
          <p:nvPr>
            <p:ph type="title"/>
          </p:nvPr>
        </p:nvSpPr>
        <p:spPr>
          <a:xfrm>
            <a:off x="0" y="380916"/>
            <a:ext cx="11925300" cy="963168"/>
          </a:xfrm>
        </p:spPr>
        <p:txBody>
          <a:bodyPr>
            <a:noAutofit/>
          </a:bodyPr>
          <a:lstStyle/>
          <a:p>
            <a:pPr algn="ctr"/>
            <a:r>
              <a:rPr lang="en-US" sz="4900" dirty="0"/>
              <a:t>The authors with the most publications in the most active year</a:t>
            </a:r>
            <a:endParaRPr lang="en-IN" sz="4900" dirty="0"/>
          </a:p>
        </p:txBody>
      </p:sp>
      <p:graphicFrame>
        <p:nvGraphicFramePr>
          <p:cNvPr id="4" name="Table 4">
            <a:extLst>
              <a:ext uri="{FF2B5EF4-FFF2-40B4-BE49-F238E27FC236}">
                <a16:creationId xmlns:a16="http://schemas.microsoft.com/office/drawing/2014/main" id="{7D1B2401-72B8-4159-8234-3C047FC8BBCB}"/>
              </a:ext>
            </a:extLst>
          </p:cNvPr>
          <p:cNvGraphicFramePr>
            <a:graphicFrameLocks noGrp="1"/>
          </p:cNvGraphicFramePr>
          <p:nvPr>
            <p:ph idx="1"/>
            <p:extLst>
              <p:ext uri="{D42A27DB-BD31-4B8C-83A1-F6EECF244321}">
                <p14:modId xmlns:p14="http://schemas.microsoft.com/office/powerpoint/2010/main" val="3710558030"/>
              </p:ext>
            </p:extLst>
          </p:nvPr>
        </p:nvGraphicFramePr>
        <p:xfrm>
          <a:off x="498475" y="1791758"/>
          <a:ext cx="10058397" cy="4055535"/>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75249295"/>
                    </a:ext>
                  </a:extLst>
                </a:gridCol>
                <a:gridCol w="3352799">
                  <a:extLst>
                    <a:ext uri="{9D8B030D-6E8A-4147-A177-3AD203B41FA5}">
                      <a16:colId xmlns:a16="http://schemas.microsoft.com/office/drawing/2014/main" val="1620491201"/>
                    </a:ext>
                  </a:extLst>
                </a:gridCol>
                <a:gridCol w="3352799">
                  <a:extLst>
                    <a:ext uri="{9D8B030D-6E8A-4147-A177-3AD203B41FA5}">
                      <a16:colId xmlns:a16="http://schemas.microsoft.com/office/drawing/2014/main" val="606365494"/>
                    </a:ext>
                  </a:extLst>
                </a:gridCol>
              </a:tblGrid>
              <a:tr h="368685">
                <a:tc>
                  <a:txBody>
                    <a:bodyPr/>
                    <a:lstStyle/>
                    <a:p>
                      <a:pPr algn="r"/>
                      <a:endParaRPr lang="en-IN" b="1" dirty="0">
                        <a:effectLst/>
                      </a:endParaRPr>
                    </a:p>
                  </a:txBody>
                  <a:tcPr anchor="ctr"/>
                </a:tc>
                <a:tc>
                  <a:txBody>
                    <a:bodyPr/>
                    <a:lstStyle/>
                    <a:p>
                      <a:pPr algn="r"/>
                      <a:r>
                        <a:rPr lang="en-US" b="1" dirty="0" err="1">
                          <a:effectLst/>
                        </a:rPr>
                        <a:t>book_author</a:t>
                      </a:r>
                      <a:endParaRPr lang="en-IN" b="1" dirty="0">
                        <a:effectLst/>
                      </a:endParaRPr>
                    </a:p>
                  </a:txBody>
                  <a:tcPr anchor="ctr"/>
                </a:tc>
                <a:tc>
                  <a:txBody>
                    <a:bodyPr/>
                    <a:lstStyle/>
                    <a:p>
                      <a:r>
                        <a:rPr lang="en-US" dirty="0"/>
                        <a:t>count</a:t>
                      </a:r>
                      <a:endParaRPr lang="en-IN" dirty="0"/>
                    </a:p>
                  </a:txBody>
                  <a:tcPr/>
                </a:tc>
                <a:extLst>
                  <a:ext uri="{0D108BD9-81ED-4DB2-BD59-A6C34878D82A}">
                    <a16:rowId xmlns:a16="http://schemas.microsoft.com/office/drawing/2014/main" val="3838674075"/>
                  </a:ext>
                </a:extLst>
              </a:tr>
              <a:tr h="368685">
                <a:tc>
                  <a:txBody>
                    <a:bodyPr/>
                    <a:lstStyle/>
                    <a:p>
                      <a:pPr fontAlgn="ctr"/>
                      <a:r>
                        <a:rPr lang="en-IN" b="1" dirty="0">
                          <a:effectLst/>
                        </a:rPr>
                        <a:t>0</a:t>
                      </a:r>
                    </a:p>
                  </a:txBody>
                  <a:tcPr anchor="ctr"/>
                </a:tc>
                <a:tc>
                  <a:txBody>
                    <a:bodyPr/>
                    <a:lstStyle/>
                    <a:p>
                      <a:pPr algn="r"/>
                      <a:r>
                        <a:rPr lang="en-IN">
                          <a:effectLst/>
                        </a:rPr>
                        <a:t>Alice Sebold</a:t>
                      </a:r>
                    </a:p>
                  </a:txBody>
                  <a:tcPr anchor="ctr"/>
                </a:tc>
                <a:tc>
                  <a:txBody>
                    <a:bodyPr/>
                    <a:lstStyle/>
                    <a:p>
                      <a:pPr algn="r"/>
                      <a:r>
                        <a:rPr lang="en-IN">
                          <a:effectLst/>
                        </a:rPr>
                        <a:t>843</a:t>
                      </a:r>
                    </a:p>
                  </a:txBody>
                  <a:tcPr anchor="ctr"/>
                </a:tc>
                <a:extLst>
                  <a:ext uri="{0D108BD9-81ED-4DB2-BD59-A6C34878D82A}">
                    <a16:rowId xmlns:a16="http://schemas.microsoft.com/office/drawing/2014/main" val="1289607427"/>
                  </a:ext>
                </a:extLst>
              </a:tr>
              <a:tr h="368685">
                <a:tc>
                  <a:txBody>
                    <a:bodyPr/>
                    <a:lstStyle/>
                    <a:p>
                      <a:pPr fontAlgn="ctr"/>
                      <a:r>
                        <a:rPr lang="en-IN" b="1">
                          <a:effectLst/>
                        </a:rPr>
                        <a:t>1</a:t>
                      </a:r>
                    </a:p>
                  </a:txBody>
                  <a:tcPr anchor="ctr"/>
                </a:tc>
                <a:tc>
                  <a:txBody>
                    <a:bodyPr/>
                    <a:lstStyle/>
                    <a:p>
                      <a:pPr algn="r"/>
                      <a:r>
                        <a:rPr lang="en-IN">
                          <a:effectLst/>
                        </a:rPr>
                        <a:t>James Patterson</a:t>
                      </a:r>
                    </a:p>
                  </a:txBody>
                  <a:tcPr anchor="ctr"/>
                </a:tc>
                <a:tc>
                  <a:txBody>
                    <a:bodyPr/>
                    <a:lstStyle/>
                    <a:p>
                      <a:pPr algn="r"/>
                      <a:r>
                        <a:rPr lang="en-IN">
                          <a:effectLst/>
                        </a:rPr>
                        <a:t>553</a:t>
                      </a:r>
                    </a:p>
                  </a:txBody>
                  <a:tcPr anchor="ctr"/>
                </a:tc>
                <a:extLst>
                  <a:ext uri="{0D108BD9-81ED-4DB2-BD59-A6C34878D82A}">
                    <a16:rowId xmlns:a16="http://schemas.microsoft.com/office/drawing/2014/main" val="1313015672"/>
                  </a:ext>
                </a:extLst>
              </a:tr>
              <a:tr h="368685">
                <a:tc>
                  <a:txBody>
                    <a:bodyPr/>
                    <a:lstStyle/>
                    <a:p>
                      <a:pPr fontAlgn="ctr"/>
                      <a:r>
                        <a:rPr lang="en-IN" b="1">
                          <a:effectLst/>
                        </a:rPr>
                        <a:t>2</a:t>
                      </a:r>
                    </a:p>
                  </a:txBody>
                  <a:tcPr anchor="ctr"/>
                </a:tc>
                <a:tc>
                  <a:txBody>
                    <a:bodyPr/>
                    <a:lstStyle/>
                    <a:p>
                      <a:pPr algn="r"/>
                      <a:r>
                        <a:rPr lang="en-IN">
                          <a:effectLst/>
                        </a:rPr>
                        <a:t>Nora Roberts</a:t>
                      </a:r>
                    </a:p>
                  </a:txBody>
                  <a:tcPr anchor="ctr"/>
                </a:tc>
                <a:tc>
                  <a:txBody>
                    <a:bodyPr/>
                    <a:lstStyle/>
                    <a:p>
                      <a:pPr algn="r"/>
                      <a:r>
                        <a:rPr lang="en-IN">
                          <a:effectLst/>
                        </a:rPr>
                        <a:t>397</a:t>
                      </a:r>
                    </a:p>
                  </a:txBody>
                  <a:tcPr anchor="ctr"/>
                </a:tc>
                <a:extLst>
                  <a:ext uri="{0D108BD9-81ED-4DB2-BD59-A6C34878D82A}">
                    <a16:rowId xmlns:a16="http://schemas.microsoft.com/office/drawing/2014/main" val="1002540499"/>
                  </a:ext>
                </a:extLst>
              </a:tr>
              <a:tr h="368685">
                <a:tc>
                  <a:txBody>
                    <a:bodyPr/>
                    <a:lstStyle/>
                    <a:p>
                      <a:pPr fontAlgn="ctr"/>
                      <a:r>
                        <a:rPr lang="en-IN" b="1">
                          <a:effectLst/>
                        </a:rPr>
                        <a:t>3</a:t>
                      </a:r>
                    </a:p>
                  </a:txBody>
                  <a:tcPr anchor="ctr"/>
                </a:tc>
                <a:tc>
                  <a:txBody>
                    <a:bodyPr/>
                    <a:lstStyle/>
                    <a:p>
                      <a:pPr algn="r"/>
                      <a:r>
                        <a:rPr lang="en-IN">
                          <a:effectLst/>
                        </a:rPr>
                        <a:t>Janet Evanovich</a:t>
                      </a:r>
                    </a:p>
                  </a:txBody>
                  <a:tcPr anchor="ctr"/>
                </a:tc>
                <a:tc>
                  <a:txBody>
                    <a:bodyPr/>
                    <a:lstStyle/>
                    <a:p>
                      <a:pPr algn="r"/>
                      <a:r>
                        <a:rPr lang="en-IN">
                          <a:effectLst/>
                        </a:rPr>
                        <a:t>323</a:t>
                      </a:r>
                    </a:p>
                  </a:txBody>
                  <a:tcPr anchor="ctr"/>
                </a:tc>
                <a:extLst>
                  <a:ext uri="{0D108BD9-81ED-4DB2-BD59-A6C34878D82A}">
                    <a16:rowId xmlns:a16="http://schemas.microsoft.com/office/drawing/2014/main" val="2794985103"/>
                  </a:ext>
                </a:extLst>
              </a:tr>
              <a:tr h="368685">
                <a:tc>
                  <a:txBody>
                    <a:bodyPr/>
                    <a:lstStyle/>
                    <a:p>
                      <a:pPr fontAlgn="ctr"/>
                      <a:r>
                        <a:rPr lang="en-IN" b="1">
                          <a:effectLst/>
                        </a:rPr>
                        <a:t>4</a:t>
                      </a:r>
                    </a:p>
                  </a:txBody>
                  <a:tcPr anchor="ctr"/>
                </a:tc>
                <a:tc>
                  <a:txBody>
                    <a:bodyPr/>
                    <a:lstStyle/>
                    <a:p>
                      <a:pPr algn="r"/>
                      <a:r>
                        <a:rPr lang="en-IN">
                          <a:effectLst/>
                        </a:rPr>
                        <a:t>Stephen King</a:t>
                      </a:r>
                    </a:p>
                  </a:txBody>
                  <a:tcPr anchor="ctr"/>
                </a:tc>
                <a:tc>
                  <a:txBody>
                    <a:bodyPr/>
                    <a:lstStyle/>
                    <a:p>
                      <a:pPr algn="r"/>
                      <a:r>
                        <a:rPr lang="en-IN">
                          <a:effectLst/>
                        </a:rPr>
                        <a:t>317</a:t>
                      </a:r>
                    </a:p>
                  </a:txBody>
                  <a:tcPr anchor="ctr"/>
                </a:tc>
                <a:extLst>
                  <a:ext uri="{0D108BD9-81ED-4DB2-BD59-A6C34878D82A}">
                    <a16:rowId xmlns:a16="http://schemas.microsoft.com/office/drawing/2014/main" val="1281192820"/>
                  </a:ext>
                </a:extLst>
              </a:tr>
              <a:tr h="368685">
                <a:tc>
                  <a:txBody>
                    <a:bodyPr/>
                    <a:lstStyle/>
                    <a:p>
                      <a:pPr fontAlgn="ctr"/>
                      <a:r>
                        <a:rPr lang="en-IN" b="1">
                          <a:effectLst/>
                        </a:rPr>
                        <a:t>5</a:t>
                      </a:r>
                    </a:p>
                  </a:txBody>
                  <a:tcPr anchor="ctr"/>
                </a:tc>
                <a:tc>
                  <a:txBody>
                    <a:bodyPr/>
                    <a:lstStyle/>
                    <a:p>
                      <a:pPr algn="r"/>
                      <a:r>
                        <a:rPr lang="en-IN">
                          <a:effectLst/>
                        </a:rPr>
                        <a:t>John Grisham</a:t>
                      </a:r>
                    </a:p>
                  </a:txBody>
                  <a:tcPr anchor="ctr"/>
                </a:tc>
                <a:tc>
                  <a:txBody>
                    <a:bodyPr/>
                    <a:lstStyle/>
                    <a:p>
                      <a:pPr algn="r"/>
                      <a:r>
                        <a:rPr lang="en-IN">
                          <a:effectLst/>
                        </a:rPr>
                        <a:t>317</a:t>
                      </a:r>
                    </a:p>
                  </a:txBody>
                  <a:tcPr anchor="ctr"/>
                </a:tc>
                <a:extLst>
                  <a:ext uri="{0D108BD9-81ED-4DB2-BD59-A6C34878D82A}">
                    <a16:rowId xmlns:a16="http://schemas.microsoft.com/office/drawing/2014/main" val="2643901688"/>
                  </a:ext>
                </a:extLst>
              </a:tr>
              <a:tr h="368685">
                <a:tc>
                  <a:txBody>
                    <a:bodyPr/>
                    <a:lstStyle/>
                    <a:p>
                      <a:pPr fontAlgn="ctr"/>
                      <a:r>
                        <a:rPr lang="en-IN" b="1">
                          <a:effectLst/>
                        </a:rPr>
                        <a:t>6</a:t>
                      </a:r>
                    </a:p>
                  </a:txBody>
                  <a:tcPr anchor="ctr"/>
                </a:tc>
                <a:tc>
                  <a:txBody>
                    <a:bodyPr/>
                    <a:lstStyle/>
                    <a:p>
                      <a:pPr algn="r"/>
                      <a:r>
                        <a:rPr lang="en-IN">
                          <a:effectLst/>
                        </a:rPr>
                        <a:t>Jennifer Weiner</a:t>
                      </a:r>
                    </a:p>
                  </a:txBody>
                  <a:tcPr anchor="ctr"/>
                </a:tc>
                <a:tc>
                  <a:txBody>
                    <a:bodyPr/>
                    <a:lstStyle/>
                    <a:p>
                      <a:pPr algn="r"/>
                      <a:r>
                        <a:rPr lang="en-IN">
                          <a:effectLst/>
                        </a:rPr>
                        <a:t>264</a:t>
                      </a:r>
                    </a:p>
                  </a:txBody>
                  <a:tcPr anchor="ctr"/>
                </a:tc>
                <a:extLst>
                  <a:ext uri="{0D108BD9-81ED-4DB2-BD59-A6C34878D82A}">
                    <a16:rowId xmlns:a16="http://schemas.microsoft.com/office/drawing/2014/main" val="2073129806"/>
                  </a:ext>
                </a:extLst>
              </a:tr>
              <a:tr h="368685">
                <a:tc>
                  <a:txBody>
                    <a:bodyPr/>
                    <a:lstStyle/>
                    <a:p>
                      <a:pPr fontAlgn="ctr"/>
                      <a:r>
                        <a:rPr lang="en-IN" b="1">
                          <a:effectLst/>
                        </a:rPr>
                        <a:t>7</a:t>
                      </a:r>
                    </a:p>
                  </a:txBody>
                  <a:tcPr anchor="ctr"/>
                </a:tc>
                <a:tc>
                  <a:txBody>
                    <a:bodyPr/>
                    <a:lstStyle/>
                    <a:p>
                      <a:pPr algn="r"/>
                      <a:r>
                        <a:rPr lang="en-IN">
                          <a:effectLst/>
                        </a:rPr>
                        <a:t>Neil Gaiman</a:t>
                      </a:r>
                    </a:p>
                  </a:txBody>
                  <a:tcPr anchor="ctr"/>
                </a:tc>
                <a:tc>
                  <a:txBody>
                    <a:bodyPr/>
                    <a:lstStyle/>
                    <a:p>
                      <a:pPr algn="r"/>
                      <a:r>
                        <a:rPr lang="en-IN">
                          <a:effectLst/>
                        </a:rPr>
                        <a:t>240</a:t>
                      </a:r>
                    </a:p>
                  </a:txBody>
                  <a:tcPr anchor="ctr"/>
                </a:tc>
                <a:extLst>
                  <a:ext uri="{0D108BD9-81ED-4DB2-BD59-A6C34878D82A}">
                    <a16:rowId xmlns:a16="http://schemas.microsoft.com/office/drawing/2014/main" val="2963992988"/>
                  </a:ext>
                </a:extLst>
              </a:tr>
              <a:tr h="368685">
                <a:tc>
                  <a:txBody>
                    <a:bodyPr/>
                    <a:lstStyle/>
                    <a:p>
                      <a:pPr fontAlgn="ctr"/>
                      <a:r>
                        <a:rPr lang="en-IN" b="1">
                          <a:effectLst/>
                        </a:rPr>
                        <a:t>8</a:t>
                      </a:r>
                    </a:p>
                  </a:txBody>
                  <a:tcPr anchor="ctr"/>
                </a:tc>
                <a:tc>
                  <a:txBody>
                    <a:bodyPr/>
                    <a:lstStyle/>
                    <a:p>
                      <a:pPr algn="r"/>
                      <a:r>
                        <a:rPr lang="en-IN">
                          <a:effectLst/>
                        </a:rPr>
                        <a:t>Emma McLaughlin</a:t>
                      </a:r>
                    </a:p>
                  </a:txBody>
                  <a:tcPr anchor="ctr"/>
                </a:tc>
                <a:tc>
                  <a:txBody>
                    <a:bodyPr/>
                    <a:lstStyle/>
                    <a:p>
                      <a:pPr algn="r"/>
                      <a:r>
                        <a:rPr lang="en-IN">
                          <a:effectLst/>
                        </a:rPr>
                        <a:t>228</a:t>
                      </a:r>
                    </a:p>
                  </a:txBody>
                  <a:tcPr anchor="ctr"/>
                </a:tc>
                <a:extLst>
                  <a:ext uri="{0D108BD9-81ED-4DB2-BD59-A6C34878D82A}">
                    <a16:rowId xmlns:a16="http://schemas.microsoft.com/office/drawing/2014/main" val="3668276939"/>
                  </a:ext>
                </a:extLst>
              </a:tr>
              <a:tr h="368685">
                <a:tc>
                  <a:txBody>
                    <a:bodyPr/>
                    <a:lstStyle/>
                    <a:p>
                      <a:pPr fontAlgn="ctr"/>
                      <a:r>
                        <a:rPr lang="en-IN" b="1">
                          <a:effectLst/>
                        </a:rPr>
                        <a:t>9</a:t>
                      </a:r>
                    </a:p>
                  </a:txBody>
                  <a:tcPr anchor="ctr"/>
                </a:tc>
                <a:tc>
                  <a:txBody>
                    <a:bodyPr/>
                    <a:lstStyle/>
                    <a:p>
                      <a:pPr algn="r"/>
                      <a:r>
                        <a:rPr lang="en-IN">
                          <a:effectLst/>
                        </a:rPr>
                        <a:t>Nick Hornby</a:t>
                      </a:r>
                    </a:p>
                  </a:txBody>
                  <a:tcPr anchor="ctr"/>
                </a:tc>
                <a:tc>
                  <a:txBody>
                    <a:bodyPr/>
                    <a:lstStyle/>
                    <a:p>
                      <a:pPr algn="r"/>
                      <a:r>
                        <a:rPr lang="en-IN" dirty="0">
                          <a:effectLst/>
                        </a:rPr>
                        <a:t>215</a:t>
                      </a:r>
                    </a:p>
                  </a:txBody>
                  <a:tcPr anchor="ctr"/>
                </a:tc>
                <a:extLst>
                  <a:ext uri="{0D108BD9-81ED-4DB2-BD59-A6C34878D82A}">
                    <a16:rowId xmlns:a16="http://schemas.microsoft.com/office/drawing/2014/main" val="1329390535"/>
                  </a:ext>
                </a:extLst>
              </a:tr>
            </a:tbl>
          </a:graphicData>
        </a:graphic>
      </p:graphicFrame>
    </p:spTree>
    <p:extLst>
      <p:ext uri="{BB962C8B-B14F-4D97-AF65-F5344CB8AC3E}">
        <p14:creationId xmlns:p14="http://schemas.microsoft.com/office/powerpoint/2010/main" val="409069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9CC2-C9B8-406C-B1BF-CA58BFD64E31}"/>
              </a:ext>
            </a:extLst>
          </p:cNvPr>
          <p:cNvSpPr>
            <a:spLocks noGrp="1"/>
          </p:cNvSpPr>
          <p:nvPr>
            <p:ph type="title"/>
          </p:nvPr>
        </p:nvSpPr>
        <p:spPr>
          <a:xfrm>
            <a:off x="171450" y="208407"/>
            <a:ext cx="11849100" cy="1609344"/>
          </a:xfrm>
        </p:spPr>
        <p:txBody>
          <a:bodyPr>
            <a:noAutofit/>
          </a:bodyPr>
          <a:lstStyle/>
          <a:p>
            <a:pPr algn="ctr"/>
            <a:r>
              <a:rPr lang="en-US" sz="4900" dirty="0"/>
              <a:t>The publishing companies that received most business in the most active year</a:t>
            </a:r>
            <a:endParaRPr lang="en-IN" sz="4900" dirty="0"/>
          </a:p>
        </p:txBody>
      </p:sp>
      <p:graphicFrame>
        <p:nvGraphicFramePr>
          <p:cNvPr id="4" name="Table 4">
            <a:extLst>
              <a:ext uri="{FF2B5EF4-FFF2-40B4-BE49-F238E27FC236}">
                <a16:creationId xmlns:a16="http://schemas.microsoft.com/office/drawing/2014/main" id="{07233232-B969-437A-BD51-C7EFF749AE0B}"/>
              </a:ext>
            </a:extLst>
          </p:cNvPr>
          <p:cNvGraphicFramePr>
            <a:graphicFrameLocks noGrp="1"/>
          </p:cNvGraphicFramePr>
          <p:nvPr>
            <p:ph idx="1"/>
            <p:extLst>
              <p:ext uri="{D42A27DB-BD31-4B8C-83A1-F6EECF244321}">
                <p14:modId xmlns:p14="http://schemas.microsoft.com/office/powerpoint/2010/main" val="1633675504"/>
              </p:ext>
            </p:extLst>
          </p:nvPr>
        </p:nvGraphicFramePr>
        <p:xfrm>
          <a:off x="555625" y="1898010"/>
          <a:ext cx="10058397" cy="402336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22434720"/>
                    </a:ext>
                  </a:extLst>
                </a:gridCol>
                <a:gridCol w="3352799">
                  <a:extLst>
                    <a:ext uri="{9D8B030D-6E8A-4147-A177-3AD203B41FA5}">
                      <a16:colId xmlns:a16="http://schemas.microsoft.com/office/drawing/2014/main" val="4167933635"/>
                    </a:ext>
                  </a:extLst>
                </a:gridCol>
                <a:gridCol w="3352799">
                  <a:extLst>
                    <a:ext uri="{9D8B030D-6E8A-4147-A177-3AD203B41FA5}">
                      <a16:colId xmlns:a16="http://schemas.microsoft.com/office/drawing/2014/main" val="3125291206"/>
                    </a:ext>
                  </a:extLst>
                </a:gridCol>
              </a:tblGrid>
              <a:tr h="364066">
                <a:tc>
                  <a:txBody>
                    <a:bodyPr/>
                    <a:lstStyle/>
                    <a:p>
                      <a:pPr algn="r"/>
                      <a:endParaRPr lang="en-IN" b="1" dirty="0">
                        <a:effectLst/>
                      </a:endParaRPr>
                    </a:p>
                  </a:txBody>
                  <a:tcPr anchor="ctr"/>
                </a:tc>
                <a:tc>
                  <a:txBody>
                    <a:bodyPr/>
                    <a:lstStyle/>
                    <a:p>
                      <a:pPr algn="r"/>
                      <a:r>
                        <a:rPr lang="en-US" b="1" dirty="0">
                          <a:effectLst/>
                        </a:rPr>
                        <a:t>p</a:t>
                      </a:r>
                      <a:r>
                        <a:rPr lang="en-IN" b="1" dirty="0" err="1">
                          <a:effectLst/>
                        </a:rPr>
                        <a:t>ublisher</a:t>
                      </a:r>
                      <a:endParaRPr lang="en-IN" b="1" dirty="0">
                        <a:effectLst/>
                      </a:endParaRPr>
                    </a:p>
                  </a:txBody>
                  <a:tcPr anchor="ctr"/>
                </a:tc>
                <a:tc>
                  <a:txBody>
                    <a:bodyPr/>
                    <a:lstStyle/>
                    <a:p>
                      <a:r>
                        <a:rPr lang="en-US" dirty="0"/>
                        <a:t>count</a:t>
                      </a:r>
                      <a:endParaRPr lang="en-IN" dirty="0"/>
                    </a:p>
                  </a:txBody>
                  <a:tcPr/>
                </a:tc>
                <a:extLst>
                  <a:ext uri="{0D108BD9-81ED-4DB2-BD59-A6C34878D82A}">
                    <a16:rowId xmlns:a16="http://schemas.microsoft.com/office/drawing/2014/main" val="1647220381"/>
                  </a:ext>
                </a:extLst>
              </a:tr>
              <a:tr h="364066">
                <a:tc>
                  <a:txBody>
                    <a:bodyPr/>
                    <a:lstStyle/>
                    <a:p>
                      <a:pPr fontAlgn="ctr"/>
                      <a:r>
                        <a:rPr lang="en-IN" b="1">
                          <a:effectLst/>
                        </a:rPr>
                        <a:t>0</a:t>
                      </a:r>
                    </a:p>
                  </a:txBody>
                  <a:tcPr anchor="ctr"/>
                </a:tc>
                <a:tc>
                  <a:txBody>
                    <a:bodyPr/>
                    <a:lstStyle/>
                    <a:p>
                      <a:pPr algn="r"/>
                      <a:r>
                        <a:rPr lang="en-IN">
                          <a:effectLst/>
                        </a:rPr>
                        <a:t>Ballantine Books</a:t>
                      </a:r>
                    </a:p>
                  </a:txBody>
                  <a:tcPr anchor="ctr"/>
                </a:tc>
                <a:tc>
                  <a:txBody>
                    <a:bodyPr/>
                    <a:lstStyle/>
                    <a:p>
                      <a:pPr algn="r"/>
                      <a:r>
                        <a:rPr lang="en-IN">
                          <a:effectLst/>
                        </a:rPr>
                        <a:t>1308</a:t>
                      </a:r>
                    </a:p>
                  </a:txBody>
                  <a:tcPr anchor="ctr"/>
                </a:tc>
                <a:extLst>
                  <a:ext uri="{0D108BD9-81ED-4DB2-BD59-A6C34878D82A}">
                    <a16:rowId xmlns:a16="http://schemas.microsoft.com/office/drawing/2014/main" val="2234163947"/>
                  </a:ext>
                </a:extLst>
              </a:tr>
              <a:tr h="364066">
                <a:tc>
                  <a:txBody>
                    <a:bodyPr/>
                    <a:lstStyle/>
                    <a:p>
                      <a:pPr fontAlgn="ctr"/>
                      <a:r>
                        <a:rPr lang="en-IN" b="1">
                          <a:effectLst/>
                        </a:rPr>
                        <a:t>1</a:t>
                      </a:r>
                    </a:p>
                  </a:txBody>
                  <a:tcPr anchor="ctr"/>
                </a:tc>
                <a:tc>
                  <a:txBody>
                    <a:bodyPr/>
                    <a:lstStyle/>
                    <a:p>
                      <a:pPr algn="r"/>
                      <a:r>
                        <a:rPr lang="en-IN">
                          <a:effectLst/>
                        </a:rPr>
                        <a:t>Pocket</a:t>
                      </a:r>
                    </a:p>
                  </a:txBody>
                  <a:tcPr anchor="ctr"/>
                </a:tc>
                <a:tc>
                  <a:txBody>
                    <a:bodyPr/>
                    <a:lstStyle/>
                    <a:p>
                      <a:pPr algn="r"/>
                      <a:r>
                        <a:rPr lang="en-IN">
                          <a:effectLst/>
                        </a:rPr>
                        <a:t>1197</a:t>
                      </a:r>
                    </a:p>
                  </a:txBody>
                  <a:tcPr anchor="ctr"/>
                </a:tc>
                <a:extLst>
                  <a:ext uri="{0D108BD9-81ED-4DB2-BD59-A6C34878D82A}">
                    <a16:rowId xmlns:a16="http://schemas.microsoft.com/office/drawing/2014/main" val="699701142"/>
                  </a:ext>
                </a:extLst>
              </a:tr>
              <a:tr h="364066">
                <a:tc>
                  <a:txBody>
                    <a:bodyPr/>
                    <a:lstStyle/>
                    <a:p>
                      <a:pPr fontAlgn="ctr"/>
                      <a:r>
                        <a:rPr lang="en-IN" b="1">
                          <a:effectLst/>
                        </a:rPr>
                        <a:t>2</a:t>
                      </a:r>
                    </a:p>
                  </a:txBody>
                  <a:tcPr anchor="ctr"/>
                </a:tc>
                <a:tc>
                  <a:txBody>
                    <a:bodyPr/>
                    <a:lstStyle/>
                    <a:p>
                      <a:pPr algn="r"/>
                      <a:r>
                        <a:rPr lang="en-IN">
                          <a:effectLst/>
                        </a:rPr>
                        <a:t>Little, Brown</a:t>
                      </a:r>
                    </a:p>
                  </a:txBody>
                  <a:tcPr anchor="ctr"/>
                </a:tc>
                <a:tc>
                  <a:txBody>
                    <a:bodyPr/>
                    <a:lstStyle/>
                    <a:p>
                      <a:pPr algn="r"/>
                      <a:r>
                        <a:rPr lang="en-IN">
                          <a:effectLst/>
                        </a:rPr>
                        <a:t>1086</a:t>
                      </a:r>
                    </a:p>
                  </a:txBody>
                  <a:tcPr anchor="ctr"/>
                </a:tc>
                <a:extLst>
                  <a:ext uri="{0D108BD9-81ED-4DB2-BD59-A6C34878D82A}">
                    <a16:rowId xmlns:a16="http://schemas.microsoft.com/office/drawing/2014/main" val="1875396521"/>
                  </a:ext>
                </a:extLst>
              </a:tr>
              <a:tr h="364066">
                <a:tc>
                  <a:txBody>
                    <a:bodyPr/>
                    <a:lstStyle/>
                    <a:p>
                      <a:pPr fontAlgn="ctr"/>
                      <a:r>
                        <a:rPr lang="en-IN" b="1">
                          <a:effectLst/>
                        </a:rPr>
                        <a:t>3</a:t>
                      </a:r>
                    </a:p>
                  </a:txBody>
                  <a:tcPr anchor="ctr"/>
                </a:tc>
                <a:tc>
                  <a:txBody>
                    <a:bodyPr/>
                    <a:lstStyle/>
                    <a:p>
                      <a:pPr algn="r"/>
                      <a:r>
                        <a:rPr lang="en-IN">
                          <a:effectLst/>
                        </a:rPr>
                        <a:t>Berkley Publishing Group</a:t>
                      </a:r>
                    </a:p>
                  </a:txBody>
                  <a:tcPr anchor="ctr"/>
                </a:tc>
                <a:tc>
                  <a:txBody>
                    <a:bodyPr/>
                    <a:lstStyle/>
                    <a:p>
                      <a:pPr algn="r"/>
                      <a:r>
                        <a:rPr lang="en-IN">
                          <a:effectLst/>
                        </a:rPr>
                        <a:t>857</a:t>
                      </a:r>
                    </a:p>
                  </a:txBody>
                  <a:tcPr anchor="ctr"/>
                </a:tc>
                <a:extLst>
                  <a:ext uri="{0D108BD9-81ED-4DB2-BD59-A6C34878D82A}">
                    <a16:rowId xmlns:a16="http://schemas.microsoft.com/office/drawing/2014/main" val="3529679023"/>
                  </a:ext>
                </a:extLst>
              </a:tr>
              <a:tr h="364066">
                <a:tc>
                  <a:txBody>
                    <a:bodyPr/>
                    <a:lstStyle/>
                    <a:p>
                      <a:pPr fontAlgn="ctr"/>
                      <a:r>
                        <a:rPr lang="en-IN" b="1">
                          <a:effectLst/>
                        </a:rPr>
                        <a:t>4</a:t>
                      </a:r>
                    </a:p>
                  </a:txBody>
                  <a:tcPr anchor="ctr"/>
                </a:tc>
                <a:tc>
                  <a:txBody>
                    <a:bodyPr/>
                    <a:lstStyle/>
                    <a:p>
                      <a:pPr algn="r"/>
                      <a:r>
                        <a:rPr lang="en-IN">
                          <a:effectLst/>
                        </a:rPr>
                        <a:t>Warner Books</a:t>
                      </a:r>
                    </a:p>
                  </a:txBody>
                  <a:tcPr anchor="ctr"/>
                </a:tc>
                <a:tc>
                  <a:txBody>
                    <a:bodyPr/>
                    <a:lstStyle/>
                    <a:p>
                      <a:pPr algn="r"/>
                      <a:r>
                        <a:rPr lang="en-IN">
                          <a:effectLst/>
                        </a:rPr>
                        <a:t>857</a:t>
                      </a:r>
                    </a:p>
                  </a:txBody>
                  <a:tcPr anchor="ctr"/>
                </a:tc>
                <a:extLst>
                  <a:ext uri="{0D108BD9-81ED-4DB2-BD59-A6C34878D82A}">
                    <a16:rowId xmlns:a16="http://schemas.microsoft.com/office/drawing/2014/main" val="3188036507"/>
                  </a:ext>
                </a:extLst>
              </a:tr>
              <a:tr h="364066">
                <a:tc>
                  <a:txBody>
                    <a:bodyPr/>
                    <a:lstStyle/>
                    <a:p>
                      <a:pPr fontAlgn="ctr"/>
                      <a:r>
                        <a:rPr lang="en-IN" b="1">
                          <a:effectLst/>
                        </a:rPr>
                        <a:t>5</a:t>
                      </a:r>
                    </a:p>
                  </a:txBody>
                  <a:tcPr anchor="ctr"/>
                </a:tc>
                <a:tc>
                  <a:txBody>
                    <a:bodyPr/>
                    <a:lstStyle/>
                    <a:p>
                      <a:pPr algn="r"/>
                      <a:r>
                        <a:rPr lang="en-IN">
                          <a:effectLst/>
                        </a:rPr>
                        <a:t>HarperTorch</a:t>
                      </a:r>
                    </a:p>
                  </a:txBody>
                  <a:tcPr anchor="ctr"/>
                </a:tc>
                <a:tc>
                  <a:txBody>
                    <a:bodyPr/>
                    <a:lstStyle/>
                    <a:p>
                      <a:pPr algn="r"/>
                      <a:r>
                        <a:rPr lang="en-IN">
                          <a:effectLst/>
                        </a:rPr>
                        <a:t>845</a:t>
                      </a:r>
                    </a:p>
                  </a:txBody>
                  <a:tcPr anchor="ctr"/>
                </a:tc>
                <a:extLst>
                  <a:ext uri="{0D108BD9-81ED-4DB2-BD59-A6C34878D82A}">
                    <a16:rowId xmlns:a16="http://schemas.microsoft.com/office/drawing/2014/main" val="1541052453"/>
                  </a:ext>
                </a:extLst>
              </a:tr>
              <a:tr h="364066">
                <a:tc>
                  <a:txBody>
                    <a:bodyPr/>
                    <a:lstStyle/>
                    <a:p>
                      <a:pPr fontAlgn="ctr"/>
                      <a:r>
                        <a:rPr lang="en-IN" b="1">
                          <a:effectLst/>
                        </a:rPr>
                        <a:t>6</a:t>
                      </a:r>
                    </a:p>
                  </a:txBody>
                  <a:tcPr anchor="ctr"/>
                </a:tc>
                <a:tc>
                  <a:txBody>
                    <a:bodyPr/>
                    <a:lstStyle/>
                    <a:p>
                      <a:pPr algn="r"/>
                      <a:r>
                        <a:rPr lang="en-IN">
                          <a:effectLst/>
                        </a:rPr>
                        <a:t>Perennial</a:t>
                      </a:r>
                    </a:p>
                  </a:txBody>
                  <a:tcPr anchor="ctr"/>
                </a:tc>
                <a:tc>
                  <a:txBody>
                    <a:bodyPr/>
                    <a:lstStyle/>
                    <a:p>
                      <a:pPr algn="r"/>
                      <a:r>
                        <a:rPr lang="en-IN">
                          <a:effectLst/>
                        </a:rPr>
                        <a:t>756</a:t>
                      </a:r>
                    </a:p>
                  </a:txBody>
                  <a:tcPr anchor="ctr"/>
                </a:tc>
                <a:extLst>
                  <a:ext uri="{0D108BD9-81ED-4DB2-BD59-A6C34878D82A}">
                    <a16:rowId xmlns:a16="http://schemas.microsoft.com/office/drawing/2014/main" val="2504462704"/>
                  </a:ext>
                </a:extLst>
              </a:tr>
              <a:tr h="364066">
                <a:tc>
                  <a:txBody>
                    <a:bodyPr/>
                    <a:lstStyle/>
                    <a:p>
                      <a:pPr fontAlgn="ctr"/>
                      <a:r>
                        <a:rPr lang="en-IN" b="1">
                          <a:effectLst/>
                        </a:rPr>
                        <a:t>7</a:t>
                      </a:r>
                    </a:p>
                  </a:txBody>
                  <a:tcPr anchor="ctr"/>
                </a:tc>
                <a:tc>
                  <a:txBody>
                    <a:bodyPr/>
                    <a:lstStyle/>
                    <a:p>
                      <a:pPr algn="r"/>
                      <a:r>
                        <a:rPr lang="en-IN">
                          <a:effectLst/>
                        </a:rPr>
                        <a:t>Harlequin</a:t>
                      </a:r>
                    </a:p>
                  </a:txBody>
                  <a:tcPr anchor="ctr"/>
                </a:tc>
                <a:tc>
                  <a:txBody>
                    <a:bodyPr/>
                    <a:lstStyle/>
                    <a:p>
                      <a:pPr algn="r"/>
                      <a:r>
                        <a:rPr lang="en-IN">
                          <a:effectLst/>
                        </a:rPr>
                        <a:t>749</a:t>
                      </a:r>
                    </a:p>
                  </a:txBody>
                  <a:tcPr anchor="ctr"/>
                </a:tc>
                <a:extLst>
                  <a:ext uri="{0D108BD9-81ED-4DB2-BD59-A6C34878D82A}">
                    <a16:rowId xmlns:a16="http://schemas.microsoft.com/office/drawing/2014/main" val="1254660293"/>
                  </a:ext>
                </a:extLst>
              </a:tr>
              <a:tr h="364066">
                <a:tc>
                  <a:txBody>
                    <a:bodyPr/>
                    <a:lstStyle/>
                    <a:p>
                      <a:pPr fontAlgn="ctr"/>
                      <a:r>
                        <a:rPr lang="en-IN" b="1">
                          <a:effectLst/>
                        </a:rPr>
                        <a:t>8</a:t>
                      </a:r>
                    </a:p>
                  </a:txBody>
                  <a:tcPr anchor="ctr"/>
                </a:tc>
                <a:tc>
                  <a:txBody>
                    <a:bodyPr/>
                    <a:lstStyle/>
                    <a:p>
                      <a:pPr algn="r"/>
                      <a:r>
                        <a:rPr lang="en-IN">
                          <a:effectLst/>
                        </a:rPr>
                        <a:t>Signet Book</a:t>
                      </a:r>
                    </a:p>
                  </a:txBody>
                  <a:tcPr anchor="ctr"/>
                </a:tc>
                <a:tc>
                  <a:txBody>
                    <a:bodyPr/>
                    <a:lstStyle/>
                    <a:p>
                      <a:pPr algn="r"/>
                      <a:r>
                        <a:rPr lang="en-IN">
                          <a:effectLst/>
                        </a:rPr>
                        <a:t>727</a:t>
                      </a:r>
                    </a:p>
                  </a:txBody>
                  <a:tcPr anchor="ctr"/>
                </a:tc>
                <a:extLst>
                  <a:ext uri="{0D108BD9-81ED-4DB2-BD59-A6C34878D82A}">
                    <a16:rowId xmlns:a16="http://schemas.microsoft.com/office/drawing/2014/main" val="2618403703"/>
                  </a:ext>
                </a:extLst>
              </a:tr>
              <a:tr h="364066">
                <a:tc>
                  <a:txBody>
                    <a:bodyPr/>
                    <a:lstStyle/>
                    <a:p>
                      <a:pPr fontAlgn="ctr"/>
                      <a:r>
                        <a:rPr lang="en-IN" b="1">
                          <a:effectLst/>
                        </a:rPr>
                        <a:t>9</a:t>
                      </a:r>
                    </a:p>
                  </a:txBody>
                  <a:tcPr anchor="ctr"/>
                </a:tc>
                <a:tc>
                  <a:txBody>
                    <a:bodyPr/>
                    <a:lstStyle/>
                    <a:p>
                      <a:pPr algn="r"/>
                      <a:r>
                        <a:rPr lang="en-IN">
                          <a:effectLst/>
                        </a:rPr>
                        <a:t>Avon</a:t>
                      </a:r>
                    </a:p>
                  </a:txBody>
                  <a:tcPr anchor="ctr"/>
                </a:tc>
                <a:tc>
                  <a:txBody>
                    <a:bodyPr/>
                    <a:lstStyle/>
                    <a:p>
                      <a:pPr algn="r"/>
                      <a:r>
                        <a:rPr lang="en-IN" dirty="0">
                          <a:effectLst/>
                        </a:rPr>
                        <a:t>682</a:t>
                      </a:r>
                    </a:p>
                  </a:txBody>
                  <a:tcPr anchor="ctr"/>
                </a:tc>
                <a:extLst>
                  <a:ext uri="{0D108BD9-81ED-4DB2-BD59-A6C34878D82A}">
                    <a16:rowId xmlns:a16="http://schemas.microsoft.com/office/drawing/2014/main" val="3961302645"/>
                  </a:ext>
                </a:extLst>
              </a:tr>
            </a:tbl>
          </a:graphicData>
        </a:graphic>
      </p:graphicFrame>
    </p:spTree>
    <p:extLst>
      <p:ext uri="{BB962C8B-B14F-4D97-AF65-F5344CB8AC3E}">
        <p14:creationId xmlns:p14="http://schemas.microsoft.com/office/powerpoint/2010/main" val="14908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2DB1-B851-4807-8B59-78D9762A06C7}"/>
              </a:ext>
            </a:extLst>
          </p:cNvPr>
          <p:cNvSpPr>
            <a:spLocks noGrp="1"/>
          </p:cNvSpPr>
          <p:nvPr>
            <p:ph type="title"/>
          </p:nvPr>
        </p:nvSpPr>
        <p:spPr>
          <a:xfrm>
            <a:off x="1069848" y="484631"/>
            <a:ext cx="10058400" cy="5203899"/>
          </a:xfrm>
        </p:spPr>
        <p:txBody>
          <a:bodyPr/>
          <a:lstStyle/>
          <a:p>
            <a:pPr algn="ctr"/>
            <a:r>
              <a:rPr lang="en-US" dirty="0"/>
              <a:t>1: perform exploratory data analysis on individual datasets</a:t>
            </a:r>
            <a:endParaRPr lang="en-IN" dirty="0"/>
          </a:p>
        </p:txBody>
      </p:sp>
    </p:spTree>
    <p:extLst>
      <p:ext uri="{BB962C8B-B14F-4D97-AF65-F5344CB8AC3E}">
        <p14:creationId xmlns:p14="http://schemas.microsoft.com/office/powerpoint/2010/main" val="1714101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E63F-D501-492A-9FAE-018FE4B96048}"/>
              </a:ext>
            </a:extLst>
          </p:cNvPr>
          <p:cNvSpPr>
            <a:spLocks noGrp="1"/>
          </p:cNvSpPr>
          <p:nvPr>
            <p:ph type="title"/>
          </p:nvPr>
        </p:nvSpPr>
        <p:spPr>
          <a:xfrm>
            <a:off x="266700" y="103632"/>
            <a:ext cx="10858500" cy="1609344"/>
          </a:xfrm>
        </p:spPr>
        <p:txBody>
          <a:bodyPr>
            <a:normAutofit/>
          </a:bodyPr>
          <a:lstStyle/>
          <a:p>
            <a:pPr algn="ctr"/>
            <a:r>
              <a:rPr lang="en-US" sz="4900" dirty="0"/>
              <a:t>Authors belonging to the same publishing company</a:t>
            </a:r>
            <a:endParaRPr lang="en-IN" sz="4900" dirty="0"/>
          </a:p>
        </p:txBody>
      </p:sp>
      <p:graphicFrame>
        <p:nvGraphicFramePr>
          <p:cNvPr id="7" name="Table 7">
            <a:extLst>
              <a:ext uri="{FF2B5EF4-FFF2-40B4-BE49-F238E27FC236}">
                <a16:creationId xmlns:a16="http://schemas.microsoft.com/office/drawing/2014/main" id="{F60ECEA6-C943-4F74-988D-9C0D5E39EA2C}"/>
              </a:ext>
            </a:extLst>
          </p:cNvPr>
          <p:cNvGraphicFramePr>
            <a:graphicFrameLocks noGrp="1"/>
          </p:cNvGraphicFramePr>
          <p:nvPr>
            <p:ph idx="1"/>
            <p:extLst>
              <p:ext uri="{D42A27DB-BD31-4B8C-83A1-F6EECF244321}">
                <p14:modId xmlns:p14="http://schemas.microsoft.com/office/powerpoint/2010/main" val="2599079137"/>
              </p:ext>
            </p:extLst>
          </p:nvPr>
        </p:nvGraphicFramePr>
        <p:xfrm>
          <a:off x="450850" y="1442508"/>
          <a:ext cx="10058397" cy="4673606"/>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142957120"/>
                    </a:ext>
                  </a:extLst>
                </a:gridCol>
                <a:gridCol w="3352799">
                  <a:extLst>
                    <a:ext uri="{9D8B030D-6E8A-4147-A177-3AD203B41FA5}">
                      <a16:colId xmlns:a16="http://schemas.microsoft.com/office/drawing/2014/main" val="34474587"/>
                    </a:ext>
                  </a:extLst>
                </a:gridCol>
                <a:gridCol w="3352799">
                  <a:extLst>
                    <a:ext uri="{9D8B030D-6E8A-4147-A177-3AD203B41FA5}">
                      <a16:colId xmlns:a16="http://schemas.microsoft.com/office/drawing/2014/main" val="2680039642"/>
                    </a:ext>
                  </a:extLst>
                </a:gridCol>
              </a:tblGrid>
              <a:tr h="333829">
                <a:tc>
                  <a:txBody>
                    <a:bodyPr/>
                    <a:lstStyle/>
                    <a:p>
                      <a:pPr algn="r"/>
                      <a:endParaRPr lang="en-IN" sz="1500" b="1" dirty="0">
                        <a:effectLst/>
                      </a:endParaRPr>
                    </a:p>
                  </a:txBody>
                  <a:tcPr marL="77646" marR="77646" marT="38823" marB="38823" anchor="ctr"/>
                </a:tc>
                <a:tc>
                  <a:txBody>
                    <a:bodyPr/>
                    <a:lstStyle/>
                    <a:p>
                      <a:pPr algn="r"/>
                      <a:endParaRPr lang="en-IN" sz="1500" b="1" dirty="0">
                        <a:effectLst/>
                      </a:endParaRPr>
                    </a:p>
                  </a:txBody>
                  <a:tcPr marL="77646" marR="77646" marT="38823" marB="38823" anchor="ctr"/>
                </a:tc>
                <a:tc>
                  <a:txBody>
                    <a:bodyPr/>
                    <a:lstStyle/>
                    <a:p>
                      <a:endParaRPr lang="en-IN" sz="1500" dirty="0"/>
                    </a:p>
                  </a:txBody>
                  <a:tcPr marL="77646" marR="77646" marT="38823" marB="38823"/>
                </a:tc>
                <a:extLst>
                  <a:ext uri="{0D108BD9-81ED-4DB2-BD59-A6C34878D82A}">
                    <a16:rowId xmlns:a16="http://schemas.microsoft.com/office/drawing/2014/main" val="3191664877"/>
                  </a:ext>
                </a:extLst>
              </a:tr>
              <a:tr h="333829">
                <a:tc>
                  <a:txBody>
                    <a:bodyPr/>
                    <a:lstStyle/>
                    <a:p>
                      <a:pPr algn="r"/>
                      <a:r>
                        <a:rPr lang="en-IN" sz="1500" b="1">
                          <a:effectLst/>
                        </a:rPr>
                        <a:t>publisher</a:t>
                      </a:r>
                    </a:p>
                  </a:txBody>
                  <a:tcPr marL="77646" marR="77646" marT="38823" marB="38823" anchor="ctr"/>
                </a:tc>
                <a:tc>
                  <a:txBody>
                    <a:bodyPr/>
                    <a:lstStyle/>
                    <a:p>
                      <a:pPr algn="r"/>
                      <a:r>
                        <a:rPr lang="en-IN" sz="1500" b="1" dirty="0" err="1">
                          <a:effectLst/>
                        </a:rPr>
                        <a:t>book_author</a:t>
                      </a:r>
                      <a:endParaRPr lang="en-IN" sz="1500" b="1" dirty="0">
                        <a:effectLst/>
                      </a:endParaRPr>
                    </a:p>
                  </a:txBody>
                  <a:tcPr marL="77646" marR="77646" marT="38823" marB="38823" anchor="ctr"/>
                </a:tc>
                <a:tc>
                  <a:txBody>
                    <a:bodyPr/>
                    <a:lstStyle/>
                    <a:p>
                      <a:pPr algn="r"/>
                      <a:r>
                        <a:rPr lang="en-US" sz="1500" b="1" dirty="0">
                          <a:effectLst/>
                        </a:rPr>
                        <a:t>Count</a:t>
                      </a:r>
                      <a:endParaRPr lang="en-IN" sz="1500" b="1" dirty="0">
                        <a:effectLst/>
                      </a:endParaRPr>
                    </a:p>
                  </a:txBody>
                  <a:tcPr marL="77646" marR="77646" marT="38823" marB="38823" anchor="ctr"/>
                </a:tc>
                <a:extLst>
                  <a:ext uri="{0D108BD9-81ED-4DB2-BD59-A6C34878D82A}">
                    <a16:rowId xmlns:a16="http://schemas.microsoft.com/office/drawing/2014/main" val="3378776599"/>
                  </a:ext>
                </a:extLst>
              </a:tr>
              <a:tr h="333829">
                <a:tc>
                  <a:txBody>
                    <a:bodyPr/>
                    <a:lstStyle/>
                    <a:p>
                      <a:pPr fontAlgn="t"/>
                      <a:r>
                        <a:rPr lang="en-IN" sz="1500" b="1" dirty="0">
                          <a:effectLst/>
                        </a:rPr>
                        <a:t>Editions P. </a:t>
                      </a:r>
                      <a:r>
                        <a:rPr lang="en-IN" sz="1500" b="1" dirty="0" err="1">
                          <a:effectLst/>
                        </a:rPr>
                        <a:t>Terrail</a:t>
                      </a:r>
                      <a:endParaRPr lang="en-IN" sz="1500" b="1" dirty="0">
                        <a:effectLst/>
                      </a:endParaRPr>
                    </a:p>
                  </a:txBody>
                  <a:tcPr marL="77646" marR="77646" marT="38823" marB="38823"/>
                </a:tc>
                <a:tc>
                  <a:txBody>
                    <a:bodyPr/>
                    <a:lstStyle/>
                    <a:p>
                      <a:pPr fontAlgn="t"/>
                      <a:r>
                        <a:rPr lang="en-IN" sz="1500" b="1">
                          <a:effectLst/>
                        </a:rPr>
                        <a:t>Laure Meyer</a:t>
                      </a:r>
                    </a:p>
                  </a:txBody>
                  <a:tcPr marL="77646" marR="77646" marT="38823" marB="38823"/>
                </a:tc>
                <a:tc>
                  <a:txBody>
                    <a:bodyPr/>
                    <a:lstStyle/>
                    <a:p>
                      <a:pPr algn="r"/>
                      <a:r>
                        <a:rPr lang="en-IN" sz="1500">
                          <a:effectLst/>
                        </a:rPr>
                        <a:t>1</a:t>
                      </a:r>
                    </a:p>
                  </a:txBody>
                  <a:tcPr marL="77646" marR="77646" marT="38823" marB="38823" anchor="ctr"/>
                </a:tc>
                <a:extLst>
                  <a:ext uri="{0D108BD9-81ED-4DB2-BD59-A6C34878D82A}">
                    <a16:rowId xmlns:a16="http://schemas.microsoft.com/office/drawing/2014/main" val="2046750330"/>
                  </a:ext>
                </a:extLst>
              </a:tr>
              <a:tr h="333829">
                <a:tc>
                  <a:txBody>
                    <a:bodyPr/>
                    <a:lstStyle/>
                    <a:p>
                      <a:pPr fontAlgn="t"/>
                      <a:r>
                        <a:rPr lang="en-IN" sz="1500" b="1">
                          <a:effectLst/>
                        </a:rPr>
                        <a:t>Tri-State Press</a:t>
                      </a:r>
                    </a:p>
                  </a:txBody>
                  <a:tcPr marL="77646" marR="77646" marT="38823" marB="38823"/>
                </a:tc>
                <a:tc>
                  <a:txBody>
                    <a:bodyPr/>
                    <a:lstStyle/>
                    <a:p>
                      <a:pPr fontAlgn="t"/>
                      <a:r>
                        <a:rPr lang="en-IN" sz="1500" b="1">
                          <a:effectLst/>
                        </a:rPr>
                        <a:t>Isabel Jansen</a:t>
                      </a:r>
                    </a:p>
                  </a:txBody>
                  <a:tcPr marL="77646" marR="77646" marT="38823" marB="38823"/>
                </a:tc>
                <a:tc>
                  <a:txBody>
                    <a:bodyPr/>
                    <a:lstStyle/>
                    <a:p>
                      <a:pPr algn="r"/>
                      <a:r>
                        <a:rPr lang="en-IN" sz="1500">
                          <a:effectLst/>
                        </a:rPr>
                        <a:t>1</a:t>
                      </a:r>
                    </a:p>
                  </a:txBody>
                  <a:tcPr marL="77646" marR="77646" marT="38823" marB="38823" anchor="ctr"/>
                </a:tc>
                <a:extLst>
                  <a:ext uri="{0D108BD9-81ED-4DB2-BD59-A6C34878D82A}">
                    <a16:rowId xmlns:a16="http://schemas.microsoft.com/office/drawing/2014/main" val="2481961992"/>
                  </a:ext>
                </a:extLst>
              </a:tr>
              <a:tr h="333829">
                <a:tc>
                  <a:txBody>
                    <a:bodyPr/>
                    <a:lstStyle/>
                    <a:p>
                      <a:pPr fontAlgn="t"/>
                      <a:r>
                        <a:rPr lang="en-IN" sz="1500" b="1">
                          <a:effectLst/>
                        </a:rPr>
                        <a:t>'K' Pub</a:t>
                      </a:r>
                    </a:p>
                  </a:txBody>
                  <a:tcPr marL="77646" marR="77646" marT="38823" marB="38823"/>
                </a:tc>
                <a:tc>
                  <a:txBody>
                    <a:bodyPr/>
                    <a:lstStyle/>
                    <a:p>
                      <a:pPr fontAlgn="t"/>
                      <a:r>
                        <a:rPr lang="en-IN" sz="1500" b="1">
                          <a:effectLst/>
                        </a:rPr>
                        <a:t>Khadijah Hashim</a:t>
                      </a:r>
                    </a:p>
                  </a:txBody>
                  <a:tcPr marL="77646" marR="77646" marT="38823" marB="38823"/>
                </a:tc>
                <a:tc>
                  <a:txBody>
                    <a:bodyPr/>
                    <a:lstStyle/>
                    <a:p>
                      <a:pPr algn="r"/>
                      <a:r>
                        <a:rPr lang="en-IN" sz="1500">
                          <a:effectLst/>
                        </a:rPr>
                        <a:t>1</a:t>
                      </a:r>
                    </a:p>
                  </a:txBody>
                  <a:tcPr marL="77646" marR="77646" marT="38823" marB="38823" anchor="ctr"/>
                </a:tc>
                <a:extLst>
                  <a:ext uri="{0D108BD9-81ED-4DB2-BD59-A6C34878D82A}">
                    <a16:rowId xmlns:a16="http://schemas.microsoft.com/office/drawing/2014/main" val="2011087564"/>
                  </a:ext>
                </a:extLst>
              </a:tr>
              <a:tr h="333829">
                <a:tc rowSpan="9">
                  <a:txBody>
                    <a:bodyPr/>
                    <a:lstStyle/>
                    <a:p>
                      <a:pPr fontAlgn="t"/>
                      <a:r>
                        <a:rPr lang="en-IN" sz="1500" b="1" dirty="0">
                          <a:effectLst/>
                        </a:rPr>
                        <a:t>10-18</a:t>
                      </a:r>
                    </a:p>
                  </a:txBody>
                  <a:tcPr marL="77646" marR="77646" marT="38823" marB="38823"/>
                </a:tc>
                <a:tc>
                  <a:txBody>
                    <a:bodyPr/>
                    <a:lstStyle/>
                    <a:p>
                      <a:pPr fontAlgn="t"/>
                      <a:r>
                        <a:rPr lang="en-IN" sz="1500" b="1">
                          <a:effectLst/>
                        </a:rPr>
                        <a:t>Arthur Upfield</a:t>
                      </a:r>
                    </a:p>
                  </a:txBody>
                  <a:tcPr marL="77646" marR="77646" marT="38823" marB="38823"/>
                </a:tc>
                <a:tc>
                  <a:txBody>
                    <a:bodyPr/>
                    <a:lstStyle/>
                    <a:p>
                      <a:pPr algn="r"/>
                      <a:r>
                        <a:rPr lang="en-IN" sz="1500">
                          <a:effectLst/>
                        </a:rPr>
                        <a:t>11</a:t>
                      </a:r>
                    </a:p>
                  </a:txBody>
                  <a:tcPr marL="77646" marR="77646" marT="38823" marB="38823" anchor="ctr"/>
                </a:tc>
                <a:extLst>
                  <a:ext uri="{0D108BD9-81ED-4DB2-BD59-A6C34878D82A}">
                    <a16:rowId xmlns:a16="http://schemas.microsoft.com/office/drawing/2014/main" val="681968082"/>
                  </a:ext>
                </a:extLst>
              </a:tr>
              <a:tr h="333829">
                <a:tc vMerge="1">
                  <a:txBody>
                    <a:bodyPr/>
                    <a:lstStyle/>
                    <a:p>
                      <a:endParaRPr lang="en-IN"/>
                    </a:p>
                  </a:txBody>
                  <a:tcPr/>
                </a:tc>
                <a:tc>
                  <a:txBody>
                    <a:bodyPr/>
                    <a:lstStyle/>
                    <a:p>
                      <a:pPr fontAlgn="ctr"/>
                      <a:r>
                        <a:rPr lang="en-IN" sz="1500" b="1">
                          <a:effectLst/>
                        </a:rPr>
                        <a:t>Lilian Jackson Braun</a:t>
                      </a:r>
                    </a:p>
                  </a:txBody>
                  <a:tcPr marL="77646" marR="77646" marT="38823" marB="38823" anchor="ctr"/>
                </a:tc>
                <a:tc>
                  <a:txBody>
                    <a:bodyPr/>
                    <a:lstStyle/>
                    <a:p>
                      <a:pPr algn="r"/>
                      <a:r>
                        <a:rPr lang="en-IN" sz="1500">
                          <a:effectLst/>
                        </a:rPr>
                        <a:t>6</a:t>
                      </a:r>
                    </a:p>
                  </a:txBody>
                  <a:tcPr marL="77646" marR="77646" marT="38823" marB="38823" anchor="ctr"/>
                </a:tc>
                <a:extLst>
                  <a:ext uri="{0D108BD9-81ED-4DB2-BD59-A6C34878D82A}">
                    <a16:rowId xmlns:a16="http://schemas.microsoft.com/office/drawing/2014/main" val="4090555127"/>
                  </a:ext>
                </a:extLst>
              </a:tr>
              <a:tr h="333829">
                <a:tc vMerge="1">
                  <a:txBody>
                    <a:bodyPr/>
                    <a:lstStyle/>
                    <a:p>
                      <a:endParaRPr lang="en-IN"/>
                    </a:p>
                  </a:txBody>
                  <a:tcPr/>
                </a:tc>
                <a:tc>
                  <a:txBody>
                    <a:bodyPr/>
                    <a:lstStyle/>
                    <a:p>
                      <a:pPr fontAlgn="ctr"/>
                      <a:r>
                        <a:rPr lang="en-IN" sz="1500" b="1">
                          <a:effectLst/>
                        </a:rPr>
                        <a:t>Joseph Bedier</a:t>
                      </a:r>
                    </a:p>
                  </a:txBody>
                  <a:tcPr marL="77646" marR="77646" marT="38823" marB="38823" anchor="ctr"/>
                </a:tc>
                <a:tc>
                  <a:txBody>
                    <a:bodyPr/>
                    <a:lstStyle/>
                    <a:p>
                      <a:pPr algn="r"/>
                      <a:r>
                        <a:rPr lang="en-IN" sz="1500">
                          <a:effectLst/>
                        </a:rPr>
                        <a:t>4</a:t>
                      </a:r>
                    </a:p>
                  </a:txBody>
                  <a:tcPr marL="77646" marR="77646" marT="38823" marB="38823" anchor="ctr"/>
                </a:tc>
                <a:extLst>
                  <a:ext uri="{0D108BD9-81ED-4DB2-BD59-A6C34878D82A}">
                    <a16:rowId xmlns:a16="http://schemas.microsoft.com/office/drawing/2014/main" val="2383939507"/>
                  </a:ext>
                </a:extLst>
              </a:tr>
              <a:tr h="333829">
                <a:tc vMerge="1">
                  <a:txBody>
                    <a:bodyPr/>
                    <a:lstStyle/>
                    <a:p>
                      <a:endParaRPr lang="en-IN"/>
                    </a:p>
                  </a:txBody>
                  <a:tcPr/>
                </a:tc>
                <a:tc>
                  <a:txBody>
                    <a:bodyPr/>
                    <a:lstStyle/>
                    <a:p>
                      <a:pPr fontAlgn="ctr"/>
                      <a:r>
                        <a:rPr lang="en-IN" sz="1500" b="1">
                          <a:effectLst/>
                        </a:rPr>
                        <a:t>Hubert Selby</a:t>
                      </a:r>
                    </a:p>
                  </a:txBody>
                  <a:tcPr marL="77646" marR="77646" marT="38823" marB="38823" anchor="ctr"/>
                </a:tc>
                <a:tc>
                  <a:txBody>
                    <a:bodyPr/>
                    <a:lstStyle/>
                    <a:p>
                      <a:pPr algn="r"/>
                      <a:r>
                        <a:rPr lang="en-IN" sz="1500">
                          <a:effectLst/>
                        </a:rPr>
                        <a:t>3</a:t>
                      </a:r>
                    </a:p>
                  </a:txBody>
                  <a:tcPr marL="77646" marR="77646" marT="38823" marB="38823" anchor="ctr"/>
                </a:tc>
                <a:extLst>
                  <a:ext uri="{0D108BD9-81ED-4DB2-BD59-A6C34878D82A}">
                    <a16:rowId xmlns:a16="http://schemas.microsoft.com/office/drawing/2014/main" val="3934013294"/>
                  </a:ext>
                </a:extLst>
              </a:tr>
              <a:tr h="333829">
                <a:tc vMerge="1">
                  <a:txBody>
                    <a:bodyPr/>
                    <a:lstStyle/>
                    <a:p>
                      <a:endParaRPr lang="en-IN"/>
                    </a:p>
                  </a:txBody>
                  <a:tcPr/>
                </a:tc>
                <a:tc>
                  <a:txBody>
                    <a:bodyPr/>
                    <a:lstStyle/>
                    <a:p>
                      <a:pPr fontAlgn="ctr"/>
                      <a:r>
                        <a:rPr lang="en-IN" sz="1500" b="1">
                          <a:effectLst/>
                        </a:rPr>
                        <a:t>Anne de Leseleuc</a:t>
                      </a:r>
                    </a:p>
                  </a:txBody>
                  <a:tcPr marL="77646" marR="77646" marT="38823" marB="38823" anchor="ctr"/>
                </a:tc>
                <a:tc>
                  <a:txBody>
                    <a:bodyPr/>
                    <a:lstStyle/>
                    <a:p>
                      <a:pPr algn="r"/>
                      <a:r>
                        <a:rPr lang="en-IN" sz="1500">
                          <a:effectLst/>
                        </a:rPr>
                        <a:t>2</a:t>
                      </a:r>
                    </a:p>
                  </a:txBody>
                  <a:tcPr marL="77646" marR="77646" marT="38823" marB="38823" anchor="ctr"/>
                </a:tc>
                <a:extLst>
                  <a:ext uri="{0D108BD9-81ED-4DB2-BD59-A6C34878D82A}">
                    <a16:rowId xmlns:a16="http://schemas.microsoft.com/office/drawing/2014/main" val="470845004"/>
                  </a:ext>
                </a:extLst>
              </a:tr>
              <a:tr h="333829">
                <a:tc vMerge="1">
                  <a:txBody>
                    <a:bodyPr/>
                    <a:lstStyle/>
                    <a:p>
                      <a:endParaRPr lang="en-IN"/>
                    </a:p>
                  </a:txBody>
                  <a:tcPr/>
                </a:tc>
                <a:tc>
                  <a:txBody>
                    <a:bodyPr/>
                    <a:lstStyle/>
                    <a:p>
                      <a:pPr fontAlgn="ctr"/>
                      <a:r>
                        <a:rPr lang="en-IN" sz="1500" b="1">
                          <a:effectLst/>
                        </a:rPr>
                        <a:t>Bret Easton Ellis</a:t>
                      </a:r>
                    </a:p>
                  </a:txBody>
                  <a:tcPr marL="77646" marR="77646" marT="38823" marB="38823" anchor="ctr"/>
                </a:tc>
                <a:tc>
                  <a:txBody>
                    <a:bodyPr/>
                    <a:lstStyle/>
                    <a:p>
                      <a:pPr algn="r"/>
                      <a:r>
                        <a:rPr lang="en-IN" sz="1500">
                          <a:effectLst/>
                        </a:rPr>
                        <a:t>2</a:t>
                      </a:r>
                    </a:p>
                  </a:txBody>
                  <a:tcPr marL="77646" marR="77646" marT="38823" marB="38823" anchor="ctr"/>
                </a:tc>
                <a:extLst>
                  <a:ext uri="{0D108BD9-81ED-4DB2-BD59-A6C34878D82A}">
                    <a16:rowId xmlns:a16="http://schemas.microsoft.com/office/drawing/2014/main" val="559828838"/>
                  </a:ext>
                </a:extLst>
              </a:tr>
              <a:tr h="333829">
                <a:tc vMerge="1">
                  <a:txBody>
                    <a:bodyPr/>
                    <a:lstStyle/>
                    <a:p>
                      <a:endParaRPr lang="en-IN"/>
                    </a:p>
                  </a:txBody>
                  <a:tcPr/>
                </a:tc>
                <a:tc>
                  <a:txBody>
                    <a:bodyPr/>
                    <a:lstStyle/>
                    <a:p>
                      <a:pPr fontAlgn="ctr"/>
                      <a:r>
                        <a:rPr lang="en-IN" sz="1500" b="1">
                          <a:effectLst/>
                        </a:rPr>
                        <a:t>Robert Van Gulik</a:t>
                      </a:r>
                    </a:p>
                  </a:txBody>
                  <a:tcPr marL="77646" marR="77646" marT="38823" marB="38823" anchor="ctr"/>
                </a:tc>
                <a:tc>
                  <a:txBody>
                    <a:bodyPr/>
                    <a:lstStyle/>
                    <a:p>
                      <a:pPr algn="r"/>
                      <a:r>
                        <a:rPr lang="en-IN" sz="1500">
                          <a:effectLst/>
                        </a:rPr>
                        <a:t>2</a:t>
                      </a:r>
                    </a:p>
                  </a:txBody>
                  <a:tcPr marL="77646" marR="77646" marT="38823" marB="38823" anchor="ctr"/>
                </a:tc>
                <a:extLst>
                  <a:ext uri="{0D108BD9-81ED-4DB2-BD59-A6C34878D82A}">
                    <a16:rowId xmlns:a16="http://schemas.microsoft.com/office/drawing/2014/main" val="494783657"/>
                  </a:ext>
                </a:extLst>
              </a:tr>
              <a:tr h="333829">
                <a:tc vMerge="1">
                  <a:txBody>
                    <a:bodyPr/>
                    <a:lstStyle/>
                    <a:p>
                      <a:endParaRPr lang="en-IN"/>
                    </a:p>
                  </a:txBody>
                  <a:tcPr/>
                </a:tc>
                <a:tc>
                  <a:txBody>
                    <a:bodyPr/>
                    <a:lstStyle/>
                    <a:p>
                      <a:pPr fontAlgn="ctr"/>
                      <a:r>
                        <a:rPr lang="en-IN" sz="1500" b="1">
                          <a:effectLst/>
                        </a:rPr>
                        <a:t>Amanda Cross</a:t>
                      </a:r>
                    </a:p>
                  </a:txBody>
                  <a:tcPr marL="77646" marR="77646" marT="38823" marB="38823" anchor="ctr"/>
                </a:tc>
                <a:tc>
                  <a:txBody>
                    <a:bodyPr/>
                    <a:lstStyle/>
                    <a:p>
                      <a:pPr algn="r"/>
                      <a:r>
                        <a:rPr lang="en-IN" sz="1500">
                          <a:effectLst/>
                        </a:rPr>
                        <a:t>1</a:t>
                      </a:r>
                    </a:p>
                  </a:txBody>
                  <a:tcPr marL="77646" marR="77646" marT="38823" marB="38823" anchor="ctr"/>
                </a:tc>
                <a:extLst>
                  <a:ext uri="{0D108BD9-81ED-4DB2-BD59-A6C34878D82A}">
                    <a16:rowId xmlns:a16="http://schemas.microsoft.com/office/drawing/2014/main" val="3623318848"/>
                  </a:ext>
                </a:extLst>
              </a:tr>
              <a:tr h="333829">
                <a:tc vMerge="1">
                  <a:txBody>
                    <a:bodyPr/>
                    <a:lstStyle/>
                    <a:p>
                      <a:endParaRPr lang="en-IN"/>
                    </a:p>
                  </a:txBody>
                  <a:tcPr/>
                </a:tc>
                <a:tc>
                  <a:txBody>
                    <a:bodyPr/>
                    <a:lstStyle/>
                    <a:p>
                      <a:pPr fontAlgn="ctr"/>
                      <a:r>
                        <a:rPr lang="en-IN" sz="1500" b="1">
                          <a:effectLst/>
                        </a:rPr>
                        <a:t>Edith Wharton</a:t>
                      </a:r>
                    </a:p>
                  </a:txBody>
                  <a:tcPr marL="77646" marR="77646" marT="38823" marB="38823" anchor="ctr"/>
                </a:tc>
                <a:tc>
                  <a:txBody>
                    <a:bodyPr/>
                    <a:lstStyle/>
                    <a:p>
                      <a:pPr algn="r"/>
                      <a:r>
                        <a:rPr lang="en-IN" sz="1500" dirty="0">
                          <a:effectLst/>
                        </a:rPr>
                        <a:t>1</a:t>
                      </a:r>
                    </a:p>
                  </a:txBody>
                  <a:tcPr marL="77646" marR="77646" marT="38823" marB="38823" anchor="ctr"/>
                </a:tc>
                <a:extLst>
                  <a:ext uri="{0D108BD9-81ED-4DB2-BD59-A6C34878D82A}">
                    <a16:rowId xmlns:a16="http://schemas.microsoft.com/office/drawing/2014/main" val="871092424"/>
                  </a:ext>
                </a:extLst>
              </a:tr>
            </a:tbl>
          </a:graphicData>
        </a:graphic>
      </p:graphicFrame>
    </p:spTree>
    <p:extLst>
      <p:ext uri="{BB962C8B-B14F-4D97-AF65-F5344CB8AC3E}">
        <p14:creationId xmlns:p14="http://schemas.microsoft.com/office/powerpoint/2010/main" val="1950051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68D-F11F-4769-A827-97E184E491B1}"/>
              </a:ext>
            </a:extLst>
          </p:cNvPr>
          <p:cNvSpPr>
            <a:spLocks noGrp="1"/>
          </p:cNvSpPr>
          <p:nvPr>
            <p:ph type="title"/>
          </p:nvPr>
        </p:nvSpPr>
        <p:spPr>
          <a:xfrm>
            <a:off x="285750" y="484632"/>
            <a:ext cx="11620500" cy="982218"/>
          </a:xfrm>
        </p:spPr>
        <p:txBody>
          <a:bodyPr>
            <a:noAutofit/>
          </a:bodyPr>
          <a:lstStyle/>
          <a:p>
            <a:pPr algn="ctr"/>
            <a:r>
              <a:rPr lang="en-US" sz="4900" dirty="0"/>
              <a:t>Publishing companies that recEived the most business from the same author</a:t>
            </a:r>
            <a:endParaRPr lang="en-IN" sz="4900" dirty="0"/>
          </a:p>
        </p:txBody>
      </p:sp>
      <p:graphicFrame>
        <p:nvGraphicFramePr>
          <p:cNvPr id="4" name="Table 4">
            <a:extLst>
              <a:ext uri="{FF2B5EF4-FFF2-40B4-BE49-F238E27FC236}">
                <a16:creationId xmlns:a16="http://schemas.microsoft.com/office/drawing/2014/main" id="{691471AD-8073-44F5-BFFA-FC2E00777FF3}"/>
              </a:ext>
            </a:extLst>
          </p:cNvPr>
          <p:cNvGraphicFramePr>
            <a:graphicFrameLocks noGrp="1"/>
          </p:cNvGraphicFramePr>
          <p:nvPr>
            <p:ph idx="1"/>
            <p:extLst>
              <p:ext uri="{D42A27DB-BD31-4B8C-83A1-F6EECF244321}">
                <p14:modId xmlns:p14="http://schemas.microsoft.com/office/powerpoint/2010/main" val="1104405037"/>
              </p:ext>
            </p:extLst>
          </p:nvPr>
        </p:nvGraphicFramePr>
        <p:xfrm>
          <a:off x="676275" y="1647826"/>
          <a:ext cx="10147296" cy="4377263"/>
        </p:xfrm>
        <a:graphic>
          <a:graphicData uri="http://schemas.openxmlformats.org/drawingml/2006/table">
            <a:tbl>
              <a:tblPr firstRow="1" bandRow="1">
                <a:tableStyleId>{5C22544A-7EE6-4342-B048-85BDC9FD1C3A}</a:tableStyleId>
              </a:tblPr>
              <a:tblGrid>
                <a:gridCol w="3382432">
                  <a:extLst>
                    <a:ext uri="{9D8B030D-6E8A-4147-A177-3AD203B41FA5}">
                      <a16:colId xmlns:a16="http://schemas.microsoft.com/office/drawing/2014/main" val="2089836097"/>
                    </a:ext>
                  </a:extLst>
                </a:gridCol>
                <a:gridCol w="3382432">
                  <a:extLst>
                    <a:ext uri="{9D8B030D-6E8A-4147-A177-3AD203B41FA5}">
                      <a16:colId xmlns:a16="http://schemas.microsoft.com/office/drawing/2014/main" val="2251774577"/>
                    </a:ext>
                  </a:extLst>
                </a:gridCol>
                <a:gridCol w="3382432">
                  <a:extLst>
                    <a:ext uri="{9D8B030D-6E8A-4147-A177-3AD203B41FA5}">
                      <a16:colId xmlns:a16="http://schemas.microsoft.com/office/drawing/2014/main" val="1142871147"/>
                    </a:ext>
                  </a:extLst>
                </a:gridCol>
              </a:tblGrid>
              <a:tr h="397933">
                <a:tc>
                  <a:txBody>
                    <a:bodyPr/>
                    <a:lstStyle/>
                    <a:p>
                      <a:pPr algn="r"/>
                      <a:r>
                        <a:rPr lang="en-IN" b="1" dirty="0">
                          <a:effectLst/>
                        </a:rPr>
                        <a:t>publisher</a:t>
                      </a:r>
                    </a:p>
                  </a:txBody>
                  <a:tcPr anchor="ctr"/>
                </a:tc>
                <a:tc>
                  <a:txBody>
                    <a:bodyPr/>
                    <a:lstStyle/>
                    <a:p>
                      <a:pPr algn="r"/>
                      <a:r>
                        <a:rPr lang="en-IN" b="1" dirty="0" err="1">
                          <a:effectLst/>
                        </a:rPr>
                        <a:t>book_author</a:t>
                      </a:r>
                      <a:endParaRPr lang="en-IN" b="1" dirty="0">
                        <a:effectLst/>
                      </a:endParaRPr>
                    </a:p>
                  </a:txBody>
                  <a:tcPr anchor="ctr"/>
                </a:tc>
                <a:tc>
                  <a:txBody>
                    <a:bodyPr/>
                    <a:lstStyle/>
                    <a:p>
                      <a:pPr algn="r"/>
                      <a:r>
                        <a:rPr lang="en-US" b="1" dirty="0">
                          <a:effectLst/>
                        </a:rPr>
                        <a:t>count</a:t>
                      </a:r>
                      <a:endParaRPr lang="en-IN" b="1" dirty="0">
                        <a:effectLst/>
                      </a:endParaRPr>
                    </a:p>
                  </a:txBody>
                  <a:tcPr anchor="ctr"/>
                </a:tc>
                <a:extLst>
                  <a:ext uri="{0D108BD9-81ED-4DB2-BD59-A6C34878D82A}">
                    <a16:rowId xmlns:a16="http://schemas.microsoft.com/office/drawing/2014/main" val="885955149"/>
                  </a:ext>
                </a:extLst>
              </a:tr>
              <a:tr h="397933">
                <a:tc>
                  <a:txBody>
                    <a:bodyPr/>
                    <a:lstStyle/>
                    <a:p>
                      <a:pPr fontAlgn="t"/>
                      <a:r>
                        <a:rPr lang="en-IN" b="1" dirty="0">
                          <a:effectLst/>
                        </a:rPr>
                        <a:t>Signet Book</a:t>
                      </a:r>
                    </a:p>
                  </a:txBody>
                  <a:tcPr/>
                </a:tc>
                <a:tc>
                  <a:txBody>
                    <a:bodyPr/>
                    <a:lstStyle/>
                    <a:p>
                      <a:pPr fontAlgn="t"/>
                      <a:r>
                        <a:rPr lang="en-IN" b="1" dirty="0">
                          <a:effectLst/>
                        </a:rPr>
                        <a:t>Stephen King</a:t>
                      </a:r>
                    </a:p>
                  </a:txBody>
                  <a:tcPr/>
                </a:tc>
                <a:tc>
                  <a:txBody>
                    <a:bodyPr/>
                    <a:lstStyle/>
                    <a:p>
                      <a:pPr algn="r"/>
                      <a:r>
                        <a:rPr lang="en-IN">
                          <a:effectLst/>
                        </a:rPr>
                        <a:t>1593</a:t>
                      </a:r>
                    </a:p>
                  </a:txBody>
                  <a:tcPr anchor="ctr"/>
                </a:tc>
                <a:extLst>
                  <a:ext uri="{0D108BD9-81ED-4DB2-BD59-A6C34878D82A}">
                    <a16:rowId xmlns:a16="http://schemas.microsoft.com/office/drawing/2014/main" val="167570988"/>
                  </a:ext>
                </a:extLst>
              </a:tr>
              <a:tr h="397933">
                <a:tc>
                  <a:txBody>
                    <a:bodyPr/>
                    <a:lstStyle/>
                    <a:p>
                      <a:pPr fontAlgn="t"/>
                      <a:r>
                        <a:rPr lang="en-IN" b="1" dirty="0">
                          <a:effectLst/>
                        </a:rPr>
                        <a:t>Jove Books</a:t>
                      </a:r>
                    </a:p>
                  </a:txBody>
                  <a:tcPr/>
                </a:tc>
                <a:tc>
                  <a:txBody>
                    <a:bodyPr/>
                    <a:lstStyle/>
                    <a:p>
                      <a:pPr fontAlgn="t"/>
                      <a:r>
                        <a:rPr lang="en-IN" b="1">
                          <a:effectLst/>
                        </a:rPr>
                        <a:t>Nora Roberts</a:t>
                      </a:r>
                    </a:p>
                  </a:txBody>
                  <a:tcPr/>
                </a:tc>
                <a:tc>
                  <a:txBody>
                    <a:bodyPr/>
                    <a:lstStyle/>
                    <a:p>
                      <a:pPr algn="r"/>
                      <a:r>
                        <a:rPr lang="en-IN">
                          <a:effectLst/>
                        </a:rPr>
                        <a:t>1342</a:t>
                      </a:r>
                    </a:p>
                  </a:txBody>
                  <a:tcPr anchor="ctr"/>
                </a:tc>
                <a:extLst>
                  <a:ext uri="{0D108BD9-81ED-4DB2-BD59-A6C34878D82A}">
                    <a16:rowId xmlns:a16="http://schemas.microsoft.com/office/drawing/2014/main" val="3549004694"/>
                  </a:ext>
                </a:extLst>
              </a:tr>
              <a:tr h="397933">
                <a:tc>
                  <a:txBody>
                    <a:bodyPr/>
                    <a:lstStyle/>
                    <a:p>
                      <a:pPr fontAlgn="t"/>
                      <a:r>
                        <a:rPr lang="en-IN" b="1" dirty="0">
                          <a:effectLst/>
                        </a:rPr>
                        <a:t>Scholastic</a:t>
                      </a:r>
                    </a:p>
                  </a:txBody>
                  <a:tcPr/>
                </a:tc>
                <a:tc>
                  <a:txBody>
                    <a:bodyPr/>
                    <a:lstStyle/>
                    <a:p>
                      <a:pPr fontAlgn="t"/>
                      <a:r>
                        <a:rPr lang="en-IN" b="1" dirty="0">
                          <a:effectLst/>
                        </a:rPr>
                        <a:t>J. K. Rowling</a:t>
                      </a:r>
                    </a:p>
                  </a:txBody>
                  <a:tcPr/>
                </a:tc>
                <a:tc>
                  <a:txBody>
                    <a:bodyPr/>
                    <a:lstStyle/>
                    <a:p>
                      <a:pPr algn="r"/>
                      <a:r>
                        <a:rPr lang="en-IN">
                          <a:effectLst/>
                        </a:rPr>
                        <a:t>1152</a:t>
                      </a:r>
                    </a:p>
                  </a:txBody>
                  <a:tcPr anchor="ctr"/>
                </a:tc>
                <a:extLst>
                  <a:ext uri="{0D108BD9-81ED-4DB2-BD59-A6C34878D82A}">
                    <a16:rowId xmlns:a16="http://schemas.microsoft.com/office/drawing/2014/main" val="261174339"/>
                  </a:ext>
                </a:extLst>
              </a:tr>
              <a:tr h="397933">
                <a:tc>
                  <a:txBody>
                    <a:bodyPr/>
                    <a:lstStyle/>
                    <a:p>
                      <a:pPr fontAlgn="t"/>
                      <a:r>
                        <a:rPr lang="en-IN" b="1" dirty="0">
                          <a:effectLst/>
                        </a:rPr>
                        <a:t>Warner Books</a:t>
                      </a:r>
                    </a:p>
                  </a:txBody>
                  <a:tcPr/>
                </a:tc>
                <a:tc>
                  <a:txBody>
                    <a:bodyPr/>
                    <a:lstStyle/>
                    <a:p>
                      <a:pPr fontAlgn="t"/>
                      <a:r>
                        <a:rPr lang="en-IN" b="1">
                          <a:effectLst/>
                        </a:rPr>
                        <a:t>Nicholas Sparks</a:t>
                      </a:r>
                    </a:p>
                  </a:txBody>
                  <a:tcPr/>
                </a:tc>
                <a:tc>
                  <a:txBody>
                    <a:bodyPr/>
                    <a:lstStyle/>
                    <a:p>
                      <a:pPr algn="r"/>
                      <a:r>
                        <a:rPr lang="en-IN">
                          <a:effectLst/>
                        </a:rPr>
                        <a:t>966</a:t>
                      </a:r>
                    </a:p>
                  </a:txBody>
                  <a:tcPr anchor="ctr"/>
                </a:tc>
                <a:extLst>
                  <a:ext uri="{0D108BD9-81ED-4DB2-BD59-A6C34878D82A}">
                    <a16:rowId xmlns:a16="http://schemas.microsoft.com/office/drawing/2014/main" val="2067192918"/>
                  </a:ext>
                </a:extLst>
              </a:tr>
              <a:tr h="397933">
                <a:tc>
                  <a:txBody>
                    <a:bodyPr/>
                    <a:lstStyle/>
                    <a:p>
                      <a:pPr fontAlgn="t"/>
                      <a:r>
                        <a:rPr lang="en-IN" b="1" dirty="0">
                          <a:effectLst/>
                        </a:rPr>
                        <a:t>Silhouette</a:t>
                      </a:r>
                    </a:p>
                  </a:txBody>
                  <a:tcPr/>
                </a:tc>
                <a:tc>
                  <a:txBody>
                    <a:bodyPr/>
                    <a:lstStyle/>
                    <a:p>
                      <a:pPr fontAlgn="t"/>
                      <a:r>
                        <a:rPr lang="en-IN" b="1">
                          <a:effectLst/>
                        </a:rPr>
                        <a:t>Nora Roberts</a:t>
                      </a:r>
                    </a:p>
                  </a:txBody>
                  <a:tcPr/>
                </a:tc>
                <a:tc>
                  <a:txBody>
                    <a:bodyPr/>
                    <a:lstStyle/>
                    <a:p>
                      <a:pPr algn="r"/>
                      <a:r>
                        <a:rPr lang="en-IN">
                          <a:effectLst/>
                        </a:rPr>
                        <a:t>952</a:t>
                      </a:r>
                    </a:p>
                  </a:txBody>
                  <a:tcPr anchor="ctr"/>
                </a:tc>
                <a:extLst>
                  <a:ext uri="{0D108BD9-81ED-4DB2-BD59-A6C34878D82A}">
                    <a16:rowId xmlns:a16="http://schemas.microsoft.com/office/drawing/2014/main" val="242634849"/>
                  </a:ext>
                </a:extLst>
              </a:tr>
              <a:tr h="397933">
                <a:tc>
                  <a:txBody>
                    <a:bodyPr/>
                    <a:lstStyle/>
                    <a:p>
                      <a:pPr fontAlgn="t"/>
                      <a:r>
                        <a:rPr lang="en-IN" b="1" dirty="0">
                          <a:effectLst/>
                        </a:rPr>
                        <a:t>Berkley Publishing Group</a:t>
                      </a:r>
                    </a:p>
                  </a:txBody>
                  <a:tcPr/>
                </a:tc>
                <a:tc>
                  <a:txBody>
                    <a:bodyPr/>
                    <a:lstStyle/>
                    <a:p>
                      <a:pPr fontAlgn="t"/>
                      <a:r>
                        <a:rPr lang="en-IN" b="1">
                          <a:effectLst/>
                        </a:rPr>
                        <a:t>Tom Clancy</a:t>
                      </a:r>
                    </a:p>
                  </a:txBody>
                  <a:tcPr/>
                </a:tc>
                <a:tc>
                  <a:txBody>
                    <a:bodyPr/>
                    <a:lstStyle/>
                    <a:p>
                      <a:pPr algn="r"/>
                      <a:r>
                        <a:rPr lang="en-IN">
                          <a:effectLst/>
                        </a:rPr>
                        <a:t>926</a:t>
                      </a:r>
                    </a:p>
                  </a:txBody>
                  <a:tcPr anchor="ctr"/>
                </a:tc>
                <a:extLst>
                  <a:ext uri="{0D108BD9-81ED-4DB2-BD59-A6C34878D82A}">
                    <a16:rowId xmlns:a16="http://schemas.microsoft.com/office/drawing/2014/main" val="3906790318"/>
                  </a:ext>
                </a:extLst>
              </a:tr>
              <a:tr h="397933">
                <a:tc>
                  <a:txBody>
                    <a:bodyPr/>
                    <a:lstStyle/>
                    <a:p>
                      <a:pPr fontAlgn="t"/>
                      <a:r>
                        <a:rPr lang="en-IN" b="1" dirty="0">
                          <a:effectLst/>
                        </a:rPr>
                        <a:t>Dell Publishing Company</a:t>
                      </a:r>
                    </a:p>
                  </a:txBody>
                  <a:tcPr/>
                </a:tc>
                <a:tc>
                  <a:txBody>
                    <a:bodyPr/>
                    <a:lstStyle/>
                    <a:p>
                      <a:pPr fontAlgn="t"/>
                      <a:r>
                        <a:rPr lang="en-IN" b="1">
                          <a:effectLst/>
                        </a:rPr>
                        <a:t>John Grisham</a:t>
                      </a:r>
                    </a:p>
                  </a:txBody>
                  <a:tcPr/>
                </a:tc>
                <a:tc>
                  <a:txBody>
                    <a:bodyPr/>
                    <a:lstStyle/>
                    <a:p>
                      <a:pPr algn="r"/>
                      <a:r>
                        <a:rPr lang="en-IN">
                          <a:effectLst/>
                        </a:rPr>
                        <a:t>925</a:t>
                      </a:r>
                    </a:p>
                  </a:txBody>
                  <a:tcPr anchor="ctr"/>
                </a:tc>
                <a:extLst>
                  <a:ext uri="{0D108BD9-81ED-4DB2-BD59-A6C34878D82A}">
                    <a16:rowId xmlns:a16="http://schemas.microsoft.com/office/drawing/2014/main" val="3131411635"/>
                  </a:ext>
                </a:extLst>
              </a:tr>
              <a:tr h="397933">
                <a:tc>
                  <a:txBody>
                    <a:bodyPr/>
                    <a:lstStyle/>
                    <a:p>
                      <a:pPr fontAlgn="t"/>
                      <a:r>
                        <a:rPr lang="en-IN" b="1">
                          <a:effectLst/>
                        </a:rPr>
                        <a:t>Ballantine Books</a:t>
                      </a:r>
                    </a:p>
                  </a:txBody>
                  <a:tcPr/>
                </a:tc>
                <a:tc>
                  <a:txBody>
                    <a:bodyPr/>
                    <a:lstStyle/>
                    <a:p>
                      <a:pPr fontAlgn="t"/>
                      <a:r>
                        <a:rPr lang="en-IN" b="1" dirty="0">
                          <a:effectLst/>
                        </a:rPr>
                        <a:t>Anne Rice</a:t>
                      </a:r>
                    </a:p>
                  </a:txBody>
                  <a:tcPr/>
                </a:tc>
                <a:tc>
                  <a:txBody>
                    <a:bodyPr/>
                    <a:lstStyle/>
                    <a:p>
                      <a:pPr algn="r"/>
                      <a:r>
                        <a:rPr lang="en-IN">
                          <a:effectLst/>
                        </a:rPr>
                        <a:t>900</a:t>
                      </a:r>
                    </a:p>
                  </a:txBody>
                  <a:tcPr anchor="ctr"/>
                </a:tc>
                <a:extLst>
                  <a:ext uri="{0D108BD9-81ED-4DB2-BD59-A6C34878D82A}">
                    <a16:rowId xmlns:a16="http://schemas.microsoft.com/office/drawing/2014/main" val="779785079"/>
                  </a:ext>
                </a:extLst>
              </a:tr>
              <a:tr h="397933">
                <a:tc>
                  <a:txBody>
                    <a:bodyPr/>
                    <a:lstStyle/>
                    <a:p>
                      <a:pPr fontAlgn="t"/>
                      <a:r>
                        <a:rPr lang="en-IN" b="1">
                          <a:effectLst/>
                        </a:rPr>
                        <a:t>Berkley Publishing Group</a:t>
                      </a:r>
                    </a:p>
                  </a:txBody>
                  <a:tcPr/>
                </a:tc>
                <a:tc>
                  <a:txBody>
                    <a:bodyPr/>
                    <a:lstStyle/>
                    <a:p>
                      <a:pPr fontAlgn="t"/>
                      <a:r>
                        <a:rPr lang="en-IN" b="1">
                          <a:effectLst/>
                        </a:rPr>
                        <a:t>Dean R. Koontz</a:t>
                      </a:r>
                    </a:p>
                  </a:txBody>
                  <a:tcPr/>
                </a:tc>
                <a:tc>
                  <a:txBody>
                    <a:bodyPr/>
                    <a:lstStyle/>
                    <a:p>
                      <a:pPr algn="r"/>
                      <a:r>
                        <a:rPr lang="en-IN">
                          <a:effectLst/>
                        </a:rPr>
                        <a:t>893</a:t>
                      </a:r>
                    </a:p>
                  </a:txBody>
                  <a:tcPr anchor="ctr"/>
                </a:tc>
                <a:extLst>
                  <a:ext uri="{0D108BD9-81ED-4DB2-BD59-A6C34878D82A}">
                    <a16:rowId xmlns:a16="http://schemas.microsoft.com/office/drawing/2014/main" val="1984990655"/>
                  </a:ext>
                </a:extLst>
              </a:tr>
              <a:tr h="397933">
                <a:tc>
                  <a:txBody>
                    <a:bodyPr/>
                    <a:lstStyle/>
                    <a:p>
                      <a:pPr fontAlgn="t"/>
                      <a:r>
                        <a:rPr lang="en-IN" b="1">
                          <a:effectLst/>
                        </a:rPr>
                        <a:t>St. Martin's Paperbacks</a:t>
                      </a:r>
                    </a:p>
                  </a:txBody>
                  <a:tcPr/>
                </a:tc>
                <a:tc>
                  <a:txBody>
                    <a:bodyPr/>
                    <a:lstStyle/>
                    <a:p>
                      <a:pPr fontAlgn="t"/>
                      <a:r>
                        <a:rPr lang="en-IN" b="1">
                          <a:effectLst/>
                        </a:rPr>
                        <a:t>Janet Evanovich</a:t>
                      </a:r>
                    </a:p>
                  </a:txBody>
                  <a:tcPr/>
                </a:tc>
                <a:tc>
                  <a:txBody>
                    <a:bodyPr/>
                    <a:lstStyle/>
                    <a:p>
                      <a:pPr algn="r"/>
                      <a:r>
                        <a:rPr lang="en-IN" dirty="0">
                          <a:effectLst/>
                        </a:rPr>
                        <a:t>884</a:t>
                      </a:r>
                    </a:p>
                  </a:txBody>
                  <a:tcPr anchor="ctr"/>
                </a:tc>
                <a:extLst>
                  <a:ext uri="{0D108BD9-81ED-4DB2-BD59-A6C34878D82A}">
                    <a16:rowId xmlns:a16="http://schemas.microsoft.com/office/drawing/2014/main" val="4040545286"/>
                  </a:ext>
                </a:extLst>
              </a:tr>
            </a:tbl>
          </a:graphicData>
        </a:graphic>
      </p:graphicFrame>
    </p:spTree>
    <p:extLst>
      <p:ext uri="{BB962C8B-B14F-4D97-AF65-F5344CB8AC3E}">
        <p14:creationId xmlns:p14="http://schemas.microsoft.com/office/powerpoint/2010/main" val="3944188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6DF9C-5CCA-8E82-3AAB-8F0B6F17E1D6}"/>
              </a:ext>
            </a:extLst>
          </p:cNvPr>
          <p:cNvSpPr txBox="1"/>
          <p:nvPr/>
        </p:nvSpPr>
        <p:spPr>
          <a:xfrm>
            <a:off x="1011275" y="0"/>
            <a:ext cx="8676168" cy="846386"/>
          </a:xfrm>
          <a:prstGeom prst="rect">
            <a:avLst/>
          </a:prstGeom>
          <a:noFill/>
        </p:spPr>
        <p:txBody>
          <a:bodyPr wrap="square">
            <a:spAutoFit/>
          </a:bodyPr>
          <a:lstStyle/>
          <a:p>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AGE WISE PREFERENCE OF BOOKS</a:t>
            </a:r>
          </a:p>
        </p:txBody>
      </p:sp>
      <p:graphicFrame>
        <p:nvGraphicFramePr>
          <p:cNvPr id="5" name="Table 5">
            <a:extLst>
              <a:ext uri="{FF2B5EF4-FFF2-40B4-BE49-F238E27FC236}">
                <a16:creationId xmlns:a16="http://schemas.microsoft.com/office/drawing/2014/main" id="{8F926B3E-F299-B84E-32E8-73EA865F6A55}"/>
              </a:ext>
            </a:extLst>
          </p:cNvPr>
          <p:cNvGraphicFramePr>
            <a:graphicFrameLocks noGrp="1"/>
          </p:cNvGraphicFramePr>
          <p:nvPr>
            <p:extLst>
              <p:ext uri="{D42A27DB-BD31-4B8C-83A1-F6EECF244321}">
                <p14:modId xmlns:p14="http://schemas.microsoft.com/office/powerpoint/2010/main" val="1017073409"/>
              </p:ext>
            </p:extLst>
          </p:nvPr>
        </p:nvGraphicFramePr>
        <p:xfrm>
          <a:off x="1286539" y="846386"/>
          <a:ext cx="8593472" cy="5876139"/>
        </p:xfrm>
        <a:graphic>
          <a:graphicData uri="http://schemas.openxmlformats.org/drawingml/2006/table">
            <a:tbl>
              <a:tblPr firstRow="1" bandRow="1">
                <a:tableStyleId>{5C22544A-7EE6-4342-B048-85BDC9FD1C3A}</a:tableStyleId>
              </a:tblPr>
              <a:tblGrid>
                <a:gridCol w="988829">
                  <a:extLst>
                    <a:ext uri="{9D8B030D-6E8A-4147-A177-3AD203B41FA5}">
                      <a16:colId xmlns:a16="http://schemas.microsoft.com/office/drawing/2014/main" val="1533467245"/>
                    </a:ext>
                  </a:extLst>
                </a:gridCol>
                <a:gridCol w="1116418">
                  <a:extLst>
                    <a:ext uri="{9D8B030D-6E8A-4147-A177-3AD203B41FA5}">
                      <a16:colId xmlns:a16="http://schemas.microsoft.com/office/drawing/2014/main" val="3663141557"/>
                    </a:ext>
                  </a:extLst>
                </a:gridCol>
                <a:gridCol w="4593265">
                  <a:extLst>
                    <a:ext uri="{9D8B030D-6E8A-4147-A177-3AD203B41FA5}">
                      <a16:colId xmlns:a16="http://schemas.microsoft.com/office/drawing/2014/main" val="3762008456"/>
                    </a:ext>
                  </a:extLst>
                </a:gridCol>
                <a:gridCol w="1894960">
                  <a:extLst>
                    <a:ext uri="{9D8B030D-6E8A-4147-A177-3AD203B41FA5}">
                      <a16:colId xmlns:a16="http://schemas.microsoft.com/office/drawing/2014/main" val="2111817554"/>
                    </a:ext>
                  </a:extLst>
                </a:gridCol>
              </a:tblGrid>
              <a:tr h="288751">
                <a:tc>
                  <a:txBody>
                    <a:bodyPr/>
                    <a:lstStyle/>
                    <a:p>
                      <a:pPr algn="r" fontAlgn="ctr"/>
                      <a:endParaRPr lang="en-IN" b="1" dirty="0">
                        <a:effectLst/>
                      </a:endParaRPr>
                    </a:p>
                  </a:txBody>
                  <a:tcPr anchor="ctr"/>
                </a:tc>
                <a:tc>
                  <a:txBody>
                    <a:bodyPr/>
                    <a:lstStyle/>
                    <a:p>
                      <a:pPr algn="ctr" fontAlgn="ctr"/>
                      <a:r>
                        <a:rPr lang="en-IN" b="1" dirty="0">
                          <a:effectLst/>
                        </a:rPr>
                        <a:t>Age</a:t>
                      </a:r>
                    </a:p>
                  </a:txBody>
                  <a:tcPr anchor="ctr"/>
                </a:tc>
                <a:tc>
                  <a:txBody>
                    <a:bodyPr/>
                    <a:lstStyle/>
                    <a:p>
                      <a:pPr algn="ctr" fontAlgn="ctr"/>
                      <a:r>
                        <a:rPr lang="en-IN" b="1" dirty="0">
                          <a:effectLst/>
                        </a:rPr>
                        <a:t>Title</a:t>
                      </a:r>
                    </a:p>
                  </a:txBody>
                  <a:tcPr anchor="ctr"/>
                </a:tc>
                <a:tc>
                  <a:txBody>
                    <a:bodyPr/>
                    <a:lstStyle/>
                    <a:p>
                      <a:pPr algn="ctr"/>
                      <a:r>
                        <a:rPr lang="en-IN" dirty="0"/>
                        <a:t>Count</a:t>
                      </a:r>
                    </a:p>
                  </a:txBody>
                  <a:tcPr/>
                </a:tc>
                <a:extLst>
                  <a:ext uri="{0D108BD9-81ED-4DB2-BD59-A6C34878D82A}">
                    <a16:rowId xmlns:a16="http://schemas.microsoft.com/office/drawing/2014/main" val="196626835"/>
                  </a:ext>
                </a:extLst>
              </a:tr>
              <a:tr h="505315">
                <a:tc>
                  <a:txBody>
                    <a:bodyPr/>
                    <a:lstStyle/>
                    <a:p>
                      <a:pPr algn="r" fontAlgn="ctr"/>
                      <a:r>
                        <a:rPr lang="en-IN" b="1" dirty="0">
                          <a:effectLst/>
                        </a:rPr>
                        <a:t>0</a:t>
                      </a:r>
                    </a:p>
                  </a:txBody>
                  <a:tcPr anchor="ctr"/>
                </a:tc>
                <a:tc>
                  <a:txBody>
                    <a:bodyPr/>
                    <a:lstStyle/>
                    <a:p>
                      <a:pPr algn="r" fontAlgn="ctr"/>
                      <a:r>
                        <a:rPr lang="en-IN" dirty="0">
                          <a:effectLst/>
                        </a:rPr>
                        <a:t>34</a:t>
                      </a:r>
                    </a:p>
                  </a:txBody>
                  <a:tcPr anchor="ctr"/>
                </a:tc>
                <a:tc>
                  <a:txBody>
                    <a:bodyPr/>
                    <a:lstStyle/>
                    <a:p>
                      <a:pPr algn="r" fontAlgn="ctr"/>
                      <a:r>
                        <a:rPr lang="en-IN">
                          <a:effectLst/>
                        </a:rPr>
                        <a:t>The Lovely Bones: A Novel</a:t>
                      </a:r>
                    </a:p>
                  </a:txBody>
                  <a:tcPr anchor="ctr"/>
                </a:tc>
                <a:tc>
                  <a:txBody>
                    <a:bodyPr/>
                    <a:lstStyle/>
                    <a:p>
                      <a:pPr algn="r" fontAlgn="ctr"/>
                      <a:r>
                        <a:rPr lang="en-IN">
                          <a:effectLst/>
                        </a:rPr>
                        <a:t>258</a:t>
                      </a:r>
                    </a:p>
                  </a:txBody>
                  <a:tcPr anchor="ctr"/>
                </a:tc>
                <a:extLst>
                  <a:ext uri="{0D108BD9-81ED-4DB2-BD59-A6C34878D82A}">
                    <a16:rowId xmlns:a16="http://schemas.microsoft.com/office/drawing/2014/main" val="4277407556"/>
                  </a:ext>
                </a:extLst>
              </a:tr>
              <a:tr h="288751">
                <a:tc>
                  <a:txBody>
                    <a:bodyPr/>
                    <a:lstStyle/>
                    <a:p>
                      <a:pPr algn="r" fontAlgn="ctr"/>
                      <a:r>
                        <a:rPr lang="en-IN" b="1">
                          <a:effectLst/>
                        </a:rPr>
                        <a:t>1</a:t>
                      </a:r>
                    </a:p>
                  </a:txBody>
                  <a:tcPr anchor="ctr"/>
                </a:tc>
                <a:tc>
                  <a:txBody>
                    <a:bodyPr/>
                    <a:lstStyle/>
                    <a:p>
                      <a:pPr algn="r" fontAlgn="ctr"/>
                      <a:r>
                        <a:rPr lang="en-IN" dirty="0">
                          <a:effectLst/>
                        </a:rPr>
                        <a:t>34</a:t>
                      </a:r>
                    </a:p>
                  </a:txBody>
                  <a:tcPr anchor="ctr"/>
                </a:tc>
                <a:tc>
                  <a:txBody>
                    <a:bodyPr/>
                    <a:lstStyle/>
                    <a:p>
                      <a:pPr algn="r" fontAlgn="ctr"/>
                      <a:r>
                        <a:rPr lang="en-IN" dirty="0">
                          <a:effectLst/>
                        </a:rPr>
                        <a:t>A Painted House</a:t>
                      </a:r>
                    </a:p>
                  </a:txBody>
                  <a:tcPr anchor="ctr"/>
                </a:tc>
                <a:tc>
                  <a:txBody>
                    <a:bodyPr/>
                    <a:lstStyle/>
                    <a:p>
                      <a:pPr algn="r" fontAlgn="ctr"/>
                      <a:r>
                        <a:rPr lang="en-IN">
                          <a:effectLst/>
                        </a:rPr>
                        <a:t>166</a:t>
                      </a:r>
                    </a:p>
                  </a:txBody>
                  <a:tcPr anchor="ctr"/>
                </a:tc>
                <a:extLst>
                  <a:ext uri="{0D108BD9-81ED-4DB2-BD59-A6C34878D82A}">
                    <a16:rowId xmlns:a16="http://schemas.microsoft.com/office/drawing/2014/main" val="2273107438"/>
                  </a:ext>
                </a:extLst>
              </a:tr>
              <a:tr h="721878">
                <a:tc>
                  <a:txBody>
                    <a:bodyPr/>
                    <a:lstStyle/>
                    <a:p>
                      <a:pPr algn="r" fontAlgn="ctr"/>
                      <a:r>
                        <a:rPr lang="en-IN" b="1" dirty="0">
                          <a:effectLst/>
                        </a:rPr>
                        <a:t>2</a:t>
                      </a:r>
                    </a:p>
                  </a:txBody>
                  <a:tcPr anchor="ctr"/>
                </a:tc>
                <a:tc>
                  <a:txBody>
                    <a:bodyPr/>
                    <a:lstStyle/>
                    <a:p>
                      <a:pPr algn="r" fontAlgn="ctr"/>
                      <a:r>
                        <a:rPr lang="en-IN" dirty="0">
                          <a:effectLst/>
                        </a:rPr>
                        <a:t>34</a:t>
                      </a:r>
                    </a:p>
                  </a:txBody>
                  <a:tcPr anchor="ctr"/>
                </a:tc>
                <a:tc>
                  <a:txBody>
                    <a:bodyPr/>
                    <a:lstStyle/>
                    <a:p>
                      <a:pPr algn="r" fontAlgn="ctr"/>
                      <a:r>
                        <a:rPr lang="en-IN" dirty="0">
                          <a:effectLst/>
                        </a:rPr>
                        <a:t>The Red Tent (Bestselling Backlist)</a:t>
                      </a:r>
                    </a:p>
                  </a:txBody>
                  <a:tcPr anchor="ctr"/>
                </a:tc>
                <a:tc>
                  <a:txBody>
                    <a:bodyPr/>
                    <a:lstStyle/>
                    <a:p>
                      <a:pPr algn="r" fontAlgn="ctr"/>
                      <a:r>
                        <a:rPr lang="en-IN">
                          <a:effectLst/>
                        </a:rPr>
                        <a:t>166</a:t>
                      </a:r>
                    </a:p>
                  </a:txBody>
                  <a:tcPr anchor="ctr"/>
                </a:tc>
                <a:extLst>
                  <a:ext uri="{0D108BD9-81ED-4DB2-BD59-A6C34878D82A}">
                    <a16:rowId xmlns:a16="http://schemas.microsoft.com/office/drawing/2014/main" val="3775620417"/>
                  </a:ext>
                </a:extLst>
              </a:tr>
              <a:tr h="505315">
                <a:tc>
                  <a:txBody>
                    <a:bodyPr/>
                    <a:lstStyle/>
                    <a:p>
                      <a:pPr algn="r" fontAlgn="ctr"/>
                      <a:r>
                        <a:rPr lang="en-IN" b="1">
                          <a:effectLst/>
                        </a:rPr>
                        <a:t>3</a:t>
                      </a:r>
                    </a:p>
                  </a:txBody>
                  <a:tcPr anchor="ctr"/>
                </a:tc>
                <a:tc>
                  <a:txBody>
                    <a:bodyPr/>
                    <a:lstStyle/>
                    <a:p>
                      <a:pPr algn="r" fontAlgn="ctr"/>
                      <a:r>
                        <a:rPr lang="en-IN" dirty="0">
                          <a:effectLst/>
                        </a:rPr>
                        <a:t>34</a:t>
                      </a:r>
                    </a:p>
                  </a:txBody>
                  <a:tcPr anchor="ctr"/>
                </a:tc>
                <a:tc>
                  <a:txBody>
                    <a:bodyPr/>
                    <a:lstStyle/>
                    <a:p>
                      <a:pPr algn="r" fontAlgn="ctr"/>
                      <a:r>
                        <a:rPr lang="en-IN" dirty="0">
                          <a:effectLst/>
                        </a:rPr>
                        <a:t>The Nanny Diaries: A Novel</a:t>
                      </a:r>
                    </a:p>
                  </a:txBody>
                  <a:tcPr anchor="ctr"/>
                </a:tc>
                <a:tc>
                  <a:txBody>
                    <a:bodyPr/>
                    <a:lstStyle/>
                    <a:p>
                      <a:pPr algn="r" fontAlgn="ctr"/>
                      <a:r>
                        <a:rPr lang="en-IN" dirty="0">
                          <a:effectLst/>
                        </a:rPr>
                        <a:t>157</a:t>
                      </a:r>
                    </a:p>
                  </a:txBody>
                  <a:tcPr anchor="ctr"/>
                </a:tc>
                <a:extLst>
                  <a:ext uri="{0D108BD9-81ED-4DB2-BD59-A6C34878D82A}">
                    <a16:rowId xmlns:a16="http://schemas.microsoft.com/office/drawing/2014/main" val="2543505"/>
                  </a:ext>
                </a:extLst>
              </a:tr>
              <a:tr h="505315">
                <a:tc>
                  <a:txBody>
                    <a:bodyPr/>
                    <a:lstStyle/>
                    <a:p>
                      <a:pPr algn="r" fontAlgn="ctr"/>
                      <a:r>
                        <a:rPr lang="en-IN" b="1">
                          <a:effectLst/>
                        </a:rPr>
                        <a:t>4</a:t>
                      </a:r>
                    </a:p>
                  </a:txBody>
                  <a:tcPr anchor="ctr"/>
                </a:tc>
                <a:tc>
                  <a:txBody>
                    <a:bodyPr/>
                    <a:lstStyle/>
                    <a:p>
                      <a:pPr algn="r" fontAlgn="ctr"/>
                      <a:r>
                        <a:rPr lang="en-IN" dirty="0">
                          <a:effectLst/>
                        </a:rPr>
                        <a:t>34</a:t>
                      </a:r>
                    </a:p>
                  </a:txBody>
                  <a:tcPr anchor="ctr"/>
                </a:tc>
                <a:tc>
                  <a:txBody>
                    <a:bodyPr/>
                    <a:lstStyle/>
                    <a:p>
                      <a:pPr algn="r" fontAlgn="ctr"/>
                      <a:r>
                        <a:rPr lang="en-IN" dirty="0">
                          <a:effectLst/>
                        </a:rPr>
                        <a:t>The Secret Life of Bees</a:t>
                      </a:r>
                    </a:p>
                  </a:txBody>
                  <a:tcPr anchor="ctr"/>
                </a:tc>
                <a:tc>
                  <a:txBody>
                    <a:bodyPr/>
                    <a:lstStyle/>
                    <a:p>
                      <a:pPr algn="r" fontAlgn="ctr"/>
                      <a:r>
                        <a:rPr lang="en-IN">
                          <a:effectLst/>
                        </a:rPr>
                        <a:t>140</a:t>
                      </a:r>
                    </a:p>
                  </a:txBody>
                  <a:tcPr anchor="ctr"/>
                </a:tc>
                <a:extLst>
                  <a:ext uri="{0D108BD9-81ED-4DB2-BD59-A6C34878D82A}">
                    <a16:rowId xmlns:a16="http://schemas.microsoft.com/office/drawing/2014/main" val="939042821"/>
                  </a:ext>
                </a:extLst>
              </a:tr>
              <a:tr h="288751">
                <a:tc>
                  <a:txBody>
                    <a:bodyPr/>
                    <a:lstStyle/>
                    <a:p>
                      <a:pPr algn="r" fontAlgn="ctr"/>
                      <a:r>
                        <a:rPr lang="en-IN" b="1">
                          <a:effectLst/>
                        </a:rPr>
                        <a:t>...</a:t>
                      </a:r>
                    </a:p>
                  </a:txBody>
                  <a:tcPr anchor="ctr"/>
                </a:tc>
                <a:tc>
                  <a:txBody>
                    <a:bodyPr/>
                    <a:lstStyle/>
                    <a:p>
                      <a:pPr algn="r" fontAlgn="ctr"/>
                      <a:r>
                        <a:rPr lang="en-IN" dirty="0">
                          <a:effectLst/>
                        </a:rPr>
                        <a:t>...</a:t>
                      </a:r>
                    </a:p>
                  </a:txBody>
                  <a:tcPr anchor="ctr"/>
                </a:tc>
                <a:tc>
                  <a:txBody>
                    <a:bodyPr/>
                    <a:lstStyle/>
                    <a:p>
                      <a:pPr algn="r" fontAlgn="ctr"/>
                      <a:r>
                        <a:rPr lang="en-IN" dirty="0">
                          <a:effectLst/>
                        </a:rPr>
                        <a:t>...</a:t>
                      </a:r>
                    </a:p>
                  </a:txBody>
                  <a:tcPr anchor="ctr"/>
                </a:tc>
                <a:tc>
                  <a:txBody>
                    <a:bodyPr/>
                    <a:lstStyle/>
                    <a:p>
                      <a:pPr algn="r" fontAlgn="ctr"/>
                      <a:r>
                        <a:rPr lang="en-IN">
                          <a:effectLst/>
                        </a:rPr>
                        <a:t>...</a:t>
                      </a:r>
                    </a:p>
                  </a:txBody>
                  <a:tcPr anchor="ctr"/>
                </a:tc>
                <a:extLst>
                  <a:ext uri="{0D108BD9-81ED-4DB2-BD59-A6C34878D82A}">
                    <a16:rowId xmlns:a16="http://schemas.microsoft.com/office/drawing/2014/main" val="2891629063"/>
                  </a:ext>
                </a:extLst>
              </a:tr>
              <a:tr h="288751">
                <a:tc>
                  <a:txBody>
                    <a:bodyPr/>
                    <a:lstStyle/>
                    <a:p>
                      <a:pPr algn="r" fontAlgn="ctr"/>
                      <a:r>
                        <a:rPr lang="en-IN" b="1">
                          <a:effectLst/>
                        </a:rPr>
                        <a:t>280363</a:t>
                      </a:r>
                    </a:p>
                  </a:txBody>
                  <a:tcPr anchor="ctr"/>
                </a:tc>
                <a:tc>
                  <a:txBody>
                    <a:bodyPr/>
                    <a:lstStyle/>
                    <a:p>
                      <a:pPr algn="r" fontAlgn="ctr"/>
                      <a:r>
                        <a:rPr lang="en-IN" dirty="0">
                          <a:effectLst/>
                        </a:rPr>
                        <a:t>33</a:t>
                      </a:r>
                    </a:p>
                  </a:txBody>
                  <a:tcPr anchor="ctr"/>
                </a:tc>
                <a:tc>
                  <a:txBody>
                    <a:bodyPr/>
                    <a:lstStyle/>
                    <a:p>
                      <a:pPr algn="r" fontAlgn="ctr"/>
                      <a:r>
                        <a:rPr lang="en-IN" dirty="0">
                          <a:effectLst/>
                        </a:rPr>
                        <a:t>City Infernal</a:t>
                      </a:r>
                    </a:p>
                  </a:txBody>
                  <a:tcPr anchor="ctr"/>
                </a:tc>
                <a:tc>
                  <a:txBody>
                    <a:bodyPr/>
                    <a:lstStyle/>
                    <a:p>
                      <a:pPr algn="r" fontAlgn="ctr"/>
                      <a:r>
                        <a:rPr lang="en-IN">
                          <a:effectLst/>
                        </a:rPr>
                        <a:t>1</a:t>
                      </a:r>
                    </a:p>
                  </a:txBody>
                  <a:tcPr anchor="ctr"/>
                </a:tc>
                <a:extLst>
                  <a:ext uri="{0D108BD9-81ED-4DB2-BD59-A6C34878D82A}">
                    <a16:rowId xmlns:a16="http://schemas.microsoft.com/office/drawing/2014/main" val="3312588017"/>
                  </a:ext>
                </a:extLst>
              </a:tr>
              <a:tr h="721878">
                <a:tc>
                  <a:txBody>
                    <a:bodyPr/>
                    <a:lstStyle/>
                    <a:p>
                      <a:pPr algn="r" fontAlgn="ctr"/>
                      <a:r>
                        <a:rPr lang="en-IN" b="1">
                          <a:effectLst/>
                        </a:rPr>
                        <a:t>280364</a:t>
                      </a:r>
                    </a:p>
                  </a:txBody>
                  <a:tcPr anchor="ctr"/>
                </a:tc>
                <a:tc>
                  <a:txBody>
                    <a:bodyPr/>
                    <a:lstStyle/>
                    <a:p>
                      <a:pPr algn="r" fontAlgn="ctr"/>
                      <a:r>
                        <a:rPr lang="en-IN">
                          <a:effectLst/>
                        </a:rPr>
                        <a:t>33</a:t>
                      </a:r>
                    </a:p>
                  </a:txBody>
                  <a:tcPr anchor="ctr"/>
                </a:tc>
                <a:tc>
                  <a:txBody>
                    <a:bodyPr/>
                    <a:lstStyle/>
                    <a:p>
                      <a:pPr algn="r" fontAlgn="ctr"/>
                      <a:r>
                        <a:rPr lang="en-IN" dirty="0">
                          <a:effectLst/>
                        </a:rPr>
                        <a:t>City critters: How to live with urban wildlife</a:t>
                      </a:r>
                    </a:p>
                  </a:txBody>
                  <a:tcPr anchor="ctr"/>
                </a:tc>
                <a:tc>
                  <a:txBody>
                    <a:bodyPr/>
                    <a:lstStyle/>
                    <a:p>
                      <a:pPr algn="r" fontAlgn="ctr"/>
                      <a:r>
                        <a:rPr lang="en-IN" dirty="0">
                          <a:effectLst/>
                        </a:rPr>
                        <a:t>1</a:t>
                      </a:r>
                    </a:p>
                  </a:txBody>
                  <a:tcPr anchor="ctr"/>
                </a:tc>
                <a:extLst>
                  <a:ext uri="{0D108BD9-81ED-4DB2-BD59-A6C34878D82A}">
                    <a16:rowId xmlns:a16="http://schemas.microsoft.com/office/drawing/2014/main" val="605687379"/>
                  </a:ext>
                </a:extLst>
              </a:tr>
              <a:tr h="288751">
                <a:tc>
                  <a:txBody>
                    <a:bodyPr/>
                    <a:lstStyle/>
                    <a:p>
                      <a:pPr algn="r" fontAlgn="ctr"/>
                      <a:r>
                        <a:rPr lang="en-IN" b="1">
                          <a:effectLst/>
                        </a:rPr>
                        <a:t>280365</a:t>
                      </a:r>
                    </a:p>
                  </a:txBody>
                  <a:tcPr anchor="ctr"/>
                </a:tc>
                <a:tc>
                  <a:txBody>
                    <a:bodyPr/>
                    <a:lstStyle/>
                    <a:p>
                      <a:pPr algn="r" fontAlgn="ctr"/>
                      <a:r>
                        <a:rPr lang="en-IN">
                          <a:effectLst/>
                        </a:rPr>
                        <a:t>33</a:t>
                      </a:r>
                    </a:p>
                  </a:txBody>
                  <a:tcPr anchor="ctr"/>
                </a:tc>
                <a:tc>
                  <a:txBody>
                    <a:bodyPr/>
                    <a:lstStyle/>
                    <a:p>
                      <a:pPr algn="r" fontAlgn="ctr"/>
                      <a:r>
                        <a:rPr lang="en-IN" dirty="0">
                          <a:effectLst/>
                        </a:rPr>
                        <a:t>City of Bones</a:t>
                      </a:r>
                    </a:p>
                  </a:txBody>
                  <a:tcPr anchor="ctr"/>
                </a:tc>
                <a:tc>
                  <a:txBody>
                    <a:bodyPr/>
                    <a:lstStyle/>
                    <a:p>
                      <a:pPr algn="r" fontAlgn="ctr"/>
                      <a:r>
                        <a:rPr lang="en-IN" dirty="0">
                          <a:effectLst/>
                        </a:rPr>
                        <a:t>1</a:t>
                      </a:r>
                    </a:p>
                  </a:txBody>
                  <a:tcPr anchor="ctr"/>
                </a:tc>
                <a:extLst>
                  <a:ext uri="{0D108BD9-81ED-4DB2-BD59-A6C34878D82A}">
                    <a16:rowId xmlns:a16="http://schemas.microsoft.com/office/drawing/2014/main" val="3473605521"/>
                  </a:ext>
                </a:extLst>
              </a:tr>
              <a:tr h="288751">
                <a:tc>
                  <a:txBody>
                    <a:bodyPr/>
                    <a:lstStyle/>
                    <a:p>
                      <a:pPr algn="r" fontAlgn="ctr"/>
                      <a:r>
                        <a:rPr lang="en-IN" b="1">
                          <a:effectLst/>
                        </a:rPr>
                        <a:t>280366</a:t>
                      </a:r>
                    </a:p>
                  </a:txBody>
                  <a:tcPr anchor="ctr"/>
                </a:tc>
                <a:tc>
                  <a:txBody>
                    <a:bodyPr/>
                    <a:lstStyle/>
                    <a:p>
                      <a:pPr algn="r" fontAlgn="ctr"/>
                      <a:r>
                        <a:rPr lang="en-IN">
                          <a:effectLst/>
                        </a:rPr>
                        <a:t>33</a:t>
                      </a:r>
                    </a:p>
                  </a:txBody>
                  <a:tcPr anchor="ctr"/>
                </a:tc>
                <a:tc>
                  <a:txBody>
                    <a:bodyPr/>
                    <a:lstStyle/>
                    <a:p>
                      <a:pPr algn="r" fontAlgn="ctr"/>
                      <a:r>
                        <a:rPr lang="en-IN" dirty="0">
                          <a:effectLst/>
                        </a:rPr>
                        <a:t>City of God</a:t>
                      </a:r>
                    </a:p>
                  </a:txBody>
                  <a:tcPr anchor="ctr"/>
                </a:tc>
                <a:tc>
                  <a:txBody>
                    <a:bodyPr/>
                    <a:lstStyle/>
                    <a:p>
                      <a:pPr algn="r" fontAlgn="ctr"/>
                      <a:r>
                        <a:rPr lang="en-IN" dirty="0">
                          <a:effectLst/>
                        </a:rPr>
                        <a:t>1</a:t>
                      </a:r>
                    </a:p>
                  </a:txBody>
                  <a:tcPr anchor="ctr"/>
                </a:tc>
                <a:extLst>
                  <a:ext uri="{0D108BD9-81ED-4DB2-BD59-A6C34878D82A}">
                    <a16:rowId xmlns:a16="http://schemas.microsoft.com/office/drawing/2014/main" val="2362506035"/>
                  </a:ext>
                </a:extLst>
              </a:tr>
              <a:tr h="721878">
                <a:tc>
                  <a:txBody>
                    <a:bodyPr/>
                    <a:lstStyle/>
                    <a:p>
                      <a:pPr algn="r" fontAlgn="ctr"/>
                      <a:r>
                        <a:rPr lang="en-IN" b="1">
                          <a:effectLst/>
                        </a:rPr>
                        <a:t>280367</a:t>
                      </a:r>
                    </a:p>
                  </a:txBody>
                  <a:tcPr anchor="ctr"/>
                </a:tc>
                <a:tc>
                  <a:txBody>
                    <a:bodyPr/>
                    <a:lstStyle/>
                    <a:p>
                      <a:pPr algn="r" fontAlgn="ctr"/>
                      <a:r>
                        <a:rPr lang="en-IN">
                          <a:effectLst/>
                        </a:rPr>
                        <a:t>100</a:t>
                      </a:r>
                    </a:p>
                  </a:txBody>
                  <a:tcPr anchor="ctr"/>
                </a:tc>
                <a:tc>
                  <a:txBody>
                    <a:bodyPr/>
                    <a:lstStyle/>
                    <a:p>
                      <a:pPr algn="r" fontAlgn="ctr"/>
                      <a:r>
                        <a:rPr lang="en-IN">
                          <a:effectLst/>
                        </a:rPr>
                        <a:t>Wuthering Heights (Dover Thrift Editions)</a:t>
                      </a:r>
                    </a:p>
                  </a:txBody>
                  <a:tcPr anchor="ctr"/>
                </a:tc>
                <a:tc>
                  <a:txBody>
                    <a:bodyPr/>
                    <a:lstStyle/>
                    <a:p>
                      <a:pPr algn="r" fontAlgn="ctr"/>
                      <a:r>
                        <a:rPr lang="en-IN" dirty="0">
                          <a:effectLst/>
                        </a:rPr>
                        <a:t>1</a:t>
                      </a:r>
                    </a:p>
                  </a:txBody>
                  <a:tcPr anchor="ctr"/>
                </a:tc>
                <a:extLst>
                  <a:ext uri="{0D108BD9-81ED-4DB2-BD59-A6C34878D82A}">
                    <a16:rowId xmlns:a16="http://schemas.microsoft.com/office/drawing/2014/main" val="2092504353"/>
                  </a:ext>
                </a:extLst>
              </a:tr>
            </a:tbl>
          </a:graphicData>
        </a:graphic>
      </p:graphicFrame>
    </p:spTree>
    <p:extLst>
      <p:ext uri="{BB962C8B-B14F-4D97-AF65-F5344CB8AC3E}">
        <p14:creationId xmlns:p14="http://schemas.microsoft.com/office/powerpoint/2010/main" val="3287808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0650B-EEA2-A2D2-92F2-9CBF0A62CECF}"/>
              </a:ext>
            </a:extLst>
          </p:cNvPr>
          <p:cNvSpPr txBox="1"/>
          <p:nvPr/>
        </p:nvSpPr>
        <p:spPr>
          <a:xfrm>
            <a:off x="467833" y="203422"/>
            <a:ext cx="8763886" cy="846386"/>
          </a:xfrm>
          <a:prstGeom prst="rect">
            <a:avLst/>
          </a:prstGeom>
          <a:noFill/>
        </p:spPr>
        <p:txBody>
          <a:bodyPr wrap="square">
            <a:spAutoFit/>
          </a:bodyPr>
          <a:lstStyle/>
          <a:p>
            <a:pPr algn="ct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Country-WISE PREFERENCE OF BOOKS</a:t>
            </a:r>
          </a:p>
        </p:txBody>
      </p:sp>
      <p:graphicFrame>
        <p:nvGraphicFramePr>
          <p:cNvPr id="4" name="Table 3">
            <a:extLst>
              <a:ext uri="{FF2B5EF4-FFF2-40B4-BE49-F238E27FC236}">
                <a16:creationId xmlns:a16="http://schemas.microsoft.com/office/drawing/2014/main" id="{06D53A7C-E13E-2B1F-20AE-D0BAD3CDF003}"/>
              </a:ext>
            </a:extLst>
          </p:cNvPr>
          <p:cNvGraphicFramePr>
            <a:graphicFrameLocks noGrp="1"/>
          </p:cNvGraphicFramePr>
          <p:nvPr>
            <p:extLst>
              <p:ext uri="{D42A27DB-BD31-4B8C-83A1-F6EECF244321}">
                <p14:modId xmlns:p14="http://schemas.microsoft.com/office/powerpoint/2010/main" val="631907315"/>
              </p:ext>
            </p:extLst>
          </p:nvPr>
        </p:nvGraphicFramePr>
        <p:xfrm>
          <a:off x="852756" y="1412248"/>
          <a:ext cx="10428269" cy="5187864"/>
        </p:xfrm>
        <a:graphic>
          <a:graphicData uri="http://schemas.openxmlformats.org/drawingml/2006/table">
            <a:tbl>
              <a:tblPr firstRow="1" bandRow="1">
                <a:tableStyleId>{5C22544A-7EE6-4342-B048-85BDC9FD1C3A}</a:tableStyleId>
              </a:tblPr>
              <a:tblGrid>
                <a:gridCol w="970822">
                  <a:extLst>
                    <a:ext uri="{9D8B030D-6E8A-4147-A177-3AD203B41FA5}">
                      <a16:colId xmlns:a16="http://schemas.microsoft.com/office/drawing/2014/main" val="166970072"/>
                    </a:ext>
                  </a:extLst>
                </a:gridCol>
                <a:gridCol w="3284542">
                  <a:extLst>
                    <a:ext uri="{9D8B030D-6E8A-4147-A177-3AD203B41FA5}">
                      <a16:colId xmlns:a16="http://schemas.microsoft.com/office/drawing/2014/main" val="678016409"/>
                    </a:ext>
                  </a:extLst>
                </a:gridCol>
                <a:gridCol w="4863262">
                  <a:extLst>
                    <a:ext uri="{9D8B030D-6E8A-4147-A177-3AD203B41FA5}">
                      <a16:colId xmlns:a16="http://schemas.microsoft.com/office/drawing/2014/main" val="3091846957"/>
                    </a:ext>
                  </a:extLst>
                </a:gridCol>
                <a:gridCol w="1309643">
                  <a:extLst>
                    <a:ext uri="{9D8B030D-6E8A-4147-A177-3AD203B41FA5}">
                      <a16:colId xmlns:a16="http://schemas.microsoft.com/office/drawing/2014/main" val="3055197030"/>
                    </a:ext>
                  </a:extLst>
                </a:gridCol>
              </a:tblGrid>
              <a:tr h="0">
                <a:tc>
                  <a:txBody>
                    <a:bodyPr/>
                    <a:lstStyle/>
                    <a:p>
                      <a:pPr marL="0" algn="r" defTabSz="914400" rtl="0" eaLnBrk="1" fontAlgn="ctr" latinLnBrk="0" hangingPunct="1"/>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latin typeface="+mn-lt"/>
                          <a:ea typeface="+mn-ea"/>
                          <a:cs typeface="+mn-cs"/>
                        </a:rPr>
                        <a:t>Country</a:t>
                      </a: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Title</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latin typeface="+mn-lt"/>
                          <a:ea typeface="+mn-ea"/>
                          <a:cs typeface="+mn-cs"/>
                        </a:rPr>
                        <a:t>Count</a:t>
                      </a:r>
                    </a:p>
                  </a:txBody>
                  <a:tcPr marL="48230" marR="48230" marT="24115" marB="24115"/>
                </a:tc>
                <a:extLst>
                  <a:ext uri="{0D108BD9-81ED-4DB2-BD59-A6C34878D82A}">
                    <a16:rowId xmlns:a16="http://schemas.microsoft.com/office/drawing/2014/main" val="1871133149"/>
                  </a:ext>
                </a:extLst>
              </a:tr>
              <a:tr h="422332">
                <a:tc>
                  <a:txBody>
                    <a:bodyPr/>
                    <a:lstStyle/>
                    <a:p>
                      <a:pPr marL="0" algn="r" defTabSz="914400" rtl="0" eaLnBrk="1" fontAlgn="ctr" latinLnBrk="0" hangingPunct="1"/>
                      <a:r>
                        <a:rPr lang="en-IN" sz="1800" b="1" kern="1200">
                          <a:solidFill>
                            <a:schemeClr val="dk1"/>
                          </a:solidFill>
                          <a:effectLst/>
                        </a:rPr>
                        <a:t>0</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usa</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The Lovely Bones: A Novel</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531</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2963857073"/>
                  </a:ext>
                </a:extLst>
              </a:tr>
              <a:tr h="321194">
                <a:tc>
                  <a:txBody>
                    <a:bodyPr/>
                    <a:lstStyle/>
                    <a:p>
                      <a:pPr marL="0" algn="r" defTabSz="914400" rtl="0" eaLnBrk="1" fontAlgn="ctr" latinLnBrk="0" hangingPunct="1"/>
                      <a:r>
                        <a:rPr lang="en-IN" sz="1800" b="1" kern="1200">
                          <a:solidFill>
                            <a:schemeClr val="dk1"/>
                          </a:solidFill>
                          <a:effectLst/>
                        </a:rPr>
                        <a:t>1</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usa</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The Da Vinci Code</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396</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2756666876"/>
                  </a:ext>
                </a:extLst>
              </a:tr>
              <a:tr h="321194">
                <a:tc>
                  <a:txBody>
                    <a:bodyPr/>
                    <a:lstStyle/>
                    <a:p>
                      <a:pPr marL="0" algn="r" defTabSz="914400" rtl="0" eaLnBrk="1" fontAlgn="ctr" latinLnBrk="0" hangingPunct="1"/>
                      <a:r>
                        <a:rPr lang="en-IN" sz="1800" b="1" kern="1200">
                          <a:solidFill>
                            <a:schemeClr val="dk1"/>
                          </a:solidFill>
                          <a:effectLst/>
                        </a:rPr>
                        <a:t>2</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usa</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The Secret Life of Bees</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360</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1250138894"/>
                  </a:ext>
                </a:extLst>
              </a:tr>
              <a:tr h="321194">
                <a:tc>
                  <a:txBody>
                    <a:bodyPr/>
                    <a:lstStyle/>
                    <a:p>
                      <a:pPr marL="0" algn="r" defTabSz="914400" rtl="0" eaLnBrk="1" fontAlgn="ctr" latinLnBrk="0" hangingPunct="1"/>
                      <a:r>
                        <a:rPr lang="en-IN" sz="1800" b="1" kern="1200">
                          <a:solidFill>
                            <a:schemeClr val="dk1"/>
                          </a:solidFill>
                          <a:effectLst/>
                        </a:rPr>
                        <a:t>3</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usa</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The Nanny Diaries: A Novel</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321</a:t>
                      </a:r>
                      <a:endParaRPr lang="en-IN" sz="1800" b="1" kern="1200" dirty="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1937901917"/>
                  </a:ext>
                </a:extLst>
              </a:tr>
              <a:tr h="287885">
                <a:tc>
                  <a:txBody>
                    <a:bodyPr/>
                    <a:lstStyle/>
                    <a:p>
                      <a:pPr marL="0" algn="r" defTabSz="914400" rtl="0" eaLnBrk="1" fontAlgn="ctr" latinLnBrk="0" hangingPunct="1"/>
                      <a:r>
                        <a:rPr lang="en-IN" sz="1800" b="1" kern="1200">
                          <a:solidFill>
                            <a:schemeClr val="dk1"/>
                          </a:solidFill>
                          <a:effectLst/>
                        </a:rPr>
                        <a:t>4</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usa</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A Painted House</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309</a:t>
                      </a:r>
                      <a:endParaRPr lang="en-IN" sz="1800" b="1" kern="1200" dirty="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2749350694"/>
                  </a:ext>
                </a:extLst>
              </a:tr>
              <a:tr h="287885">
                <a:tc>
                  <a:txBody>
                    <a:bodyPr/>
                    <a:lstStyle/>
                    <a:p>
                      <a:pPr marL="0" algn="r" defTabSz="914400" rtl="0" eaLnBrk="1" fontAlgn="ctr" latinLnBrk="0" hangingPunct="1"/>
                      <a:r>
                        <a:rPr lang="en-IN" sz="1800" b="1" kern="1200">
                          <a:solidFill>
                            <a:schemeClr val="dk1"/>
                          </a:solidFill>
                          <a:effectLst/>
                        </a:rPr>
                        <a:t>...</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1844307148"/>
                  </a:ext>
                </a:extLst>
              </a:tr>
              <a:tr h="725745">
                <a:tc>
                  <a:txBody>
                    <a:bodyPr/>
                    <a:lstStyle/>
                    <a:p>
                      <a:pPr marL="0" algn="r" defTabSz="914400" rtl="0" eaLnBrk="1" fontAlgn="ctr" latinLnBrk="0" hangingPunct="1"/>
                      <a:r>
                        <a:rPr lang="en-IN" sz="1800" b="1" kern="1200">
                          <a:solidFill>
                            <a:schemeClr val="dk1"/>
                          </a:solidFill>
                          <a:effectLst/>
                        </a:rPr>
                        <a:t>176250</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err="1">
                          <a:solidFill>
                            <a:schemeClr val="dk1"/>
                          </a:solidFill>
                          <a:effectLst/>
                        </a:rPr>
                        <a:t>netherlands</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Cruel &amp;amp; Unusual (Kay </a:t>
                      </a:r>
                      <a:r>
                        <a:rPr lang="en-IN" sz="1800" b="1" kern="1200" dirty="0" err="1">
                          <a:solidFill>
                            <a:schemeClr val="dk1"/>
                          </a:solidFill>
                          <a:effectLst/>
                        </a:rPr>
                        <a:t>Scarpetta</a:t>
                      </a:r>
                      <a:r>
                        <a:rPr lang="en-IN" sz="1800" b="1" kern="1200" dirty="0">
                          <a:solidFill>
                            <a:schemeClr val="dk1"/>
                          </a:solidFill>
                          <a:effectLst/>
                        </a:rPr>
                        <a:t> Mysteries (...</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1</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3446156890"/>
                  </a:ext>
                </a:extLst>
              </a:tr>
              <a:tr h="532723">
                <a:tc>
                  <a:txBody>
                    <a:bodyPr/>
                    <a:lstStyle/>
                    <a:p>
                      <a:pPr marL="0" algn="r" defTabSz="914400" rtl="0" eaLnBrk="1" fontAlgn="ctr" latinLnBrk="0" hangingPunct="1"/>
                      <a:r>
                        <a:rPr lang="en-IN" sz="1800" b="1" kern="1200">
                          <a:solidFill>
                            <a:schemeClr val="dk1"/>
                          </a:solidFill>
                          <a:effectLst/>
                        </a:rPr>
                        <a:t>176251</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netherlands</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Crossings (Buffy the Vampire Slayer)</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1</a:t>
                      </a:r>
                      <a:endParaRPr lang="en-IN" sz="1800" b="1" kern="120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3629100507"/>
                  </a:ext>
                </a:extLst>
              </a:tr>
              <a:tr h="624607">
                <a:tc>
                  <a:txBody>
                    <a:bodyPr/>
                    <a:lstStyle/>
                    <a:p>
                      <a:pPr marL="0" algn="r" defTabSz="914400" rtl="0" eaLnBrk="1" fontAlgn="ctr" latinLnBrk="0" hangingPunct="1"/>
                      <a:r>
                        <a:rPr lang="en-IN" sz="1800" b="1" kern="1200">
                          <a:solidFill>
                            <a:schemeClr val="dk1"/>
                          </a:solidFill>
                          <a:effectLst/>
                        </a:rPr>
                        <a:t>176252</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netherlands</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Crime and Punishment (Wordsworth Classics)</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1</a:t>
                      </a:r>
                      <a:endParaRPr lang="en-IN" sz="1800" b="1" kern="1200" dirty="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107044732"/>
                  </a:ext>
                </a:extLst>
              </a:tr>
              <a:tr h="624607">
                <a:tc>
                  <a:txBody>
                    <a:bodyPr/>
                    <a:lstStyle/>
                    <a:p>
                      <a:pPr marL="0" algn="r" defTabSz="914400" rtl="0" eaLnBrk="1" fontAlgn="ctr" latinLnBrk="0" hangingPunct="1"/>
                      <a:r>
                        <a:rPr lang="en-IN" sz="1800" b="1" kern="1200">
                          <a:solidFill>
                            <a:schemeClr val="dk1"/>
                          </a:solidFill>
                          <a:effectLst/>
                        </a:rPr>
                        <a:t>176253</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netherlands</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Cries in the Desert (St. Martin's True Crime L...</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1</a:t>
                      </a:r>
                      <a:endParaRPr lang="en-IN" sz="1800" b="1" kern="1200" dirty="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726271692"/>
                  </a:ext>
                </a:extLst>
              </a:tr>
              <a:tr h="321194">
                <a:tc>
                  <a:txBody>
                    <a:bodyPr/>
                    <a:lstStyle/>
                    <a:p>
                      <a:pPr marL="0" algn="r" defTabSz="914400" rtl="0" eaLnBrk="1" fontAlgn="ctr" latinLnBrk="0" hangingPunct="1"/>
                      <a:r>
                        <a:rPr lang="en-IN" sz="1800" b="1" kern="1200" dirty="0">
                          <a:solidFill>
                            <a:schemeClr val="dk1"/>
                          </a:solidFill>
                          <a:effectLst/>
                        </a:rPr>
                        <a:t>176254</a:t>
                      </a:r>
                      <a:endParaRPr lang="en-IN" sz="1800" b="1" kern="1200" dirty="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usa, rhode island, usa</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a:solidFill>
                            <a:schemeClr val="dk1"/>
                          </a:solidFill>
                          <a:effectLst/>
                        </a:rPr>
                        <a:t>A Letter to Mrs. Roosevelt</a:t>
                      </a:r>
                      <a:endParaRPr lang="en-IN" sz="1800" b="1" kern="1200">
                        <a:solidFill>
                          <a:schemeClr val="dk1"/>
                        </a:solidFill>
                        <a:effectLst/>
                        <a:latin typeface="+mn-lt"/>
                        <a:ea typeface="+mn-ea"/>
                        <a:cs typeface="+mn-cs"/>
                      </a:endParaRPr>
                    </a:p>
                  </a:txBody>
                  <a:tcPr marL="48230" marR="48230" marT="24115" marB="24115" anchor="ctr"/>
                </a:tc>
                <a:tc>
                  <a:txBody>
                    <a:bodyPr/>
                    <a:lstStyle/>
                    <a:p>
                      <a:pPr marL="0" algn="r" defTabSz="914400" rtl="0" eaLnBrk="1" fontAlgn="ctr" latinLnBrk="0" hangingPunct="1"/>
                      <a:r>
                        <a:rPr lang="en-IN" sz="1800" b="1" kern="1200" dirty="0">
                          <a:solidFill>
                            <a:schemeClr val="dk1"/>
                          </a:solidFill>
                          <a:effectLst/>
                        </a:rPr>
                        <a:t>1</a:t>
                      </a:r>
                      <a:endParaRPr lang="en-IN" sz="1800" b="1" kern="1200" dirty="0">
                        <a:solidFill>
                          <a:schemeClr val="dk1"/>
                        </a:solidFill>
                        <a:effectLst/>
                        <a:latin typeface="+mn-lt"/>
                        <a:ea typeface="+mn-ea"/>
                        <a:cs typeface="+mn-cs"/>
                      </a:endParaRPr>
                    </a:p>
                  </a:txBody>
                  <a:tcPr marL="48230" marR="48230" marT="24115" marB="24115" anchor="ctr"/>
                </a:tc>
                <a:extLst>
                  <a:ext uri="{0D108BD9-81ED-4DB2-BD59-A6C34878D82A}">
                    <a16:rowId xmlns:a16="http://schemas.microsoft.com/office/drawing/2014/main" val="4224805297"/>
                  </a:ext>
                </a:extLst>
              </a:tr>
            </a:tbl>
          </a:graphicData>
        </a:graphic>
      </p:graphicFrame>
    </p:spTree>
    <p:extLst>
      <p:ext uri="{BB962C8B-B14F-4D97-AF65-F5344CB8AC3E}">
        <p14:creationId xmlns:p14="http://schemas.microsoft.com/office/powerpoint/2010/main" val="2816226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1049B-5126-ECDD-D57F-F8F40152EFFA}"/>
              </a:ext>
            </a:extLst>
          </p:cNvPr>
          <p:cNvSpPr txBox="1"/>
          <p:nvPr/>
        </p:nvSpPr>
        <p:spPr>
          <a:xfrm>
            <a:off x="3524035" y="493160"/>
            <a:ext cx="4356243" cy="846386"/>
          </a:xfrm>
          <a:prstGeom prst="rect">
            <a:avLst/>
          </a:prstGeom>
          <a:noFill/>
        </p:spPr>
        <p:txBody>
          <a:bodyPr wrap="square" rtlCol="0">
            <a:spAutoFit/>
          </a:bodyPr>
          <a:lstStyle/>
          <a:p>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3.MODEL BUILDING</a:t>
            </a:r>
          </a:p>
        </p:txBody>
      </p:sp>
      <p:sp>
        <p:nvSpPr>
          <p:cNvPr id="4" name="TextBox 3">
            <a:extLst>
              <a:ext uri="{FF2B5EF4-FFF2-40B4-BE49-F238E27FC236}">
                <a16:creationId xmlns:a16="http://schemas.microsoft.com/office/drawing/2014/main" id="{B62F9A16-6DB2-617C-5690-3C507D1CE282}"/>
              </a:ext>
            </a:extLst>
          </p:cNvPr>
          <p:cNvSpPr txBox="1"/>
          <p:nvPr/>
        </p:nvSpPr>
        <p:spPr>
          <a:xfrm>
            <a:off x="2027433" y="2342507"/>
            <a:ext cx="8137133" cy="1569660"/>
          </a:xfrm>
          <a:prstGeom prst="rect">
            <a:avLst/>
          </a:prstGeom>
          <a:noFill/>
        </p:spPr>
        <p:txBody>
          <a:bodyPr wrap="square" rtlCol="0">
            <a:spAutoFit/>
          </a:bodyPr>
          <a:lstStyle/>
          <a:p>
            <a:r>
              <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1. Popularity based filtering</a:t>
            </a:r>
          </a:p>
          <a:p>
            <a:r>
              <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2. Model based  collaborative filtering</a:t>
            </a:r>
          </a:p>
          <a:p>
            <a:r>
              <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3. Recommendation using </a:t>
            </a:r>
            <a:r>
              <a:rPr lang="en-IN" sz="3200" cap="all" dirty="0" err="1">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knn</a:t>
            </a:r>
            <a:endPar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2429651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B0FA8-8F4B-0538-1819-566C33671676}"/>
              </a:ext>
            </a:extLst>
          </p:cNvPr>
          <p:cNvSpPr txBox="1"/>
          <p:nvPr/>
        </p:nvSpPr>
        <p:spPr>
          <a:xfrm>
            <a:off x="814698" y="1472430"/>
            <a:ext cx="10911154" cy="4524315"/>
          </a:xfrm>
          <a:prstGeom prst="rect">
            <a:avLst/>
          </a:prstGeom>
          <a:noFill/>
        </p:spPr>
        <p:txBody>
          <a:bodyPr wrap="square">
            <a:spAutoFit/>
          </a:bodyPr>
          <a:lstStyle/>
          <a:p>
            <a:pPr marL="457200" indent="-457200">
              <a:buFont typeface="Arial" panose="020B0604020202020204" pitchFamily="34" charset="0"/>
              <a:buChar char="•"/>
            </a:pPr>
            <a:r>
              <a:rPr lang="en-IN" sz="2400" dirty="0">
                <a:solidFill>
                  <a:srgbClr val="212121"/>
                </a:solidFill>
                <a:latin typeface="Roboto" panose="02000000000000000000" pitchFamily="2" charset="0"/>
              </a:rPr>
              <a:t>As the name suggests Popularity based recommendation system works with the trend. It basically uses the items which are in trend right now. For example, if any book which is usually bought by every new user then there are chances that it may suggest that book to the user who just signed up</a:t>
            </a:r>
          </a:p>
          <a:p>
            <a:pPr marL="342900" indent="-342900">
              <a:buAutoNum type="arabicPeriod"/>
            </a:pPr>
            <a:endParaRPr lang="en-IN" sz="2400" dirty="0">
              <a:solidFill>
                <a:srgbClr val="212121"/>
              </a:solidFill>
              <a:latin typeface="Roboto" panose="02000000000000000000" pitchFamily="2" charset="0"/>
            </a:endParaRPr>
          </a:p>
          <a:p>
            <a:pPr marL="457200" indent="-457200">
              <a:buFont typeface="Arial" panose="020B0604020202020204" pitchFamily="34" charset="0"/>
              <a:buChar char="•"/>
            </a:pPr>
            <a:r>
              <a:rPr lang="en-IN" sz="2400" dirty="0">
                <a:solidFill>
                  <a:srgbClr val="212121"/>
                </a:solidFill>
                <a:latin typeface="Roboto" panose="02000000000000000000" pitchFamily="2" charset="0"/>
              </a:rPr>
              <a:t>Book weighted average formula: Weighted Rating</a:t>
            </a:r>
            <a:r>
              <a:rPr lang="en-IN" sz="2400" b="1" dirty="0">
                <a:solidFill>
                  <a:srgbClr val="212121"/>
                </a:solidFill>
                <a:latin typeface="Roboto" panose="02000000000000000000" pitchFamily="2" charset="0"/>
              </a:rPr>
              <a:t>(WR)=[</a:t>
            </a:r>
            <a:r>
              <a:rPr lang="en-IN" sz="2400" b="1" dirty="0" err="1">
                <a:solidFill>
                  <a:srgbClr val="212121"/>
                </a:solidFill>
                <a:latin typeface="Roboto" panose="02000000000000000000" pitchFamily="2" charset="0"/>
              </a:rPr>
              <a:t>vR</a:t>
            </a:r>
            <a:r>
              <a:rPr lang="en-IN" sz="2400" b="1" dirty="0">
                <a:solidFill>
                  <a:srgbClr val="212121"/>
                </a:solidFill>
                <a:latin typeface="Roboto" panose="02000000000000000000" pitchFamily="2" charset="0"/>
              </a:rPr>
              <a:t>/(</a:t>
            </a:r>
            <a:r>
              <a:rPr lang="en-IN" sz="2400" b="1" dirty="0" err="1">
                <a:solidFill>
                  <a:srgbClr val="212121"/>
                </a:solidFill>
                <a:latin typeface="Roboto" panose="02000000000000000000" pitchFamily="2" charset="0"/>
              </a:rPr>
              <a:t>v+m</a:t>
            </a:r>
            <a:r>
              <a:rPr lang="en-IN" sz="2400" b="1" dirty="0">
                <a:solidFill>
                  <a:srgbClr val="212121"/>
                </a:solidFill>
                <a:latin typeface="Roboto" panose="02000000000000000000" pitchFamily="2" charset="0"/>
              </a:rPr>
              <a:t>)]+[</a:t>
            </a:r>
            <a:r>
              <a:rPr lang="en-IN" sz="2400" b="1" dirty="0" err="1">
                <a:solidFill>
                  <a:srgbClr val="212121"/>
                </a:solidFill>
                <a:latin typeface="Roboto" panose="02000000000000000000" pitchFamily="2" charset="0"/>
              </a:rPr>
              <a:t>mC</a:t>
            </a:r>
            <a:r>
              <a:rPr lang="en-IN" sz="2400" b="1" dirty="0">
                <a:solidFill>
                  <a:srgbClr val="212121"/>
                </a:solidFill>
                <a:latin typeface="Roboto" panose="02000000000000000000" pitchFamily="2" charset="0"/>
              </a:rPr>
              <a:t>/(</a:t>
            </a:r>
            <a:r>
              <a:rPr lang="en-IN" sz="2400" b="1" dirty="0" err="1">
                <a:solidFill>
                  <a:srgbClr val="212121"/>
                </a:solidFill>
                <a:latin typeface="Roboto" panose="02000000000000000000" pitchFamily="2" charset="0"/>
              </a:rPr>
              <a:t>v+m</a:t>
            </a:r>
            <a:r>
              <a:rPr lang="en-IN" sz="2400" b="1" dirty="0">
                <a:solidFill>
                  <a:srgbClr val="212121"/>
                </a:solidFill>
                <a:latin typeface="Roboto" panose="02000000000000000000" pitchFamily="2" charset="0"/>
              </a:rPr>
              <a:t>)] </a:t>
            </a:r>
          </a:p>
          <a:p>
            <a:pPr marL="342900" indent="-342900">
              <a:buAutoNum type="arabicPeriod"/>
            </a:pPr>
            <a:endParaRPr lang="en-IN" sz="2400" dirty="0">
              <a:solidFill>
                <a:srgbClr val="212121"/>
              </a:solidFill>
              <a:latin typeface="Roboto" panose="02000000000000000000" pitchFamily="2" charset="0"/>
            </a:endParaRPr>
          </a:p>
          <a:p>
            <a:r>
              <a:rPr lang="en-IN" sz="2400" dirty="0">
                <a:solidFill>
                  <a:srgbClr val="212121"/>
                </a:solidFill>
                <a:latin typeface="Roboto" panose="02000000000000000000" pitchFamily="2" charset="0"/>
              </a:rPr>
              <a:t>Where, v is the number of votes for the books; </a:t>
            </a:r>
          </a:p>
          <a:p>
            <a:r>
              <a:rPr lang="en-IN" sz="2400" dirty="0">
                <a:solidFill>
                  <a:srgbClr val="212121"/>
                </a:solidFill>
                <a:latin typeface="Roboto" panose="02000000000000000000" pitchFamily="2" charset="0"/>
              </a:rPr>
              <a:t>m is the minimum votes required to be listed in the chart; </a:t>
            </a:r>
          </a:p>
          <a:p>
            <a:r>
              <a:rPr lang="en-IN" sz="2400" dirty="0">
                <a:solidFill>
                  <a:srgbClr val="212121"/>
                </a:solidFill>
                <a:latin typeface="Roboto" panose="02000000000000000000" pitchFamily="2" charset="0"/>
              </a:rPr>
              <a:t>R is the average rating of the book;</a:t>
            </a:r>
          </a:p>
          <a:p>
            <a:r>
              <a:rPr lang="en-IN" sz="2400" dirty="0">
                <a:solidFill>
                  <a:srgbClr val="212121"/>
                </a:solidFill>
                <a:latin typeface="Roboto" panose="02000000000000000000" pitchFamily="2" charset="0"/>
              </a:rPr>
              <a:t>C is the mean vote across the whole report</a:t>
            </a:r>
            <a:r>
              <a:rPr lang="en-IN" sz="2400" cap="all" dirty="0">
                <a:blipFill>
                  <a:blip r:embed="rId2">
                    <a:extLst>
                      <a:ext uri="{28A0092B-C50C-407E-A947-70E740481C1C}">
                        <a14:useLocalDpi xmlns:a14="http://schemas.microsoft.com/office/drawing/2010/main" val="0"/>
                      </a:ext>
                    </a:extLst>
                  </a:blip>
                  <a:tile tx="6350" ty="-127000" sx="65000" sy="64000" flip="none" algn="tl"/>
                </a:blipFill>
                <a:latin typeface="Arial Narrow" panose="020B0606020202030204" pitchFamily="34" charset="0"/>
                <a:ea typeface="+mj-ea"/>
                <a:cs typeface="+mj-cs"/>
              </a:rPr>
              <a:t>.</a:t>
            </a:r>
          </a:p>
        </p:txBody>
      </p:sp>
      <p:sp>
        <p:nvSpPr>
          <p:cNvPr id="6" name="TextBox 5">
            <a:extLst>
              <a:ext uri="{FF2B5EF4-FFF2-40B4-BE49-F238E27FC236}">
                <a16:creationId xmlns:a16="http://schemas.microsoft.com/office/drawing/2014/main" id="{13614E27-BD29-6470-EFA3-BCEA151629E0}"/>
              </a:ext>
            </a:extLst>
          </p:cNvPr>
          <p:cNvSpPr txBox="1"/>
          <p:nvPr/>
        </p:nvSpPr>
        <p:spPr>
          <a:xfrm>
            <a:off x="1985184" y="148904"/>
            <a:ext cx="10911154" cy="846386"/>
          </a:xfrm>
          <a:prstGeom prst="rect">
            <a:avLst/>
          </a:prstGeom>
          <a:noFill/>
        </p:spPr>
        <p:txBody>
          <a:bodyPr wrap="square">
            <a:spAutoFit/>
          </a:bodyPr>
          <a:lstStyle/>
          <a:p>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1.Popularity based recommendation </a:t>
            </a:r>
          </a:p>
        </p:txBody>
      </p:sp>
    </p:spTree>
    <p:extLst>
      <p:ext uri="{BB962C8B-B14F-4D97-AF65-F5344CB8AC3E}">
        <p14:creationId xmlns:p14="http://schemas.microsoft.com/office/powerpoint/2010/main" val="399031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3.jpeg">
            <a:extLst>
              <a:ext uri="{FF2B5EF4-FFF2-40B4-BE49-F238E27FC236}">
                <a16:creationId xmlns:a16="http://schemas.microsoft.com/office/drawing/2014/main" id="{86E63967-BF86-AACF-0084-064C1864633E}"/>
              </a:ext>
            </a:extLst>
          </p:cNvPr>
          <p:cNvPicPr>
            <a:picLocks noChangeAspect="1"/>
          </p:cNvPicPr>
          <p:nvPr/>
        </p:nvPicPr>
        <p:blipFill>
          <a:blip r:embed="rId2" cstate="print"/>
          <a:stretch>
            <a:fillRect/>
          </a:stretch>
        </p:blipFill>
        <p:spPr>
          <a:xfrm>
            <a:off x="1713721" y="462337"/>
            <a:ext cx="8283033" cy="4756935"/>
          </a:xfrm>
          <a:prstGeom prst="rect">
            <a:avLst/>
          </a:prstGeom>
        </p:spPr>
      </p:pic>
      <p:sp>
        <p:nvSpPr>
          <p:cNvPr id="7" name="TextBox 6">
            <a:extLst>
              <a:ext uri="{FF2B5EF4-FFF2-40B4-BE49-F238E27FC236}">
                <a16:creationId xmlns:a16="http://schemas.microsoft.com/office/drawing/2014/main" id="{DC1B59F8-238F-EEAB-B9A0-F4E36832AF9B}"/>
              </a:ext>
            </a:extLst>
          </p:cNvPr>
          <p:cNvSpPr txBox="1"/>
          <p:nvPr/>
        </p:nvSpPr>
        <p:spPr>
          <a:xfrm>
            <a:off x="1263721" y="5554056"/>
            <a:ext cx="10346077" cy="646331"/>
          </a:xfrm>
          <a:prstGeom prst="rect">
            <a:avLst/>
          </a:prstGeom>
          <a:noFill/>
        </p:spPr>
        <p:txBody>
          <a:bodyPr wrap="square">
            <a:spAutoFit/>
          </a:bodyPr>
          <a:lstStyle/>
          <a:p>
            <a:r>
              <a:rPr lang="en-IN" b="0" i="0" dirty="0">
                <a:solidFill>
                  <a:srgbClr val="000000"/>
                </a:solidFill>
                <a:effectLst/>
                <a:latin typeface="Helvetica Neue"/>
              </a:rPr>
              <a:t>The Popularity based recommender provide a general chart of recommended books to all the users. They are not sensitive to the interests and tastes of a particular user.</a:t>
            </a:r>
            <a:endParaRPr lang="en-IN" dirty="0"/>
          </a:p>
        </p:txBody>
      </p:sp>
    </p:spTree>
    <p:extLst>
      <p:ext uri="{BB962C8B-B14F-4D97-AF65-F5344CB8AC3E}">
        <p14:creationId xmlns:p14="http://schemas.microsoft.com/office/powerpoint/2010/main" val="910773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4F945-B225-5266-0039-DD1FE1644E84}"/>
              </a:ext>
            </a:extLst>
          </p:cNvPr>
          <p:cNvSpPr txBox="1"/>
          <p:nvPr/>
        </p:nvSpPr>
        <p:spPr>
          <a:xfrm>
            <a:off x="1169808" y="368585"/>
            <a:ext cx="10387811" cy="846386"/>
          </a:xfrm>
          <a:prstGeom prst="rect">
            <a:avLst/>
          </a:prstGeom>
          <a:noFill/>
        </p:spPr>
        <p:txBody>
          <a:bodyPr wrap="square">
            <a:spAutoFit/>
          </a:bodyPr>
          <a:lstStyle/>
          <a:p>
            <a:r>
              <a:rPr lang="en-US"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2</a:t>
            </a:r>
            <a:r>
              <a:rPr lang="en-US" sz="3600" dirty="0">
                <a:latin typeface="Rockwell Condensed" panose="02060603050405020104" pitchFamily="18" charset="0"/>
                <a:ea typeface="Tahoma" panose="020B0604030504040204" pitchFamily="34" charset="0"/>
              </a:rPr>
              <a:t>.</a:t>
            </a:r>
            <a:r>
              <a:rPr lang="en-US"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based collaborative filtering</a:t>
            </a:r>
            <a:endPar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
        <p:nvSpPr>
          <p:cNvPr id="5" name="TextBox 4">
            <a:extLst>
              <a:ext uri="{FF2B5EF4-FFF2-40B4-BE49-F238E27FC236}">
                <a16:creationId xmlns:a16="http://schemas.microsoft.com/office/drawing/2014/main" id="{78C8157E-222C-E150-A796-5D4B51FBC365}"/>
              </a:ext>
            </a:extLst>
          </p:cNvPr>
          <p:cNvSpPr txBox="1"/>
          <p:nvPr/>
        </p:nvSpPr>
        <p:spPr>
          <a:xfrm>
            <a:off x="400691" y="1635473"/>
            <a:ext cx="11681717" cy="1477328"/>
          </a:xfrm>
          <a:prstGeom prst="rect">
            <a:avLst/>
          </a:prstGeom>
          <a:noFill/>
        </p:spPr>
        <p:txBody>
          <a:bodyPr wrap="square">
            <a:spAutoFit/>
          </a:bodyPr>
          <a:lstStyle/>
          <a:p>
            <a:pPr marL="285750" indent="-285750">
              <a:buFont typeface="Arial" panose="020B0604020202020204" pitchFamily="34" charset="0"/>
              <a:buChar char="•"/>
            </a:pPr>
            <a:r>
              <a:rPr lang="en-IN" dirty="0"/>
              <a:t>Model based approach involves building machine learning algorithms to predict user's ratings. </a:t>
            </a:r>
          </a:p>
          <a:p>
            <a:pPr marL="285750" indent="-285750">
              <a:buFont typeface="Arial" panose="020B0604020202020204" pitchFamily="34" charset="0"/>
              <a:buChar char="•"/>
            </a:pPr>
            <a:r>
              <a:rPr lang="en-IN" dirty="0"/>
              <a:t>They involve dimensionality reduction methods that reduce high dimensional matrix containing abundant number of missing values with a much smaller matrix in lower-dimensional space.</a:t>
            </a:r>
          </a:p>
          <a:p>
            <a:pPr marL="285750" indent="-285750">
              <a:buFont typeface="Arial" panose="020B0604020202020204" pitchFamily="34" charset="0"/>
              <a:buChar char="•"/>
            </a:pPr>
            <a:r>
              <a:rPr lang="en-IN" dirty="0"/>
              <a:t>The goal is to compare SVD and NMF algorithms, try different configurations of parameters and explore obtained results.</a:t>
            </a:r>
          </a:p>
        </p:txBody>
      </p:sp>
      <p:sp>
        <p:nvSpPr>
          <p:cNvPr id="6" name="Rectangle 1">
            <a:extLst>
              <a:ext uri="{FF2B5EF4-FFF2-40B4-BE49-F238E27FC236}">
                <a16:creationId xmlns:a16="http://schemas.microsoft.com/office/drawing/2014/main" id="{BD7D7686-A3A1-EF5B-5120-4DB654296541}"/>
              </a:ext>
            </a:extLst>
          </p:cNvPr>
          <p:cNvSpPr>
            <a:spLocks noChangeArrowheads="1"/>
          </p:cNvSpPr>
          <p:nvPr/>
        </p:nvSpPr>
        <p:spPr bwMode="auto">
          <a:xfrm>
            <a:off x="513708" y="3717282"/>
            <a:ext cx="352673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Training set size: 307052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Testing set size: 76763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Test set is 20% of the full dataset </a:t>
            </a:r>
          </a:p>
        </p:txBody>
      </p:sp>
    </p:spTree>
    <p:extLst>
      <p:ext uri="{BB962C8B-B14F-4D97-AF65-F5344CB8AC3E}">
        <p14:creationId xmlns:p14="http://schemas.microsoft.com/office/powerpoint/2010/main" val="2507230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4CA7B-6BD8-C67D-0A36-29A22B5C26B7}"/>
              </a:ext>
            </a:extLst>
          </p:cNvPr>
          <p:cNvSpPr txBox="1"/>
          <p:nvPr/>
        </p:nvSpPr>
        <p:spPr>
          <a:xfrm>
            <a:off x="287675" y="807395"/>
            <a:ext cx="11794733" cy="646331"/>
          </a:xfrm>
          <a:prstGeom prst="rect">
            <a:avLst/>
          </a:prstGeom>
          <a:noFill/>
        </p:spPr>
        <p:txBody>
          <a:bodyPr wrap="square">
            <a:spAutoFit/>
          </a:bodyPr>
          <a:lstStyle/>
          <a:p>
            <a:r>
              <a:rPr lang="en-IN" b="0" i="0" dirty="0">
                <a:solidFill>
                  <a:srgbClr val="000000"/>
                </a:solidFill>
                <a:effectLst/>
                <a:latin typeface="Helvetica Neue"/>
              </a:rPr>
              <a:t>Singular Value Decomposition (SVD) and Non-negative Matrix Factorization (NMF) are matrix factorization techniques used for dimensionality reduction. Surprise package provides implementation of those algorithms.</a:t>
            </a:r>
            <a:endParaRPr lang="en-IN" dirty="0"/>
          </a:p>
        </p:txBody>
      </p:sp>
      <p:sp>
        <p:nvSpPr>
          <p:cNvPr id="4" name="Rectangle 1">
            <a:extLst>
              <a:ext uri="{FF2B5EF4-FFF2-40B4-BE49-F238E27FC236}">
                <a16:creationId xmlns:a16="http://schemas.microsoft.com/office/drawing/2014/main" id="{F8EEB506-DB1A-AFB6-4BD2-B9606861F663}"/>
              </a:ext>
            </a:extLst>
          </p:cNvPr>
          <p:cNvSpPr>
            <a:spLocks noChangeArrowheads="1"/>
          </p:cNvSpPr>
          <p:nvPr/>
        </p:nvSpPr>
        <p:spPr bwMode="auto">
          <a:xfrm>
            <a:off x="2383604" y="1873406"/>
            <a:ext cx="6115457"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Georgia" panose="02040502050405020303" pitchFamily="18" charset="0"/>
                <a:cs typeface="Courier New" panose="02070309020205020404" pitchFamily="49" charset="0"/>
              </a:rPr>
              <a:t>Evaluating RMSE of algorithm SVD on 5 split(s)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Georgia" panose="02040502050405020303"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Georgia" panose="02040502050405020303" pitchFamily="18" charset="0"/>
                <a:cs typeface="Courier New" panose="02070309020205020404" pitchFamily="49" charset="0"/>
              </a:rPr>
              <a:t> 	        Fold 1      Fold 2      Fold 3   Fold 4     Fold 5     Mean       Std</a:t>
            </a:r>
            <a:endParaRPr kumimoji="0" lang="en-US" altLang="en-US" sz="1400" b="0" i="0" u="none" strike="noStrike" cap="none" normalizeH="0" baseline="0" dirty="0">
              <a:ln>
                <a:noFill/>
              </a:ln>
              <a:solidFill>
                <a:srgbClr val="000000"/>
              </a:solidFill>
              <a:effectLst/>
              <a:latin typeface="Georgia" panose="02040502050405020303" pitchFamily="18" charset="0"/>
              <a:cs typeface="Courier New" panose="020703090202050204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latin typeface="Georgia" panose="02040502050405020303" pitchFamily="18" charset="0"/>
                <a:cs typeface="Courier New" panose="02070309020205020404" pitchFamily="49" charset="0"/>
              </a:rPr>
              <a:t>Test set        </a:t>
            </a:r>
            <a:r>
              <a:rPr kumimoji="0" lang="en-US" altLang="en-US" sz="1400" b="0" i="0" u="none" strike="noStrike" cap="none" normalizeH="0" baseline="0" dirty="0">
                <a:ln>
                  <a:noFill/>
                </a:ln>
                <a:solidFill>
                  <a:srgbClr val="000000"/>
                </a:solidFill>
                <a:effectLst/>
                <a:latin typeface="Georgia" panose="02040502050405020303" pitchFamily="18" charset="0"/>
                <a:cs typeface="Courier New" panose="02070309020205020404" pitchFamily="49" charset="0"/>
              </a:rPr>
              <a:t> 1.6383    1.6369    1.6301    1.6448    1.6343    1.6369    0.0048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Georgia" panose="02040502050405020303" pitchFamily="18" charset="0"/>
                <a:cs typeface="Courier New" panose="02070309020205020404" pitchFamily="49" charset="0"/>
              </a:rPr>
              <a:t>Fit time         14.13       12.00        9.85        8.90       10.00     10.97       1.87</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Georgia" panose="02040502050405020303" pitchFamily="18" charset="0"/>
                <a:cs typeface="Courier New" panose="02070309020205020404" pitchFamily="49" charset="0"/>
              </a:rPr>
              <a:t>Test time         1.63      0.67          0.66        0.67         1.39       1.00        0.42 </a:t>
            </a:r>
            <a:endParaRPr kumimoji="0" lang="en-US" altLang="en-US" sz="1400" b="0" i="0" u="none" strike="noStrike" cap="none" normalizeH="0" baseline="0" dirty="0">
              <a:ln>
                <a:noFill/>
              </a:ln>
              <a:solidFill>
                <a:schemeClr val="tx1"/>
              </a:solidFill>
              <a:effectLst/>
              <a:latin typeface="Georgia" panose="02040502050405020303" pitchFamily="18" charset="0"/>
            </a:endParaRPr>
          </a:p>
        </p:txBody>
      </p:sp>
      <p:sp>
        <p:nvSpPr>
          <p:cNvPr id="6" name="Rectangle 2">
            <a:extLst>
              <a:ext uri="{FF2B5EF4-FFF2-40B4-BE49-F238E27FC236}">
                <a16:creationId xmlns:a16="http://schemas.microsoft.com/office/drawing/2014/main" id="{1A87124E-AE31-407D-14E5-118323D3FDA5}"/>
              </a:ext>
            </a:extLst>
          </p:cNvPr>
          <p:cNvSpPr>
            <a:spLocks noChangeArrowheads="1"/>
          </p:cNvSpPr>
          <p:nvPr/>
        </p:nvSpPr>
        <p:spPr bwMode="auto">
          <a:xfrm>
            <a:off x="2383603" y="3832641"/>
            <a:ext cx="58665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defTabSz="914400" eaLnBrk="0" fontAlgn="base" hangingPunct="0">
              <a:spcBef>
                <a:spcPct val="0"/>
              </a:spcBef>
              <a:spcAft>
                <a:spcPct val="0"/>
              </a:spcAft>
              <a:buFontTx/>
              <a:buNone/>
            </a:pPr>
            <a:r>
              <a:rPr lang="en-US" altLang="en-US" sz="1400" dirty="0">
                <a:solidFill>
                  <a:srgbClr val="000000"/>
                </a:solidFill>
                <a:latin typeface="Georgia" panose="02040502050405020303" pitchFamily="18" charset="0"/>
                <a:cs typeface="Courier New" panose="02070309020205020404" pitchFamily="49" charset="0"/>
              </a:rPr>
              <a:t>Evaluating RMSE of algorithm NMF on 5 split(s)</a:t>
            </a:r>
          </a:p>
          <a:p>
            <a:pPr marL="0" indent="0" defTabSz="914400" eaLnBrk="0" fontAlgn="base" hangingPunct="0">
              <a:spcBef>
                <a:spcPct val="0"/>
              </a:spcBef>
              <a:spcAft>
                <a:spcPct val="0"/>
              </a:spcAft>
              <a:buFontTx/>
              <a:buNone/>
            </a:pPr>
            <a:endParaRPr lang="en-US" altLang="en-US" sz="1400" dirty="0">
              <a:solidFill>
                <a:srgbClr val="000000"/>
              </a:solidFill>
              <a:latin typeface="Georgia" panose="02040502050405020303" pitchFamily="18" charset="0"/>
              <a:cs typeface="Courier New" panose="02070309020205020404" pitchFamily="49" charset="0"/>
            </a:endParaRPr>
          </a:p>
          <a:p>
            <a:pPr marL="0" indent="0" defTabSz="914400" eaLnBrk="0" fontAlgn="base" hangingPunct="0">
              <a:spcBef>
                <a:spcPct val="0"/>
              </a:spcBef>
              <a:spcAft>
                <a:spcPct val="0"/>
              </a:spcAft>
              <a:buFontTx/>
              <a:buNone/>
            </a:pPr>
            <a:r>
              <a:rPr lang="en-US" altLang="en-US" sz="1400" dirty="0">
                <a:solidFill>
                  <a:srgbClr val="000000"/>
                </a:solidFill>
                <a:latin typeface="Georgia" panose="02040502050405020303" pitchFamily="18" charset="0"/>
                <a:cs typeface="Courier New" panose="02070309020205020404" pitchFamily="49" charset="0"/>
              </a:rPr>
              <a:t>	       Fold 1   Fold 2    Fold 3   Fold 4   Fold 5    Mean      Std</a:t>
            </a:r>
          </a:p>
          <a:p>
            <a:pPr marL="28575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000000"/>
                </a:solidFill>
                <a:latin typeface="Georgia" panose="02040502050405020303" pitchFamily="18" charset="0"/>
                <a:cs typeface="Courier New" panose="02070309020205020404" pitchFamily="49" charset="0"/>
              </a:rPr>
              <a:t> </a:t>
            </a:r>
            <a:r>
              <a:rPr lang="en-US" altLang="en-US" sz="1400" dirty="0" err="1">
                <a:solidFill>
                  <a:srgbClr val="000000"/>
                </a:solidFill>
                <a:latin typeface="Georgia" panose="02040502050405020303" pitchFamily="18" charset="0"/>
                <a:cs typeface="Courier New" panose="02070309020205020404" pitchFamily="49" charset="0"/>
              </a:rPr>
              <a:t>Testset</a:t>
            </a:r>
            <a:r>
              <a:rPr lang="en-US" altLang="en-US" sz="1400" dirty="0">
                <a:solidFill>
                  <a:srgbClr val="000000"/>
                </a:solidFill>
                <a:latin typeface="Georgia" panose="02040502050405020303" pitchFamily="18" charset="0"/>
                <a:cs typeface="Courier New" panose="02070309020205020404" pitchFamily="49" charset="0"/>
              </a:rPr>
              <a:t>      2.4626    2.4568   2.4761   2.4729  2.4785  2.4694   0.0083</a:t>
            </a:r>
          </a:p>
          <a:p>
            <a:pPr marL="28575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000000"/>
                </a:solidFill>
                <a:latin typeface="Georgia" panose="02040502050405020303" pitchFamily="18" charset="0"/>
                <a:cs typeface="Courier New" panose="02070309020205020404" pitchFamily="49" charset="0"/>
              </a:rPr>
              <a:t> Fit time        31.35    24.24     28.51     26.71     28.85     27.93      2.37 </a:t>
            </a:r>
          </a:p>
          <a:p>
            <a:pPr marL="28575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000000"/>
                </a:solidFill>
                <a:latin typeface="Georgia" panose="02040502050405020303" pitchFamily="18" charset="0"/>
                <a:cs typeface="Courier New" panose="02070309020205020404" pitchFamily="49" charset="0"/>
              </a:rPr>
              <a:t>Test time       0.61       0.63      0.61      0.58       1.37        0.76        0.31 </a:t>
            </a:r>
          </a:p>
        </p:txBody>
      </p:sp>
      <p:graphicFrame>
        <p:nvGraphicFramePr>
          <p:cNvPr id="8" name="Table 7">
            <a:extLst>
              <a:ext uri="{FF2B5EF4-FFF2-40B4-BE49-F238E27FC236}">
                <a16:creationId xmlns:a16="http://schemas.microsoft.com/office/drawing/2014/main" id="{C98C4A0F-851A-4558-372F-98829FB6BD8B}"/>
              </a:ext>
            </a:extLst>
          </p:cNvPr>
          <p:cNvGraphicFramePr>
            <a:graphicFrameLocks noGrp="1"/>
          </p:cNvGraphicFramePr>
          <p:nvPr>
            <p:extLst>
              <p:ext uri="{D42A27DB-BD31-4B8C-83A1-F6EECF244321}">
                <p14:modId xmlns:p14="http://schemas.microsoft.com/office/powerpoint/2010/main" val="1431247840"/>
              </p:ext>
            </p:extLst>
          </p:nvPr>
        </p:nvGraphicFramePr>
        <p:xfrm>
          <a:off x="2311685" y="2301411"/>
          <a:ext cx="6369978" cy="976045"/>
        </p:xfrm>
        <a:graphic>
          <a:graphicData uri="http://schemas.openxmlformats.org/drawingml/2006/table">
            <a:tbl>
              <a:tblPr/>
              <a:tblGrid>
                <a:gridCol w="6369978">
                  <a:extLst>
                    <a:ext uri="{9D8B030D-6E8A-4147-A177-3AD203B41FA5}">
                      <a16:colId xmlns:a16="http://schemas.microsoft.com/office/drawing/2014/main" val="2348677746"/>
                    </a:ext>
                  </a:extLst>
                </a:gridCol>
              </a:tblGrid>
              <a:tr h="976045">
                <a:tc>
                  <a:txBody>
                    <a:bodyPr/>
                    <a:lstStyle/>
                    <a:p>
                      <a:r>
                        <a:rPr lang="en-IN" sz="1400" dirty="0">
                          <a:latin typeface="Georgia" panose="02040502050405020303" pitchFamily="18" charset="0"/>
                        </a:rPr>
                        <a:t>      </a:t>
                      </a:r>
                      <a:endParaRPr lang="en-IN" sz="1200" dirty="0">
                        <a:latin typeface="Georgia" panose="0204050205040502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6102349"/>
                  </a:ext>
                </a:extLst>
              </a:tr>
            </a:tbl>
          </a:graphicData>
        </a:graphic>
      </p:graphicFrame>
      <p:cxnSp>
        <p:nvCxnSpPr>
          <p:cNvPr id="10" name="Straight Connector 9">
            <a:extLst>
              <a:ext uri="{FF2B5EF4-FFF2-40B4-BE49-F238E27FC236}">
                <a16:creationId xmlns:a16="http://schemas.microsoft.com/office/drawing/2014/main" id="{F5D38783-EDA9-2535-7CD6-DADBB7943696}"/>
              </a:ext>
            </a:extLst>
          </p:cNvPr>
          <p:cNvCxnSpPr/>
          <p:nvPr/>
        </p:nvCxnSpPr>
        <p:spPr>
          <a:xfrm>
            <a:off x="3503488"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58DACEA-FA9D-54E4-0208-969AA1E1A03E}"/>
              </a:ext>
            </a:extLst>
          </p:cNvPr>
          <p:cNvCxnSpPr/>
          <p:nvPr/>
        </p:nvCxnSpPr>
        <p:spPr>
          <a:xfrm>
            <a:off x="3503488" y="412514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3A85DB-8387-ED90-E35B-9DBBBC09B91D}"/>
              </a:ext>
            </a:extLst>
          </p:cNvPr>
          <p:cNvCxnSpPr/>
          <p:nvPr/>
        </p:nvCxnSpPr>
        <p:spPr>
          <a:xfrm>
            <a:off x="4239802"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5A3EBAC-A6B4-4FFF-E87F-788022057658}"/>
              </a:ext>
            </a:extLst>
          </p:cNvPr>
          <p:cNvCxnSpPr/>
          <p:nvPr/>
        </p:nvCxnSpPr>
        <p:spPr>
          <a:xfrm>
            <a:off x="4957281"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BB68323-493A-698B-D821-58E0727E2056}"/>
              </a:ext>
            </a:extLst>
          </p:cNvPr>
          <p:cNvCxnSpPr/>
          <p:nvPr/>
        </p:nvCxnSpPr>
        <p:spPr>
          <a:xfrm>
            <a:off x="5674760"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AC6E83B-93CE-1158-1A76-900F6E4FB9BE}"/>
              </a:ext>
            </a:extLst>
          </p:cNvPr>
          <p:cNvCxnSpPr/>
          <p:nvPr/>
        </p:nvCxnSpPr>
        <p:spPr>
          <a:xfrm>
            <a:off x="6351142"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EE7254-2161-D094-8DBE-FE4AE8C7DF0E}"/>
              </a:ext>
            </a:extLst>
          </p:cNvPr>
          <p:cNvCxnSpPr/>
          <p:nvPr/>
        </p:nvCxnSpPr>
        <p:spPr>
          <a:xfrm>
            <a:off x="7068621" y="2301411"/>
            <a:ext cx="0" cy="97604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C4DEFA-D79B-BCF0-DBEA-BFB08FFD3EA0}"/>
              </a:ext>
            </a:extLst>
          </p:cNvPr>
          <p:cNvCxnSpPr/>
          <p:nvPr/>
        </p:nvCxnSpPr>
        <p:spPr>
          <a:xfrm>
            <a:off x="7727832" y="2301411"/>
            <a:ext cx="0" cy="976045"/>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0" name="Table 19">
            <a:extLst>
              <a:ext uri="{FF2B5EF4-FFF2-40B4-BE49-F238E27FC236}">
                <a16:creationId xmlns:a16="http://schemas.microsoft.com/office/drawing/2014/main" id="{AB301E4D-79EB-1FBC-6B63-4F759CBDC57F}"/>
              </a:ext>
            </a:extLst>
          </p:cNvPr>
          <p:cNvGraphicFramePr>
            <a:graphicFrameLocks noGrp="1"/>
          </p:cNvGraphicFramePr>
          <p:nvPr>
            <p:extLst>
              <p:ext uri="{D42A27DB-BD31-4B8C-83A1-F6EECF244321}">
                <p14:modId xmlns:p14="http://schemas.microsoft.com/office/powerpoint/2010/main" val="3119429043"/>
              </p:ext>
            </p:extLst>
          </p:nvPr>
        </p:nvGraphicFramePr>
        <p:xfrm>
          <a:off x="2198685" y="4161034"/>
          <a:ext cx="6215846" cy="976045"/>
        </p:xfrm>
        <a:graphic>
          <a:graphicData uri="http://schemas.openxmlformats.org/drawingml/2006/table">
            <a:tbl>
              <a:tblPr/>
              <a:tblGrid>
                <a:gridCol w="6215846">
                  <a:extLst>
                    <a:ext uri="{9D8B030D-6E8A-4147-A177-3AD203B41FA5}">
                      <a16:colId xmlns:a16="http://schemas.microsoft.com/office/drawing/2014/main" val="1997293287"/>
                    </a:ext>
                  </a:extLst>
                </a:gridCol>
              </a:tblGrid>
              <a:tr h="976045">
                <a:tc>
                  <a:txBody>
                    <a:bodyPr/>
                    <a:lstStyle/>
                    <a:p>
                      <a:r>
                        <a:rPr lang="en-IN" dirty="0"/>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81225370"/>
                  </a:ext>
                </a:extLst>
              </a:tr>
            </a:tbl>
          </a:graphicData>
        </a:graphic>
      </p:graphicFrame>
      <p:cxnSp>
        <p:nvCxnSpPr>
          <p:cNvPr id="22" name="Straight Connector 21">
            <a:extLst>
              <a:ext uri="{FF2B5EF4-FFF2-40B4-BE49-F238E27FC236}">
                <a16:creationId xmlns:a16="http://schemas.microsoft.com/office/drawing/2014/main" id="{6E127CD6-E613-C02A-F6B5-9AEF5F6610B6}"/>
              </a:ext>
            </a:extLst>
          </p:cNvPr>
          <p:cNvCxnSpPr/>
          <p:nvPr/>
        </p:nvCxnSpPr>
        <p:spPr>
          <a:xfrm>
            <a:off x="4126786" y="4136917"/>
            <a:ext cx="0" cy="100016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9A5A0D4-5B71-3D1F-910C-B9E09A74D8F8}"/>
              </a:ext>
            </a:extLst>
          </p:cNvPr>
          <p:cNvCxnSpPr/>
          <p:nvPr/>
        </p:nvCxnSpPr>
        <p:spPr>
          <a:xfrm>
            <a:off x="4823716" y="4136917"/>
            <a:ext cx="0" cy="100016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5B97837-F5D5-EFB0-0A78-4DDC606F7A39}"/>
              </a:ext>
            </a:extLst>
          </p:cNvPr>
          <p:cNvCxnSpPr/>
          <p:nvPr/>
        </p:nvCxnSpPr>
        <p:spPr>
          <a:xfrm>
            <a:off x="5441332" y="4136917"/>
            <a:ext cx="0" cy="100016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B19A060-CF50-436D-E852-1DED24611AAB}"/>
              </a:ext>
            </a:extLst>
          </p:cNvPr>
          <p:cNvCxnSpPr/>
          <p:nvPr/>
        </p:nvCxnSpPr>
        <p:spPr>
          <a:xfrm>
            <a:off x="6096000" y="4161034"/>
            <a:ext cx="0" cy="100016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F2397A3-B96E-8F80-FB5C-BC7363F5C4DB}"/>
              </a:ext>
            </a:extLst>
          </p:cNvPr>
          <p:cNvCxnSpPr/>
          <p:nvPr/>
        </p:nvCxnSpPr>
        <p:spPr>
          <a:xfrm>
            <a:off x="6729573" y="4136917"/>
            <a:ext cx="0" cy="100016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7979A20-9B2F-4D22-1A6C-2B772FC4B472}"/>
              </a:ext>
            </a:extLst>
          </p:cNvPr>
          <p:cNvCxnSpPr>
            <a:cxnSpLocks/>
          </p:cNvCxnSpPr>
          <p:nvPr/>
        </p:nvCxnSpPr>
        <p:spPr>
          <a:xfrm>
            <a:off x="7385406" y="4161034"/>
            <a:ext cx="0" cy="1000162"/>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3EF4075A-9BC4-0B30-B7E6-3355E4CE9A84}"/>
              </a:ext>
            </a:extLst>
          </p:cNvPr>
          <p:cNvSpPr txBox="1"/>
          <p:nvPr/>
        </p:nvSpPr>
        <p:spPr>
          <a:xfrm>
            <a:off x="832215" y="5433571"/>
            <a:ext cx="10376890" cy="646331"/>
          </a:xfrm>
          <a:prstGeom prst="rect">
            <a:avLst/>
          </a:prstGeom>
          <a:noFill/>
        </p:spPr>
        <p:txBody>
          <a:bodyPr wrap="square">
            <a:spAutoFit/>
          </a:bodyPr>
          <a:lstStyle/>
          <a:p>
            <a:r>
              <a:rPr lang="en-IN" dirty="0">
                <a:solidFill>
                  <a:srgbClr val="000000"/>
                </a:solidFill>
                <a:latin typeface="Helvetica Neue"/>
              </a:rPr>
              <a:t>It's clear that for the given dataset much better results can be obtained with SVD approach - both in terms of accuracy and training / testing time.</a:t>
            </a:r>
          </a:p>
        </p:txBody>
      </p:sp>
    </p:spTree>
    <p:extLst>
      <p:ext uri="{BB962C8B-B14F-4D97-AF65-F5344CB8AC3E}">
        <p14:creationId xmlns:p14="http://schemas.microsoft.com/office/powerpoint/2010/main" val="2957530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18B45F-ACA2-6896-A15B-FD07E131470B}"/>
              </a:ext>
            </a:extLst>
          </p:cNvPr>
          <p:cNvSpPr txBox="1"/>
          <p:nvPr/>
        </p:nvSpPr>
        <p:spPr>
          <a:xfrm>
            <a:off x="493158" y="514783"/>
            <a:ext cx="11013897" cy="923330"/>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000000"/>
                </a:solidFill>
                <a:effectLst/>
                <a:latin typeface="Helvetica Neue"/>
              </a:rPr>
              <a:t>Optimisation of SVD algorithm Grid Search Cross Validation computes accuracy metrics for an algorithm on various combinations of parameters, over a cross-validation procedure. </a:t>
            </a:r>
          </a:p>
          <a:p>
            <a:pPr marL="285750" indent="-285750">
              <a:buFont typeface="Arial" panose="020B0604020202020204" pitchFamily="34" charset="0"/>
              <a:buChar char="•"/>
            </a:pPr>
            <a:r>
              <a:rPr lang="en-IN" b="0" i="0" dirty="0">
                <a:solidFill>
                  <a:srgbClr val="000000"/>
                </a:solidFill>
                <a:effectLst/>
                <a:latin typeface="Helvetica Neue"/>
              </a:rPr>
              <a:t>It's useful for finding the best configuration of parameters.</a:t>
            </a:r>
            <a:endParaRPr lang="en-IN" dirty="0"/>
          </a:p>
        </p:txBody>
      </p:sp>
      <p:sp>
        <p:nvSpPr>
          <p:cNvPr id="6" name="TextBox 5">
            <a:extLst>
              <a:ext uri="{FF2B5EF4-FFF2-40B4-BE49-F238E27FC236}">
                <a16:creationId xmlns:a16="http://schemas.microsoft.com/office/drawing/2014/main" id="{FE6A84F9-6BE7-CCD9-8C76-CFA4058186A7}"/>
              </a:ext>
            </a:extLst>
          </p:cNvPr>
          <p:cNvSpPr txBox="1"/>
          <p:nvPr/>
        </p:nvSpPr>
        <p:spPr>
          <a:xfrm>
            <a:off x="421239" y="1696715"/>
            <a:ext cx="11085815" cy="2308324"/>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000000"/>
                </a:solidFill>
                <a:effectLst/>
                <a:latin typeface="Helvetica Neue"/>
              </a:rPr>
              <a:t>It is used to find the best setting of parameters:</a:t>
            </a:r>
          </a:p>
          <a:p>
            <a:endParaRPr lang="en-IN" b="0" i="0" dirty="0">
              <a:solidFill>
                <a:srgbClr val="000000"/>
              </a:solidFill>
              <a:effectLst/>
              <a:latin typeface="Helvetica Neue"/>
            </a:endParaRPr>
          </a:p>
          <a:p>
            <a:pPr marL="1200150" lvl="2" indent="-285750">
              <a:buFont typeface="Arial" panose="020B0604020202020204" pitchFamily="34" charset="0"/>
              <a:buChar char="•"/>
            </a:pPr>
            <a:r>
              <a:rPr lang="en-IN" b="0" i="0" dirty="0" err="1">
                <a:solidFill>
                  <a:srgbClr val="000000"/>
                </a:solidFill>
                <a:effectLst/>
                <a:latin typeface="Helvetica Neue"/>
              </a:rPr>
              <a:t>n_factors</a:t>
            </a:r>
            <a:r>
              <a:rPr lang="en-IN" b="0" i="0" dirty="0">
                <a:solidFill>
                  <a:srgbClr val="000000"/>
                </a:solidFill>
                <a:effectLst/>
                <a:latin typeface="Helvetica Neue"/>
              </a:rPr>
              <a:t> - the number of factors </a:t>
            </a:r>
          </a:p>
          <a:p>
            <a:pPr marL="1200150" lvl="2" indent="-285750">
              <a:buFont typeface="Arial" panose="020B0604020202020204" pitchFamily="34" charset="0"/>
              <a:buChar char="•"/>
            </a:pPr>
            <a:r>
              <a:rPr lang="en-IN" b="0" i="0" dirty="0" err="1">
                <a:solidFill>
                  <a:srgbClr val="000000"/>
                </a:solidFill>
                <a:effectLst/>
                <a:latin typeface="Helvetica Neue"/>
              </a:rPr>
              <a:t>lr_all</a:t>
            </a:r>
            <a:r>
              <a:rPr lang="en-IN" b="0" i="0" dirty="0">
                <a:solidFill>
                  <a:srgbClr val="000000"/>
                </a:solidFill>
                <a:effectLst/>
                <a:latin typeface="Helvetica Neue"/>
              </a:rPr>
              <a:t> - the learning rate for all parameters</a:t>
            </a:r>
          </a:p>
          <a:p>
            <a:pPr marL="1200150" lvl="2" indent="-285750">
              <a:buFont typeface="Arial" panose="020B0604020202020204" pitchFamily="34" charset="0"/>
              <a:buChar char="•"/>
            </a:pPr>
            <a:r>
              <a:rPr lang="en-IN" b="0" i="0" dirty="0" err="1">
                <a:solidFill>
                  <a:srgbClr val="000000"/>
                </a:solidFill>
                <a:effectLst/>
                <a:latin typeface="Helvetica Neue"/>
              </a:rPr>
              <a:t>reg_all</a:t>
            </a:r>
            <a:r>
              <a:rPr lang="en-IN" b="0" i="0" dirty="0">
                <a:solidFill>
                  <a:srgbClr val="000000"/>
                </a:solidFill>
                <a:effectLst/>
                <a:latin typeface="Helvetica Neue"/>
              </a:rPr>
              <a:t> - the regularization term for all parameters </a:t>
            </a:r>
          </a:p>
          <a:p>
            <a:pPr lvl="2"/>
            <a:endParaRPr lang="en-IN"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latin typeface="Helvetica Neue"/>
              </a:rPr>
              <a:t>As a result, regarding the majority of parameters, the default setting is the most optimal one. The improvement obtained with Grid Search is very small.</a:t>
            </a:r>
            <a:endParaRPr lang="en-IN" dirty="0"/>
          </a:p>
        </p:txBody>
      </p:sp>
      <p:sp>
        <p:nvSpPr>
          <p:cNvPr id="7" name="Rectangle 2">
            <a:extLst>
              <a:ext uri="{FF2B5EF4-FFF2-40B4-BE49-F238E27FC236}">
                <a16:creationId xmlns:a16="http://schemas.microsoft.com/office/drawing/2014/main" id="{30C8FF41-A486-9ABE-1CED-D7B626AA4F9A}"/>
              </a:ext>
            </a:extLst>
          </p:cNvPr>
          <p:cNvSpPr>
            <a:spLocks noChangeArrowheads="1"/>
          </p:cNvSpPr>
          <p:nvPr/>
        </p:nvSpPr>
        <p:spPr bwMode="auto">
          <a:xfrm>
            <a:off x="1520577" y="4514954"/>
            <a:ext cx="7643972"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Georgia" panose="02040502050405020303" pitchFamily="18" charset="0"/>
                <a:cs typeface="Courier New" panose="02070309020205020404" pitchFamily="49" charset="0"/>
              </a:rPr>
              <a:t>Evaluating RMSE, MAE of algorithm SVD on 5 split(s).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Georgia" panose="02040502050405020303" pitchFamily="18" charset="0"/>
                <a:cs typeface="Courier New" panose="02070309020205020404" pitchFamily="49" charset="0"/>
              </a:rPr>
              <a:t>                                                 Fold 1     Fold 2    Fold 3    Fold 4     Fold 5    Mean      Std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latin typeface="Georgia" panose="02040502050405020303" pitchFamily="18" charset="0"/>
                <a:cs typeface="Courier New" panose="02070309020205020404" pitchFamily="49" charset="0"/>
              </a:rPr>
              <a:t>RMSE (</a:t>
            </a:r>
            <a:r>
              <a:rPr lang="en-US" altLang="en-US" sz="1400" dirty="0" err="1">
                <a:solidFill>
                  <a:srgbClr val="000000"/>
                </a:solidFill>
                <a:latin typeface="Georgia" panose="02040502050405020303" pitchFamily="18" charset="0"/>
                <a:cs typeface="Courier New" panose="02070309020205020404" pitchFamily="49" charset="0"/>
              </a:rPr>
              <a:t>testset</a:t>
            </a:r>
            <a:r>
              <a:rPr lang="en-US" altLang="en-US" sz="1400" dirty="0">
                <a:solidFill>
                  <a:srgbClr val="000000"/>
                </a:solidFill>
                <a:latin typeface="Georgia" panose="02040502050405020303" pitchFamily="18" charset="0"/>
                <a:cs typeface="Courier New" panose="02070309020205020404" pitchFamily="49" charset="0"/>
              </a:rPr>
              <a:t>)              1.6330    1.6317      1.6297    1.6376   1.6220   1.6308   0.0051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latin typeface="Georgia" panose="02040502050405020303" pitchFamily="18" charset="0"/>
                <a:cs typeface="Courier New" panose="02070309020205020404" pitchFamily="49" charset="0"/>
              </a:rPr>
              <a:t>MAE (</a:t>
            </a:r>
            <a:r>
              <a:rPr lang="en-US" altLang="en-US" sz="1400" dirty="0" err="1">
                <a:solidFill>
                  <a:srgbClr val="000000"/>
                </a:solidFill>
                <a:latin typeface="Georgia" panose="02040502050405020303" pitchFamily="18" charset="0"/>
                <a:cs typeface="Courier New" panose="02070309020205020404" pitchFamily="49" charset="0"/>
              </a:rPr>
              <a:t>testset</a:t>
            </a:r>
            <a:r>
              <a:rPr lang="en-US" altLang="en-US" sz="1400" dirty="0">
                <a:solidFill>
                  <a:srgbClr val="000000"/>
                </a:solidFill>
                <a:latin typeface="Georgia" panose="02040502050405020303" pitchFamily="18" charset="0"/>
                <a:cs typeface="Courier New" panose="02070309020205020404" pitchFamily="49" charset="0"/>
              </a:rPr>
              <a:t>)                 1.2618    1.2589     1.2585    1.2642   1.2532   1.2593    0.0037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latin typeface="Georgia" panose="02040502050405020303" pitchFamily="18" charset="0"/>
                <a:cs typeface="Courier New" panose="02070309020205020404" pitchFamily="49" charset="0"/>
              </a:rPr>
              <a:t>Fit time 	       5.53         5.64         5.69       5.65        5.70       5.64        0.06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latin typeface="Georgia" panose="02040502050405020303" pitchFamily="18" charset="0"/>
                <a:cs typeface="Courier New" panose="02070309020205020404" pitchFamily="49" charset="0"/>
              </a:rPr>
              <a:t>Test time                          1.01          0.99        0.61        0.63       0.60       0.77        0.19 </a:t>
            </a:r>
          </a:p>
        </p:txBody>
      </p:sp>
    </p:spTree>
    <p:extLst>
      <p:ext uri="{BB962C8B-B14F-4D97-AF65-F5344CB8AC3E}">
        <p14:creationId xmlns:p14="http://schemas.microsoft.com/office/powerpoint/2010/main" val="297757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A9C6-AC6E-406E-A109-BF06080A1E9F}"/>
              </a:ext>
            </a:extLst>
          </p:cNvPr>
          <p:cNvSpPr>
            <a:spLocks noGrp="1"/>
          </p:cNvSpPr>
          <p:nvPr>
            <p:ph type="title"/>
          </p:nvPr>
        </p:nvSpPr>
        <p:spPr>
          <a:xfrm>
            <a:off x="311285" y="80371"/>
            <a:ext cx="10807819" cy="1609344"/>
          </a:xfrm>
        </p:spPr>
        <p:txBody>
          <a:bodyPr>
            <a:normAutofit fontScale="90000"/>
          </a:bodyPr>
          <a:lstStyle/>
          <a:p>
            <a:pPr algn="ctr"/>
            <a:br>
              <a:rPr lang="en-IN" b="1" dirty="0">
                <a:solidFill>
                  <a:srgbClr val="000000"/>
                </a:solidFill>
                <a:effectLst/>
                <a:latin typeface="Courier New" panose="02070309020205020404" pitchFamily="49" charset="0"/>
              </a:rPr>
            </a:br>
            <a:r>
              <a:rPr lang="en-IN" sz="6000" dirty="0"/>
              <a:t>INVESTIGATING USERS </a:t>
            </a:r>
            <a:br>
              <a:rPr lang="en-IN" sz="6000" dirty="0"/>
            </a:br>
            <a:r>
              <a:rPr lang="en-IN" sz="6000" dirty="0"/>
              <a:t>Dataset</a:t>
            </a:r>
            <a:br>
              <a:rPr lang="en-IN" b="0" dirty="0">
                <a:solidFill>
                  <a:srgbClr val="000000"/>
                </a:solidFill>
                <a:effectLst/>
                <a:latin typeface="Courier New" panose="02070309020205020404" pitchFamily="49" charset="0"/>
              </a:rPr>
            </a:br>
            <a:endParaRPr lang="en-IN" dirty="0"/>
          </a:p>
        </p:txBody>
      </p:sp>
      <p:sp>
        <p:nvSpPr>
          <p:cNvPr id="4" name="Content Placeholder 3">
            <a:extLst>
              <a:ext uri="{FF2B5EF4-FFF2-40B4-BE49-F238E27FC236}">
                <a16:creationId xmlns:a16="http://schemas.microsoft.com/office/drawing/2014/main" id="{A6F1F83A-F6A4-4BB5-AD26-535681FA249F}"/>
              </a:ext>
            </a:extLst>
          </p:cNvPr>
          <p:cNvSpPr>
            <a:spLocks noGrp="1"/>
          </p:cNvSpPr>
          <p:nvPr>
            <p:ph sz="half" idx="2"/>
          </p:nvPr>
        </p:nvSpPr>
        <p:spPr>
          <a:xfrm>
            <a:off x="6364224" y="1689715"/>
            <a:ext cx="4754880" cy="4482485"/>
          </a:xfrm>
        </p:spPr>
        <p:txBody>
          <a:bodyPr>
            <a:normAutofit fontScale="85000" lnSpcReduction="10000"/>
          </a:bodyPr>
          <a:lstStyle/>
          <a:p>
            <a:pPr marL="457200" indent="-457200">
              <a:buAutoNum type="arabicPeriod"/>
            </a:pPr>
            <a:r>
              <a:rPr lang="en-US" dirty="0"/>
              <a:t>Tidied the column names</a:t>
            </a:r>
          </a:p>
          <a:p>
            <a:pPr marL="457200" indent="-457200">
              <a:buAutoNum type="arabicPeriod"/>
            </a:pPr>
            <a:r>
              <a:rPr lang="en-US" dirty="0"/>
              <a:t>Found that all user ID’s are unique</a:t>
            </a:r>
          </a:p>
          <a:p>
            <a:pPr marL="457200" indent="-457200">
              <a:buAutoNum type="arabicPeriod"/>
            </a:pPr>
            <a:r>
              <a:rPr lang="en-US" dirty="0"/>
              <a:t>Found the data types of respective columns and changed the age data type from float to int</a:t>
            </a:r>
          </a:p>
          <a:p>
            <a:pPr marL="457200" indent="-457200">
              <a:buAutoNum type="arabicPeriod"/>
            </a:pPr>
            <a:r>
              <a:rPr lang="en-US" b="0" i="0" dirty="0">
                <a:solidFill>
                  <a:srgbClr val="212121"/>
                </a:solidFill>
                <a:effectLst/>
                <a:latin typeface="Roboto" panose="020B0604020202020204" pitchFamily="2" charset="0"/>
              </a:rPr>
              <a:t>The age range goes from 0 to 244 years old! Obviously this cannot be correct; I'll set all ages less than 5 and older than 100 to </a:t>
            </a:r>
            <a:r>
              <a:rPr lang="en-US" b="0" i="0" dirty="0" err="1">
                <a:solidFill>
                  <a:srgbClr val="212121"/>
                </a:solidFill>
                <a:effectLst/>
                <a:latin typeface="Roboto" panose="020B0604020202020204" pitchFamily="2" charset="0"/>
              </a:rPr>
              <a:t>NaN</a:t>
            </a:r>
            <a:r>
              <a:rPr lang="en-US" b="0" i="0" dirty="0">
                <a:solidFill>
                  <a:srgbClr val="212121"/>
                </a:solidFill>
                <a:effectLst/>
                <a:latin typeface="Roboto" panose="020B0604020202020204" pitchFamily="2" charset="0"/>
              </a:rPr>
              <a:t> to try keep them realistic.</a:t>
            </a:r>
          </a:p>
          <a:p>
            <a:pPr marL="457200" indent="-457200">
              <a:buFont typeface="Wingdings" pitchFamily="2" charset="2"/>
              <a:buAutoNum type="arabicPeriod"/>
            </a:pPr>
            <a:r>
              <a:rPr lang="en-US" dirty="0">
                <a:solidFill>
                  <a:srgbClr val="212121"/>
                </a:solidFill>
                <a:latin typeface="Roboto" panose="02000000000000000000" pitchFamily="2" charset="0"/>
              </a:rPr>
              <a:t>N</a:t>
            </a:r>
            <a:r>
              <a:rPr lang="en-US" b="0" i="0" dirty="0">
                <a:solidFill>
                  <a:srgbClr val="212121"/>
                </a:solidFill>
                <a:effectLst/>
                <a:latin typeface="Roboto" panose="02000000000000000000" pitchFamily="2" charset="0"/>
              </a:rPr>
              <a:t>ow the ages go from 5 to 100, with missing values entered as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Let's plot this to see how they are distributed. </a:t>
            </a:r>
            <a:r>
              <a:rPr lang="en-US" b="0" i="0" dirty="0">
                <a:solidFill>
                  <a:srgbClr val="212121"/>
                </a:solidFill>
                <a:effectLst/>
                <a:latin typeface="Roboto" panose="02000000000000000000" pitchFamily="2" charset="0"/>
                <a:ea typeface="Roboto" panose="02000000000000000000" pitchFamily="2" charset="0"/>
              </a:rPr>
              <a:t>There are 112010 empty age values in our set of 278858 users (or 40.17%).</a:t>
            </a:r>
          </a:p>
          <a:p>
            <a:pPr marL="457200" indent="-457200">
              <a:buFont typeface="Wingdings" pitchFamily="2" charset="2"/>
              <a:buAutoNum type="arabicPeriod"/>
            </a:pPr>
            <a:r>
              <a:rPr lang="en-US" b="0" i="0" dirty="0">
                <a:solidFill>
                  <a:srgbClr val="212121"/>
                </a:solidFill>
                <a:effectLst/>
                <a:latin typeface="Roboto" panose="02000000000000000000" pitchFamily="2" charset="0"/>
              </a:rPr>
              <a:t>It seems that most of our reviewers are in their late 20s to early 30s. (Next slide)</a:t>
            </a:r>
            <a:endParaRPr lang="en-IN" dirty="0">
              <a:latin typeface="Roboto" panose="02000000000000000000" pitchFamily="2" charset="0"/>
              <a:ea typeface="Roboto" panose="02000000000000000000" pitchFamily="2" charset="0"/>
            </a:endParaRPr>
          </a:p>
          <a:p>
            <a:pPr marL="457200" indent="-457200">
              <a:buAutoNum type="arabicPeriod"/>
            </a:pPr>
            <a:endParaRPr lang="en-US" b="0" i="0" dirty="0">
              <a:solidFill>
                <a:srgbClr val="212121"/>
              </a:solidFill>
              <a:effectLst/>
              <a:latin typeface="Roboto" panose="02000000000000000000" pitchFamily="2" charset="0"/>
            </a:endParaRPr>
          </a:p>
        </p:txBody>
      </p:sp>
      <p:graphicFrame>
        <p:nvGraphicFramePr>
          <p:cNvPr id="10" name="Table 10">
            <a:extLst>
              <a:ext uri="{FF2B5EF4-FFF2-40B4-BE49-F238E27FC236}">
                <a16:creationId xmlns:a16="http://schemas.microsoft.com/office/drawing/2014/main" id="{7A5163EF-9CE5-406A-A9F0-43D5F083BC86}"/>
              </a:ext>
            </a:extLst>
          </p:cNvPr>
          <p:cNvGraphicFramePr>
            <a:graphicFrameLocks noGrp="1"/>
          </p:cNvGraphicFramePr>
          <p:nvPr>
            <p:ph sz="half" idx="1"/>
            <p:extLst>
              <p:ext uri="{D42A27DB-BD31-4B8C-83A1-F6EECF244321}">
                <p14:modId xmlns:p14="http://schemas.microsoft.com/office/powerpoint/2010/main" val="3710921421"/>
              </p:ext>
            </p:extLst>
          </p:nvPr>
        </p:nvGraphicFramePr>
        <p:xfrm>
          <a:off x="1069975" y="1568918"/>
          <a:ext cx="4599304" cy="5090160"/>
        </p:xfrm>
        <a:graphic>
          <a:graphicData uri="http://schemas.openxmlformats.org/drawingml/2006/table">
            <a:tbl>
              <a:tblPr firstRow="1" bandRow="1">
                <a:tableStyleId>{5C22544A-7EE6-4342-B048-85BDC9FD1C3A}</a:tableStyleId>
              </a:tblPr>
              <a:tblGrid>
                <a:gridCol w="1149826">
                  <a:extLst>
                    <a:ext uri="{9D8B030D-6E8A-4147-A177-3AD203B41FA5}">
                      <a16:colId xmlns:a16="http://schemas.microsoft.com/office/drawing/2014/main" val="334141123"/>
                    </a:ext>
                  </a:extLst>
                </a:gridCol>
                <a:gridCol w="1149826">
                  <a:extLst>
                    <a:ext uri="{9D8B030D-6E8A-4147-A177-3AD203B41FA5}">
                      <a16:colId xmlns:a16="http://schemas.microsoft.com/office/drawing/2014/main" val="1124090738"/>
                    </a:ext>
                  </a:extLst>
                </a:gridCol>
                <a:gridCol w="1149826">
                  <a:extLst>
                    <a:ext uri="{9D8B030D-6E8A-4147-A177-3AD203B41FA5}">
                      <a16:colId xmlns:a16="http://schemas.microsoft.com/office/drawing/2014/main" val="2070788208"/>
                    </a:ext>
                  </a:extLst>
                </a:gridCol>
                <a:gridCol w="1149826">
                  <a:extLst>
                    <a:ext uri="{9D8B030D-6E8A-4147-A177-3AD203B41FA5}">
                      <a16:colId xmlns:a16="http://schemas.microsoft.com/office/drawing/2014/main" val="3331233107"/>
                    </a:ext>
                  </a:extLst>
                </a:gridCol>
              </a:tblGrid>
              <a:tr h="278844">
                <a:tc>
                  <a:txBody>
                    <a:bodyPr/>
                    <a:lstStyle/>
                    <a:p>
                      <a:r>
                        <a:rPr lang="en-IN" dirty="0">
                          <a:effectLst/>
                        </a:rPr>
                        <a:t>index</a:t>
                      </a:r>
                    </a:p>
                  </a:txBody>
                  <a:tcPr marT="12700" marB="12700" anchor="ctr"/>
                </a:tc>
                <a:tc>
                  <a:txBody>
                    <a:bodyPr/>
                    <a:lstStyle/>
                    <a:p>
                      <a:r>
                        <a:rPr lang="en-IN">
                          <a:effectLst/>
                        </a:rPr>
                        <a:t>user_id</a:t>
                      </a:r>
                    </a:p>
                  </a:txBody>
                  <a:tcPr marT="12700" marB="12700" anchor="ctr"/>
                </a:tc>
                <a:tc>
                  <a:txBody>
                    <a:bodyPr/>
                    <a:lstStyle/>
                    <a:p>
                      <a:r>
                        <a:rPr lang="en-IN">
                          <a:effectLst/>
                        </a:rPr>
                        <a:t>location</a:t>
                      </a:r>
                    </a:p>
                  </a:txBody>
                  <a:tcPr marT="12700" marB="12700" anchor="ctr"/>
                </a:tc>
                <a:tc>
                  <a:txBody>
                    <a:bodyPr/>
                    <a:lstStyle/>
                    <a:p>
                      <a:r>
                        <a:rPr lang="en-IN">
                          <a:effectLst/>
                        </a:rPr>
                        <a:t>age</a:t>
                      </a:r>
                    </a:p>
                  </a:txBody>
                  <a:tcPr marT="12700" marB="12700" anchor="ctr"/>
                </a:tc>
                <a:extLst>
                  <a:ext uri="{0D108BD9-81ED-4DB2-BD59-A6C34878D82A}">
                    <a16:rowId xmlns:a16="http://schemas.microsoft.com/office/drawing/2014/main" val="4280166807"/>
                  </a:ext>
                </a:extLst>
              </a:tr>
              <a:tr h="534058">
                <a:tc>
                  <a:txBody>
                    <a:bodyPr/>
                    <a:lstStyle/>
                    <a:p>
                      <a:pPr algn="r"/>
                      <a:r>
                        <a:rPr lang="en-IN" b="1">
                          <a:effectLst/>
                        </a:rPr>
                        <a:t>0</a:t>
                      </a:r>
                    </a:p>
                  </a:txBody>
                  <a:tcPr marT="12700" marB="12700" anchor="ctr"/>
                </a:tc>
                <a:tc>
                  <a:txBody>
                    <a:bodyPr/>
                    <a:lstStyle/>
                    <a:p>
                      <a:pPr algn="r"/>
                      <a:r>
                        <a:rPr lang="en-IN">
                          <a:effectLst/>
                        </a:rPr>
                        <a:t>1</a:t>
                      </a:r>
                    </a:p>
                  </a:txBody>
                  <a:tcPr marT="12700" marB="12700" anchor="ctr"/>
                </a:tc>
                <a:tc>
                  <a:txBody>
                    <a:bodyPr/>
                    <a:lstStyle/>
                    <a:p>
                      <a:r>
                        <a:rPr lang="en-IN">
                          <a:effectLst/>
                        </a:rPr>
                        <a:t>nyc, new york, usa</a:t>
                      </a:r>
                    </a:p>
                  </a:txBody>
                  <a:tcPr marT="12700" marB="12700" anchor="ctr"/>
                </a:tc>
                <a:tc>
                  <a:txBody>
                    <a:bodyPr/>
                    <a:lstStyle/>
                    <a:p>
                      <a:pPr algn="r"/>
                      <a:r>
                        <a:rPr lang="en-IN">
                          <a:effectLst/>
                        </a:rPr>
                        <a:t>NaN</a:t>
                      </a:r>
                    </a:p>
                  </a:txBody>
                  <a:tcPr marT="12700" marB="12700" anchor="ctr"/>
                </a:tc>
                <a:extLst>
                  <a:ext uri="{0D108BD9-81ED-4DB2-BD59-A6C34878D82A}">
                    <a16:rowId xmlns:a16="http://schemas.microsoft.com/office/drawing/2014/main" val="3952295124"/>
                  </a:ext>
                </a:extLst>
              </a:tr>
              <a:tr h="789272">
                <a:tc>
                  <a:txBody>
                    <a:bodyPr/>
                    <a:lstStyle/>
                    <a:p>
                      <a:pPr algn="r"/>
                      <a:r>
                        <a:rPr lang="en-IN" b="1">
                          <a:effectLst/>
                        </a:rPr>
                        <a:t>1</a:t>
                      </a:r>
                    </a:p>
                  </a:txBody>
                  <a:tcPr marT="12700" marB="12700" anchor="ctr"/>
                </a:tc>
                <a:tc>
                  <a:txBody>
                    <a:bodyPr/>
                    <a:lstStyle/>
                    <a:p>
                      <a:pPr algn="r"/>
                      <a:r>
                        <a:rPr lang="en-IN">
                          <a:effectLst/>
                        </a:rPr>
                        <a:t>2</a:t>
                      </a:r>
                    </a:p>
                  </a:txBody>
                  <a:tcPr marT="12700" marB="12700" anchor="ctr"/>
                </a:tc>
                <a:tc>
                  <a:txBody>
                    <a:bodyPr/>
                    <a:lstStyle/>
                    <a:p>
                      <a:r>
                        <a:rPr lang="en-IN">
                          <a:effectLst/>
                        </a:rPr>
                        <a:t>stockton, california, usa</a:t>
                      </a:r>
                    </a:p>
                  </a:txBody>
                  <a:tcPr marT="12700" marB="12700" anchor="ctr"/>
                </a:tc>
                <a:tc>
                  <a:txBody>
                    <a:bodyPr/>
                    <a:lstStyle/>
                    <a:p>
                      <a:pPr algn="r"/>
                      <a:r>
                        <a:rPr lang="en-IN" dirty="0">
                          <a:effectLst/>
                        </a:rPr>
                        <a:t>18.0</a:t>
                      </a:r>
                    </a:p>
                  </a:txBody>
                  <a:tcPr marT="12700" marB="12700" anchor="ctr"/>
                </a:tc>
                <a:extLst>
                  <a:ext uri="{0D108BD9-81ED-4DB2-BD59-A6C34878D82A}">
                    <a16:rowId xmlns:a16="http://schemas.microsoft.com/office/drawing/2014/main" val="1711661225"/>
                  </a:ext>
                </a:extLst>
              </a:tr>
              <a:tr h="1044485">
                <a:tc>
                  <a:txBody>
                    <a:bodyPr/>
                    <a:lstStyle/>
                    <a:p>
                      <a:pPr algn="r"/>
                      <a:r>
                        <a:rPr lang="en-IN" b="1">
                          <a:effectLst/>
                        </a:rPr>
                        <a:t>2</a:t>
                      </a:r>
                    </a:p>
                  </a:txBody>
                  <a:tcPr marT="12700" marB="12700" anchor="ctr"/>
                </a:tc>
                <a:tc>
                  <a:txBody>
                    <a:bodyPr/>
                    <a:lstStyle/>
                    <a:p>
                      <a:pPr algn="r"/>
                      <a:r>
                        <a:rPr lang="en-IN">
                          <a:effectLst/>
                        </a:rPr>
                        <a:t>3</a:t>
                      </a:r>
                    </a:p>
                  </a:txBody>
                  <a:tcPr marT="12700" marB="12700" anchor="ctr"/>
                </a:tc>
                <a:tc>
                  <a:txBody>
                    <a:bodyPr/>
                    <a:lstStyle/>
                    <a:p>
                      <a:r>
                        <a:rPr lang="en-IN">
                          <a:effectLst/>
                        </a:rPr>
                        <a:t>moscow, yukon territory, russia</a:t>
                      </a:r>
                    </a:p>
                  </a:txBody>
                  <a:tcPr marT="12700" marB="12700" anchor="ctr"/>
                </a:tc>
                <a:tc>
                  <a:txBody>
                    <a:bodyPr/>
                    <a:lstStyle/>
                    <a:p>
                      <a:pPr algn="r"/>
                      <a:r>
                        <a:rPr lang="en-IN">
                          <a:effectLst/>
                        </a:rPr>
                        <a:t>NaN</a:t>
                      </a:r>
                    </a:p>
                  </a:txBody>
                  <a:tcPr marT="12700" marB="12700" anchor="ctr"/>
                </a:tc>
                <a:extLst>
                  <a:ext uri="{0D108BD9-81ED-4DB2-BD59-A6C34878D82A}">
                    <a16:rowId xmlns:a16="http://schemas.microsoft.com/office/drawing/2014/main" val="153905358"/>
                  </a:ext>
                </a:extLst>
              </a:tr>
              <a:tr h="789272">
                <a:tc>
                  <a:txBody>
                    <a:bodyPr/>
                    <a:lstStyle/>
                    <a:p>
                      <a:pPr algn="r"/>
                      <a:r>
                        <a:rPr lang="en-IN" b="1">
                          <a:effectLst/>
                        </a:rPr>
                        <a:t>3</a:t>
                      </a:r>
                    </a:p>
                  </a:txBody>
                  <a:tcPr marT="12700" marB="12700" anchor="ctr"/>
                </a:tc>
                <a:tc>
                  <a:txBody>
                    <a:bodyPr/>
                    <a:lstStyle/>
                    <a:p>
                      <a:pPr algn="r"/>
                      <a:r>
                        <a:rPr lang="en-IN">
                          <a:effectLst/>
                        </a:rPr>
                        <a:t>4</a:t>
                      </a:r>
                    </a:p>
                  </a:txBody>
                  <a:tcPr marT="12700" marB="12700" anchor="ctr"/>
                </a:tc>
                <a:tc>
                  <a:txBody>
                    <a:bodyPr/>
                    <a:lstStyle/>
                    <a:p>
                      <a:r>
                        <a:rPr lang="pt-BR">
                          <a:effectLst/>
                        </a:rPr>
                        <a:t>porto, v.n.gaia, portugal</a:t>
                      </a:r>
                    </a:p>
                  </a:txBody>
                  <a:tcPr marT="12700" marB="12700" anchor="ctr"/>
                </a:tc>
                <a:tc>
                  <a:txBody>
                    <a:bodyPr/>
                    <a:lstStyle/>
                    <a:p>
                      <a:pPr algn="r"/>
                      <a:r>
                        <a:rPr lang="en-IN">
                          <a:effectLst/>
                        </a:rPr>
                        <a:t>17.0</a:t>
                      </a:r>
                    </a:p>
                  </a:txBody>
                  <a:tcPr marT="12700" marB="12700" anchor="ctr"/>
                </a:tc>
                <a:extLst>
                  <a:ext uri="{0D108BD9-81ED-4DB2-BD59-A6C34878D82A}">
                    <a16:rowId xmlns:a16="http://schemas.microsoft.com/office/drawing/2014/main" val="1454701130"/>
                  </a:ext>
                </a:extLst>
              </a:tr>
              <a:tr h="1299699">
                <a:tc>
                  <a:txBody>
                    <a:bodyPr/>
                    <a:lstStyle/>
                    <a:p>
                      <a:pPr algn="r"/>
                      <a:r>
                        <a:rPr lang="en-IN" b="1">
                          <a:effectLst/>
                        </a:rPr>
                        <a:t>4</a:t>
                      </a:r>
                    </a:p>
                  </a:txBody>
                  <a:tcPr marT="12700" marB="12700" anchor="ctr"/>
                </a:tc>
                <a:tc>
                  <a:txBody>
                    <a:bodyPr/>
                    <a:lstStyle/>
                    <a:p>
                      <a:pPr algn="r"/>
                      <a:r>
                        <a:rPr lang="en-IN">
                          <a:effectLst/>
                        </a:rPr>
                        <a:t>5</a:t>
                      </a:r>
                    </a:p>
                  </a:txBody>
                  <a:tcPr marT="12700" marB="12700" anchor="ctr"/>
                </a:tc>
                <a:tc>
                  <a:txBody>
                    <a:bodyPr/>
                    <a:lstStyle/>
                    <a:p>
                      <a:r>
                        <a:rPr lang="en-IN">
                          <a:effectLst/>
                        </a:rPr>
                        <a:t>farnborough, hants, united kingdom</a:t>
                      </a:r>
                    </a:p>
                  </a:txBody>
                  <a:tcPr marT="12700" marB="12700" anchor="ctr"/>
                </a:tc>
                <a:tc>
                  <a:txBody>
                    <a:bodyPr/>
                    <a:lstStyle/>
                    <a:p>
                      <a:pPr algn="r"/>
                      <a:r>
                        <a:rPr lang="en-IN" dirty="0" err="1">
                          <a:effectLst/>
                        </a:rPr>
                        <a:t>NaN</a:t>
                      </a:r>
                      <a:endParaRPr lang="en-IN" dirty="0">
                        <a:effectLst/>
                      </a:endParaRPr>
                    </a:p>
                  </a:txBody>
                  <a:tcPr marT="12700" marB="12700" anchor="ctr"/>
                </a:tc>
                <a:extLst>
                  <a:ext uri="{0D108BD9-81ED-4DB2-BD59-A6C34878D82A}">
                    <a16:rowId xmlns:a16="http://schemas.microsoft.com/office/drawing/2014/main" val="885137566"/>
                  </a:ext>
                </a:extLst>
              </a:tr>
            </a:tbl>
          </a:graphicData>
        </a:graphic>
      </p:graphicFrame>
    </p:spTree>
    <p:extLst>
      <p:ext uri="{BB962C8B-B14F-4D97-AF65-F5344CB8AC3E}">
        <p14:creationId xmlns:p14="http://schemas.microsoft.com/office/powerpoint/2010/main" val="3220999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069937-44C2-A242-F3CD-F1AB0FBBDA6C}"/>
              </a:ext>
            </a:extLst>
          </p:cNvPr>
          <p:cNvSpPr txBox="1"/>
          <p:nvPr/>
        </p:nvSpPr>
        <p:spPr>
          <a:xfrm>
            <a:off x="1089498" y="471951"/>
            <a:ext cx="10525328" cy="846386"/>
          </a:xfrm>
          <a:prstGeom prst="rect">
            <a:avLst/>
          </a:prstGeom>
          <a:noFill/>
        </p:spPr>
        <p:txBody>
          <a:bodyPr wrap="square">
            <a:spAutoFit/>
          </a:bodyPr>
          <a:lstStyle/>
          <a:p>
            <a:pPr algn="ct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3.Recommendation</a:t>
            </a:r>
            <a:r>
              <a:rPr lang="en-IN" sz="4800" dirty="0"/>
              <a:t> </a:t>
            </a: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using</a:t>
            </a:r>
            <a:r>
              <a:rPr lang="en-IN" sz="4800" dirty="0"/>
              <a:t> </a:t>
            </a: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KNN</a:t>
            </a:r>
          </a:p>
        </p:txBody>
      </p:sp>
      <p:sp>
        <p:nvSpPr>
          <p:cNvPr id="6" name="Rectangle 5">
            <a:extLst>
              <a:ext uri="{FF2B5EF4-FFF2-40B4-BE49-F238E27FC236}">
                <a16:creationId xmlns:a16="http://schemas.microsoft.com/office/drawing/2014/main" id="{01FAE6E6-3AB5-48DA-8DBA-DE0EECBCB2CA}"/>
              </a:ext>
            </a:extLst>
          </p:cNvPr>
          <p:cNvSpPr/>
          <p:nvPr/>
        </p:nvSpPr>
        <p:spPr>
          <a:xfrm>
            <a:off x="1089498" y="1391056"/>
            <a:ext cx="8151778" cy="2383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rPr>
              <a:t>The algorithm used for implementing the recommendation system using KNN are </a:t>
            </a:r>
          </a:p>
          <a:p>
            <a:pPr marL="1200150" lvl="2"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rPr>
              <a:t>Cosine similarity</a:t>
            </a:r>
          </a:p>
          <a:p>
            <a:pPr marL="1200150" lvl="2"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rPr>
              <a:t>Nearest Neighbors</a:t>
            </a:r>
          </a:p>
          <a:p>
            <a:pPr algn="ctr"/>
            <a:endParaRPr lang="en-IN" dirty="0"/>
          </a:p>
        </p:txBody>
      </p:sp>
      <p:pic>
        <p:nvPicPr>
          <p:cNvPr id="8" name="Picture 7">
            <a:extLst>
              <a:ext uri="{FF2B5EF4-FFF2-40B4-BE49-F238E27FC236}">
                <a16:creationId xmlns:a16="http://schemas.microsoft.com/office/drawing/2014/main" id="{2BD0C785-4ECF-6F63-DEF5-2B09854CC658}"/>
              </a:ext>
            </a:extLst>
          </p:cNvPr>
          <p:cNvPicPr>
            <a:picLocks noChangeAspect="1"/>
          </p:cNvPicPr>
          <p:nvPr/>
        </p:nvPicPr>
        <p:blipFill>
          <a:blip r:embed="rId3"/>
          <a:stretch>
            <a:fillRect/>
          </a:stretch>
        </p:blipFill>
        <p:spPr>
          <a:xfrm>
            <a:off x="752475" y="3066340"/>
            <a:ext cx="10687050" cy="2943225"/>
          </a:xfrm>
          <a:prstGeom prst="rect">
            <a:avLst/>
          </a:prstGeom>
        </p:spPr>
      </p:pic>
    </p:spTree>
    <p:extLst>
      <p:ext uri="{BB962C8B-B14F-4D97-AF65-F5344CB8AC3E}">
        <p14:creationId xmlns:p14="http://schemas.microsoft.com/office/powerpoint/2010/main" val="1495316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7FC8D-993A-6C9F-FEDA-5289A8B3C124}"/>
              </a:ext>
            </a:extLst>
          </p:cNvPr>
          <p:cNvSpPr txBox="1"/>
          <p:nvPr/>
        </p:nvSpPr>
        <p:spPr>
          <a:xfrm>
            <a:off x="340242" y="861237"/>
            <a:ext cx="11929730" cy="4431983"/>
          </a:xfrm>
          <a:prstGeom prst="rect">
            <a:avLst/>
          </a:prstGeom>
          <a:noFill/>
        </p:spPr>
        <p:txBody>
          <a:bodyPr wrap="square" rtlCol="0">
            <a:spAutoFit/>
          </a:bodyPr>
          <a:lstStyle/>
          <a:p>
            <a:pPr algn="ct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4.MODEL</a:t>
            </a:r>
            <a:r>
              <a:rPr lang="en-IN" dirty="0"/>
              <a:t> </a:t>
            </a: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EVALUATION</a:t>
            </a:r>
          </a:p>
          <a:p>
            <a:pPr algn="ctr"/>
            <a:endPar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a:p>
            <a:pPr algn="ctr"/>
            <a:endPar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a:p>
            <a:pPr marL="285750" indent="-285750">
              <a:buFont typeface="Arial" panose="020B0604020202020204" pitchFamily="34" charset="0"/>
              <a:buChar char="•"/>
            </a:pPr>
            <a:r>
              <a:rPr lang="en-IN" dirty="0">
                <a:ln w="0"/>
                <a:effectLst>
                  <a:outerShdw blurRad="38100" dist="19050" dir="2700000" algn="tl" rotWithShape="0">
                    <a:schemeClr val="dk1">
                      <a:alpha val="40000"/>
                    </a:schemeClr>
                  </a:outerShdw>
                </a:effectLst>
              </a:rPr>
              <a:t>From the above three models we built and by comparing their RMSE </a:t>
            </a:r>
            <a:r>
              <a:rPr lang="en-IN" dirty="0" err="1">
                <a:ln w="0"/>
                <a:effectLst>
                  <a:outerShdw blurRad="38100" dist="19050" dir="2700000" algn="tl" rotWithShape="0">
                    <a:schemeClr val="dk1">
                      <a:alpha val="40000"/>
                    </a:schemeClr>
                  </a:outerShdw>
                </a:effectLst>
              </a:rPr>
              <a:t>values,we</a:t>
            </a:r>
            <a:r>
              <a:rPr lang="en-IN" dirty="0">
                <a:ln w="0"/>
                <a:effectLst>
                  <a:outerShdw blurRad="38100" dist="19050" dir="2700000" algn="tl" rotWithShape="0">
                    <a:schemeClr val="dk1">
                      <a:alpha val="40000"/>
                    </a:schemeClr>
                  </a:outerShdw>
                </a:effectLst>
              </a:rPr>
              <a:t> use recommendation using KNN for model deployment (user based), where we need to give the user-id to get the recommendation of books.</a:t>
            </a:r>
          </a:p>
          <a:p>
            <a:endPar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a:p>
            <a:endPar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3285288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FF3D11-F06B-98E2-2CFB-280026295C16}"/>
              </a:ext>
            </a:extLst>
          </p:cNvPr>
          <p:cNvSpPr/>
          <p:nvPr/>
        </p:nvSpPr>
        <p:spPr>
          <a:xfrm>
            <a:off x="1857983" y="194552"/>
            <a:ext cx="7470841" cy="14688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9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5.Model Deployment</a:t>
            </a:r>
          </a:p>
        </p:txBody>
      </p:sp>
      <p:sp>
        <p:nvSpPr>
          <p:cNvPr id="5" name="Rectangle 4">
            <a:extLst>
              <a:ext uri="{FF2B5EF4-FFF2-40B4-BE49-F238E27FC236}">
                <a16:creationId xmlns:a16="http://schemas.microsoft.com/office/drawing/2014/main" id="{09885663-5D09-83A6-CCED-BEC2031E0A67}"/>
              </a:ext>
            </a:extLst>
          </p:cNvPr>
          <p:cNvSpPr/>
          <p:nvPr/>
        </p:nvSpPr>
        <p:spPr>
          <a:xfrm>
            <a:off x="651753" y="1225685"/>
            <a:ext cx="11021438" cy="559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rPr>
              <a:t>Using </a:t>
            </a:r>
            <a:r>
              <a:rPr lang="en-IN" dirty="0" err="1">
                <a:ln w="0"/>
                <a:solidFill>
                  <a:schemeClr val="tx1"/>
                </a:solidFill>
                <a:effectLst>
                  <a:outerShdw blurRad="38100" dist="19050" dir="2700000" algn="tl" rotWithShape="0">
                    <a:schemeClr val="dk1">
                      <a:alpha val="40000"/>
                    </a:schemeClr>
                  </a:outerShdw>
                </a:effectLst>
              </a:rPr>
              <a:t>Streamlit</a:t>
            </a:r>
            <a:r>
              <a:rPr lang="en-IN" dirty="0">
                <a:ln w="0"/>
                <a:solidFill>
                  <a:schemeClr val="tx1"/>
                </a:solidFill>
                <a:effectLst>
                  <a:outerShdw blurRad="38100" dist="19050" dir="2700000" algn="tl" rotWithShape="0">
                    <a:schemeClr val="dk1">
                      <a:alpha val="40000"/>
                    </a:schemeClr>
                  </a:outerShdw>
                </a:effectLst>
              </a:rPr>
              <a:t>, we deployed our model of book recommendation system using KNN as below:</a:t>
            </a:r>
          </a:p>
        </p:txBody>
      </p:sp>
      <p:pic>
        <p:nvPicPr>
          <p:cNvPr id="7" name="Picture 6" descr="Graphical user interface, text, application">
            <a:extLst>
              <a:ext uri="{FF2B5EF4-FFF2-40B4-BE49-F238E27FC236}">
                <a16:creationId xmlns:a16="http://schemas.microsoft.com/office/drawing/2014/main" id="{E8EF259F-7FC9-0289-0863-997FB865A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05" y="1782253"/>
            <a:ext cx="11702251" cy="4881195"/>
          </a:xfrm>
          <a:prstGeom prst="rect">
            <a:avLst/>
          </a:prstGeom>
        </p:spPr>
      </p:pic>
    </p:spTree>
    <p:extLst>
      <p:ext uri="{BB962C8B-B14F-4D97-AF65-F5344CB8AC3E}">
        <p14:creationId xmlns:p14="http://schemas.microsoft.com/office/powerpoint/2010/main" val="2491213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atsApp Video 2023-02-10 at 13.12.04">
            <a:hlinkClick r:id="" action="ppaction://media"/>
            <a:extLst>
              <a:ext uri="{FF2B5EF4-FFF2-40B4-BE49-F238E27FC236}">
                <a16:creationId xmlns:a16="http://schemas.microsoft.com/office/drawing/2014/main" id="{7B5BF6EC-2B0E-5E49-65BF-FCB9B71231C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11229"/>
          <a:stretch/>
        </p:blipFill>
        <p:spPr>
          <a:xfrm>
            <a:off x="778213" y="904673"/>
            <a:ext cx="9240350" cy="5026280"/>
          </a:xfrm>
          <a:prstGeom prst="rect">
            <a:avLst/>
          </a:prstGeom>
        </p:spPr>
      </p:pic>
    </p:spTree>
    <p:extLst>
      <p:ext uri="{BB962C8B-B14F-4D97-AF65-F5344CB8AC3E}">
        <p14:creationId xmlns:p14="http://schemas.microsoft.com/office/powerpoint/2010/main" val="35967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89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6048F-89B9-846B-6D7C-A14E29CA647F}"/>
              </a:ext>
            </a:extLst>
          </p:cNvPr>
          <p:cNvSpPr txBox="1"/>
          <p:nvPr/>
        </p:nvSpPr>
        <p:spPr>
          <a:xfrm>
            <a:off x="3327991" y="2626241"/>
            <a:ext cx="4529470" cy="1323439"/>
          </a:xfrm>
          <a:prstGeom prst="rect">
            <a:avLst/>
          </a:prstGeom>
          <a:noFill/>
        </p:spPr>
        <p:txBody>
          <a:bodyPr wrap="square" rtlCol="0">
            <a:spAutoFit/>
          </a:bodyPr>
          <a:lstStyle/>
          <a:p>
            <a:pPr algn="ctr"/>
            <a:r>
              <a:rPr lang="en-IN" sz="8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THANK YOU</a:t>
            </a:r>
          </a:p>
        </p:txBody>
      </p:sp>
    </p:spTree>
    <p:extLst>
      <p:ext uri="{BB962C8B-B14F-4D97-AF65-F5344CB8AC3E}">
        <p14:creationId xmlns:p14="http://schemas.microsoft.com/office/powerpoint/2010/main" val="88282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4F2F-1BEB-4C14-87EB-EFAD1FBC4B37}"/>
              </a:ext>
            </a:extLst>
          </p:cNvPr>
          <p:cNvSpPr>
            <a:spLocks noGrp="1"/>
          </p:cNvSpPr>
          <p:nvPr>
            <p:ph type="title"/>
          </p:nvPr>
        </p:nvSpPr>
        <p:spPr/>
        <p:txBody>
          <a:bodyPr/>
          <a:lstStyle/>
          <a:p>
            <a:r>
              <a:rPr lang="en-US" dirty="0"/>
              <a:t>AGE COUNT-PLOT</a:t>
            </a:r>
            <a:endParaRPr lang="en-IN" dirty="0"/>
          </a:p>
        </p:txBody>
      </p:sp>
      <p:sp>
        <p:nvSpPr>
          <p:cNvPr id="3" name="Text Placeholder 2">
            <a:extLst>
              <a:ext uri="{FF2B5EF4-FFF2-40B4-BE49-F238E27FC236}">
                <a16:creationId xmlns:a16="http://schemas.microsoft.com/office/drawing/2014/main" id="{CF4B7968-F2FB-4948-A3F8-C9F82647CCF4}"/>
              </a:ext>
            </a:extLst>
          </p:cNvPr>
          <p:cNvSpPr>
            <a:spLocks noGrp="1"/>
          </p:cNvSpPr>
          <p:nvPr>
            <p:ph type="body" idx="1"/>
          </p:nvPr>
        </p:nvSpPr>
        <p:spPr/>
        <p:txBody>
          <a:bodyPr/>
          <a:lstStyle/>
          <a:p>
            <a:r>
              <a:rPr lang="en-US" dirty="0"/>
              <a:t>AGE PLOT WITH 10 BINS</a:t>
            </a:r>
            <a:endParaRPr lang="en-IN" dirty="0"/>
          </a:p>
        </p:txBody>
      </p:sp>
      <p:sp>
        <p:nvSpPr>
          <p:cNvPr id="5" name="Text Placeholder 4">
            <a:extLst>
              <a:ext uri="{FF2B5EF4-FFF2-40B4-BE49-F238E27FC236}">
                <a16:creationId xmlns:a16="http://schemas.microsoft.com/office/drawing/2014/main" id="{C1BE8F94-BBE1-48E4-8391-EFE6D76CCBDA}"/>
              </a:ext>
            </a:extLst>
          </p:cNvPr>
          <p:cNvSpPr>
            <a:spLocks noGrp="1"/>
          </p:cNvSpPr>
          <p:nvPr>
            <p:ph type="body" sz="quarter" idx="3"/>
          </p:nvPr>
        </p:nvSpPr>
        <p:spPr/>
        <p:txBody>
          <a:bodyPr/>
          <a:lstStyle/>
          <a:p>
            <a:r>
              <a:rPr lang="en-US" dirty="0"/>
              <a:t>SAME PLOT WITHOUT BINNING</a:t>
            </a:r>
            <a:endParaRPr lang="en-IN" dirty="0"/>
          </a:p>
        </p:txBody>
      </p:sp>
      <p:pic>
        <p:nvPicPr>
          <p:cNvPr id="2050" name="Picture 2">
            <a:extLst>
              <a:ext uri="{FF2B5EF4-FFF2-40B4-BE49-F238E27FC236}">
                <a16:creationId xmlns:a16="http://schemas.microsoft.com/office/drawing/2014/main" id="{3E460ED6-27E0-495F-BC53-19F119C78D2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7117" y="2743200"/>
            <a:ext cx="4754563" cy="37923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D5D8E9-F732-4D12-8062-EEA728DB505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64288" y="2743200"/>
            <a:ext cx="4754562" cy="363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3733-B9DF-460E-824E-80B4381103CD}"/>
              </a:ext>
            </a:extLst>
          </p:cNvPr>
          <p:cNvSpPr>
            <a:spLocks noGrp="1"/>
          </p:cNvSpPr>
          <p:nvPr>
            <p:ph type="title"/>
          </p:nvPr>
        </p:nvSpPr>
        <p:spPr/>
        <p:txBody>
          <a:bodyPr/>
          <a:lstStyle/>
          <a:p>
            <a:r>
              <a:rPr lang="en-US" dirty="0"/>
              <a:t>We expand the locations field</a:t>
            </a:r>
            <a:endParaRPr lang="en-IN" dirty="0"/>
          </a:p>
        </p:txBody>
      </p:sp>
      <p:graphicFrame>
        <p:nvGraphicFramePr>
          <p:cNvPr id="4" name="Table 4">
            <a:extLst>
              <a:ext uri="{FF2B5EF4-FFF2-40B4-BE49-F238E27FC236}">
                <a16:creationId xmlns:a16="http://schemas.microsoft.com/office/drawing/2014/main" id="{5E75111C-AE0F-4884-9E8D-7B84EAB1AD69}"/>
              </a:ext>
            </a:extLst>
          </p:cNvPr>
          <p:cNvGraphicFramePr>
            <a:graphicFrameLocks noGrp="1"/>
          </p:cNvGraphicFramePr>
          <p:nvPr>
            <p:ph idx="1"/>
            <p:extLst>
              <p:ext uri="{D42A27DB-BD31-4B8C-83A1-F6EECF244321}">
                <p14:modId xmlns:p14="http://schemas.microsoft.com/office/powerpoint/2010/main" val="1285053595"/>
              </p:ext>
            </p:extLst>
          </p:nvPr>
        </p:nvGraphicFramePr>
        <p:xfrm>
          <a:off x="1069975" y="2120900"/>
          <a:ext cx="10058400" cy="276352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454379899"/>
                    </a:ext>
                  </a:extLst>
                </a:gridCol>
                <a:gridCol w="1676400">
                  <a:extLst>
                    <a:ext uri="{9D8B030D-6E8A-4147-A177-3AD203B41FA5}">
                      <a16:colId xmlns:a16="http://schemas.microsoft.com/office/drawing/2014/main" val="854110244"/>
                    </a:ext>
                  </a:extLst>
                </a:gridCol>
                <a:gridCol w="1676400">
                  <a:extLst>
                    <a:ext uri="{9D8B030D-6E8A-4147-A177-3AD203B41FA5}">
                      <a16:colId xmlns:a16="http://schemas.microsoft.com/office/drawing/2014/main" val="1246189770"/>
                    </a:ext>
                  </a:extLst>
                </a:gridCol>
                <a:gridCol w="1676400">
                  <a:extLst>
                    <a:ext uri="{9D8B030D-6E8A-4147-A177-3AD203B41FA5}">
                      <a16:colId xmlns:a16="http://schemas.microsoft.com/office/drawing/2014/main" val="1790364870"/>
                    </a:ext>
                  </a:extLst>
                </a:gridCol>
                <a:gridCol w="1676400">
                  <a:extLst>
                    <a:ext uri="{9D8B030D-6E8A-4147-A177-3AD203B41FA5}">
                      <a16:colId xmlns:a16="http://schemas.microsoft.com/office/drawing/2014/main" val="123846679"/>
                    </a:ext>
                  </a:extLst>
                </a:gridCol>
                <a:gridCol w="1676400">
                  <a:extLst>
                    <a:ext uri="{9D8B030D-6E8A-4147-A177-3AD203B41FA5}">
                      <a16:colId xmlns:a16="http://schemas.microsoft.com/office/drawing/2014/main" val="4034332744"/>
                    </a:ext>
                  </a:extLst>
                </a:gridCol>
              </a:tblGrid>
              <a:tr h="370840">
                <a:tc>
                  <a:txBody>
                    <a:bodyPr/>
                    <a:lstStyle/>
                    <a:p>
                      <a:pPr algn="r"/>
                      <a:endParaRPr lang="en-IN" b="1" dirty="0">
                        <a:effectLst/>
                      </a:endParaRPr>
                    </a:p>
                  </a:txBody>
                  <a:tcPr anchor="ctr"/>
                </a:tc>
                <a:tc>
                  <a:txBody>
                    <a:bodyPr/>
                    <a:lstStyle/>
                    <a:p>
                      <a:pPr algn="r"/>
                      <a:r>
                        <a:rPr lang="en-US" b="1" dirty="0" err="1">
                          <a:effectLst/>
                        </a:rPr>
                        <a:t>User_id</a:t>
                      </a:r>
                      <a:endParaRPr lang="en-IN" b="1" dirty="0">
                        <a:effectLst/>
                      </a:endParaRPr>
                    </a:p>
                  </a:txBody>
                  <a:tcPr anchor="ctr"/>
                </a:tc>
                <a:tc>
                  <a:txBody>
                    <a:bodyPr/>
                    <a:lstStyle/>
                    <a:p>
                      <a:pPr algn="r"/>
                      <a:r>
                        <a:rPr lang="en-US" b="1" dirty="0">
                          <a:effectLst/>
                        </a:rPr>
                        <a:t>a</a:t>
                      </a:r>
                      <a:r>
                        <a:rPr lang="en-IN" b="1" dirty="0" err="1">
                          <a:effectLst/>
                        </a:rPr>
                        <a:t>ge</a:t>
                      </a:r>
                      <a:endParaRPr lang="en-IN" b="1" dirty="0">
                        <a:effectLst/>
                      </a:endParaRPr>
                    </a:p>
                  </a:txBody>
                  <a:tcPr anchor="ctr"/>
                </a:tc>
                <a:tc>
                  <a:txBody>
                    <a:bodyPr/>
                    <a:lstStyle/>
                    <a:p>
                      <a:pPr algn="r"/>
                      <a:r>
                        <a:rPr lang="en-US" b="1" dirty="0">
                          <a:effectLst/>
                        </a:rPr>
                        <a:t>c</a:t>
                      </a:r>
                      <a:r>
                        <a:rPr lang="en-IN" b="1" dirty="0" err="1">
                          <a:effectLst/>
                        </a:rPr>
                        <a:t>ity</a:t>
                      </a:r>
                      <a:endParaRPr lang="en-IN" b="1" dirty="0">
                        <a:effectLst/>
                      </a:endParaRPr>
                    </a:p>
                  </a:txBody>
                  <a:tcPr anchor="ctr"/>
                </a:tc>
                <a:tc>
                  <a:txBody>
                    <a:bodyPr/>
                    <a:lstStyle/>
                    <a:p>
                      <a:pPr algn="r"/>
                      <a:r>
                        <a:rPr lang="en-US" b="1" dirty="0">
                          <a:effectLst/>
                        </a:rPr>
                        <a:t>s</a:t>
                      </a:r>
                      <a:r>
                        <a:rPr lang="en-IN" b="1" dirty="0" err="1">
                          <a:effectLst/>
                        </a:rPr>
                        <a:t>tate</a:t>
                      </a:r>
                      <a:endParaRPr lang="en-IN" b="1" dirty="0">
                        <a:effectLst/>
                      </a:endParaRPr>
                    </a:p>
                  </a:txBody>
                  <a:tcPr anchor="ctr"/>
                </a:tc>
                <a:tc>
                  <a:txBody>
                    <a:bodyPr/>
                    <a:lstStyle/>
                    <a:p>
                      <a:r>
                        <a:rPr lang="en-US" dirty="0"/>
                        <a:t>Country</a:t>
                      </a:r>
                      <a:endParaRPr lang="en-IN" dirty="0"/>
                    </a:p>
                  </a:txBody>
                  <a:tcPr/>
                </a:tc>
                <a:extLst>
                  <a:ext uri="{0D108BD9-81ED-4DB2-BD59-A6C34878D82A}">
                    <a16:rowId xmlns:a16="http://schemas.microsoft.com/office/drawing/2014/main" val="2254242375"/>
                  </a:ext>
                </a:extLst>
              </a:tr>
              <a:tr h="370840">
                <a:tc>
                  <a:txBody>
                    <a:bodyPr/>
                    <a:lstStyle/>
                    <a:p>
                      <a:pPr fontAlgn="ctr"/>
                      <a:r>
                        <a:rPr lang="en-IN" b="1" dirty="0">
                          <a:effectLst/>
                        </a:rPr>
                        <a:t>0</a:t>
                      </a:r>
                    </a:p>
                  </a:txBody>
                  <a:tcPr anchor="ctr"/>
                </a:tc>
                <a:tc>
                  <a:txBody>
                    <a:bodyPr/>
                    <a:lstStyle/>
                    <a:p>
                      <a:pPr algn="r"/>
                      <a:r>
                        <a:rPr lang="en-IN" dirty="0">
                          <a:effectLst/>
                        </a:rPr>
                        <a:t>1</a:t>
                      </a:r>
                    </a:p>
                  </a:txBody>
                  <a:tcPr anchor="ctr"/>
                </a:tc>
                <a:tc>
                  <a:txBody>
                    <a:bodyPr/>
                    <a:lstStyle/>
                    <a:p>
                      <a:pPr algn="r"/>
                      <a:r>
                        <a:rPr lang="en-IN">
                          <a:effectLst/>
                        </a:rPr>
                        <a:t>NaN</a:t>
                      </a:r>
                    </a:p>
                  </a:txBody>
                  <a:tcPr anchor="ctr"/>
                </a:tc>
                <a:tc>
                  <a:txBody>
                    <a:bodyPr/>
                    <a:lstStyle/>
                    <a:p>
                      <a:pPr algn="r"/>
                      <a:r>
                        <a:rPr lang="en-IN">
                          <a:effectLst/>
                        </a:rPr>
                        <a:t>nyc</a:t>
                      </a:r>
                    </a:p>
                  </a:txBody>
                  <a:tcPr anchor="ctr"/>
                </a:tc>
                <a:tc>
                  <a:txBody>
                    <a:bodyPr/>
                    <a:lstStyle/>
                    <a:p>
                      <a:pPr algn="r"/>
                      <a:r>
                        <a:rPr lang="en-IN">
                          <a:effectLst/>
                        </a:rPr>
                        <a:t>new york</a:t>
                      </a:r>
                    </a:p>
                  </a:txBody>
                  <a:tcPr anchor="ctr"/>
                </a:tc>
                <a:tc>
                  <a:txBody>
                    <a:bodyPr/>
                    <a:lstStyle/>
                    <a:p>
                      <a:pPr algn="r"/>
                      <a:r>
                        <a:rPr lang="en-IN">
                          <a:effectLst/>
                        </a:rPr>
                        <a:t>usa</a:t>
                      </a:r>
                    </a:p>
                  </a:txBody>
                  <a:tcPr anchor="ctr"/>
                </a:tc>
                <a:extLst>
                  <a:ext uri="{0D108BD9-81ED-4DB2-BD59-A6C34878D82A}">
                    <a16:rowId xmlns:a16="http://schemas.microsoft.com/office/drawing/2014/main" val="1868810566"/>
                  </a:ext>
                </a:extLst>
              </a:tr>
              <a:tr h="370840">
                <a:tc>
                  <a:txBody>
                    <a:bodyPr/>
                    <a:lstStyle/>
                    <a:p>
                      <a:pPr fontAlgn="ctr"/>
                      <a:r>
                        <a:rPr lang="en-IN" b="1">
                          <a:effectLst/>
                        </a:rPr>
                        <a:t>1</a:t>
                      </a:r>
                    </a:p>
                  </a:txBody>
                  <a:tcPr anchor="ctr"/>
                </a:tc>
                <a:tc>
                  <a:txBody>
                    <a:bodyPr/>
                    <a:lstStyle/>
                    <a:p>
                      <a:pPr algn="r"/>
                      <a:r>
                        <a:rPr lang="en-IN">
                          <a:effectLst/>
                        </a:rPr>
                        <a:t>2</a:t>
                      </a:r>
                    </a:p>
                  </a:txBody>
                  <a:tcPr anchor="ctr"/>
                </a:tc>
                <a:tc>
                  <a:txBody>
                    <a:bodyPr/>
                    <a:lstStyle/>
                    <a:p>
                      <a:pPr algn="r"/>
                      <a:r>
                        <a:rPr lang="en-IN">
                          <a:effectLst/>
                        </a:rPr>
                        <a:t>18.0</a:t>
                      </a:r>
                    </a:p>
                  </a:txBody>
                  <a:tcPr anchor="ctr"/>
                </a:tc>
                <a:tc>
                  <a:txBody>
                    <a:bodyPr/>
                    <a:lstStyle/>
                    <a:p>
                      <a:pPr algn="r"/>
                      <a:r>
                        <a:rPr lang="en-IN">
                          <a:effectLst/>
                        </a:rPr>
                        <a:t>stockton</a:t>
                      </a:r>
                    </a:p>
                  </a:txBody>
                  <a:tcPr anchor="ctr"/>
                </a:tc>
                <a:tc>
                  <a:txBody>
                    <a:bodyPr/>
                    <a:lstStyle/>
                    <a:p>
                      <a:pPr algn="r"/>
                      <a:r>
                        <a:rPr lang="en-IN">
                          <a:effectLst/>
                        </a:rPr>
                        <a:t>california</a:t>
                      </a:r>
                    </a:p>
                  </a:txBody>
                  <a:tcPr anchor="ctr"/>
                </a:tc>
                <a:tc>
                  <a:txBody>
                    <a:bodyPr/>
                    <a:lstStyle/>
                    <a:p>
                      <a:pPr algn="r"/>
                      <a:r>
                        <a:rPr lang="en-IN">
                          <a:effectLst/>
                        </a:rPr>
                        <a:t>usa</a:t>
                      </a:r>
                    </a:p>
                  </a:txBody>
                  <a:tcPr anchor="ctr"/>
                </a:tc>
                <a:extLst>
                  <a:ext uri="{0D108BD9-81ED-4DB2-BD59-A6C34878D82A}">
                    <a16:rowId xmlns:a16="http://schemas.microsoft.com/office/drawing/2014/main" val="936230187"/>
                  </a:ext>
                </a:extLst>
              </a:tr>
              <a:tr h="370840">
                <a:tc>
                  <a:txBody>
                    <a:bodyPr/>
                    <a:lstStyle/>
                    <a:p>
                      <a:pPr fontAlgn="ctr"/>
                      <a:r>
                        <a:rPr lang="en-IN" b="1">
                          <a:effectLst/>
                        </a:rPr>
                        <a:t>2</a:t>
                      </a:r>
                    </a:p>
                  </a:txBody>
                  <a:tcPr anchor="ctr"/>
                </a:tc>
                <a:tc>
                  <a:txBody>
                    <a:bodyPr/>
                    <a:lstStyle/>
                    <a:p>
                      <a:pPr algn="r"/>
                      <a:r>
                        <a:rPr lang="en-IN">
                          <a:effectLst/>
                        </a:rPr>
                        <a:t>3</a:t>
                      </a:r>
                    </a:p>
                  </a:txBody>
                  <a:tcPr anchor="ctr"/>
                </a:tc>
                <a:tc>
                  <a:txBody>
                    <a:bodyPr/>
                    <a:lstStyle/>
                    <a:p>
                      <a:pPr algn="r"/>
                      <a:r>
                        <a:rPr lang="en-IN">
                          <a:effectLst/>
                        </a:rPr>
                        <a:t>NaN</a:t>
                      </a:r>
                    </a:p>
                  </a:txBody>
                  <a:tcPr anchor="ctr"/>
                </a:tc>
                <a:tc>
                  <a:txBody>
                    <a:bodyPr/>
                    <a:lstStyle/>
                    <a:p>
                      <a:pPr algn="r"/>
                      <a:r>
                        <a:rPr lang="en-IN">
                          <a:effectLst/>
                        </a:rPr>
                        <a:t>moscow</a:t>
                      </a:r>
                    </a:p>
                  </a:txBody>
                  <a:tcPr anchor="ctr"/>
                </a:tc>
                <a:tc>
                  <a:txBody>
                    <a:bodyPr/>
                    <a:lstStyle/>
                    <a:p>
                      <a:pPr algn="r"/>
                      <a:r>
                        <a:rPr lang="en-IN">
                          <a:effectLst/>
                        </a:rPr>
                        <a:t>yukon territory</a:t>
                      </a:r>
                    </a:p>
                  </a:txBody>
                  <a:tcPr anchor="ctr"/>
                </a:tc>
                <a:tc>
                  <a:txBody>
                    <a:bodyPr/>
                    <a:lstStyle/>
                    <a:p>
                      <a:pPr algn="r"/>
                      <a:r>
                        <a:rPr lang="en-IN">
                          <a:effectLst/>
                        </a:rPr>
                        <a:t>russia</a:t>
                      </a:r>
                    </a:p>
                  </a:txBody>
                  <a:tcPr anchor="ctr"/>
                </a:tc>
                <a:extLst>
                  <a:ext uri="{0D108BD9-81ED-4DB2-BD59-A6C34878D82A}">
                    <a16:rowId xmlns:a16="http://schemas.microsoft.com/office/drawing/2014/main" val="3335768280"/>
                  </a:ext>
                </a:extLst>
              </a:tr>
              <a:tr h="370840">
                <a:tc>
                  <a:txBody>
                    <a:bodyPr/>
                    <a:lstStyle/>
                    <a:p>
                      <a:pPr fontAlgn="ctr"/>
                      <a:r>
                        <a:rPr lang="en-IN" b="1">
                          <a:effectLst/>
                        </a:rPr>
                        <a:t>3</a:t>
                      </a:r>
                    </a:p>
                  </a:txBody>
                  <a:tcPr anchor="ctr"/>
                </a:tc>
                <a:tc>
                  <a:txBody>
                    <a:bodyPr/>
                    <a:lstStyle/>
                    <a:p>
                      <a:pPr algn="r"/>
                      <a:r>
                        <a:rPr lang="en-IN">
                          <a:effectLst/>
                        </a:rPr>
                        <a:t>4</a:t>
                      </a:r>
                    </a:p>
                  </a:txBody>
                  <a:tcPr anchor="ctr"/>
                </a:tc>
                <a:tc>
                  <a:txBody>
                    <a:bodyPr/>
                    <a:lstStyle/>
                    <a:p>
                      <a:pPr algn="r"/>
                      <a:r>
                        <a:rPr lang="en-IN">
                          <a:effectLst/>
                        </a:rPr>
                        <a:t>17.0</a:t>
                      </a:r>
                    </a:p>
                  </a:txBody>
                  <a:tcPr anchor="ctr"/>
                </a:tc>
                <a:tc>
                  <a:txBody>
                    <a:bodyPr/>
                    <a:lstStyle/>
                    <a:p>
                      <a:pPr algn="r"/>
                      <a:r>
                        <a:rPr lang="en-IN">
                          <a:effectLst/>
                        </a:rPr>
                        <a:t>porto</a:t>
                      </a:r>
                    </a:p>
                  </a:txBody>
                  <a:tcPr anchor="ctr"/>
                </a:tc>
                <a:tc>
                  <a:txBody>
                    <a:bodyPr/>
                    <a:lstStyle/>
                    <a:p>
                      <a:pPr algn="r"/>
                      <a:r>
                        <a:rPr lang="en-IN">
                          <a:effectLst/>
                        </a:rPr>
                        <a:t>v.n.gaia</a:t>
                      </a:r>
                    </a:p>
                  </a:txBody>
                  <a:tcPr anchor="ctr"/>
                </a:tc>
                <a:tc>
                  <a:txBody>
                    <a:bodyPr/>
                    <a:lstStyle/>
                    <a:p>
                      <a:pPr algn="r"/>
                      <a:r>
                        <a:rPr lang="en-IN">
                          <a:effectLst/>
                        </a:rPr>
                        <a:t>portugal</a:t>
                      </a:r>
                    </a:p>
                  </a:txBody>
                  <a:tcPr anchor="ctr"/>
                </a:tc>
                <a:extLst>
                  <a:ext uri="{0D108BD9-81ED-4DB2-BD59-A6C34878D82A}">
                    <a16:rowId xmlns:a16="http://schemas.microsoft.com/office/drawing/2014/main" val="101168978"/>
                  </a:ext>
                </a:extLst>
              </a:tr>
              <a:tr h="370840">
                <a:tc>
                  <a:txBody>
                    <a:bodyPr/>
                    <a:lstStyle/>
                    <a:p>
                      <a:pPr fontAlgn="ctr"/>
                      <a:r>
                        <a:rPr lang="en-IN" b="1">
                          <a:effectLst/>
                        </a:rPr>
                        <a:t>4</a:t>
                      </a:r>
                    </a:p>
                  </a:txBody>
                  <a:tcPr anchor="ctr"/>
                </a:tc>
                <a:tc>
                  <a:txBody>
                    <a:bodyPr/>
                    <a:lstStyle/>
                    <a:p>
                      <a:pPr algn="r"/>
                      <a:r>
                        <a:rPr lang="en-IN">
                          <a:effectLst/>
                        </a:rPr>
                        <a:t>5</a:t>
                      </a:r>
                    </a:p>
                  </a:txBody>
                  <a:tcPr anchor="ctr"/>
                </a:tc>
                <a:tc>
                  <a:txBody>
                    <a:bodyPr/>
                    <a:lstStyle/>
                    <a:p>
                      <a:pPr algn="r"/>
                      <a:r>
                        <a:rPr lang="en-IN">
                          <a:effectLst/>
                        </a:rPr>
                        <a:t>NaN</a:t>
                      </a:r>
                    </a:p>
                  </a:txBody>
                  <a:tcPr anchor="ctr"/>
                </a:tc>
                <a:tc>
                  <a:txBody>
                    <a:bodyPr/>
                    <a:lstStyle/>
                    <a:p>
                      <a:pPr algn="r"/>
                      <a:r>
                        <a:rPr lang="en-IN">
                          <a:effectLst/>
                        </a:rPr>
                        <a:t>farnborough</a:t>
                      </a:r>
                    </a:p>
                  </a:txBody>
                  <a:tcPr anchor="ctr"/>
                </a:tc>
                <a:tc>
                  <a:txBody>
                    <a:bodyPr/>
                    <a:lstStyle/>
                    <a:p>
                      <a:pPr algn="r"/>
                      <a:r>
                        <a:rPr lang="en-IN">
                          <a:effectLst/>
                        </a:rPr>
                        <a:t>hants</a:t>
                      </a:r>
                    </a:p>
                  </a:txBody>
                  <a:tcPr anchor="ctr"/>
                </a:tc>
                <a:tc>
                  <a:txBody>
                    <a:bodyPr/>
                    <a:lstStyle/>
                    <a:p>
                      <a:pPr algn="r"/>
                      <a:r>
                        <a:rPr lang="en-IN" dirty="0">
                          <a:effectLst/>
                        </a:rPr>
                        <a:t>united kingdom</a:t>
                      </a:r>
                    </a:p>
                  </a:txBody>
                  <a:tcPr anchor="ctr"/>
                </a:tc>
                <a:extLst>
                  <a:ext uri="{0D108BD9-81ED-4DB2-BD59-A6C34878D82A}">
                    <a16:rowId xmlns:a16="http://schemas.microsoft.com/office/drawing/2014/main" val="4135678185"/>
                  </a:ext>
                </a:extLst>
              </a:tr>
            </a:tbl>
          </a:graphicData>
        </a:graphic>
      </p:graphicFrame>
    </p:spTree>
    <p:extLst>
      <p:ext uri="{BB962C8B-B14F-4D97-AF65-F5344CB8AC3E}">
        <p14:creationId xmlns:p14="http://schemas.microsoft.com/office/powerpoint/2010/main" val="414816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6D14-425A-448D-9820-CF739DB8ACBD}"/>
              </a:ext>
            </a:extLst>
          </p:cNvPr>
          <p:cNvSpPr>
            <a:spLocks noGrp="1"/>
          </p:cNvSpPr>
          <p:nvPr>
            <p:ph type="title"/>
          </p:nvPr>
        </p:nvSpPr>
        <p:spPr/>
        <p:txBody>
          <a:bodyPr/>
          <a:lstStyle/>
          <a:p>
            <a:pPr algn="ctr"/>
            <a:r>
              <a:rPr lang="en-US" dirty="0"/>
              <a:t>TOP 10 CITIES in the dataset</a:t>
            </a:r>
            <a:endParaRPr lang="en-IN" dirty="0"/>
          </a:p>
        </p:txBody>
      </p:sp>
      <p:graphicFrame>
        <p:nvGraphicFramePr>
          <p:cNvPr id="4" name="Table 4">
            <a:extLst>
              <a:ext uri="{FF2B5EF4-FFF2-40B4-BE49-F238E27FC236}">
                <a16:creationId xmlns:a16="http://schemas.microsoft.com/office/drawing/2014/main" id="{AE585212-C2CB-4F85-A527-12D9C490D8B6}"/>
              </a:ext>
            </a:extLst>
          </p:cNvPr>
          <p:cNvGraphicFramePr>
            <a:graphicFrameLocks noGrp="1"/>
          </p:cNvGraphicFramePr>
          <p:nvPr>
            <p:ph idx="1"/>
            <p:extLst>
              <p:ext uri="{D42A27DB-BD31-4B8C-83A1-F6EECF244321}">
                <p14:modId xmlns:p14="http://schemas.microsoft.com/office/powerpoint/2010/main" val="2261536605"/>
              </p:ext>
            </p:extLst>
          </p:nvPr>
        </p:nvGraphicFramePr>
        <p:xfrm>
          <a:off x="471638" y="2120900"/>
          <a:ext cx="5698158" cy="3708400"/>
        </p:xfrm>
        <a:graphic>
          <a:graphicData uri="http://schemas.openxmlformats.org/drawingml/2006/table">
            <a:tbl>
              <a:tblPr firstRow="1" bandRow="1">
                <a:tableStyleId>{5C22544A-7EE6-4342-B048-85BDC9FD1C3A}</a:tableStyleId>
              </a:tblPr>
              <a:tblGrid>
                <a:gridCol w="2849079">
                  <a:extLst>
                    <a:ext uri="{9D8B030D-6E8A-4147-A177-3AD203B41FA5}">
                      <a16:colId xmlns:a16="http://schemas.microsoft.com/office/drawing/2014/main" val="4145053298"/>
                    </a:ext>
                  </a:extLst>
                </a:gridCol>
                <a:gridCol w="2849079">
                  <a:extLst>
                    <a:ext uri="{9D8B030D-6E8A-4147-A177-3AD203B41FA5}">
                      <a16:colId xmlns:a16="http://schemas.microsoft.com/office/drawing/2014/main" val="3507833358"/>
                    </a:ext>
                  </a:extLst>
                </a:gridCol>
              </a:tblGrid>
              <a:tr h="370840">
                <a:tc>
                  <a:txBody>
                    <a:bodyPr/>
                    <a:lstStyle/>
                    <a:p>
                      <a:r>
                        <a:rPr lang="en-US" dirty="0"/>
                        <a:t>LONDON</a:t>
                      </a:r>
                      <a:endParaRPr lang="en-IN" dirty="0"/>
                    </a:p>
                  </a:txBody>
                  <a:tcPr/>
                </a:tc>
                <a:tc>
                  <a:txBody>
                    <a:bodyPr/>
                    <a:lstStyle/>
                    <a:p>
                      <a:r>
                        <a:rPr lang="en-US" dirty="0"/>
                        <a:t>4105</a:t>
                      </a:r>
                      <a:endParaRPr lang="en-IN" dirty="0"/>
                    </a:p>
                  </a:txBody>
                  <a:tcPr/>
                </a:tc>
                <a:extLst>
                  <a:ext uri="{0D108BD9-81ED-4DB2-BD59-A6C34878D82A}">
                    <a16:rowId xmlns:a16="http://schemas.microsoft.com/office/drawing/2014/main" val="976653119"/>
                  </a:ext>
                </a:extLst>
              </a:tr>
              <a:tr h="370840">
                <a:tc>
                  <a:txBody>
                    <a:bodyPr/>
                    <a:lstStyle/>
                    <a:p>
                      <a:r>
                        <a:rPr lang="en-US" dirty="0"/>
                        <a:t>BARCELONA</a:t>
                      </a:r>
                      <a:endParaRPr lang="en-IN" dirty="0"/>
                    </a:p>
                  </a:txBody>
                  <a:tcPr/>
                </a:tc>
                <a:tc>
                  <a:txBody>
                    <a:bodyPr/>
                    <a:lstStyle/>
                    <a:p>
                      <a:r>
                        <a:rPr lang="en-US" dirty="0"/>
                        <a:t>2664</a:t>
                      </a:r>
                      <a:endParaRPr lang="en-IN" dirty="0"/>
                    </a:p>
                  </a:txBody>
                  <a:tcPr/>
                </a:tc>
                <a:extLst>
                  <a:ext uri="{0D108BD9-81ED-4DB2-BD59-A6C34878D82A}">
                    <a16:rowId xmlns:a16="http://schemas.microsoft.com/office/drawing/2014/main" val="3753329003"/>
                  </a:ext>
                </a:extLst>
              </a:tr>
              <a:tr h="370840">
                <a:tc>
                  <a:txBody>
                    <a:bodyPr/>
                    <a:lstStyle/>
                    <a:p>
                      <a:r>
                        <a:rPr lang="en-US" dirty="0"/>
                        <a:t>TORONTO</a:t>
                      </a:r>
                      <a:endParaRPr lang="en-IN" dirty="0"/>
                    </a:p>
                  </a:txBody>
                  <a:tcPr/>
                </a:tc>
                <a:tc>
                  <a:txBody>
                    <a:bodyPr/>
                    <a:lstStyle/>
                    <a:p>
                      <a:r>
                        <a:rPr lang="en-US" dirty="0"/>
                        <a:t>2342</a:t>
                      </a:r>
                      <a:endParaRPr lang="en-IN" dirty="0"/>
                    </a:p>
                  </a:txBody>
                  <a:tcPr/>
                </a:tc>
                <a:extLst>
                  <a:ext uri="{0D108BD9-81ED-4DB2-BD59-A6C34878D82A}">
                    <a16:rowId xmlns:a16="http://schemas.microsoft.com/office/drawing/2014/main" val="1097227681"/>
                  </a:ext>
                </a:extLst>
              </a:tr>
              <a:tr h="370840">
                <a:tc>
                  <a:txBody>
                    <a:bodyPr/>
                    <a:lstStyle/>
                    <a:p>
                      <a:r>
                        <a:rPr lang="en-US" dirty="0"/>
                        <a:t>MADRID</a:t>
                      </a:r>
                      <a:endParaRPr lang="en-IN" dirty="0"/>
                    </a:p>
                  </a:txBody>
                  <a:tcPr/>
                </a:tc>
                <a:tc>
                  <a:txBody>
                    <a:bodyPr/>
                    <a:lstStyle/>
                    <a:p>
                      <a:r>
                        <a:rPr lang="en-US" dirty="0"/>
                        <a:t>1933</a:t>
                      </a:r>
                      <a:endParaRPr lang="en-IN" dirty="0"/>
                    </a:p>
                  </a:txBody>
                  <a:tcPr/>
                </a:tc>
                <a:extLst>
                  <a:ext uri="{0D108BD9-81ED-4DB2-BD59-A6C34878D82A}">
                    <a16:rowId xmlns:a16="http://schemas.microsoft.com/office/drawing/2014/main" val="3152687524"/>
                  </a:ext>
                </a:extLst>
              </a:tr>
              <a:tr h="370840">
                <a:tc>
                  <a:txBody>
                    <a:bodyPr/>
                    <a:lstStyle/>
                    <a:p>
                      <a:r>
                        <a:rPr lang="en-US" dirty="0"/>
                        <a:t>SYDNEY</a:t>
                      </a:r>
                      <a:endParaRPr lang="en-IN" dirty="0"/>
                    </a:p>
                  </a:txBody>
                  <a:tcPr/>
                </a:tc>
                <a:tc>
                  <a:txBody>
                    <a:bodyPr/>
                    <a:lstStyle/>
                    <a:p>
                      <a:r>
                        <a:rPr lang="en-US" dirty="0"/>
                        <a:t>1884</a:t>
                      </a:r>
                      <a:endParaRPr lang="en-IN" dirty="0"/>
                    </a:p>
                  </a:txBody>
                  <a:tcPr/>
                </a:tc>
                <a:extLst>
                  <a:ext uri="{0D108BD9-81ED-4DB2-BD59-A6C34878D82A}">
                    <a16:rowId xmlns:a16="http://schemas.microsoft.com/office/drawing/2014/main" val="3686211564"/>
                  </a:ext>
                </a:extLst>
              </a:tr>
              <a:tr h="370840">
                <a:tc>
                  <a:txBody>
                    <a:bodyPr/>
                    <a:lstStyle/>
                    <a:p>
                      <a:r>
                        <a:rPr lang="en-US" dirty="0"/>
                        <a:t>PORTLAND</a:t>
                      </a:r>
                    </a:p>
                  </a:txBody>
                  <a:tcPr/>
                </a:tc>
                <a:tc>
                  <a:txBody>
                    <a:bodyPr/>
                    <a:lstStyle/>
                    <a:p>
                      <a:r>
                        <a:rPr lang="en-US" dirty="0"/>
                        <a:t>1869</a:t>
                      </a:r>
                      <a:endParaRPr lang="en-IN" dirty="0"/>
                    </a:p>
                  </a:txBody>
                  <a:tcPr/>
                </a:tc>
                <a:extLst>
                  <a:ext uri="{0D108BD9-81ED-4DB2-BD59-A6C34878D82A}">
                    <a16:rowId xmlns:a16="http://schemas.microsoft.com/office/drawing/2014/main" val="468238196"/>
                  </a:ext>
                </a:extLst>
              </a:tr>
              <a:tr h="370840">
                <a:tc>
                  <a:txBody>
                    <a:bodyPr/>
                    <a:lstStyle/>
                    <a:p>
                      <a:r>
                        <a:rPr lang="en-US" dirty="0"/>
                        <a:t>MELBOURNE</a:t>
                      </a:r>
                      <a:endParaRPr lang="en-IN" dirty="0"/>
                    </a:p>
                  </a:txBody>
                  <a:tcPr/>
                </a:tc>
                <a:tc>
                  <a:txBody>
                    <a:bodyPr/>
                    <a:lstStyle/>
                    <a:p>
                      <a:r>
                        <a:rPr lang="en-US" dirty="0"/>
                        <a:t>1863</a:t>
                      </a:r>
                      <a:endParaRPr lang="en-IN" dirty="0"/>
                    </a:p>
                  </a:txBody>
                  <a:tcPr/>
                </a:tc>
                <a:extLst>
                  <a:ext uri="{0D108BD9-81ED-4DB2-BD59-A6C34878D82A}">
                    <a16:rowId xmlns:a16="http://schemas.microsoft.com/office/drawing/2014/main" val="1032517860"/>
                  </a:ext>
                </a:extLst>
              </a:tr>
              <a:tr h="370840">
                <a:tc>
                  <a:txBody>
                    <a:bodyPr/>
                    <a:lstStyle/>
                    <a:p>
                      <a:r>
                        <a:rPr lang="en-US" dirty="0"/>
                        <a:t>VANCOUVER</a:t>
                      </a:r>
                      <a:endParaRPr lang="en-IN" dirty="0"/>
                    </a:p>
                  </a:txBody>
                  <a:tcPr/>
                </a:tc>
                <a:tc>
                  <a:txBody>
                    <a:bodyPr/>
                    <a:lstStyle/>
                    <a:p>
                      <a:r>
                        <a:rPr lang="en-US" dirty="0"/>
                        <a:t>1699</a:t>
                      </a:r>
                      <a:endParaRPr lang="en-IN" dirty="0"/>
                    </a:p>
                  </a:txBody>
                  <a:tcPr/>
                </a:tc>
                <a:extLst>
                  <a:ext uri="{0D108BD9-81ED-4DB2-BD59-A6C34878D82A}">
                    <a16:rowId xmlns:a16="http://schemas.microsoft.com/office/drawing/2014/main" val="3658535169"/>
                  </a:ext>
                </a:extLst>
              </a:tr>
              <a:tr h="370840">
                <a:tc>
                  <a:txBody>
                    <a:bodyPr/>
                    <a:lstStyle/>
                    <a:p>
                      <a:r>
                        <a:rPr lang="en-US" dirty="0"/>
                        <a:t>CHICAGO</a:t>
                      </a:r>
                      <a:endParaRPr lang="en-IN" dirty="0"/>
                    </a:p>
                  </a:txBody>
                  <a:tcPr/>
                </a:tc>
                <a:tc>
                  <a:txBody>
                    <a:bodyPr/>
                    <a:lstStyle/>
                    <a:p>
                      <a:r>
                        <a:rPr lang="en-US" dirty="0"/>
                        <a:t>1566</a:t>
                      </a:r>
                      <a:endParaRPr lang="en-IN" dirty="0"/>
                    </a:p>
                  </a:txBody>
                  <a:tcPr/>
                </a:tc>
                <a:extLst>
                  <a:ext uri="{0D108BD9-81ED-4DB2-BD59-A6C34878D82A}">
                    <a16:rowId xmlns:a16="http://schemas.microsoft.com/office/drawing/2014/main" val="3499283819"/>
                  </a:ext>
                </a:extLst>
              </a:tr>
              <a:tr h="370840">
                <a:tc>
                  <a:txBody>
                    <a:bodyPr/>
                    <a:lstStyle/>
                    <a:p>
                      <a:r>
                        <a:rPr lang="en-US" dirty="0"/>
                        <a:t>SEATTLE</a:t>
                      </a:r>
                      <a:endParaRPr lang="en-IN" dirty="0"/>
                    </a:p>
                  </a:txBody>
                  <a:tcPr/>
                </a:tc>
                <a:tc>
                  <a:txBody>
                    <a:bodyPr/>
                    <a:lstStyle/>
                    <a:p>
                      <a:r>
                        <a:rPr lang="en-US" dirty="0"/>
                        <a:t>1541</a:t>
                      </a:r>
                      <a:endParaRPr lang="en-IN" dirty="0"/>
                    </a:p>
                  </a:txBody>
                  <a:tcPr/>
                </a:tc>
                <a:extLst>
                  <a:ext uri="{0D108BD9-81ED-4DB2-BD59-A6C34878D82A}">
                    <a16:rowId xmlns:a16="http://schemas.microsoft.com/office/drawing/2014/main" val="646803335"/>
                  </a:ext>
                </a:extLst>
              </a:tr>
            </a:tbl>
          </a:graphicData>
        </a:graphic>
      </p:graphicFrame>
      <p:pic>
        <p:nvPicPr>
          <p:cNvPr id="5" name="Picture 2">
            <a:extLst>
              <a:ext uri="{FF2B5EF4-FFF2-40B4-BE49-F238E27FC236}">
                <a16:creationId xmlns:a16="http://schemas.microsoft.com/office/drawing/2014/main" id="{B473C011-BF04-4967-AFE2-CA6CCDAD5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797" y="1813025"/>
            <a:ext cx="5868203" cy="432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9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175B-DFE2-495E-9630-66596C763603}"/>
              </a:ext>
            </a:extLst>
          </p:cNvPr>
          <p:cNvSpPr>
            <a:spLocks noGrp="1"/>
          </p:cNvSpPr>
          <p:nvPr>
            <p:ph type="title"/>
          </p:nvPr>
        </p:nvSpPr>
        <p:spPr/>
        <p:txBody>
          <a:bodyPr/>
          <a:lstStyle/>
          <a:p>
            <a:pPr algn="ctr"/>
            <a:r>
              <a:rPr lang="en-US" dirty="0"/>
              <a:t>Top 10 countries in the dataset</a:t>
            </a:r>
            <a:endParaRPr lang="en-IN" dirty="0"/>
          </a:p>
        </p:txBody>
      </p:sp>
      <p:graphicFrame>
        <p:nvGraphicFramePr>
          <p:cNvPr id="5" name="Content Placeholder 4">
            <a:extLst>
              <a:ext uri="{FF2B5EF4-FFF2-40B4-BE49-F238E27FC236}">
                <a16:creationId xmlns:a16="http://schemas.microsoft.com/office/drawing/2014/main" id="{DC82DA6B-D53C-4C73-BBBF-49C4F53E9A7C}"/>
              </a:ext>
            </a:extLst>
          </p:cNvPr>
          <p:cNvGraphicFramePr>
            <a:graphicFrameLocks noGrp="1"/>
          </p:cNvGraphicFramePr>
          <p:nvPr>
            <p:ph sz="half" idx="1"/>
            <p:extLst>
              <p:ext uri="{D42A27DB-BD31-4B8C-83A1-F6EECF244321}">
                <p14:modId xmlns:p14="http://schemas.microsoft.com/office/powerpoint/2010/main" val="3547765652"/>
              </p:ext>
            </p:extLst>
          </p:nvPr>
        </p:nvGraphicFramePr>
        <p:xfrm>
          <a:off x="1069975" y="2193925"/>
          <a:ext cx="5026026" cy="3708400"/>
        </p:xfrm>
        <a:graphic>
          <a:graphicData uri="http://schemas.openxmlformats.org/drawingml/2006/table">
            <a:tbl>
              <a:tblPr firstRow="1" bandRow="1">
                <a:tableStyleId>{5C22544A-7EE6-4342-B048-85BDC9FD1C3A}</a:tableStyleId>
              </a:tblPr>
              <a:tblGrid>
                <a:gridCol w="2513013">
                  <a:extLst>
                    <a:ext uri="{9D8B030D-6E8A-4147-A177-3AD203B41FA5}">
                      <a16:colId xmlns:a16="http://schemas.microsoft.com/office/drawing/2014/main" val="2802161962"/>
                    </a:ext>
                  </a:extLst>
                </a:gridCol>
                <a:gridCol w="2513013">
                  <a:extLst>
                    <a:ext uri="{9D8B030D-6E8A-4147-A177-3AD203B41FA5}">
                      <a16:colId xmlns:a16="http://schemas.microsoft.com/office/drawing/2014/main" val="185226392"/>
                    </a:ext>
                  </a:extLst>
                </a:gridCol>
              </a:tblGrid>
              <a:tr h="370840">
                <a:tc>
                  <a:txBody>
                    <a:bodyPr/>
                    <a:lstStyle/>
                    <a:p>
                      <a:r>
                        <a:rPr lang="en-US" dirty="0"/>
                        <a:t>USA</a:t>
                      </a:r>
                      <a:endParaRPr lang="en-IN" dirty="0"/>
                    </a:p>
                  </a:txBody>
                  <a:tcPr/>
                </a:tc>
                <a:tc>
                  <a:txBody>
                    <a:bodyPr/>
                    <a:lstStyle/>
                    <a:p>
                      <a:r>
                        <a:rPr lang="en-US" dirty="0"/>
                        <a:t>139183</a:t>
                      </a:r>
                      <a:endParaRPr lang="en-IN" dirty="0"/>
                    </a:p>
                  </a:txBody>
                  <a:tcPr/>
                </a:tc>
                <a:extLst>
                  <a:ext uri="{0D108BD9-81ED-4DB2-BD59-A6C34878D82A}">
                    <a16:rowId xmlns:a16="http://schemas.microsoft.com/office/drawing/2014/main" val="2381123164"/>
                  </a:ext>
                </a:extLst>
              </a:tr>
              <a:tr h="370840">
                <a:tc>
                  <a:txBody>
                    <a:bodyPr/>
                    <a:lstStyle/>
                    <a:p>
                      <a:r>
                        <a:rPr lang="en-US" dirty="0"/>
                        <a:t>CANADA</a:t>
                      </a:r>
                      <a:endParaRPr lang="en-IN" dirty="0"/>
                    </a:p>
                  </a:txBody>
                  <a:tcPr/>
                </a:tc>
                <a:tc>
                  <a:txBody>
                    <a:bodyPr/>
                    <a:lstStyle/>
                    <a:p>
                      <a:r>
                        <a:rPr lang="en-US" dirty="0"/>
                        <a:t>21556</a:t>
                      </a:r>
                      <a:endParaRPr lang="en-IN" dirty="0"/>
                    </a:p>
                  </a:txBody>
                  <a:tcPr/>
                </a:tc>
                <a:extLst>
                  <a:ext uri="{0D108BD9-81ED-4DB2-BD59-A6C34878D82A}">
                    <a16:rowId xmlns:a16="http://schemas.microsoft.com/office/drawing/2014/main" val="827461864"/>
                  </a:ext>
                </a:extLst>
              </a:tr>
              <a:tr h="370840">
                <a:tc>
                  <a:txBody>
                    <a:bodyPr/>
                    <a:lstStyle/>
                    <a:p>
                      <a:r>
                        <a:rPr lang="en-US" dirty="0"/>
                        <a:t>UNITED KINGDOM</a:t>
                      </a:r>
                      <a:endParaRPr lang="en-IN" dirty="0"/>
                    </a:p>
                  </a:txBody>
                  <a:tcPr/>
                </a:tc>
                <a:tc>
                  <a:txBody>
                    <a:bodyPr/>
                    <a:lstStyle/>
                    <a:p>
                      <a:r>
                        <a:rPr lang="en-US" dirty="0"/>
                        <a:t>18286</a:t>
                      </a:r>
                      <a:endParaRPr lang="en-IN" dirty="0"/>
                    </a:p>
                  </a:txBody>
                  <a:tcPr/>
                </a:tc>
                <a:extLst>
                  <a:ext uri="{0D108BD9-81ED-4DB2-BD59-A6C34878D82A}">
                    <a16:rowId xmlns:a16="http://schemas.microsoft.com/office/drawing/2014/main" val="3147860392"/>
                  </a:ext>
                </a:extLst>
              </a:tr>
              <a:tr h="370840">
                <a:tc>
                  <a:txBody>
                    <a:bodyPr/>
                    <a:lstStyle/>
                    <a:p>
                      <a:r>
                        <a:rPr lang="en-US" dirty="0"/>
                        <a:t>GERMANY</a:t>
                      </a:r>
                      <a:endParaRPr lang="en-IN" dirty="0"/>
                    </a:p>
                  </a:txBody>
                  <a:tcPr/>
                </a:tc>
                <a:tc>
                  <a:txBody>
                    <a:bodyPr/>
                    <a:lstStyle/>
                    <a:p>
                      <a:r>
                        <a:rPr lang="en-US" dirty="0"/>
                        <a:t>17021</a:t>
                      </a:r>
                      <a:endParaRPr lang="en-IN" dirty="0"/>
                    </a:p>
                  </a:txBody>
                  <a:tcPr/>
                </a:tc>
                <a:extLst>
                  <a:ext uri="{0D108BD9-81ED-4DB2-BD59-A6C34878D82A}">
                    <a16:rowId xmlns:a16="http://schemas.microsoft.com/office/drawing/2014/main" val="951039206"/>
                  </a:ext>
                </a:extLst>
              </a:tr>
              <a:tr h="370840">
                <a:tc>
                  <a:txBody>
                    <a:bodyPr/>
                    <a:lstStyle/>
                    <a:p>
                      <a:r>
                        <a:rPr lang="en-US" dirty="0"/>
                        <a:t>SPAIN</a:t>
                      </a:r>
                      <a:endParaRPr lang="en-IN" dirty="0"/>
                    </a:p>
                  </a:txBody>
                  <a:tcPr/>
                </a:tc>
                <a:tc>
                  <a:txBody>
                    <a:bodyPr/>
                    <a:lstStyle/>
                    <a:p>
                      <a:r>
                        <a:rPr lang="en-US" dirty="0"/>
                        <a:t>13088</a:t>
                      </a:r>
                      <a:endParaRPr lang="en-IN" dirty="0"/>
                    </a:p>
                  </a:txBody>
                  <a:tcPr/>
                </a:tc>
                <a:extLst>
                  <a:ext uri="{0D108BD9-81ED-4DB2-BD59-A6C34878D82A}">
                    <a16:rowId xmlns:a16="http://schemas.microsoft.com/office/drawing/2014/main" val="2019794335"/>
                  </a:ext>
                </a:extLst>
              </a:tr>
              <a:tr h="370840">
                <a:tc>
                  <a:txBody>
                    <a:bodyPr/>
                    <a:lstStyle/>
                    <a:p>
                      <a:r>
                        <a:rPr lang="en-US" dirty="0"/>
                        <a:t>AUSTRALIA</a:t>
                      </a:r>
                      <a:endParaRPr lang="en-IN" dirty="0"/>
                    </a:p>
                  </a:txBody>
                  <a:tcPr/>
                </a:tc>
                <a:tc>
                  <a:txBody>
                    <a:bodyPr/>
                    <a:lstStyle/>
                    <a:p>
                      <a:r>
                        <a:rPr lang="en-US" dirty="0"/>
                        <a:t>11719</a:t>
                      </a:r>
                      <a:endParaRPr lang="en-IN" dirty="0"/>
                    </a:p>
                  </a:txBody>
                  <a:tcPr/>
                </a:tc>
                <a:extLst>
                  <a:ext uri="{0D108BD9-81ED-4DB2-BD59-A6C34878D82A}">
                    <a16:rowId xmlns:a16="http://schemas.microsoft.com/office/drawing/2014/main" val="90183857"/>
                  </a:ext>
                </a:extLst>
              </a:tr>
              <a:tr h="370840">
                <a:tc>
                  <a:txBody>
                    <a:bodyPr/>
                    <a:lstStyle/>
                    <a:p>
                      <a:r>
                        <a:rPr lang="en-US" dirty="0"/>
                        <a:t>ITALY</a:t>
                      </a:r>
                      <a:endParaRPr lang="en-IN" dirty="0"/>
                    </a:p>
                  </a:txBody>
                  <a:tcPr/>
                </a:tc>
                <a:tc>
                  <a:txBody>
                    <a:bodyPr/>
                    <a:lstStyle/>
                    <a:p>
                      <a:r>
                        <a:rPr lang="en-US" dirty="0"/>
                        <a:t>11238</a:t>
                      </a:r>
                      <a:endParaRPr lang="en-IN" dirty="0"/>
                    </a:p>
                  </a:txBody>
                  <a:tcPr/>
                </a:tc>
                <a:extLst>
                  <a:ext uri="{0D108BD9-81ED-4DB2-BD59-A6C34878D82A}">
                    <a16:rowId xmlns:a16="http://schemas.microsoft.com/office/drawing/2014/main" val="3372796309"/>
                  </a:ext>
                </a:extLst>
              </a:tr>
              <a:tr h="370840">
                <a:tc>
                  <a:txBody>
                    <a:bodyPr/>
                    <a:lstStyle/>
                    <a:p>
                      <a:endParaRPr lang="en-IN" dirty="0"/>
                    </a:p>
                  </a:txBody>
                  <a:tcPr/>
                </a:tc>
                <a:tc>
                  <a:txBody>
                    <a:bodyPr/>
                    <a:lstStyle/>
                    <a:p>
                      <a:r>
                        <a:rPr lang="en-US" dirty="0"/>
                        <a:t>4561</a:t>
                      </a:r>
                      <a:endParaRPr lang="en-IN" dirty="0"/>
                    </a:p>
                  </a:txBody>
                  <a:tcPr/>
                </a:tc>
                <a:extLst>
                  <a:ext uri="{0D108BD9-81ED-4DB2-BD59-A6C34878D82A}">
                    <a16:rowId xmlns:a16="http://schemas.microsoft.com/office/drawing/2014/main" val="3016023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FRANCE</a:t>
                      </a:r>
                      <a:endParaRPr lang="en-IN" dirty="0"/>
                    </a:p>
                  </a:txBody>
                  <a:tcPr/>
                </a:tc>
                <a:tc>
                  <a:txBody>
                    <a:bodyPr/>
                    <a:lstStyle/>
                    <a:p>
                      <a:r>
                        <a:rPr lang="en-US" dirty="0"/>
                        <a:t>3440</a:t>
                      </a:r>
                      <a:endParaRPr lang="en-IN" dirty="0"/>
                    </a:p>
                  </a:txBody>
                  <a:tcPr/>
                </a:tc>
                <a:extLst>
                  <a:ext uri="{0D108BD9-81ED-4DB2-BD59-A6C34878D82A}">
                    <a16:rowId xmlns:a16="http://schemas.microsoft.com/office/drawing/2014/main" val="283328698"/>
                  </a:ext>
                </a:extLst>
              </a:tr>
              <a:tr h="370840">
                <a:tc>
                  <a:txBody>
                    <a:bodyPr/>
                    <a:lstStyle/>
                    <a:p>
                      <a:r>
                        <a:rPr lang="en-US" dirty="0"/>
                        <a:t>PORTUGAL</a:t>
                      </a:r>
                      <a:endParaRPr lang="en-IN" dirty="0"/>
                    </a:p>
                  </a:txBody>
                  <a:tcPr/>
                </a:tc>
                <a:tc>
                  <a:txBody>
                    <a:bodyPr/>
                    <a:lstStyle/>
                    <a:p>
                      <a:r>
                        <a:rPr lang="en-US" dirty="0"/>
                        <a:t>3305</a:t>
                      </a:r>
                      <a:endParaRPr lang="en-IN" dirty="0"/>
                    </a:p>
                  </a:txBody>
                  <a:tcPr/>
                </a:tc>
                <a:extLst>
                  <a:ext uri="{0D108BD9-81ED-4DB2-BD59-A6C34878D82A}">
                    <a16:rowId xmlns:a16="http://schemas.microsoft.com/office/drawing/2014/main" val="737034663"/>
                  </a:ext>
                </a:extLst>
              </a:tr>
            </a:tbl>
          </a:graphicData>
        </a:graphic>
      </p:graphicFrame>
      <p:pic>
        <p:nvPicPr>
          <p:cNvPr id="1026" name="Picture 2">
            <a:extLst>
              <a:ext uri="{FF2B5EF4-FFF2-40B4-BE49-F238E27FC236}">
                <a16:creationId xmlns:a16="http://schemas.microsoft.com/office/drawing/2014/main" id="{83673307-ED85-4031-B0B5-D2AFA150B61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824" y="2093976"/>
            <a:ext cx="5322738" cy="380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892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712</TotalTime>
  <Words>3627</Words>
  <Application>Microsoft Office PowerPoint</Application>
  <PresentationFormat>Widescreen</PresentationFormat>
  <Paragraphs>959</Paragraphs>
  <Slides>54</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-apple-system</vt:lpstr>
      <vt:lpstr>Arial</vt:lpstr>
      <vt:lpstr>Arial Narrow</vt:lpstr>
      <vt:lpstr>Courier New</vt:lpstr>
      <vt:lpstr>Georgia</vt:lpstr>
      <vt:lpstr>Helvetica Neue</vt:lpstr>
      <vt:lpstr>Roboto</vt:lpstr>
      <vt:lpstr>Rockwell</vt:lpstr>
      <vt:lpstr>Rockwell Condensed</vt:lpstr>
      <vt:lpstr>Wingdings</vt:lpstr>
      <vt:lpstr>Wood Type</vt:lpstr>
      <vt:lpstr>Book recommendation system</vt:lpstr>
      <vt:lpstr>Summary:</vt:lpstr>
      <vt:lpstr>Dataset details</vt:lpstr>
      <vt:lpstr>1: perform exploratory data analysis on individual datasets</vt:lpstr>
      <vt:lpstr> INVESTIGATING USERS  Dataset </vt:lpstr>
      <vt:lpstr>AGE COUNT-PLOT</vt:lpstr>
      <vt:lpstr>We expand the locations field</vt:lpstr>
      <vt:lpstr>TOP 10 CITIES in the dataset</vt:lpstr>
      <vt:lpstr>Top 10 countries in the dataset</vt:lpstr>
      <vt:lpstr>PowerPoint Presentation</vt:lpstr>
      <vt:lpstr>INVESTIGATING BOOKS DATASET</vt:lpstr>
      <vt:lpstr>PowerPoint Presentation</vt:lpstr>
      <vt:lpstr>Top 10 publisher counts</vt:lpstr>
      <vt:lpstr>Top 10 author counts</vt:lpstr>
      <vt:lpstr>TOP 10 BOOK TITLES</vt:lpstr>
      <vt:lpstr>PowerPoint Presentation</vt:lpstr>
      <vt:lpstr>PowerPoint Presentation</vt:lpstr>
      <vt:lpstr>INVESTIGATING BOOK_RATINGS dataset</vt:lpstr>
      <vt:lpstr>Users distribution – with more than 50 ratings removed</vt:lpstr>
      <vt:lpstr>Users with more than 1000 ratings</vt:lpstr>
      <vt:lpstr>Ratings distribution</vt:lpstr>
      <vt:lpstr>PowerPoint Presentation</vt:lpstr>
      <vt:lpstr>JOINING BOOKS WITH BOOK_RATINGS TABLE</vt:lpstr>
      <vt:lpstr>Highest cumulative book ratings</vt:lpstr>
      <vt:lpstr>TITLES WITH THE HIGHEST AVG RATING</vt:lpstr>
      <vt:lpstr>Books with lowest rating</vt:lpstr>
      <vt:lpstr>Restrict books to a "single ISBN per book" (regardless of format)</vt:lpstr>
      <vt:lpstr>PowerPoint Presentation</vt:lpstr>
      <vt:lpstr>2.Joining all the tables</vt:lpstr>
      <vt:lpstr>Grouping of users according to ratings</vt:lpstr>
      <vt:lpstr>PowerPoint Presentation</vt:lpstr>
      <vt:lpstr>The top 10 most active users</vt:lpstr>
      <vt:lpstr>Top 10 most active users with their ids and age</vt:lpstr>
      <vt:lpstr>THE age of user who gave most of the ratings</vt:lpstr>
      <vt:lpstr>The top books that the most active user 11676 has read</vt:lpstr>
      <vt:lpstr>The most active year of publication</vt:lpstr>
      <vt:lpstr>The year with most publications</vt:lpstr>
      <vt:lpstr>The authors with the most publications in the most active year</vt:lpstr>
      <vt:lpstr>The publishing companies that received most business in the most active year</vt:lpstr>
      <vt:lpstr>Authors belonging to the same publishing company</vt:lpstr>
      <vt:lpstr>Publishing companies that recEived the most business from the same author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objective</dc:title>
  <dc:creator>NFN Himangi</dc:creator>
  <cp:lastModifiedBy>Gopinath Kannan</cp:lastModifiedBy>
  <cp:revision>25</cp:revision>
  <dcterms:created xsi:type="dcterms:W3CDTF">2023-01-14T07:00:02Z</dcterms:created>
  <dcterms:modified xsi:type="dcterms:W3CDTF">2023-02-12T14:11:26Z</dcterms:modified>
</cp:coreProperties>
</file>