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C875D-ED24-C122-3B56-656FA7661F11}" v="2416" dt="2024-12-23T03:42:08.720"/>
    <p1510:client id="{3C66AC10-89D0-919B-00E3-574FF2DFC1CE}" v="85" dt="2024-12-23T03:44:23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7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5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7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4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2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1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0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0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94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01BFF-0330-9E52-63A8-099ABC8A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996" r="-1" b="1329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US" sz="4100" dirty="0">
                <a:latin typeface="Book Antiqua"/>
              </a:rPr>
              <a:t>Agile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Palatino Linotype"/>
              </a:rPr>
              <a:t>By: Seth Sharp</a:t>
            </a:r>
            <a:endParaRPr lang="en-US">
              <a:latin typeface="Palatino Linotype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5C48-68F6-5E0E-EF16-90248C75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/>
              </a:rPr>
              <a:t>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C2EC-73AC-8576-0AB3-C1476E92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702816"/>
            <a:ext cx="9486690" cy="438335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Palatino Linotype"/>
                <a:ea typeface="+mn-lt"/>
                <a:cs typeface="+mn-lt"/>
              </a:rPr>
              <a:t>Product Owner </a:t>
            </a:r>
            <a:endParaRPr lang="en-US">
              <a:latin typeface="Palatino Linotype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FFFF"/>
                </a:solidFill>
                <a:latin typeface="Palatino Linotype"/>
                <a:ea typeface="+mn-lt"/>
                <a:cs typeface="+mn-lt"/>
              </a:rPr>
              <a:t>Responsible for defining the product vision and prioritizing features</a:t>
            </a:r>
            <a:endParaRPr lang="en-US">
              <a:latin typeface="Palatino Linotype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FFFF"/>
                </a:solidFill>
                <a:latin typeface="Palatino Linotype"/>
                <a:ea typeface="+mn-lt"/>
                <a:cs typeface="+mn-lt"/>
              </a:rPr>
              <a:t>Ensures that the team is working on the most valuable features and that the product aligns with the business goals</a:t>
            </a:r>
          </a:p>
          <a:p>
            <a:r>
              <a:rPr lang="en-US" dirty="0">
                <a:solidFill>
                  <a:srgbClr val="FFFFFF"/>
                </a:solidFill>
                <a:latin typeface="Palatino Linotype"/>
                <a:ea typeface="+mn-lt"/>
                <a:cs typeface="+mn-lt"/>
              </a:rPr>
              <a:t>Scrum Master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FFFF"/>
                </a:solidFill>
                <a:latin typeface="Palatino Linotype"/>
                <a:ea typeface="+mn-lt"/>
                <a:cs typeface="+mn-lt"/>
              </a:rPr>
              <a:t>Facilitates the team's progress and removes impediments</a:t>
            </a:r>
            <a:endParaRPr lang="en-US">
              <a:latin typeface="Palatino Linotype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FFFF"/>
                </a:solidFill>
                <a:latin typeface="Palatino Linotype"/>
                <a:ea typeface="+mn-lt"/>
                <a:cs typeface="+mn-lt"/>
              </a:rPr>
              <a:t>Acts as a coach and servant leader, helping the team to continuously improve and work efficiently</a:t>
            </a:r>
          </a:p>
          <a:p>
            <a:r>
              <a:rPr lang="en-US" dirty="0">
                <a:solidFill>
                  <a:srgbClr val="FFFFFF"/>
                </a:solidFill>
                <a:latin typeface="Palatino Linotype"/>
                <a:ea typeface="+mn-lt"/>
                <a:cs typeface="+mn-lt"/>
              </a:rPr>
              <a:t>Development Team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FFFF"/>
                </a:solidFill>
                <a:latin typeface="Palatino Linotype"/>
                <a:ea typeface="+mn-lt"/>
                <a:cs typeface="+mn-lt"/>
              </a:rPr>
              <a:t>Comprised of cross-functional members who build the product increment during each sprint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FFFF"/>
                </a:solidFill>
                <a:latin typeface="Palatino Linotype"/>
              </a:rPr>
              <a:t>Collaborate and work on the product to efficiently meet the functionality and quality standards set for them</a:t>
            </a:r>
          </a:p>
        </p:txBody>
      </p:sp>
    </p:spTree>
    <p:extLst>
      <p:ext uri="{BB962C8B-B14F-4D97-AF65-F5344CB8AC3E}">
        <p14:creationId xmlns:p14="http://schemas.microsoft.com/office/powerpoint/2010/main" val="75240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08CF9-BE16-9E35-5ADC-BBBA58D1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12"/>
            <a:ext cx="6881728" cy="6995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ook Antiqua"/>
              </a:rPr>
              <a:t>Agile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AADE-2423-5100-1D9B-53EFC3803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1" y="667766"/>
            <a:ext cx="7910428" cy="604070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Palatino Linotype"/>
              </a:rPr>
              <a:t>Planning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100" dirty="0">
                <a:latin typeface="Palatino Linotype"/>
              </a:rPr>
              <a:t>Involves defining scope, objectives, and key deliverables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100" dirty="0">
                <a:latin typeface="Palatino Linotype"/>
              </a:rPr>
              <a:t>Ensures team has clear understanding of project goals and a basic plan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Palatino Linotype"/>
              </a:rPr>
              <a:t>Requirements Analysis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100" dirty="0">
                <a:latin typeface="Palatino Linotype"/>
              </a:rPr>
              <a:t>Captured in User Stories added to product backlog and refined through discussions and feedback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100" dirty="0">
                <a:latin typeface="Palatino Linotype"/>
              </a:rPr>
              <a:t>Ensures team is always working on the most valuable features and allows for flexibility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Palatino Linotype"/>
              </a:rPr>
              <a:t>Design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100" dirty="0">
                <a:latin typeface="Palatino Linotype"/>
              </a:rPr>
              <a:t>Involves creating high-level and detailed designs for specific features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100" dirty="0">
                <a:latin typeface="Palatino Linotype"/>
              </a:rPr>
              <a:t>Allows team to address technical challenges early and continuously to improve the product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Palatino Linotype"/>
              </a:rPr>
              <a:t>Development</a:t>
            </a:r>
            <a:endParaRPr lang="en-US" sz="1200">
              <a:latin typeface="Palatino Linotype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100" dirty="0">
                <a:latin typeface="Palatino Linotype"/>
              </a:rPr>
              <a:t>Team works on implementing User Stories from the backlog focusing on small, incremental improvements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100" dirty="0">
                <a:latin typeface="Palatino Linotype"/>
              </a:rPr>
              <a:t>Promotes rapid delivery of working software and allows for continuous feedback and improvement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Palatino Linotype"/>
              </a:rPr>
              <a:t>Testing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100" dirty="0">
                <a:latin typeface="Palatino Linotype"/>
              </a:rPr>
              <a:t>Integrated into each sprint with developers and testers working closely to ensure that new features are thoroughly tested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100" dirty="0">
                <a:latin typeface="Palatino Linotype"/>
              </a:rPr>
              <a:t>Ensures that defects are identified and addressed early to improve product quality and dependability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Palatino Linotype"/>
              </a:rPr>
              <a:t>Deployment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100" dirty="0">
                <a:latin typeface="Palatino Linotype"/>
              </a:rPr>
              <a:t>Involves releasing product into production or staging with new features and improvements delivered regularly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100" dirty="0">
                <a:latin typeface="Palatino Linotype"/>
              </a:rPr>
              <a:t>Allows for early and continuous delivery of value to product, users, shareholders, etc.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Palatino Linotype"/>
              </a:rPr>
              <a:t>Maintenance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100" dirty="0">
                <a:latin typeface="Palatino Linotype"/>
              </a:rPr>
              <a:t>Addresses issues that arise after deployment and implements updates based on feedback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100" dirty="0">
                <a:latin typeface="Palatino Linotype"/>
              </a:rPr>
              <a:t>Ensures product is functional, up to date, and aligned to needs and user stories improving the product</a:t>
            </a:r>
          </a:p>
        </p:txBody>
      </p:sp>
      <p:pic>
        <p:nvPicPr>
          <p:cNvPr id="5" name="Picture 4" descr="Blue arrows pointing at a red button">
            <a:extLst>
              <a:ext uri="{FF2B5EF4-FFF2-40B4-BE49-F238E27FC236}">
                <a16:creationId xmlns:a16="http://schemas.microsoft.com/office/drawing/2014/main" id="{6B462962-4F3A-29CE-792B-12A37576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887" r="25493" b="-1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4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4DA61-240A-418F-D8D0-49FB417A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>
                <a:latin typeface="Book Antiqua"/>
              </a:rPr>
              <a:t>Waterfall Model</a:t>
            </a:r>
          </a:p>
        </p:txBody>
      </p:sp>
      <p:pic>
        <p:nvPicPr>
          <p:cNvPr id="5" name="Picture 4" descr="Cascade of waterfalls">
            <a:extLst>
              <a:ext uri="{FF2B5EF4-FFF2-40B4-BE49-F238E27FC236}">
                <a16:creationId xmlns:a16="http://schemas.microsoft.com/office/drawing/2014/main" id="{5C13BAB0-28BB-4140-5714-C45D1296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29" r="35403" b="4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7D85-9E3B-801D-495A-8B234CDA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1448816"/>
            <a:ext cx="6881728" cy="510725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Palatino Linotype"/>
              </a:rPr>
              <a:t>Flexibility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Palatino Linotype"/>
              </a:rPr>
              <a:t>Less flexible than Agile, as changes to requirements and design are harder to implement once project begins</a:t>
            </a:r>
          </a:p>
          <a:p>
            <a:r>
              <a:rPr lang="en-US" dirty="0">
                <a:latin typeface="Palatino Linotype"/>
              </a:rPr>
              <a:t>Feedback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Palatino Linotype"/>
              </a:rPr>
              <a:t>Waterfall relies on upfront planning and delayed feedback, increasing the risk of misalignment</a:t>
            </a:r>
          </a:p>
          <a:p>
            <a:r>
              <a:rPr lang="en-US" dirty="0">
                <a:latin typeface="Palatino Linotype"/>
              </a:rPr>
              <a:t>Risk Management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Palatino Linotype"/>
              </a:rPr>
              <a:t>Linear approach can lead to late discovery of issues leading to rework</a:t>
            </a:r>
          </a:p>
          <a:p>
            <a:r>
              <a:rPr lang="en-US" dirty="0">
                <a:latin typeface="Palatino Linotype"/>
              </a:rPr>
              <a:t>Customer Involvement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Palatino Linotype"/>
              </a:rPr>
              <a:t>Involves stakeholders at the beginning and end which can lead to gaps in understanding and unmet expectations</a:t>
            </a:r>
          </a:p>
          <a:p>
            <a:r>
              <a:rPr lang="en-US" dirty="0">
                <a:latin typeface="Palatino Linotype"/>
              </a:rPr>
              <a:t>Delivery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Palatino Linotype"/>
              </a:rPr>
              <a:t>Delivers the complete product only at the end delating the value delivery and increasing the risk of project failure</a:t>
            </a:r>
          </a:p>
          <a:p>
            <a:endParaRPr lang="en-US" dirty="0"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76722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3A58-AD2F-93CD-5381-8EB59E6B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/>
              </a:rPr>
              <a:t>Waterfall or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0BED0-3F48-EC0A-CABA-4825066D8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510" y="1271016"/>
            <a:ext cx="10807490" cy="537395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latin typeface="Palatino Linotype"/>
              </a:rPr>
              <a:t>Project Requirements and Scope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latin typeface="Palatino Linotype"/>
              </a:rPr>
              <a:t>Waterfall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Palatino Linotype"/>
              </a:rPr>
              <a:t>Suited for projects with well-defined requirements and scope that are unlikely to change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latin typeface="Palatino Linotype"/>
              </a:rPr>
              <a:t>Agile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Palatino Linotype"/>
              </a:rPr>
              <a:t>Ideal for projects where requirements are expected to evolve or are initially unclear</a:t>
            </a:r>
          </a:p>
          <a:p>
            <a:r>
              <a:rPr lang="en-US" dirty="0">
                <a:latin typeface="Palatino Linotype"/>
              </a:rPr>
              <a:t>Flexibility and Adaptability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latin typeface="Palatino Linotype"/>
              </a:rPr>
              <a:t>Waterfall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Palatino Linotype"/>
              </a:rPr>
              <a:t>Less flexible because it is linear and changes are difficult and costly to implement once phases are completed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latin typeface="Palatino Linotype"/>
              </a:rPr>
              <a:t>Agile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Palatino Linotype"/>
              </a:rPr>
              <a:t>Highly flexible and adaptive allowing for regular reassessment and reprioritization</a:t>
            </a:r>
          </a:p>
          <a:p>
            <a:r>
              <a:rPr lang="en-US" dirty="0">
                <a:latin typeface="Palatino Linotype"/>
              </a:rPr>
              <a:t>Project Size and Complexity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latin typeface="Palatino Linotype"/>
              </a:rPr>
              <a:t>Waterfall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Palatino Linotype"/>
              </a:rPr>
              <a:t>Suited for small to medium projects with clear processes and low complexity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latin typeface="Palatino Linotype"/>
              </a:rPr>
              <a:t>Agile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Palatino Linotype"/>
              </a:rPr>
              <a:t>Suited for complex and large projects where continuous development and feedback help manage complexity and risks</a:t>
            </a:r>
          </a:p>
          <a:p>
            <a:r>
              <a:rPr lang="en-US" dirty="0">
                <a:latin typeface="Palatino Linotype"/>
              </a:rPr>
              <a:t>Risk Management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Palatino Linotype"/>
              </a:rPr>
              <a:t>Waterfall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Palatino Linotype"/>
              </a:rPr>
              <a:t>Typically addressed upfront with extensive planning and documentation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Palatino Linotype"/>
              </a:rPr>
              <a:t>Agile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Palatino Linotype"/>
              </a:rPr>
              <a:t>Ongoing process used to continuously mitigate risks through regular iterations</a:t>
            </a:r>
          </a:p>
        </p:txBody>
      </p:sp>
    </p:spTree>
    <p:extLst>
      <p:ext uri="{BB962C8B-B14F-4D97-AF65-F5344CB8AC3E}">
        <p14:creationId xmlns:p14="http://schemas.microsoft.com/office/powerpoint/2010/main" val="28474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82EC2-F8F2-B060-9443-9F022697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>
                <a:latin typeface="Book Antiqua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594C-1D13-8EEB-DCDC-917D118F8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1" y="2160016"/>
            <a:ext cx="7846501" cy="39261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Palatino Linotype"/>
              </a:rPr>
              <a:t>Coursera (2024) </a:t>
            </a:r>
            <a:r>
              <a:rPr lang="en-US" i="1" dirty="0">
                <a:latin typeface="Palatino Linotype"/>
              </a:rPr>
              <a:t>The 3 Scrum Roles and Responsibilities Explained, </a:t>
            </a:r>
            <a:r>
              <a:rPr lang="en-US" dirty="0">
                <a:latin typeface="Palatino Linotype"/>
              </a:rPr>
              <a:t>https://www.coursera.org/articles/scrum-roles-and-responsibilities#</a:t>
            </a:r>
          </a:p>
          <a:p>
            <a:r>
              <a:rPr lang="en-US">
                <a:latin typeface="Palatino Linotype"/>
              </a:rPr>
              <a:t>Fair, J. (2012) </a:t>
            </a:r>
            <a:r>
              <a:rPr lang="en-US" i="1" dirty="0">
                <a:latin typeface="Palatino Linotype"/>
              </a:rPr>
              <a:t>Agile Versus Waterfall</a:t>
            </a:r>
            <a:r>
              <a:rPr lang="en-US" dirty="0">
                <a:latin typeface="Palatino Linotype"/>
              </a:rPr>
              <a:t>, Project Management Institute https://www.pmi.org/learning/library/agile-versus-waterfall-approach-erp-project-6300</a:t>
            </a:r>
          </a:p>
          <a:p>
            <a:r>
              <a:rPr lang="en-US">
                <a:latin typeface="Palatino Linotype"/>
              </a:rPr>
              <a:t>Kitch, B. (2024) </a:t>
            </a:r>
            <a:r>
              <a:rPr lang="en-US" i="1">
                <a:latin typeface="Palatino Linotype"/>
              </a:rPr>
              <a:t>A Guide to the Agile Development Lifecycle</a:t>
            </a:r>
            <a:r>
              <a:rPr lang="en-US">
                <a:latin typeface="Palatino Linotype"/>
              </a:rPr>
              <a:t>, Mural </a:t>
            </a:r>
            <a:r>
              <a:rPr lang="en-US" dirty="0">
                <a:latin typeface="Palatino Linotype"/>
              </a:rPr>
              <a:t>https://www.mural.co/blog/agile-development-lifecycle</a:t>
            </a:r>
          </a:p>
          <a:p>
            <a:r>
              <a:rPr lang="en-US" dirty="0">
                <a:latin typeface="Palatino Linotype"/>
              </a:rPr>
              <a:t>Radigan, D. (2024) </a:t>
            </a:r>
            <a:r>
              <a:rPr lang="en-US" i="1" dirty="0">
                <a:latin typeface="Palatino Linotype"/>
              </a:rPr>
              <a:t>Agile vs. Waterfall Project Management</a:t>
            </a:r>
            <a:r>
              <a:rPr lang="en-US" dirty="0">
                <a:latin typeface="Palatino Linotype"/>
              </a:rPr>
              <a:t>, Atlassian https://www.atlassian.com/agile/project-management/project-management-intro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1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007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5440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InterweaveVTI</vt:lpstr>
      <vt:lpstr>Agile Presentation</vt:lpstr>
      <vt:lpstr>Agile Roles</vt:lpstr>
      <vt:lpstr>Agile Phases</vt:lpstr>
      <vt:lpstr>Waterfall Model</vt:lpstr>
      <vt:lpstr>Waterfall or Agile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475</cp:revision>
  <dcterms:created xsi:type="dcterms:W3CDTF">2024-12-23T02:19:20Z</dcterms:created>
  <dcterms:modified xsi:type="dcterms:W3CDTF">2024-12-23T03:44:54Z</dcterms:modified>
</cp:coreProperties>
</file>