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75" r:id="rId5"/>
    <p:sldId id="261" r:id="rId6"/>
    <p:sldId id="276" r:id="rId7"/>
    <p:sldId id="262" r:id="rId8"/>
    <p:sldId id="277" r:id="rId9"/>
    <p:sldId id="263" r:id="rId10"/>
    <p:sldId id="264" r:id="rId11"/>
    <p:sldId id="267" r:id="rId12"/>
    <p:sldId id="265" r:id="rId13"/>
    <p:sldId id="271" r:id="rId14"/>
    <p:sldId id="278" r:id="rId15"/>
    <p:sldId id="280" r:id="rId16"/>
    <p:sldId id="272" r:id="rId17"/>
    <p:sldId id="279" r:id="rId18"/>
    <p:sldId id="27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5B0E"/>
    <a:srgbClr val="EE7012"/>
    <a:srgbClr val="5087F6"/>
    <a:srgbClr val="676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492" y="10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4/5/2016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4/5/2016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4/5/2016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4/5/2016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/>
              <a:pPr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CIS515 – Case Presentation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Supply Chain Analytics</a:t>
            </a:r>
          </a:p>
          <a:p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By Team A04 (Dawn Schnettler, Shashank, Sai Giridhar Tata, Yi Qin)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140644" y="5145741"/>
            <a:ext cx="3858768" cy="110265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Manufacturing Scheduling</a:t>
            </a:r>
          </a:p>
          <a:p>
            <a:pPr algn="ctr"/>
            <a:r>
              <a:rPr lang="en-US" sz="1400" dirty="0" smtClean="0"/>
              <a:t>Workforce Scheduling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032067" y="1275933"/>
            <a:ext cx="3855720" cy="110265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400" dirty="0" smtClean="0"/>
              <a:t>MILP recommended by academics</a:t>
            </a:r>
          </a:p>
          <a:p>
            <a:pPr algn="r"/>
            <a:r>
              <a:rPr lang="en-US" sz="1400" dirty="0" smtClean="0"/>
              <a:t>Rules based heuristics (level production strategy &amp; chase strategy)</a:t>
            </a:r>
          </a:p>
          <a:p>
            <a:pPr algn="r"/>
            <a:r>
              <a:rPr lang="en-US" sz="1400" dirty="0" smtClean="0"/>
              <a:t>Product Proliferation &amp; Mass Customization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61994" y="1250255"/>
            <a:ext cx="3858768" cy="110265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Network Designs (MILP)</a:t>
            </a:r>
          </a:p>
          <a:p>
            <a:r>
              <a:rPr lang="en-US" sz="1400" dirty="0" smtClean="0"/>
              <a:t>Heuristic Models (Genetic Algorithms)</a:t>
            </a:r>
            <a:endParaRPr lang="en-US" sz="1400" dirty="0"/>
          </a:p>
        </p:txBody>
      </p:sp>
      <p:sp>
        <p:nvSpPr>
          <p:cNvPr id="7" name="Isosceles Triangle 6"/>
          <p:cNvSpPr/>
          <p:nvPr/>
        </p:nvSpPr>
        <p:spPr>
          <a:xfrm>
            <a:off x="4862150" y="2362200"/>
            <a:ext cx="2468880" cy="1371600"/>
          </a:xfrm>
          <a:prstGeom prst="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Make</a:t>
            </a:r>
          </a:p>
          <a:p>
            <a:pPr algn="ctr"/>
            <a:endParaRPr lang="en-US" sz="2000" b="1" dirty="0"/>
          </a:p>
        </p:txBody>
      </p:sp>
      <p:sp>
        <p:nvSpPr>
          <p:cNvPr id="16" name="Oval 15"/>
          <p:cNvSpPr/>
          <p:nvPr/>
        </p:nvSpPr>
        <p:spPr>
          <a:xfrm>
            <a:off x="6384734" y="1600200"/>
            <a:ext cx="1828800" cy="182880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Tactical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75290" y="1600200"/>
            <a:ext cx="1828800" cy="182880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Strategic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2" y="192741"/>
            <a:ext cx="9753600" cy="9144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Make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826625" y="0"/>
            <a:ext cx="2362200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84048" rtlCol="0" anchor="ctr"/>
          <a:lstStyle/>
          <a:p>
            <a:r>
              <a:rPr lang="en-US" sz="1400" b="1" dirty="0" smtClean="0"/>
              <a:t>Make</a:t>
            </a:r>
            <a:endParaRPr lang="en-US" sz="1400" b="1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9740479" y="26567"/>
            <a:ext cx="419100" cy="365966"/>
          </a:xfrm>
          <a:prstGeom prst="triangl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5180012" y="3505200"/>
            <a:ext cx="1828800" cy="182880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Operational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2" y="192741"/>
            <a:ext cx="9753600" cy="9144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Deliver &amp; Return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826625" y="0"/>
            <a:ext cx="2362200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84048" rtlCol="0" anchor="ctr"/>
          <a:lstStyle/>
          <a:p>
            <a:r>
              <a:rPr lang="en-US" sz="1400" b="1" dirty="0" smtClean="0"/>
              <a:t>Deliver &amp; Return</a:t>
            </a:r>
            <a:endParaRPr lang="en-US" sz="1400" b="1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9740479" y="26567"/>
            <a:ext cx="419100" cy="365966"/>
          </a:xfrm>
          <a:prstGeom prst="triangl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7116" y="1104492"/>
            <a:ext cx="7362096" cy="5601108"/>
            <a:chOff x="2797457" y="1104492"/>
            <a:chExt cx="7362096" cy="5601108"/>
          </a:xfrm>
        </p:grpSpPr>
        <p:grpSp>
          <p:nvGrpSpPr>
            <p:cNvPr id="31" name="Group 30"/>
            <p:cNvGrpSpPr/>
            <p:nvPr/>
          </p:nvGrpSpPr>
          <p:grpSpPr>
            <a:xfrm>
              <a:off x="2797457" y="1104492"/>
              <a:ext cx="7362096" cy="5601108"/>
              <a:chOff x="379412" y="1214383"/>
              <a:chExt cx="7362096" cy="5601108"/>
            </a:xfrm>
          </p:grpSpPr>
          <p:pic>
            <p:nvPicPr>
              <p:cNvPr id="3074" name="Picture 2" descr="https://c2.staticflickr.com/8/7262/8168347782_e26d7c45fe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812" y="3526817"/>
                <a:ext cx="1868729" cy="990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12" name="Chart 11"/>
              <p:cNvGraphicFramePr/>
              <p:nvPr>
                <p:extLst>
                  <p:ext uri="{D42A27DB-BD31-4B8C-83A1-F6EECF244321}">
                    <p14:modId xmlns:p14="http://schemas.microsoft.com/office/powerpoint/2010/main" val="689745372"/>
                  </p:ext>
                </p:extLst>
              </p:nvPr>
            </p:nvGraphicFramePr>
            <p:xfrm>
              <a:off x="379412" y="1926617"/>
              <a:ext cx="6019800" cy="415642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22" name="Group 21"/>
              <p:cNvGrpSpPr/>
              <p:nvPr/>
            </p:nvGrpSpPr>
            <p:grpSpPr>
              <a:xfrm>
                <a:off x="687441" y="2171168"/>
                <a:ext cx="1036427" cy="2195106"/>
                <a:chOff x="2897241" y="1616151"/>
                <a:chExt cx="1036427" cy="2195106"/>
              </a:xfrm>
            </p:grpSpPr>
            <p:sp>
              <p:nvSpPr>
                <p:cNvPr id="14" name="Trapezoid 13"/>
                <p:cNvSpPr/>
                <p:nvPr/>
              </p:nvSpPr>
              <p:spPr>
                <a:xfrm rot="5635649">
                  <a:off x="2665868" y="2900967"/>
                  <a:ext cx="1141663" cy="678918"/>
                </a:xfrm>
                <a:prstGeom prst="trapezoid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rapezoid 15"/>
                <p:cNvSpPr/>
                <p:nvPr/>
              </p:nvSpPr>
              <p:spPr>
                <a:xfrm rot="7369130">
                  <a:off x="3023840" y="1849323"/>
                  <a:ext cx="1143000" cy="676656"/>
                </a:xfrm>
                <a:prstGeom prst="trapezoid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557446">
                <a:off x="4161476" y="1214383"/>
                <a:ext cx="3580032" cy="4141142"/>
                <a:chOff x="6459257" y="169307"/>
                <a:chExt cx="3580032" cy="4141142"/>
              </a:xfrm>
            </p:grpSpPr>
            <p:sp>
              <p:nvSpPr>
                <p:cNvPr id="17" name="Trapezoid 16"/>
                <p:cNvSpPr/>
                <p:nvPr/>
              </p:nvSpPr>
              <p:spPr>
                <a:xfrm rot="13566582">
                  <a:off x="7040209" y="-411645"/>
                  <a:ext cx="1032655" cy="2194560"/>
                </a:xfrm>
                <a:prstGeom prst="trapezoid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apezoid 17"/>
                <p:cNvSpPr/>
                <p:nvPr/>
              </p:nvSpPr>
              <p:spPr>
                <a:xfrm rot="14587746">
                  <a:off x="7702960" y="236119"/>
                  <a:ext cx="1032655" cy="2194560"/>
                </a:xfrm>
                <a:prstGeom prst="trapezoid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 rot="15447207">
                  <a:off x="8196011" y="978478"/>
                  <a:ext cx="1032655" cy="2194560"/>
                </a:xfrm>
                <a:prstGeom prst="trapezoid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rapezoid 19"/>
                <p:cNvSpPr/>
                <p:nvPr/>
              </p:nvSpPr>
              <p:spPr>
                <a:xfrm rot="16286895">
                  <a:off x="8418750" y="1818784"/>
                  <a:ext cx="1032655" cy="2194560"/>
                </a:xfrm>
                <a:prstGeom prst="trapezoid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 rot="16938447">
                  <a:off x="8425681" y="2696842"/>
                  <a:ext cx="1032655" cy="2194560"/>
                </a:xfrm>
                <a:prstGeom prst="trapezoid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5268616">
                <a:off x="2707841" y="5220347"/>
                <a:ext cx="1024617" cy="2165672"/>
                <a:chOff x="2836946" y="1681951"/>
                <a:chExt cx="1024617" cy="2165672"/>
              </a:xfrm>
            </p:grpSpPr>
            <p:sp>
              <p:nvSpPr>
                <p:cNvPr id="25" name="Trapezoid 24"/>
                <p:cNvSpPr/>
                <p:nvPr/>
              </p:nvSpPr>
              <p:spPr>
                <a:xfrm rot="5635649">
                  <a:off x="2603774" y="2937795"/>
                  <a:ext cx="1143000" cy="676656"/>
                </a:xfrm>
                <a:prstGeom prst="trapezoid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rapezoid 25"/>
                <p:cNvSpPr/>
                <p:nvPr/>
              </p:nvSpPr>
              <p:spPr>
                <a:xfrm rot="7453457">
                  <a:off x="2951735" y="1915123"/>
                  <a:ext cx="1143000" cy="676656"/>
                </a:xfrm>
                <a:prstGeom prst="trapezoid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 rot="20138762">
                <a:off x="1485547" y="2982575"/>
                <a:ext cx="1921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Strategic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897642">
                <a:off x="4136245" y="3297713"/>
                <a:ext cx="1022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Tactical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679631" y="5186906"/>
                <a:ext cx="1419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Operational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20036005">
                <a:off x="960426" y="2550093"/>
                <a:ext cx="892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Network Design</a:t>
                </a:r>
                <a:endParaRPr lang="en-US" sz="12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29498" y="3677106"/>
                <a:ext cx="892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Fleet Planning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570307">
                <a:off x="2258661" y="5958307"/>
                <a:ext cx="892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Vehicle Routing Problem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20694239">
                <a:off x="3303940" y="6030347"/>
                <a:ext cx="892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Travelling Salesman Problem</a:t>
                </a:r>
                <a:endParaRPr lang="en-US" sz="12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 rot="19748266">
              <a:off x="7015641" y="1172402"/>
              <a:ext cx="21729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Transportation and distribution planning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20494711">
              <a:off x="7426202" y="2008762"/>
              <a:ext cx="21729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Supply level at nodes in a network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1398654">
              <a:off x="7752022" y="2808939"/>
              <a:ext cx="21729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Integrated Inventory Policy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442134">
              <a:off x="7881820" y="3637550"/>
              <a:ext cx="21729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Guaranteed service level heuristic model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171732">
              <a:off x="7975298" y="4512841"/>
              <a:ext cx="21729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Control tower Descriptive Analytics System (P &amp; G)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54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2" y="192741"/>
            <a:ext cx="9753600" cy="914400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826625" y="0"/>
            <a:ext cx="2362200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84048" rtlCol="0" anchor="ctr"/>
          <a:lstStyle/>
          <a:p>
            <a:r>
              <a:rPr lang="en-US" sz="1400" b="1" dirty="0" smtClean="0"/>
              <a:t>Revenue Management</a:t>
            </a:r>
            <a:endParaRPr lang="en-US" sz="1400" b="1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9740479" y="26567"/>
            <a:ext cx="419100" cy="365966"/>
          </a:xfrm>
          <a:prstGeom prst="triangl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531812" y="1600200"/>
            <a:ext cx="3505200" cy="640080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Revenue Management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31812" y="2240280"/>
            <a:ext cx="10439400" cy="187452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Started in Airline Industry after price deregulation with the problem of allocation of seats in an airline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SCOR model implicitly assumes that managers plan their operations based on demand forecasts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but industries with perishable capacities take reverse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Airline Industry example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Probabilistic demand forecast for seat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Dynamic pricing as per the fluctuating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Optimize demand model for an expected price using historical point-of-sale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6612" y="4572000"/>
            <a:ext cx="9829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5760"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To optimize a probabilistic demand function (aka distribution) as a whole, we use KL Divergence.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KL Divergence is a measure of the difference between two probability distributions (P &amp; Q), P typically represents the “true” distribution, while Q represents an approximation 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5400000">
            <a:off x="493712" y="4876800"/>
            <a:ext cx="914400" cy="304800"/>
          </a:xfrm>
          <a:prstGeom prst="triangle">
            <a:avLst/>
          </a:prstGeom>
          <a:ln w="57150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3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2012" y="153924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Agenda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188291" y="2072640"/>
            <a:ext cx="73152" cy="35661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133427" y="2353235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33427" y="3052706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33427" y="3752177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33427" y="4451648"/>
            <a:ext cx="182880" cy="182880"/>
          </a:xfrm>
          <a:prstGeom prst="ellipse">
            <a:avLst/>
          </a:prstGeom>
          <a:solidFill>
            <a:srgbClr val="5087F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427" y="5151120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1092" y="2272077"/>
            <a:ext cx="6705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The story of Zara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DIPP Framework in Supply Chain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Source, Make, Deliver and Return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/>
              <a:t>Heuristic Approaches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Conclusion &amp; Recommendations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2" y="192741"/>
            <a:ext cx="9753600" cy="914400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Traditional optimization algorithms cannot handle situations like multiple optima unsmooth or discontinuous objectives and very large number of parameters / sample space efficiently. Hence, we need heuristic methods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0209211" y="0"/>
            <a:ext cx="1979613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27432" rtlCol="0" anchor="ctr"/>
          <a:lstStyle/>
          <a:p>
            <a:pPr algn="r"/>
            <a:r>
              <a:rPr lang="en-US" sz="1200" b="1" dirty="0" smtClean="0"/>
              <a:t>H</a:t>
            </a:r>
            <a:r>
              <a:rPr lang="en-US" sz="1200" b="1" dirty="0" smtClean="0"/>
              <a:t>euristics Approaches</a:t>
            </a:r>
            <a:endParaRPr lang="en-US" sz="1200" b="1" dirty="0"/>
          </a:p>
        </p:txBody>
      </p:sp>
      <p:sp>
        <p:nvSpPr>
          <p:cNvPr id="2" name="Isosceles Triangle 1"/>
          <p:cNvSpPr/>
          <p:nvPr/>
        </p:nvSpPr>
        <p:spPr>
          <a:xfrm rot="5400000">
            <a:off x="10121479" y="26567"/>
            <a:ext cx="419100" cy="365966"/>
          </a:xfrm>
          <a:prstGeom prst="triangl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455612" y="1595844"/>
            <a:ext cx="5181600" cy="164592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Traditional optimization methods like “gradient descent” does not work well in the following situations:</a:t>
            </a:r>
          </a:p>
          <a:p>
            <a:endParaRPr lang="en-US" sz="400" dirty="0" smtClean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There are multiple local optima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 objective function is not smooth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 number of parameters is very large (or the sample space is very huge)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 objective function is noisy and stochastic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5612" y="3738153"/>
            <a:ext cx="5181600" cy="164592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The above mentioned methods face the following complications:</a:t>
            </a:r>
          </a:p>
          <a:p>
            <a:endParaRPr lang="en-US" sz="4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 traditional algorithms might end up converging on a local maxima / minima which is not an optimal solution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Derivative methods cannot be used on discontinuous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For very large number of parameters, the optimization method will take forever to compute the optimal feasible solution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5612" y="1219200"/>
            <a:ext cx="5181600" cy="3657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dirty="0" smtClean="0"/>
              <a:t>Situations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55612" y="3359163"/>
            <a:ext cx="5181600" cy="365760"/>
          </a:xfrm>
          <a:prstGeom prst="roundRect">
            <a:avLst/>
          </a:prstGeom>
          <a:solidFill>
            <a:srgbClr val="C25B0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rot="5400000">
            <a:off x="4002093" y="3203581"/>
            <a:ext cx="3879837" cy="228600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23012" y="2697480"/>
            <a:ext cx="5181600" cy="1645920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What kind of algorithm or 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</a:t>
            </a:r>
            <a:r>
              <a:rPr lang="en-US" sz="1200" dirty="0" smtClean="0">
                <a:solidFill>
                  <a:schemeClr val="tx1"/>
                </a:solidFill>
              </a:rPr>
              <a:t>ill not get stuck in local maxima/ minima?,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Can handle discontinuous objectives?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Can efficiently process through a very huge sample space?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323012" y="2322132"/>
            <a:ext cx="5181600" cy="36576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13512" y="4724400"/>
            <a:ext cx="4800600" cy="1143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Heuristic methods like “Genetic Algorithms” and “Simulated Annealing” can handle these situations very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2" y="192741"/>
            <a:ext cx="9753600" cy="914400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Genetic Algorithms tend to thrive in situations where the sample space is huge, uneven and has many local optima as oppose to traditional branch and bound algorithms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0209212" y="0"/>
            <a:ext cx="1979613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27432" rtlCol="0" anchor="ctr"/>
          <a:lstStyle/>
          <a:p>
            <a:pPr algn="r"/>
            <a:r>
              <a:rPr lang="en-US" sz="1400" b="1" dirty="0" smtClean="0"/>
              <a:t>Genetic Algorithms</a:t>
            </a:r>
            <a:endParaRPr lang="en-US" sz="1400" b="1" dirty="0"/>
          </a:p>
        </p:txBody>
      </p:sp>
      <p:sp>
        <p:nvSpPr>
          <p:cNvPr id="2" name="Isosceles Triangle 1"/>
          <p:cNvSpPr/>
          <p:nvPr/>
        </p:nvSpPr>
        <p:spPr>
          <a:xfrm rot="5400000">
            <a:off x="10121479" y="26567"/>
            <a:ext cx="419100" cy="365966"/>
          </a:xfrm>
          <a:prstGeom prst="triangl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/>
              <a:t>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13579" y="4134884"/>
            <a:ext cx="3864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New Generation = Population1 + Population2</a:t>
            </a:r>
          </a:p>
          <a:p>
            <a:r>
              <a:rPr lang="en-US" sz="1100" b="1" dirty="0" smtClean="0"/>
              <a:t>Update initial Population with new generation      </a:t>
            </a:r>
            <a:endParaRPr lang="en-US" sz="1100" b="1" dirty="0"/>
          </a:p>
        </p:txBody>
      </p:sp>
      <p:grpSp>
        <p:nvGrpSpPr>
          <p:cNvPr id="22" name="Group 21"/>
          <p:cNvGrpSpPr/>
          <p:nvPr/>
        </p:nvGrpSpPr>
        <p:grpSpPr>
          <a:xfrm rot="230770">
            <a:off x="2947308" y="533547"/>
            <a:ext cx="6400870" cy="6323530"/>
            <a:chOff x="5560942" y="257116"/>
            <a:chExt cx="6400870" cy="6323530"/>
          </a:xfrm>
        </p:grpSpPr>
        <p:grpSp>
          <p:nvGrpSpPr>
            <p:cNvPr id="8" name="Group 7"/>
            <p:cNvGrpSpPr/>
            <p:nvPr/>
          </p:nvGrpSpPr>
          <p:grpSpPr>
            <a:xfrm>
              <a:off x="5560942" y="257116"/>
              <a:ext cx="6400870" cy="6323530"/>
              <a:chOff x="1146154" y="257116"/>
              <a:chExt cx="6400870" cy="6323530"/>
            </a:xfrm>
          </p:grpSpPr>
          <p:sp>
            <p:nvSpPr>
              <p:cNvPr id="14" name="Circular Arrow 13"/>
              <p:cNvSpPr/>
              <p:nvPr/>
            </p:nvSpPr>
            <p:spPr>
              <a:xfrm rot="2815210" flipH="1" flipV="1">
                <a:off x="1275172" y="1972787"/>
                <a:ext cx="5410200" cy="3805518"/>
              </a:xfrm>
              <a:prstGeom prst="circularArrow">
                <a:avLst>
                  <a:gd name="adj1" fmla="val 18072"/>
                  <a:gd name="adj2" fmla="val 923834"/>
                  <a:gd name="adj3" fmla="val 20358550"/>
                  <a:gd name="adj4" fmla="val 17819063"/>
                  <a:gd name="adj5" fmla="val 18106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ircular Arrow 12"/>
              <p:cNvSpPr/>
              <p:nvPr/>
            </p:nvSpPr>
            <p:spPr>
              <a:xfrm rot="21148477" flipH="1" flipV="1">
                <a:off x="1730760" y="1665441"/>
                <a:ext cx="5410200" cy="3805518"/>
              </a:xfrm>
              <a:prstGeom prst="circularArrow">
                <a:avLst>
                  <a:gd name="adj1" fmla="val 18559"/>
                  <a:gd name="adj2" fmla="val 923834"/>
                  <a:gd name="adj3" fmla="val 20397533"/>
                  <a:gd name="adj4" fmla="val 17616011"/>
                  <a:gd name="adj5" fmla="val 19512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ircular Arrow 11"/>
              <p:cNvSpPr/>
              <p:nvPr/>
            </p:nvSpPr>
            <p:spPr>
              <a:xfrm rot="18919827" flipH="1" flipV="1">
                <a:off x="2136824" y="1319318"/>
                <a:ext cx="5410200" cy="3805518"/>
              </a:xfrm>
              <a:prstGeom prst="circularArrow">
                <a:avLst>
                  <a:gd name="adj1" fmla="val 18559"/>
                  <a:gd name="adj2" fmla="val 707875"/>
                  <a:gd name="adj3" fmla="val 20397533"/>
                  <a:gd name="adj4" fmla="val 16603812"/>
                  <a:gd name="adj5" fmla="val 20913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ircular Arrow 8"/>
              <p:cNvSpPr/>
              <p:nvPr/>
            </p:nvSpPr>
            <p:spPr>
              <a:xfrm rot="3614896">
                <a:off x="1574401" y="1059457"/>
                <a:ext cx="5410200" cy="3805518"/>
              </a:xfrm>
              <a:prstGeom prst="circularArrow">
                <a:avLst>
                  <a:gd name="adj1" fmla="val 18559"/>
                  <a:gd name="adj2" fmla="val 923834"/>
                  <a:gd name="adj3" fmla="val 20397533"/>
                  <a:gd name="adj4" fmla="val 18027954"/>
                  <a:gd name="adj5" fmla="val 19512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Circular Arrow 6"/>
              <p:cNvSpPr/>
              <p:nvPr/>
            </p:nvSpPr>
            <p:spPr>
              <a:xfrm rot="829346">
                <a:off x="1146154" y="1279205"/>
                <a:ext cx="5410200" cy="3805518"/>
              </a:xfrm>
              <a:prstGeom prst="circularArrow">
                <a:avLst>
                  <a:gd name="adj1" fmla="val 18559"/>
                  <a:gd name="adj2" fmla="val 436787"/>
                  <a:gd name="adj3" fmla="val 20397533"/>
                  <a:gd name="adj4" fmla="val 16241711"/>
                  <a:gd name="adj5" fmla="val 20913"/>
                </a:avLst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8541889" y="1650537"/>
              <a:ext cx="304800" cy="30480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248031" y="3069677"/>
              <a:ext cx="304800" cy="30480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2</a:t>
              </a:r>
              <a:endParaRPr lang="en-US" sz="16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747477" y="4495800"/>
              <a:ext cx="304800" cy="30480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3</a:t>
              </a:r>
              <a:endParaRPr lang="en-US" sz="1600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847012" y="4876800"/>
              <a:ext cx="304800" cy="30480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4</a:t>
              </a:r>
              <a:endParaRPr lang="en-US" sz="1600" b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605451" y="4007766"/>
              <a:ext cx="304800" cy="30480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5</a:t>
              </a:r>
              <a:endParaRPr lang="en-US" sz="16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605451" y="2339953"/>
              <a:ext cx="304800" cy="304800"/>
            </a:xfrm>
            <a:prstGeom prst="ellips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6</a:t>
              </a:r>
              <a:endParaRPr lang="en-US" sz="1600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03504" y="1765041"/>
            <a:ext cx="363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Initialize parameters (</a:t>
            </a:r>
            <a:r>
              <a:rPr lang="el-GR" sz="1100" b="1" dirty="0" smtClean="0"/>
              <a:t>α</a:t>
            </a:r>
            <a:r>
              <a:rPr lang="en-US" sz="1100" b="1" dirty="0" smtClean="0"/>
              <a:t>, </a:t>
            </a:r>
            <a:r>
              <a:rPr lang="el-GR" sz="1100" b="1" dirty="0" smtClean="0"/>
              <a:t>β</a:t>
            </a:r>
            <a:r>
              <a:rPr lang="en-US" sz="1100" b="1" dirty="0" smtClean="0"/>
              <a:t>, </a:t>
            </a:r>
            <a:r>
              <a:rPr lang="el-GR" sz="1100" b="1" dirty="0" smtClean="0"/>
              <a:t>γ</a:t>
            </a:r>
            <a:r>
              <a:rPr lang="en-US" sz="1100" b="1" dirty="0"/>
              <a:t> </a:t>
            </a:r>
            <a:r>
              <a:rPr lang="en-US" sz="1100" b="1" dirty="0" smtClean="0"/>
              <a:t>and </a:t>
            </a:r>
            <a:r>
              <a:rPr lang="el-GR" sz="1100" b="1" dirty="0" smtClean="0"/>
              <a:t>δ</a:t>
            </a:r>
            <a:r>
              <a:rPr lang="en-US" sz="1100" b="1" dirty="0" smtClean="0"/>
              <a:t>)</a:t>
            </a:r>
            <a:endParaRPr lang="en-US" sz="1100" b="1" dirty="0"/>
          </a:p>
          <a:p>
            <a:r>
              <a:rPr lang="en-US" sz="1100" b="1" dirty="0" smtClean="0"/>
              <a:t>Generate </a:t>
            </a:r>
            <a:r>
              <a:rPr lang="el-GR" sz="1100" b="1" dirty="0" smtClean="0"/>
              <a:t>α</a:t>
            </a:r>
            <a:r>
              <a:rPr lang="en-US" sz="1100" b="1" dirty="0" smtClean="0"/>
              <a:t> feasible solutions (Population Set)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924819" y="3479476"/>
            <a:ext cx="2302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Select elite </a:t>
            </a:r>
            <a:r>
              <a:rPr lang="el-GR" sz="1100" b="1" dirty="0" smtClean="0"/>
              <a:t>αβ</a:t>
            </a:r>
            <a:r>
              <a:rPr lang="en-US" sz="1100" b="1" dirty="0" smtClean="0"/>
              <a:t> solutions from the Population Set (Population1) 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17465" y="5118658"/>
            <a:ext cx="38645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Number of crossovers (</a:t>
            </a:r>
            <a:r>
              <a:rPr lang="el-GR" sz="1100" b="1" dirty="0" smtClean="0"/>
              <a:t>α</a:t>
            </a:r>
            <a:r>
              <a:rPr lang="en-US" sz="1100" b="1" dirty="0" smtClean="0"/>
              <a:t>- </a:t>
            </a:r>
            <a:r>
              <a:rPr lang="el-GR" sz="1100" b="1" dirty="0" smtClean="0"/>
              <a:t>αβ</a:t>
            </a:r>
            <a:r>
              <a:rPr lang="en-US" sz="1100" b="1" dirty="0" smtClean="0"/>
              <a:t>)/2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  Select 2 solutions from the remaining population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  Generate new solutions by crossover  (Population2)</a:t>
            </a:r>
            <a:endParaRPr lang="en-US" sz="1100" b="1" dirty="0"/>
          </a:p>
        </p:txBody>
      </p:sp>
      <p:sp>
        <p:nvSpPr>
          <p:cNvPr id="26" name="TextBox 25"/>
          <p:cNvSpPr txBox="1"/>
          <p:nvPr/>
        </p:nvSpPr>
        <p:spPr>
          <a:xfrm rot="57804">
            <a:off x="2746059" y="5115666"/>
            <a:ext cx="3864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For each solution in Population2,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   mutate </a:t>
            </a:r>
            <a:r>
              <a:rPr lang="el-GR" sz="1100" b="1" dirty="0" smtClean="0"/>
              <a:t>γ</a:t>
            </a:r>
            <a:r>
              <a:rPr lang="en-US" sz="1100" b="1" dirty="0"/>
              <a:t> </a:t>
            </a:r>
            <a:r>
              <a:rPr lang="en-US" sz="1100" b="1" dirty="0" smtClean="0"/>
              <a:t>part of the solution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   update the solution in Population2</a:t>
            </a:r>
          </a:p>
          <a:p>
            <a:r>
              <a:rPr lang="en-US" sz="1100" b="1" dirty="0"/>
              <a:t> </a:t>
            </a:r>
            <a:r>
              <a:rPr lang="en-US" sz="1100" b="1" dirty="0" smtClean="0"/>
              <a:t>     </a:t>
            </a:r>
            <a:endParaRPr lang="en-US" sz="1100" b="1" dirty="0"/>
          </a:p>
        </p:txBody>
      </p:sp>
      <p:sp>
        <p:nvSpPr>
          <p:cNvPr id="28" name="Rectangle 27"/>
          <p:cNvSpPr/>
          <p:nvPr/>
        </p:nvSpPr>
        <p:spPr>
          <a:xfrm>
            <a:off x="950913" y="3320393"/>
            <a:ext cx="9832471" cy="2651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5527" y="3279896"/>
            <a:ext cx="2673645" cy="4794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Reiterate </a:t>
            </a:r>
            <a:r>
              <a:rPr lang="el-GR" sz="1400" dirty="0"/>
              <a:t>δ</a:t>
            </a:r>
            <a:r>
              <a:rPr lang="en-US" sz="1400" dirty="0"/>
              <a:t> </a:t>
            </a:r>
            <a:r>
              <a:rPr lang="en-US" sz="1400" dirty="0" smtClean="0"/>
              <a:t>times, steps 2 to 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761203" y="2329192"/>
            <a:ext cx="2744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After </a:t>
            </a:r>
            <a:r>
              <a:rPr lang="el-GR" sz="1100" b="1" dirty="0" smtClean="0"/>
              <a:t>δ</a:t>
            </a:r>
            <a:r>
              <a:rPr lang="en-US" sz="1100" b="1" dirty="0" smtClean="0"/>
              <a:t> iterations, return the best solution from the new generation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877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2012" y="153924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Agenda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188291" y="2072640"/>
            <a:ext cx="73152" cy="35661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133427" y="2353235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33427" y="3052706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33427" y="3752177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33427" y="4451648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33427" y="5151120"/>
            <a:ext cx="182880" cy="182880"/>
          </a:xfrm>
          <a:prstGeom prst="ellipse">
            <a:avLst/>
          </a:prstGeom>
          <a:solidFill>
            <a:srgbClr val="5087F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1092" y="2272077"/>
            <a:ext cx="6705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The story of Zara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DIPP Framework in Supply Chain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Source, Make, Deliver and Return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Heuristic Approaches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/>
              <a:t>Conclusion &amp; Recommendations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48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396112" y="1394460"/>
            <a:ext cx="8032300" cy="6248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Accurate demand forecast is the key. The entire planning is dependent upon the accuracy of demand forecast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96112" y="2252191"/>
            <a:ext cx="8032300" cy="6248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96112" y="3138288"/>
            <a:ext cx="8032300" cy="6248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As recommended by academia, industry should start implementing  Analytic Hierarchic Process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6112" y="4038600"/>
            <a:ext cx="8032300" cy="6248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2" y="192741"/>
            <a:ext cx="9753600" cy="9144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Conclusion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3336" y="1524000"/>
            <a:ext cx="2895600" cy="411480"/>
            <a:chOff x="1065212" y="1219200"/>
            <a:chExt cx="2895600" cy="411480"/>
          </a:xfrm>
        </p:grpSpPr>
        <p:sp>
          <p:nvSpPr>
            <p:cNvPr id="3" name="Rectangle 2"/>
            <p:cNvSpPr/>
            <p:nvPr/>
          </p:nvSpPr>
          <p:spPr>
            <a:xfrm>
              <a:off x="1370012" y="1219200"/>
              <a:ext cx="2590800" cy="3657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r>
                <a:rPr lang="en-US" sz="1600" b="1" dirty="0" smtClean="0"/>
                <a:t>Planning</a:t>
              </a:r>
              <a:endParaRPr lang="en-US" sz="1600" b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065212" y="1219200"/>
              <a:ext cx="411480" cy="41148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1682" y="2353428"/>
            <a:ext cx="2907254" cy="411480"/>
            <a:chOff x="1053558" y="1913663"/>
            <a:chExt cx="2907254" cy="411480"/>
          </a:xfrm>
        </p:grpSpPr>
        <p:sp>
          <p:nvSpPr>
            <p:cNvPr id="5" name="Rectangle 4"/>
            <p:cNvSpPr/>
            <p:nvPr/>
          </p:nvSpPr>
          <p:spPr>
            <a:xfrm>
              <a:off x="1370012" y="1913663"/>
              <a:ext cx="2590800" cy="3657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r>
                <a:rPr lang="en-US" sz="1600" b="1" dirty="0" smtClean="0"/>
                <a:t>Small Scale Problems</a:t>
              </a:r>
              <a:endParaRPr lang="en-US" sz="16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53558" y="1913663"/>
              <a:ext cx="411480" cy="41148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612" y="3267828"/>
            <a:ext cx="2907254" cy="411480"/>
            <a:chOff x="1047488" y="2608126"/>
            <a:chExt cx="2907254" cy="411480"/>
          </a:xfrm>
        </p:grpSpPr>
        <p:sp>
          <p:nvSpPr>
            <p:cNvPr id="7" name="Rectangle 6"/>
            <p:cNvSpPr/>
            <p:nvPr/>
          </p:nvSpPr>
          <p:spPr>
            <a:xfrm>
              <a:off x="1363942" y="2608126"/>
              <a:ext cx="2590800" cy="3657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r>
                <a:rPr lang="en-US" sz="1600" b="1" dirty="0" smtClean="0"/>
                <a:t>Large Scale Problems</a:t>
              </a:r>
              <a:endParaRPr lang="en-US" sz="16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47488" y="2608126"/>
              <a:ext cx="411480" cy="41148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5612" y="4197468"/>
            <a:ext cx="2907254" cy="411480"/>
            <a:chOff x="1047488" y="5303520"/>
            <a:chExt cx="2907254" cy="411480"/>
          </a:xfrm>
        </p:grpSpPr>
        <p:sp>
          <p:nvSpPr>
            <p:cNvPr id="9" name="Rectangle 8"/>
            <p:cNvSpPr/>
            <p:nvPr/>
          </p:nvSpPr>
          <p:spPr>
            <a:xfrm>
              <a:off x="1363942" y="5303520"/>
              <a:ext cx="2590800" cy="3657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r>
                <a:rPr lang="en-US" sz="1600" b="1" dirty="0" smtClean="0"/>
                <a:t>Heuristic Approaches</a:t>
              </a:r>
              <a:endParaRPr lang="en-US" sz="16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047488" y="5303520"/>
              <a:ext cx="411480" cy="41148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</p:grpSp>
      <p:pic>
        <p:nvPicPr>
          <p:cNvPr id="1028" name="Picture 4" descr="https://cdn1.iconfinder.com/data/icons/brown-monsters/1024/Brown_Monsters_28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48006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loud Callout 21"/>
          <p:cNvSpPr/>
          <p:nvPr/>
        </p:nvSpPr>
        <p:spPr>
          <a:xfrm>
            <a:off x="3198812" y="5073768"/>
            <a:ext cx="6705600" cy="914400"/>
          </a:xfrm>
          <a:prstGeom prst="cloudCallout">
            <a:avLst>
              <a:gd name="adj1" fmla="val -58365"/>
              <a:gd name="adj2" fmla="val -4416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in the world is Big Data??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2012" y="153924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Agenda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188291" y="2072640"/>
            <a:ext cx="73152" cy="35661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133427" y="2353235"/>
            <a:ext cx="182880" cy="182880"/>
          </a:xfrm>
          <a:prstGeom prst="ellipse">
            <a:avLst/>
          </a:prstGeom>
          <a:solidFill>
            <a:srgbClr val="5087F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427" y="3052706"/>
            <a:ext cx="182880" cy="182880"/>
          </a:xfrm>
          <a:prstGeom prst="ellipse">
            <a:avLst/>
          </a:prstGeom>
          <a:solidFill>
            <a:srgbClr val="5087F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3427" y="3752177"/>
            <a:ext cx="182880" cy="182880"/>
          </a:xfrm>
          <a:prstGeom prst="ellipse">
            <a:avLst/>
          </a:prstGeom>
          <a:solidFill>
            <a:srgbClr val="5087F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427" y="4451648"/>
            <a:ext cx="182880" cy="182880"/>
          </a:xfrm>
          <a:prstGeom prst="ellipse">
            <a:avLst/>
          </a:prstGeom>
          <a:solidFill>
            <a:srgbClr val="5087F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427" y="5151120"/>
            <a:ext cx="182880" cy="182880"/>
          </a:xfrm>
          <a:prstGeom prst="ellipse">
            <a:avLst/>
          </a:prstGeom>
          <a:solidFill>
            <a:srgbClr val="5087F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1092" y="2272077"/>
            <a:ext cx="6705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The story of Zara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/>
              <a:t>DIPP Framework in Supply Chain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/>
              <a:t>Source, Make, Deliver and Return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/>
              <a:t>Heuristic Approaches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/>
              <a:t>Conclusion &amp; Recommendations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09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2012" y="153924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Agenda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188291" y="2072640"/>
            <a:ext cx="73152" cy="35661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133427" y="2353235"/>
            <a:ext cx="182880" cy="182880"/>
          </a:xfrm>
          <a:prstGeom prst="ellipse">
            <a:avLst/>
          </a:prstGeom>
          <a:solidFill>
            <a:srgbClr val="5087F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427" y="3052706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3427" y="3752177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427" y="4451648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427" y="5151120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1092" y="2272077"/>
            <a:ext cx="6705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The story of Zara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DIPP Framework in Supply Chain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Source, Make, Deliver and Return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Heuristic Approaches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Conclusion &amp; Recommendations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2" y="192741"/>
            <a:ext cx="9753600" cy="9144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The Story of Zara</a:t>
            </a:r>
            <a:endParaRPr lang="en-US" sz="2000" dirty="0"/>
          </a:p>
        </p:txBody>
      </p:sp>
      <p:pic>
        <p:nvPicPr>
          <p:cNvPr id="1026" name="Picture 2" descr="http://www.sakuraferroalloys.com.my/v1/wp-content/uploads/2014/10/use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40" y="1092483"/>
            <a:ext cx="1371600" cy="138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uekos.org/wp-content/uploads/2014/07/events-calendar-icon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148389"/>
            <a:ext cx="1745876" cy="174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1.iconfinder.com/data/icons/real-estate-set-3/512/factory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88" y="2372375"/>
            <a:ext cx="1468660" cy="146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0.iconfinder.com/data/icons/shopping-extras-set-2/512/9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4724400"/>
            <a:ext cx="1571315" cy="15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0.iconfinder.com/data/icons/shopping-e-commerce-black-blue-version/33/package_retu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54" y="4694630"/>
            <a:ext cx="1466458" cy="146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ircular Arrow 30"/>
          <p:cNvSpPr/>
          <p:nvPr/>
        </p:nvSpPr>
        <p:spPr>
          <a:xfrm rot="2956687">
            <a:off x="1220882" y="1325591"/>
            <a:ext cx="2987616" cy="298761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rgbClr val="C25B0E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Circular Arrow 32"/>
          <p:cNvSpPr/>
          <p:nvPr/>
        </p:nvSpPr>
        <p:spPr>
          <a:xfrm rot="6216205">
            <a:off x="3330758" y="1351146"/>
            <a:ext cx="2987616" cy="298761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rgbClr val="C25B0E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Circular Arrow 33"/>
          <p:cNvSpPr/>
          <p:nvPr/>
        </p:nvSpPr>
        <p:spPr>
          <a:xfrm rot="11579918">
            <a:off x="3437751" y="2277263"/>
            <a:ext cx="2987616" cy="298761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1217876"/>
              <a:gd name="adj5" fmla="val 6981"/>
            </a:avLst>
          </a:prstGeom>
          <a:solidFill>
            <a:srgbClr val="C25B0E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Circular Arrow 34"/>
          <p:cNvSpPr/>
          <p:nvPr/>
        </p:nvSpPr>
        <p:spPr>
          <a:xfrm rot="14450760">
            <a:off x="2213289" y="2950907"/>
            <a:ext cx="2987616" cy="298761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1340254"/>
              <a:gd name="adj5" fmla="val 6981"/>
            </a:avLst>
          </a:prstGeom>
          <a:solidFill>
            <a:srgbClr val="C25B0E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Circular Arrow 35"/>
          <p:cNvSpPr/>
          <p:nvPr/>
        </p:nvSpPr>
        <p:spPr>
          <a:xfrm rot="18509534">
            <a:off x="1036442" y="2347228"/>
            <a:ext cx="2987616" cy="298761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1827335"/>
              <a:gd name="adj5" fmla="val 6981"/>
            </a:avLst>
          </a:prstGeom>
          <a:solidFill>
            <a:srgbClr val="C25B0E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Oval 21"/>
          <p:cNvSpPr/>
          <p:nvPr/>
        </p:nvSpPr>
        <p:spPr>
          <a:xfrm>
            <a:off x="1621279" y="1809267"/>
            <a:ext cx="274320" cy="27432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38" name="Oval 37"/>
          <p:cNvSpPr/>
          <p:nvPr/>
        </p:nvSpPr>
        <p:spPr>
          <a:xfrm>
            <a:off x="6042927" y="3969469"/>
            <a:ext cx="274320" cy="27432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9" name="Oval 38"/>
          <p:cNvSpPr/>
          <p:nvPr/>
        </p:nvSpPr>
        <p:spPr>
          <a:xfrm>
            <a:off x="4824566" y="1436271"/>
            <a:ext cx="274320" cy="27432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4037012" y="5516880"/>
            <a:ext cx="274320" cy="27432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1375962" y="4530523"/>
            <a:ext cx="274320" cy="27432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894012" y="3726393"/>
            <a:ext cx="2121493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Strategic Decisions</a:t>
            </a:r>
            <a:endParaRPr lang="en-US" sz="12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2894012" y="4034896"/>
            <a:ext cx="2121493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Tactical Decisions</a:t>
            </a:r>
            <a:endParaRPr lang="en-US" sz="1200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2894012" y="4343400"/>
            <a:ext cx="2121493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Operational Decisions</a:t>
            </a:r>
            <a:endParaRPr lang="en-US" sz="1200" b="1" dirty="0"/>
          </a:p>
        </p:txBody>
      </p:sp>
      <p:sp>
        <p:nvSpPr>
          <p:cNvPr id="27" name="Rectangle 26"/>
          <p:cNvSpPr/>
          <p:nvPr/>
        </p:nvSpPr>
        <p:spPr>
          <a:xfrm>
            <a:off x="2902721" y="3368040"/>
            <a:ext cx="67942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9108" y="2725782"/>
            <a:ext cx="2575134" cy="96728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Supply Chain Analytics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7524794" y="1710590"/>
            <a:ext cx="4192097" cy="422939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5400000">
            <a:off x="7424648" y="2016036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5400000">
            <a:off x="7424648" y="2571206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5400000">
            <a:off x="7424648" y="3126376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 rot="5400000">
            <a:off x="7424648" y="3723709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7424648" y="4241665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7424648" y="482514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7424648" y="5398760"/>
            <a:ext cx="182880" cy="1828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524794" y="1286691"/>
            <a:ext cx="4200806" cy="41519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2012" y="153924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Agenda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188291" y="2072640"/>
            <a:ext cx="73152" cy="35661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133427" y="2353235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427" y="3052706"/>
            <a:ext cx="182880" cy="182880"/>
          </a:xfrm>
          <a:prstGeom prst="ellipse">
            <a:avLst/>
          </a:prstGeom>
          <a:solidFill>
            <a:srgbClr val="5087F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3427" y="3752177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427" y="4451648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427" y="5151120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1092" y="2272077"/>
            <a:ext cx="6705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The story of Zara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/>
              <a:t>DIPP Framework in Supply Chain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Source, Make, Deliver and Return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Heuristic Approaches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Conclusion &amp; Recommendations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2" y="192741"/>
            <a:ext cx="9753600" cy="9144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DIPP Framework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360715" y="1295400"/>
            <a:ext cx="2209800" cy="640080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Descriptive Analytics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827315" y="1295400"/>
            <a:ext cx="640080" cy="640080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343297" y="2804160"/>
            <a:ext cx="2209800" cy="640080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Predictive Analytics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809897" y="2804160"/>
            <a:ext cx="640080" cy="640080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3297" y="4536013"/>
            <a:ext cx="2209800" cy="640080"/>
          </a:xfrm>
          <a:prstGeom prst="rect">
            <a:avLst/>
          </a:prstGeom>
          <a:solidFill>
            <a:srgbClr val="00206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Prescriptive Analytics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809897" y="4536013"/>
            <a:ext cx="640080" cy="640080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636418" y="1355463"/>
            <a:ext cx="4488679" cy="519953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 smtClean="0">
                <a:solidFill>
                  <a:schemeClr val="tx1"/>
                </a:solidFill>
              </a:rPr>
              <a:t>What is happening? Why is it happening?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36418" y="2864223"/>
            <a:ext cx="4488679" cy="519953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 smtClean="0">
                <a:solidFill>
                  <a:schemeClr val="tx1"/>
                </a:solidFill>
              </a:rPr>
              <a:t>What will be happening?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6418" y="4596076"/>
            <a:ext cx="4488679" cy="519953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 smtClean="0">
                <a:solidFill>
                  <a:schemeClr val="tx1"/>
                </a:solidFill>
              </a:rPr>
              <a:t>What should be happening?</a:t>
            </a:r>
            <a:endParaRPr lang="en-US" b="1" i="1" u="sng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3297" y="3444240"/>
            <a:ext cx="906780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Time Series Methods (</a:t>
            </a:r>
            <a:r>
              <a:rPr lang="en-US" sz="1600" dirty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oving average, exponential smoothing, autoregressive  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Linear, Non-Linear and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Data Mining techniques (cluster analysis, market basket analysis)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43297" y="5176093"/>
            <a:ext cx="9067800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Analytic hierarchy process, Game Theory (auction design and contract design) </a:t>
            </a:r>
            <a:r>
              <a:rPr lang="en-US" sz="1600" b="1" dirty="0" smtClean="0">
                <a:solidFill>
                  <a:schemeClr val="tx1"/>
                </a:solidFill>
              </a:rPr>
              <a:t>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MILP, NLP </a:t>
            </a:r>
            <a:r>
              <a:rPr lang="en-US" sz="1600" b="1" dirty="0" smtClean="0">
                <a:solidFill>
                  <a:schemeClr val="tx1"/>
                </a:solidFill>
              </a:rPr>
              <a:t>(Make)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Network Flow, MILP, Stochastic Dynamic Programming </a:t>
            </a:r>
            <a:r>
              <a:rPr lang="en-US" sz="1600" b="1" dirty="0" smtClean="0">
                <a:solidFill>
                  <a:schemeClr val="tx1"/>
                </a:solidFill>
              </a:rPr>
              <a:t>(Deliver &amp; Return)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0012" y="1939834"/>
            <a:ext cx="906780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Supply Chain Mapping </a:t>
            </a:r>
            <a:r>
              <a:rPr lang="en-US" sz="1600" b="1" dirty="0" smtClean="0">
                <a:solidFill>
                  <a:schemeClr val="tx1"/>
                </a:solidFill>
              </a:rPr>
              <a:t>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Supply Chain Visualization </a:t>
            </a:r>
            <a:r>
              <a:rPr lang="en-US" sz="1600" b="1" dirty="0" smtClean="0">
                <a:solidFill>
                  <a:schemeClr val="tx1"/>
                </a:solidFill>
              </a:rPr>
              <a:t>(Make, Deliver &amp; Return)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88187" y="6550223"/>
            <a:ext cx="5102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http</a:t>
            </a:r>
            <a:r>
              <a:rPr lang="en-US" sz="1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://www.mu-sigma.com/analytics/ecosystem/dipp.html</a:t>
            </a:r>
          </a:p>
        </p:txBody>
      </p:sp>
    </p:spTree>
    <p:extLst>
      <p:ext uri="{BB962C8B-B14F-4D97-AF65-F5344CB8AC3E}">
        <p14:creationId xmlns:p14="http://schemas.microsoft.com/office/powerpoint/2010/main" val="37687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2012" y="153924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Agenda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188291" y="2072640"/>
            <a:ext cx="73152" cy="35661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133427" y="2353235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33427" y="3052706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3427" y="3752177"/>
            <a:ext cx="182880" cy="182880"/>
          </a:xfrm>
          <a:prstGeom prst="ellipse">
            <a:avLst/>
          </a:prstGeom>
          <a:solidFill>
            <a:srgbClr val="5087F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427" y="4451648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427" y="5151120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1092" y="2272077"/>
            <a:ext cx="6705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The story of Zara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DIPP Framework in Supply Chain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/>
              <a:t>Plan, Source, Make, Deliver and Return</a:t>
            </a:r>
          </a:p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Heuristic Approaches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Conclusion &amp; Recommendations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8214" y="2514600"/>
            <a:ext cx="265176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 smtClean="0"/>
              <a:t>Long Term Forecast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68214" y="4191000"/>
            <a:ext cx="265176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dirty="0" smtClean="0"/>
              <a:t>Mid &amp; Short Term Forecast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7414" y="2590800"/>
            <a:ext cx="3276600" cy="2057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2" y="192741"/>
            <a:ext cx="9753600" cy="9144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Planning – Demand Forecasting</a:t>
            </a:r>
            <a:endParaRPr lang="en-US" sz="2000" dirty="0"/>
          </a:p>
        </p:txBody>
      </p:sp>
      <p:pic>
        <p:nvPicPr>
          <p:cNvPr id="2050" name="Picture 2" descr="http://prescio.com/wp-content/uploads/2015/02/icons-financial-modeling-forecas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14" y="2595563"/>
            <a:ext cx="2052637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650634" y="2535678"/>
            <a:ext cx="5928180" cy="867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Primarily at Strategic level (uses causal forecasting methods like regression)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52632" y="3853545"/>
            <a:ext cx="5928180" cy="86719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Mainly for Tactical and Operational level (uses time series methods and data mining techniques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4214" y="5105400"/>
            <a:ext cx="9296400" cy="53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 smtClean="0">
                <a:solidFill>
                  <a:schemeClr val="tx1"/>
                </a:solidFill>
              </a:rPr>
              <a:t>analytical techniques used for demand forecasts are dependent upon the time frame of planning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26625" y="0"/>
            <a:ext cx="2362200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84048" rtlCol="0" anchor="ctr"/>
          <a:lstStyle/>
          <a:p>
            <a:r>
              <a:rPr lang="en-US" sz="1400" b="1" dirty="0" smtClean="0"/>
              <a:t>Plan</a:t>
            </a:r>
            <a:endParaRPr lang="en-US" sz="1400" b="1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9740479" y="26567"/>
            <a:ext cx="419100" cy="365966"/>
          </a:xfrm>
          <a:prstGeom prst="triangl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4214" y="1586049"/>
            <a:ext cx="9296400" cy="547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Demand forecasting is the most critical input to the supply chain planning. Even the slightest inconsistencies could result in high opportunity </a:t>
            </a:r>
            <a:r>
              <a:rPr lang="en-US" sz="1600" dirty="0" smtClean="0">
                <a:solidFill>
                  <a:schemeClr val="tx1"/>
                </a:solidFill>
              </a:rPr>
              <a:t>cost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09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5612" y="192741"/>
            <a:ext cx="9753600" cy="914400"/>
          </a:xfrm>
        </p:spPr>
        <p:txBody>
          <a:bodyPr anchor="t">
            <a:normAutofit/>
          </a:bodyPr>
          <a:lstStyle/>
          <a:p>
            <a:r>
              <a:rPr lang="en-US" sz="2000" dirty="0" smtClean="0"/>
              <a:t>Source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826625" y="0"/>
            <a:ext cx="2362200" cy="41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84048" rtlCol="0" anchor="ctr"/>
          <a:lstStyle/>
          <a:p>
            <a:r>
              <a:rPr lang="en-US" sz="1400" b="1" dirty="0" smtClean="0"/>
              <a:t>Source</a:t>
            </a:r>
            <a:endParaRPr lang="en-US" sz="1400" b="1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9740479" y="26567"/>
            <a:ext cx="419100" cy="365966"/>
          </a:xfrm>
          <a:prstGeom prst="triangl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28" name="Oval 27"/>
          <p:cNvSpPr/>
          <p:nvPr/>
        </p:nvSpPr>
        <p:spPr>
          <a:xfrm>
            <a:off x="2481267" y="2057400"/>
            <a:ext cx="6589713" cy="17526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Strategic Decisions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 rot="20898025">
            <a:off x="1374518" y="1527406"/>
            <a:ext cx="2057400" cy="10271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Limited Use of Analytics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rot="21375229">
            <a:off x="3608606" y="1052361"/>
            <a:ext cx="2057400" cy="10271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Analytical Hierarchic Process (AHP)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rot="224771" flipH="1">
            <a:off x="5956215" y="1052361"/>
            <a:ext cx="2057400" cy="10271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Threat of Disruptions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 rot="12024462" flipV="1">
            <a:off x="8113496" y="1518124"/>
            <a:ext cx="2057400" cy="10271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Sourcemap.com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481267" y="3489689"/>
            <a:ext cx="6589713" cy="17526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Tactical Decisions</a:t>
            </a:r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 rot="11603652" flipV="1">
            <a:off x="1374518" y="4745138"/>
            <a:ext cx="2057400" cy="10271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Achieving Specific Objectives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11143041" flipV="1">
            <a:off x="3608606" y="5220183"/>
            <a:ext cx="2057400" cy="10271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Game Theory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 rot="10240858" flipH="1" flipV="1">
            <a:off x="5956215" y="5220183"/>
            <a:ext cx="2057400" cy="10271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Payment Contracts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20898025">
            <a:off x="8113496" y="4754420"/>
            <a:ext cx="2057400" cy="10271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Auctions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23189" y="3417983"/>
            <a:ext cx="210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Source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7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6FA3CE-A218-4400-AA51-F51C6E85D0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0</TotalTime>
  <Words>1009</Words>
  <Application>Microsoft Office PowerPoint</Application>
  <PresentationFormat>Custom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Palatino Linotype</vt:lpstr>
      <vt:lpstr>Times New Roman</vt:lpstr>
      <vt:lpstr>Watercolor_16x9</vt:lpstr>
      <vt:lpstr>CIS515 – Case Presentation</vt:lpstr>
      <vt:lpstr>PowerPoint Presentation</vt:lpstr>
      <vt:lpstr>PowerPoint Presentation</vt:lpstr>
      <vt:lpstr>The Story of Zara</vt:lpstr>
      <vt:lpstr>PowerPoint Presentation</vt:lpstr>
      <vt:lpstr>DIPP Framework</vt:lpstr>
      <vt:lpstr>PowerPoint Presentation</vt:lpstr>
      <vt:lpstr>Planning – Demand Forecasting</vt:lpstr>
      <vt:lpstr>Source</vt:lpstr>
      <vt:lpstr>Make</vt:lpstr>
      <vt:lpstr>Deliver &amp; Return</vt:lpstr>
      <vt:lpstr>PowerPoint Presentation</vt:lpstr>
      <vt:lpstr>PowerPoint Presentation</vt:lpstr>
      <vt:lpstr>Traditional optimization algorithms cannot handle situations like multiple optima unsmooth or discontinuous objectives and very large number of parameters / sample space efficiently. Hence, we need heuristic methods</vt:lpstr>
      <vt:lpstr>Genetic Algorithms tend to thrive in situations where the sample space is huge, uneven and has many local optima as oppose to traditional branch and bound algorithms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2016-04-03T22:57:06Z</dcterms:created>
  <dcterms:modified xsi:type="dcterms:W3CDTF">2016-04-05T23:49:33Z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TC028866379991</vt:lpwstr>
  </property>
</Properties>
</file>