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262" r:id="rId3"/>
    <p:sldId id="263" r:id="rId4"/>
    <p:sldId id="282" r:id="rId5"/>
    <p:sldId id="265" r:id="rId6"/>
    <p:sldId id="283" r:id="rId7"/>
    <p:sldId id="267" r:id="rId8"/>
    <p:sldId id="266" r:id="rId9"/>
    <p:sldId id="281" r:id="rId10"/>
    <p:sldId id="268" r:id="rId11"/>
    <p:sldId id="279" r:id="rId12"/>
    <p:sldId id="269" r:id="rId13"/>
    <p:sldId id="270" r:id="rId14"/>
    <p:sldId id="271" r:id="rId15"/>
    <p:sldId id="284" r:id="rId16"/>
    <p:sldId id="285" r:id="rId17"/>
    <p:sldId id="286" r:id="rId18"/>
    <p:sldId id="287" r:id="rId19"/>
    <p:sldId id="27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648" y="6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13000">
              <a:schemeClr val="tx1"/>
            </a:gs>
            <a:gs pos="0">
              <a:schemeClr val="bg2">
                <a:shade val="30000"/>
                <a:satMod val="2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4812" y="3200401"/>
            <a:ext cx="7516442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Prudential Life (Kaggle)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74812" y="2120473"/>
            <a:ext cx="9829800" cy="1003727"/>
          </a:xfrm>
        </p:spPr>
        <p:txBody>
          <a:bodyPr/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CIS-SCM 593: Applied Project Presentation I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74812" y="4343400"/>
            <a:ext cx="7516442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Euphemia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Team A04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Dawn Schnettler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Shashank Sharma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Sai Giridhar Tata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Yi Qin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Agenda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8404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198159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3671" y="3957918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3671" y="4717677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5477435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0819" y="2386548"/>
            <a:ext cx="6400800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Approach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Algorithms Implemented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Next Steps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Appendix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91671" y="3810000"/>
            <a:ext cx="8991600" cy="68580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Found a great model (&gt;65% accuracy with </a:t>
            </a:r>
            <a:r>
              <a:rPr lang="en-US" sz="1600" b="1" i="1" u="sng" dirty="0" smtClean="0">
                <a:solidFill>
                  <a:schemeClr val="bg1"/>
                </a:solidFill>
              </a:rPr>
              <a:t>regression</a:t>
            </a:r>
            <a:r>
              <a:rPr lang="en-US" dirty="0" smtClean="0">
                <a:solidFill>
                  <a:schemeClr val="bg1"/>
                </a:solidFill>
              </a:rPr>
              <a:t> without ensemble)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400" b="1" i="1" u="sng" dirty="0" smtClean="0">
                <a:solidFill>
                  <a:schemeClr val="bg1"/>
                </a:solidFill>
              </a:rPr>
              <a:t>(to be completed by the end of next week)</a:t>
            </a:r>
            <a:endParaRPr lang="en-US" sz="1400" b="1" i="1" u="sn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1671" y="1981200"/>
            <a:ext cx="8991600" cy="106680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need more information as the accuracy of the ensemble models are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Started working on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more features using BMI, </a:t>
            </a:r>
            <a:r>
              <a:rPr lang="en-US" dirty="0" err="1" smtClean="0">
                <a:solidFill>
                  <a:schemeClr val="bg1"/>
                </a:solidFill>
              </a:rPr>
              <a:t>Wt</a:t>
            </a:r>
            <a:r>
              <a:rPr lang="en-US" dirty="0" smtClean="0">
                <a:solidFill>
                  <a:schemeClr val="bg1"/>
                </a:solidFill>
              </a:rPr>
              <a:t>, 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0141" y="1371600"/>
            <a:ext cx="2209800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 Engineering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716741" y="1371600"/>
            <a:ext cx="640080" cy="64008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250141" y="3208151"/>
            <a:ext cx="2209800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Top 10 Approaches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716741" y="3208151"/>
            <a:ext cx="640080" cy="64008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495885" y="5211183"/>
            <a:ext cx="6587386" cy="51995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i="1" u="sng" dirty="0" smtClean="0">
                <a:solidFill>
                  <a:prstClr val="black"/>
                </a:solidFill>
              </a:rPr>
              <a:t>(to </a:t>
            </a:r>
            <a:r>
              <a:rPr lang="en-US" sz="1400" b="1" i="1" u="sng" dirty="0">
                <a:solidFill>
                  <a:prstClr val="black"/>
                </a:solidFill>
              </a:rPr>
              <a:t>be completed by the </a:t>
            </a:r>
            <a:r>
              <a:rPr lang="en-US" sz="1400" b="1" i="1" u="sng" dirty="0" smtClean="0">
                <a:solidFill>
                  <a:prstClr val="black"/>
                </a:solidFill>
              </a:rPr>
              <a:t>end of first week </a:t>
            </a:r>
            <a:r>
              <a:rPr lang="en-US" sz="1400" b="1" i="1" u="sng" dirty="0">
                <a:solidFill>
                  <a:prstClr val="black"/>
                </a:solidFill>
              </a:rPr>
              <a:t>of </a:t>
            </a:r>
            <a:r>
              <a:rPr lang="en-US" sz="1400" b="1" i="1" u="sng" dirty="0" smtClean="0">
                <a:solidFill>
                  <a:prstClr val="black"/>
                </a:solidFill>
              </a:rPr>
              <a:t>April)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0141" y="5151120"/>
            <a:ext cx="2209800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Ensembling Multiple Models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1716741" y="5151120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 are successful in implementing steps 1,2 and 3 by April 15 then, we </a:t>
            </a:r>
            <a:r>
              <a:rPr lang="en-US" sz="2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ill try to create a short video about our work 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89127" y="5973183"/>
            <a:ext cx="6595798" cy="51995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i="1" u="sng" dirty="0" smtClean="0">
                <a:solidFill>
                  <a:prstClr val="black"/>
                </a:solidFill>
              </a:rPr>
              <a:t>(</a:t>
            </a:r>
            <a:r>
              <a:rPr lang="en-US" sz="1400" b="1" i="1" u="sng" dirty="0">
                <a:solidFill>
                  <a:prstClr val="black"/>
                </a:solidFill>
              </a:rPr>
              <a:t>to be completed by the end of </a:t>
            </a:r>
            <a:r>
              <a:rPr lang="en-US" sz="1400" b="1" i="1" u="sng" dirty="0" smtClean="0">
                <a:solidFill>
                  <a:prstClr val="black"/>
                </a:solidFill>
              </a:rPr>
              <a:t>third week of April)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50141" y="5913120"/>
            <a:ext cx="2209800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Storyboarding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1716741" y="5913120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2412" y="4876800"/>
            <a:ext cx="98298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Appendix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0175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209486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9650" y="2409092"/>
            <a:ext cx="6400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(I) Variables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(II) Problematic Algorithms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(III) Implementations in R and </a:t>
            </a:r>
            <a:r>
              <a:rPr lang="en-US" sz="2000" dirty="0" smtClean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(IV) Gantt Chart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53671" y="3980572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4751658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I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125"/>
              </p:ext>
            </p:extLst>
          </p:nvPr>
        </p:nvGraphicFramePr>
        <p:xfrm>
          <a:off x="2055812" y="1524000"/>
          <a:ext cx="7391400" cy="5197504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18820"/>
                <a:gridCol w="527258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100" dirty="0"/>
                        <a:t>Variable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Id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unique identifier associated with an application.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Product_Info_1-7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product applied for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Ins_Age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age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Ht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height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weight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BMI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BMI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Employment_Info_1-6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employment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InsuredInfo_1-6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providing information about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Insurance_History_1-9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insurance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Family_Hist_1-5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family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Medical_History_1-41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medical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Medical_Keyword_1-48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dummy variables relating to the presence of/absence of a medical keyword being associated with the application.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/>
                        <a:t>Response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This is the target variable, an ordinal variable relating to the final decision associated with an application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II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7212" y="1143000"/>
            <a:ext cx="97946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 following variables are all categorical (nominal):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Product_Info_1, Product_Info_2, Product_Info_3, Product_Info_5, Product_Info_6, Product_Info_7, Employment_Info_2, Employment_Info_3, Employment_Info_5, InsuredInfo_1, InsuredInfo_2, InsuredInfo_3, InsuredInfo_4, InsuredInfo_5, InsuredInfo_6, InsuredInfo_7, Insurance_History_1, Insurance_History_2, Insurance_History_3, Insurance_History_4, Insurance_History_7, Insurance_History_8, Insurance_History_9, Family_Hist_1, Medical_History_2, Medical_History_3, Medical_History_4, Medical_History_5, Medical_History_6, Medical_History_7, Medical_History_8, Medical_History_9, Medical_History_11, Medical_History_12, Medical_History_13, Medical_History_14, Medical_History_16, Medical_History_17, Medical_History_18, Medical_History_19, Medical_History_20, Medical_History_21, Medical_History_22, Medical_History_23, Medical_History_25, Medical_History_26, Medical_History_27, Medical_History_28, Medical_History_29, Medical_History_30, Medical_History_31, Medical_History_33, Medical_History_34, Medical_History_35, Medical_History_36, Medical_History_37, Medical_History_38, Medical_History_39, Medical_History_40, Medical_History_41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following variables are continuous: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Product_Info_4, </a:t>
            </a:r>
            <a:r>
              <a:rPr lang="en-US" sz="1600" dirty="0" err="1">
                <a:solidFill>
                  <a:schemeClr val="bg1"/>
                </a:solidFill>
              </a:rPr>
              <a:t>Ins_Age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Wt</a:t>
            </a:r>
            <a:r>
              <a:rPr lang="en-US" sz="1600" dirty="0">
                <a:solidFill>
                  <a:schemeClr val="bg1"/>
                </a:solidFill>
              </a:rPr>
              <a:t>, BMI, Employment_Info_1, Employment_Info_4, Employment_Info_6, Insurance_History_5, Family_Hist_2, Family_Hist_3, Family_Hist_4, Family_Hist_5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following variables are discrete: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Medical_History_1, Medical_History_10, Medical_History_15, Medical_History_24, Medical_History_32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Medical_Keyword_1-48 are dummy variables.</a:t>
            </a:r>
          </a:p>
        </p:txBody>
      </p:sp>
    </p:spTree>
    <p:extLst>
      <p:ext uri="{BB962C8B-B14F-4D97-AF65-F5344CB8AC3E}">
        <p14:creationId xmlns:p14="http://schemas.microsoft.com/office/powerpoint/2010/main" val="78744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Problematic Algorithms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3493" y="2133600"/>
            <a:ext cx="7315200" cy="64008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We weren’t able to implement these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5812" y="2133600"/>
            <a:ext cx="2410788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/>
              <a:t>Neural Net / Naïve Bayes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493493" y="3810000"/>
            <a:ext cx="7315200" cy="128016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These algorithms are based upon Euclidean distance. However, for binary variables one has to use Hamming Distance instead of Euclidean distance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5812" y="3810000"/>
            <a:ext cx="2410788" cy="12801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/>
              <a:t>PCA / Kohonen SOM / Clustering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WIP version of codes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07992"/>
              </p:ext>
            </p:extLst>
          </p:nvPr>
        </p:nvGraphicFramePr>
        <p:xfrm>
          <a:off x="2284412" y="1417637"/>
          <a:ext cx="16764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4412" y="1417637"/>
                        <a:ext cx="1676400" cy="1414463"/>
                      </a:xfrm>
                      <a:prstGeom prst="rect">
                        <a:avLst/>
                      </a:prstGeom>
                      <a:ln>
                        <a:solidFill>
                          <a:srgbClr val="002060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72104"/>
              </p:ext>
            </p:extLst>
          </p:nvPr>
        </p:nvGraphicFramePr>
        <p:xfrm>
          <a:off x="2284412" y="3336271"/>
          <a:ext cx="16764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4412" y="3336271"/>
                        <a:ext cx="1676400" cy="1414463"/>
                      </a:xfrm>
                      <a:prstGeom prst="rect">
                        <a:avLst/>
                      </a:prstGeom>
                      <a:ln>
                        <a:solidFill>
                          <a:srgbClr val="002060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17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plan in details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61824"/>
              </p:ext>
            </p:extLst>
          </p:nvPr>
        </p:nvGraphicFramePr>
        <p:xfrm>
          <a:off x="2331728" y="1905000"/>
          <a:ext cx="1781484" cy="150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1728" y="1905000"/>
                        <a:ext cx="1781484" cy="1503127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8612" y="2967335"/>
            <a:ext cx="10287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Thanks a lot for your support and guidance!!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8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Agenda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8404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198159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3671" y="3957918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3671" y="4717677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5477435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0819" y="2386548"/>
            <a:ext cx="6400800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Executive Summary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Approach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Algorithms Implemented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Next Steps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Appendix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Agenda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8404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198159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3671" y="3957918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3671" y="4717677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5477435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0819" y="2386548"/>
            <a:ext cx="6400800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Executive Summary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Approach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Algorithms Implemented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Next Steps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Appendix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Executive Summary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5332" y="762000"/>
            <a:ext cx="978408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Raw data contains 128 variables (including IDs and Target) and 59,381 observations in the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Classification problem with 8 classes to predict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b="1" dirty="0" smtClean="0">
                <a:solidFill>
                  <a:schemeClr val="bg1"/>
                </a:solidFill>
              </a:rPr>
              <a:t>Appendix – I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5332" y="5791200"/>
            <a:ext cx="978408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Engineering (</a:t>
            </a:r>
            <a:r>
              <a:rPr lang="en-US" sz="1600" b="1" dirty="0" smtClean="0"/>
              <a:t>slide 11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Refer to the approach of top 10 rankers </a:t>
            </a:r>
            <a:r>
              <a:rPr lang="en-US" sz="1600" dirty="0"/>
              <a:t>(</a:t>
            </a:r>
            <a:r>
              <a:rPr lang="en-US" sz="1600" b="1" dirty="0"/>
              <a:t>slide 11</a:t>
            </a:r>
            <a:r>
              <a:rPr lang="en-US" sz="1600" dirty="0"/>
              <a:t>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Ensemble all </a:t>
            </a:r>
            <a:r>
              <a:rPr lang="en-US" sz="1600" dirty="0"/>
              <a:t>successful models (</a:t>
            </a:r>
            <a:r>
              <a:rPr lang="en-US" sz="1600" b="1" dirty="0"/>
              <a:t>slide 11</a:t>
            </a:r>
            <a:r>
              <a:rPr lang="en-US" sz="1600" dirty="0"/>
              <a:t>)</a:t>
            </a:r>
          </a:p>
        </p:txBody>
      </p:sp>
      <p:sp>
        <p:nvSpPr>
          <p:cNvPr id="8" name="Pentagon 7"/>
          <p:cNvSpPr/>
          <p:nvPr/>
        </p:nvSpPr>
        <p:spPr>
          <a:xfrm>
            <a:off x="150812" y="952500"/>
            <a:ext cx="1905000" cy="838200"/>
          </a:xfrm>
          <a:prstGeom prst="homePlate">
            <a:avLst>
              <a:gd name="adj" fmla="val 2914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&amp; Cleaning</a:t>
            </a:r>
            <a:endParaRPr lang="en-US" b="1" dirty="0"/>
          </a:p>
        </p:txBody>
      </p:sp>
      <p:sp>
        <p:nvSpPr>
          <p:cNvPr id="9" name="Pentagon 8"/>
          <p:cNvSpPr/>
          <p:nvPr/>
        </p:nvSpPr>
        <p:spPr>
          <a:xfrm>
            <a:off x="150812" y="3276599"/>
            <a:ext cx="1905000" cy="838200"/>
          </a:xfrm>
          <a:prstGeom prst="homePlate">
            <a:avLst>
              <a:gd name="adj" fmla="val 2914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Approaches</a:t>
            </a:r>
          </a:p>
          <a:p>
            <a:pPr algn="ctr"/>
            <a:r>
              <a:rPr lang="en-US" b="1" dirty="0" smtClean="0"/>
              <a:t>&amp; Impact</a:t>
            </a:r>
            <a:endParaRPr lang="en-US" b="1" dirty="0"/>
          </a:p>
        </p:txBody>
      </p:sp>
      <p:sp>
        <p:nvSpPr>
          <p:cNvPr id="10" name="Pentagon 9"/>
          <p:cNvSpPr/>
          <p:nvPr/>
        </p:nvSpPr>
        <p:spPr>
          <a:xfrm>
            <a:off x="150812" y="5791200"/>
            <a:ext cx="1905000" cy="838200"/>
          </a:xfrm>
          <a:prstGeom prst="homePlate">
            <a:avLst>
              <a:gd name="adj" fmla="val 2914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020562" y="2029311"/>
            <a:ext cx="4846320" cy="5121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Actions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66012" y="2029311"/>
            <a:ext cx="4846320" cy="5121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Outcomes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020562" y="2565401"/>
            <a:ext cx="4846320" cy="31496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Excel (for EDA), R &amp; Python (ML)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Found missing values in 13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Tried to find correlation between variables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Implemented standalone classification algorithms to get a basic idea about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Implemented Ensemble models along with parameter tuning to improve the accuracy</a:t>
            </a:r>
          </a:p>
          <a:p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966012" y="2565400"/>
            <a:ext cx="4846320" cy="31496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have access to SAS EMiner. Hence, decided to focus on R &amp;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Implemented median based imputation</a:t>
            </a:r>
            <a:r>
              <a:rPr lang="en-US" sz="1600" dirty="0"/>
              <a:t> </a:t>
            </a:r>
            <a:r>
              <a:rPr lang="en-US" sz="1600" dirty="0" smtClean="0"/>
              <a:t>and will try to implement maximum likelihood estimation if time permits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initial models had very low accuracy (~30%). Thus, we decided to use parameter tuning along with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Still, the accuracy is about 60%, therefore we need to derive more information (Feature Engineering) to improve our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3412" y="5334000"/>
            <a:ext cx="2362200" cy="30480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(Slides 6,7 and 9)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Agenda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8404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198159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3671" y="3957918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3671" y="4717677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5477435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0819" y="2386548"/>
            <a:ext cx="6400800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Approach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Algorithms Implemented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Next Steps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Appendix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-Turn Arrow 48"/>
          <p:cNvSpPr/>
          <p:nvPr/>
        </p:nvSpPr>
        <p:spPr>
          <a:xfrm rot="16200000">
            <a:off x="3485505" y="3962400"/>
            <a:ext cx="1676400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7941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228600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Completed till step 5; further iterations might be needed after feature engineering </a:t>
            </a:r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/ or </a:t>
            </a:r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MLE 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0493" y="1365340"/>
            <a:ext cx="2590800" cy="64008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Dataset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4677093" y="1365340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210493" y="2059803"/>
            <a:ext cx="2590800" cy="64008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Data Cleaning</a:t>
            </a:r>
            <a:endParaRPr lang="en-US" sz="1600" b="1" dirty="0"/>
          </a:p>
        </p:txBody>
      </p:sp>
      <p:sp>
        <p:nvSpPr>
          <p:cNvPr id="28" name="Oval 27"/>
          <p:cNvSpPr/>
          <p:nvPr/>
        </p:nvSpPr>
        <p:spPr>
          <a:xfrm>
            <a:off x="4677093" y="2059803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10493" y="2754266"/>
            <a:ext cx="2590800" cy="64008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Missing Value Imputation</a:t>
            </a:r>
            <a:endParaRPr lang="en-US" sz="1600" b="1" dirty="0"/>
          </a:p>
        </p:txBody>
      </p:sp>
      <p:sp>
        <p:nvSpPr>
          <p:cNvPr id="32" name="Oval 31"/>
          <p:cNvSpPr/>
          <p:nvPr/>
        </p:nvSpPr>
        <p:spPr>
          <a:xfrm>
            <a:off x="4677093" y="2754266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5210493" y="3448729"/>
            <a:ext cx="2590800" cy="64008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Classification Models</a:t>
            </a:r>
            <a:endParaRPr lang="en-US" sz="1600" b="1" dirty="0"/>
          </a:p>
        </p:txBody>
      </p:sp>
      <p:sp>
        <p:nvSpPr>
          <p:cNvPr id="36" name="Oval 35"/>
          <p:cNvSpPr/>
          <p:nvPr/>
        </p:nvSpPr>
        <p:spPr>
          <a:xfrm>
            <a:off x="4677093" y="3448729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5210493" y="4143192"/>
            <a:ext cx="2590800" cy="64008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Parameter Tuning / Ensemble Models</a:t>
            </a:r>
            <a:endParaRPr lang="en-US" sz="1600" b="1" dirty="0"/>
          </a:p>
        </p:txBody>
      </p:sp>
      <p:sp>
        <p:nvSpPr>
          <p:cNvPr id="40" name="Oval 39"/>
          <p:cNvSpPr/>
          <p:nvPr/>
        </p:nvSpPr>
        <p:spPr>
          <a:xfrm>
            <a:off x="4677093" y="4143192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10493" y="4837655"/>
            <a:ext cx="2590800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Feature Engineering / Top 10 approaches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4677093" y="4837655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10493" y="5532120"/>
            <a:ext cx="2590800" cy="64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600" b="1" dirty="0" smtClean="0"/>
              <a:t>Ensemble best models </a:t>
            </a:r>
            <a:r>
              <a:rPr lang="en-US" sz="1600" b="1" dirty="0"/>
              <a:t>t</a:t>
            </a:r>
            <a:r>
              <a:rPr lang="en-US" sz="1600" b="1" dirty="0" smtClean="0"/>
              <a:t>ogether</a:t>
            </a:r>
            <a:endParaRPr lang="en-US" sz="1600" b="1" dirty="0"/>
          </a:p>
        </p:txBody>
      </p:sp>
      <p:sp>
        <p:nvSpPr>
          <p:cNvPr id="48" name="Oval 47"/>
          <p:cNvSpPr/>
          <p:nvPr/>
        </p:nvSpPr>
        <p:spPr>
          <a:xfrm>
            <a:off x="4677093" y="5532120"/>
            <a:ext cx="640080" cy="64008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0" name="U-Turn Arrow 49"/>
          <p:cNvSpPr/>
          <p:nvPr/>
        </p:nvSpPr>
        <p:spPr>
          <a:xfrm rot="5400000" flipH="1">
            <a:off x="7081875" y="3631608"/>
            <a:ext cx="2505635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9999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68092" y="3657756"/>
            <a:ext cx="2788920" cy="970871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/>
                </a:solidFill>
              </a:rPr>
              <a:t>Need to try maximum likelihood estimation </a:t>
            </a:r>
            <a:r>
              <a:rPr lang="en-US" sz="1600" b="1" dirty="0" smtClean="0">
                <a:solidFill>
                  <a:schemeClr val="bg1"/>
                </a:solidFill>
              </a:rPr>
              <a:t>MLE</a:t>
            </a:r>
            <a:r>
              <a:rPr lang="en-US" sz="1600" dirty="0" smtClean="0">
                <a:solidFill>
                  <a:schemeClr val="bg1"/>
                </a:solidFill>
              </a:rPr>
              <a:t> (if time permits)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89014" y="3980414"/>
            <a:ext cx="2801292" cy="846082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/>
                </a:solidFill>
              </a:rPr>
              <a:t>Rerunning the models after feature engineering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903412" y="1417637"/>
            <a:ext cx="2971800" cy="792163"/>
          </a:xfrm>
          <a:prstGeom prst="chevron">
            <a:avLst>
              <a:gd name="adj" fmla="val 2453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Exploring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4855695" y="1417637"/>
            <a:ext cx="2971800" cy="792163"/>
          </a:xfrm>
          <a:prstGeom prst="chevron">
            <a:avLst>
              <a:gd name="adj" fmla="val 2453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Correlation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807978" y="1417637"/>
            <a:ext cx="2971800" cy="792163"/>
          </a:xfrm>
          <a:prstGeom prst="chevron">
            <a:avLst>
              <a:gd name="adj" fmla="val 2453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Imputing Missing Values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3412" y="2259106"/>
            <a:ext cx="2788920" cy="2819400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en-US" sz="1600" dirty="0" smtClean="0">
                <a:solidFill>
                  <a:schemeClr val="bg1"/>
                </a:solidFill>
              </a:rPr>
              <a:t> different target classes (none misrepresented)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128 variables (including ID and Response (Target))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60 categorical, (13 + 5 ) numeric variables and 48 dummy variables (Total 126)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5695" y="2259106"/>
            <a:ext cx="2788920" cy="2819400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Performed Correlation Analysis on 126 variables (excluding ID, Product_Info_2)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Discrete variables (5) with missing values are highly correlated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27 variables have correlation coefficient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&gt;=0.5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6697" y="2259106"/>
            <a:ext cx="2788920" cy="2819400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Missing values for the numeric variables were imputed using the median value of the respective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Maximum likelihood estimation to be tested (if time permits)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2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Discrete variables with missing values are highly correlated with each other. Median based imputation is </a:t>
            </a:r>
            <a:r>
              <a:rPr lang="en-US" sz="22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being </a:t>
            </a:r>
            <a:r>
              <a:rPr lang="en-US" sz="22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used to impute missing values in numeric </a:t>
            </a:r>
            <a:r>
              <a:rPr lang="en-US" sz="22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feilds</a:t>
            </a:r>
            <a:r>
              <a:rPr lang="en-US" sz="22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2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0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Agenda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8404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198159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3671" y="3957918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3671" y="4717677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5477435"/>
            <a:ext cx="228600" cy="2286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0819" y="2386548"/>
            <a:ext cx="6400800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Approach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Algorithms Implemented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Next Steps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Appendix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 fontScale="90000"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Multiclass Logistic regression and SVM performed better than other standalone algorithms. Ensemble models improved the accuracies significantly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3412" y="1752600"/>
            <a:ext cx="5410200" cy="2667000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3412" y="4953000"/>
            <a:ext cx="5410200" cy="1600200"/>
          </a:xfrm>
          <a:prstGeom prst="rect">
            <a:avLst/>
          </a:prstGeom>
          <a:noFill/>
          <a:ln w="19050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08212" y="1890432"/>
            <a:ext cx="1920240" cy="914400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CART Tree (36.02%)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8212" y="3200400"/>
            <a:ext cx="1920240" cy="914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Logistic Regression (52%)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4800" y="3200400"/>
            <a:ext cx="1920240" cy="914400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KNN (39.26%)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4800" y="1890432"/>
            <a:ext cx="1920240" cy="914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SVM (52.1%)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08212" y="5227544"/>
            <a:ext cx="1920240" cy="914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XGBoost</a:t>
            </a:r>
            <a:r>
              <a:rPr lang="en-US" b="1" dirty="0"/>
              <a:t> (59.3%)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64800" y="5227544"/>
            <a:ext cx="1920240" cy="914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 (59.92%)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3412" y="1295400"/>
            <a:ext cx="5410200" cy="457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Standalone Models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03412" y="4483473"/>
            <a:ext cx="5410200" cy="457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Ensemble Models</a:t>
            </a:r>
            <a:endParaRPr lang="en-US" b="1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596698" y="3840816"/>
            <a:ext cx="3962400" cy="243168"/>
          </a:xfrm>
          <a:prstGeom prst="triangl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7012" y="2133600"/>
            <a:ext cx="3733800" cy="3657600"/>
          </a:xfrm>
          <a:prstGeom prst="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Ensemble models are working much better than standalone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SVM and Logistic Regression are working relatively better than other standalone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SVM and </a:t>
            </a:r>
            <a:r>
              <a:rPr lang="en-US" dirty="0" err="1" smtClean="0">
                <a:solidFill>
                  <a:schemeClr val="bg1"/>
                </a:solidFill>
              </a:rPr>
              <a:t>XGBoost</a:t>
            </a:r>
            <a:r>
              <a:rPr lang="en-US" dirty="0" smtClean="0">
                <a:solidFill>
                  <a:schemeClr val="bg1"/>
                </a:solidFill>
              </a:rPr>
              <a:t> require longer training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SVM ~45 Mins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XGBoost</a:t>
            </a:r>
            <a:r>
              <a:rPr lang="en-US" dirty="0" smtClean="0">
                <a:solidFill>
                  <a:schemeClr val="bg1"/>
                </a:solidFill>
              </a:rPr>
              <a:t> ~2 </a:t>
            </a:r>
            <a:r>
              <a:rPr lang="en-US" dirty="0" err="1" smtClean="0">
                <a:solidFill>
                  <a:schemeClr val="bg1"/>
                </a:solidFill>
              </a:rPr>
              <a:t>Hrs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482" y="6324600"/>
            <a:ext cx="41391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u="sng" dirty="0" smtClean="0">
                <a:solidFill>
                  <a:schemeClr val="bg1"/>
                </a:solidFill>
              </a:rPr>
              <a:t>** Other algorithms are in Appendix II</a:t>
            </a:r>
            <a:endParaRPr lang="en-US" sz="1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0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1084</Words>
  <Application>Microsoft Office PowerPoint</Application>
  <PresentationFormat>Custom</PresentationFormat>
  <Paragraphs>198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</vt:lpstr>
      <vt:lpstr>Century Gothic</vt:lpstr>
      <vt:lpstr>Euphemia</vt:lpstr>
      <vt:lpstr>Jigsaw design template</vt:lpstr>
      <vt:lpstr>Packager Shell Object</vt:lpstr>
      <vt:lpstr>Document</vt:lpstr>
      <vt:lpstr>Microsoft Excel Worksheet</vt:lpstr>
      <vt:lpstr>CIS-SCM 593: Applied Project Presentation I</vt:lpstr>
      <vt:lpstr>PowerPoint Presentation</vt:lpstr>
      <vt:lpstr>PowerPoint Presentation</vt:lpstr>
      <vt:lpstr>Executive Summary</vt:lpstr>
      <vt:lpstr>PowerPoint Presentation</vt:lpstr>
      <vt:lpstr>Completed till step 5; further iterations might be needed after feature engineering and / or MLE </vt:lpstr>
      <vt:lpstr>Discrete variables with missing values are highly correlated with each other. Median based imputation is being used to impute missing values in numeric feilds </vt:lpstr>
      <vt:lpstr>PowerPoint Presentation</vt:lpstr>
      <vt:lpstr>Multiclass Logistic regression and SVM performed better than other standalone algorithms. Ensemble models improved the accuracies significantly</vt:lpstr>
      <vt:lpstr>PowerPoint Presentation</vt:lpstr>
      <vt:lpstr>If we are successful in implementing steps 1,2 and 3 by April 15 then, we will try to create a short video about our work </vt:lpstr>
      <vt:lpstr>PowerPoint Presentation</vt:lpstr>
      <vt:lpstr>Variables I</vt:lpstr>
      <vt:lpstr>Variables II</vt:lpstr>
      <vt:lpstr>Problematic Algorithms</vt:lpstr>
      <vt:lpstr>WIP version of codes</vt:lpstr>
      <vt:lpstr>Project plan in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2016-03-21T08:34:38Z</dcterms:created>
  <dcterms:modified xsi:type="dcterms:W3CDTF">2016-03-25T05:02:19Z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