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
  </p:notesMasterIdLst>
  <p:handoutMasterIdLst>
    <p:handoutMasterId r:id="rId18"/>
  </p:handoutMasterIdLst>
  <p:sldIdLst>
    <p:sldId id="275" r:id="rId3"/>
    <p:sldId id="276" r:id="rId4"/>
    <p:sldId id="292" r:id="rId5"/>
    <p:sldId id="287" r:id="rId6"/>
    <p:sldId id="288" r:id="rId7"/>
    <p:sldId id="301" r:id="rId8"/>
    <p:sldId id="302" r:id="rId9"/>
    <p:sldId id="289" r:id="rId10"/>
    <p:sldId id="291" r:id="rId11"/>
    <p:sldId id="290" r:id="rId12"/>
    <p:sldId id="272" r:id="rId13"/>
    <p:sldId id="305" r:id="rId14"/>
    <p:sldId id="30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8" autoAdjust="0"/>
  </p:normalViewPr>
  <p:slideViewPr>
    <p:cSldViewPr snapToGrid="0">
      <p:cViewPr varScale="1">
        <p:scale>
          <a:sx n="114" d="100"/>
          <a:sy n="114" d="100"/>
        </p:scale>
        <p:origin x="474" y="9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12/2/2015</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12/2/2015</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12/2/2015</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12/2/2015</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047719"/>
            <a:ext cx="6604000" cy="1752600"/>
          </a:xfrm>
        </p:spPr>
        <p:txBody>
          <a:bodyPr>
            <a:normAutofit fontScale="92500" lnSpcReduction="10000"/>
          </a:bodyPr>
          <a:lstStyle/>
          <a:p>
            <a:r>
              <a:rPr lang="en-US" b="1" dirty="0" smtClean="0"/>
              <a:t>Team 1 Cohort A</a:t>
            </a:r>
          </a:p>
          <a:p>
            <a:r>
              <a:rPr lang="en-US" dirty="0" smtClean="0"/>
              <a:t>Chidambara N Gopal</a:t>
            </a:r>
          </a:p>
          <a:p>
            <a:r>
              <a:rPr lang="en-US" dirty="0" smtClean="0"/>
              <a:t>Ganapriya Kalavagunta</a:t>
            </a:r>
          </a:p>
          <a:p>
            <a:r>
              <a:rPr lang="en-US" dirty="0" smtClean="0"/>
              <a:t>Sang Yung Lee</a:t>
            </a:r>
          </a:p>
          <a:p>
            <a:r>
              <a:rPr lang="en-US" dirty="0" smtClean="0"/>
              <a:t>Shashank Sharma</a:t>
            </a:r>
            <a:endParaRPr lang="en-US" dirty="0"/>
          </a:p>
        </p:txBody>
      </p:sp>
      <p:sp>
        <p:nvSpPr>
          <p:cNvPr id="2" name="Title 1"/>
          <p:cNvSpPr>
            <a:spLocks noGrp="1"/>
          </p:cNvSpPr>
          <p:nvPr>
            <p:ph type="ctrTitle"/>
          </p:nvPr>
        </p:nvSpPr>
        <p:spPr>
          <a:xfrm>
            <a:off x="609600" y="2150347"/>
            <a:ext cx="11277600" cy="1470025"/>
          </a:xfrm>
        </p:spPr>
        <p:txBody>
          <a:bodyPr/>
          <a:lstStyle/>
          <a:p>
            <a:r>
              <a:rPr lang="en-US" dirty="0" smtClean="0"/>
              <a:t>SCM 517: Team Project</a:t>
            </a:r>
            <a:br>
              <a:rPr lang="en-US" dirty="0" smtClean="0"/>
            </a:br>
            <a:r>
              <a:rPr lang="en-US" sz="2400" dirty="0" smtClean="0"/>
              <a:t>Inventory Optimization for Bharat Bazaar</a:t>
            </a:r>
            <a:endParaRPr lang="en-US"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22" y="648049"/>
            <a:ext cx="10972800" cy="1069848"/>
          </a:xfrm>
        </p:spPr>
        <p:txBody>
          <a:bodyPr>
            <a:normAutofit/>
          </a:bodyPr>
          <a:lstStyle/>
          <a:p>
            <a:r>
              <a:rPr lang="en-US" sz="2200" dirty="0" smtClean="0"/>
              <a:t>Action Items for the future</a:t>
            </a:r>
            <a:endParaRPr lang="en-US" sz="2200" dirty="0"/>
          </a:p>
        </p:txBody>
      </p:sp>
      <p:sp>
        <p:nvSpPr>
          <p:cNvPr id="7" name="Rectangle 6"/>
          <p:cNvSpPr/>
          <p:nvPr/>
        </p:nvSpPr>
        <p:spPr>
          <a:xfrm>
            <a:off x="2718902" y="2281206"/>
            <a:ext cx="7441035" cy="964734"/>
          </a:xfrm>
          <a:prstGeom prst="rect">
            <a:avLst/>
          </a:prstGeom>
          <a:gradFill flip="none"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10800000" scaled="1"/>
            <a:tileRect/>
          </a:gradFill>
        </p:spPr>
        <p:style>
          <a:lnRef idx="1">
            <a:schemeClr val="accent2"/>
          </a:lnRef>
          <a:fillRef idx="2">
            <a:schemeClr val="accent2"/>
          </a:fillRef>
          <a:effectRef idx="1">
            <a:schemeClr val="accent2"/>
          </a:effectRef>
          <a:fontRef idx="minor">
            <a:schemeClr val="dk1"/>
          </a:fontRef>
        </p:style>
        <p:txBody>
          <a:bodyPr lIns="365760" rtlCol="0" anchor="ctr"/>
          <a:lstStyle/>
          <a:p>
            <a:pPr algn="ctr"/>
            <a:r>
              <a:rPr lang="en-US" dirty="0" smtClean="0"/>
              <a:t>The current implementation of the Newsvendor model is static. We need to come up with a dynamic Excel – VBA based tool which is user friendly</a:t>
            </a:r>
            <a:endParaRPr lang="en-US" dirty="0"/>
          </a:p>
        </p:txBody>
      </p:sp>
      <p:sp>
        <p:nvSpPr>
          <p:cNvPr id="8" name="Chevron 7"/>
          <p:cNvSpPr/>
          <p:nvPr/>
        </p:nvSpPr>
        <p:spPr>
          <a:xfrm>
            <a:off x="1063474" y="2281206"/>
            <a:ext cx="1996580" cy="964734"/>
          </a:xfrm>
          <a:prstGeom prst="chevron">
            <a:avLst>
              <a:gd name="adj" fmla="val 31982"/>
            </a:avLst>
          </a:prstGeom>
          <a:ln w="57150">
            <a:solidFill>
              <a:schemeClr val="bg1"/>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bg1"/>
                </a:solidFill>
              </a:rPr>
              <a:t>Next Steps</a:t>
            </a:r>
            <a:endParaRPr lang="en-US" b="1" dirty="0">
              <a:solidFill>
                <a:schemeClr val="bg1"/>
              </a:solidFill>
            </a:endParaRPr>
          </a:p>
        </p:txBody>
      </p:sp>
      <p:sp>
        <p:nvSpPr>
          <p:cNvPr id="9" name="Rectangle 8"/>
          <p:cNvSpPr/>
          <p:nvPr/>
        </p:nvSpPr>
        <p:spPr>
          <a:xfrm>
            <a:off x="2718902" y="3480832"/>
            <a:ext cx="7441035" cy="964734"/>
          </a:xfrm>
          <a:prstGeom prst="rect">
            <a:avLst/>
          </a:prstGeom>
          <a:gradFill flip="none"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10800000" scaled="1"/>
            <a:tileRect/>
          </a:gradFill>
        </p:spPr>
        <p:style>
          <a:lnRef idx="1">
            <a:schemeClr val="accent2"/>
          </a:lnRef>
          <a:fillRef idx="2">
            <a:schemeClr val="accent2"/>
          </a:fillRef>
          <a:effectRef idx="1">
            <a:schemeClr val="accent2"/>
          </a:effectRef>
          <a:fontRef idx="minor">
            <a:schemeClr val="dk1"/>
          </a:fontRef>
        </p:style>
        <p:txBody>
          <a:bodyPr lIns="365760" rtlCol="0" anchor="ctr"/>
          <a:lstStyle/>
          <a:p>
            <a:pPr algn="ctr"/>
            <a:r>
              <a:rPr lang="en-US" dirty="0" smtClean="0"/>
              <a:t>Develop an integrated GMROI + Newsvendor tool which can perform both  of these tasks at the same time</a:t>
            </a:r>
            <a:endParaRPr lang="en-US" dirty="0"/>
          </a:p>
        </p:txBody>
      </p:sp>
      <p:sp>
        <p:nvSpPr>
          <p:cNvPr id="10" name="Chevron 9"/>
          <p:cNvSpPr/>
          <p:nvPr/>
        </p:nvSpPr>
        <p:spPr>
          <a:xfrm>
            <a:off x="1063474" y="3480832"/>
            <a:ext cx="1996580" cy="964734"/>
          </a:xfrm>
          <a:prstGeom prst="chevron">
            <a:avLst>
              <a:gd name="adj" fmla="val 31982"/>
            </a:avLst>
          </a:prstGeom>
          <a:ln w="57150">
            <a:solidFill>
              <a:schemeClr val="bg1"/>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bg1"/>
                </a:solidFill>
              </a:rPr>
              <a:t>Future Plan</a:t>
            </a:r>
            <a:endParaRPr lang="en-US" b="1" dirty="0">
              <a:solidFill>
                <a:schemeClr val="bg1"/>
              </a:solidFill>
            </a:endParaRPr>
          </a:p>
        </p:txBody>
      </p:sp>
    </p:spTree>
    <p:extLst>
      <p:ext uri="{BB962C8B-B14F-4D97-AF65-F5344CB8AC3E}">
        <p14:creationId xmlns:p14="http://schemas.microsoft.com/office/powerpoint/2010/main" val="200124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Questions and Answers</a:t>
            </a:r>
          </a:p>
        </p:txBody>
      </p:sp>
    </p:spTree>
    <p:extLst>
      <p:ext uri="{BB962C8B-B14F-4D97-AF65-F5344CB8AC3E}">
        <p14:creationId xmlns:p14="http://schemas.microsoft.com/office/powerpoint/2010/main" val="24944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257519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84" y="679361"/>
            <a:ext cx="10972800" cy="1069848"/>
          </a:xfrm>
        </p:spPr>
        <p:txBody>
          <a:bodyPr anchor="b">
            <a:normAutofit/>
          </a:bodyPr>
          <a:lstStyle/>
          <a:p>
            <a:r>
              <a:rPr lang="en-US" sz="2400" dirty="0" smtClean="0"/>
              <a:t>Few more insights about Indian Bread category</a:t>
            </a:r>
            <a:endParaRPr lang="en-US" sz="2400" dirty="0"/>
          </a:p>
        </p:txBody>
      </p:sp>
      <p:pic>
        <p:nvPicPr>
          <p:cNvPr id="4" name="Picture 3"/>
          <p:cNvPicPr>
            <a:picLocks noChangeAspect="1"/>
          </p:cNvPicPr>
          <p:nvPr/>
        </p:nvPicPr>
        <p:blipFill>
          <a:blip r:embed="rId2"/>
          <a:stretch>
            <a:fillRect/>
          </a:stretch>
        </p:blipFill>
        <p:spPr>
          <a:xfrm>
            <a:off x="503764" y="1840183"/>
            <a:ext cx="5631993" cy="240596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54152391"/>
              </p:ext>
            </p:extLst>
          </p:nvPr>
        </p:nvGraphicFramePr>
        <p:xfrm>
          <a:off x="7546534" y="2404809"/>
          <a:ext cx="3798820" cy="1612470"/>
        </p:xfrm>
        <a:graphic>
          <a:graphicData uri="http://schemas.openxmlformats.org/drawingml/2006/table">
            <a:tbl>
              <a:tblPr firstRow="1">
                <a:tableStyleId>{0E3FDE45-AF77-4B5C-9715-49D594BDF05E}</a:tableStyleId>
              </a:tblPr>
              <a:tblGrid>
                <a:gridCol w="2764218"/>
                <a:gridCol w="1034602"/>
              </a:tblGrid>
              <a:tr h="268745">
                <a:tc>
                  <a:txBody>
                    <a:bodyPr/>
                    <a:lstStyle/>
                    <a:p>
                      <a:pPr algn="ctr" fontAlgn="b"/>
                      <a:r>
                        <a:rPr lang="en-US" sz="1100" b="1" u="none" strike="noStrike" dirty="0">
                          <a:effectLst/>
                        </a:rPr>
                        <a:t>Product</a:t>
                      </a:r>
                      <a:endParaRPr lang="en-US" sz="1100" b="1" i="0" u="none" strike="noStrike" dirty="0">
                        <a:solidFill>
                          <a:srgbClr val="FFFFFF"/>
                        </a:solidFill>
                        <a:effectLst/>
                        <a:latin typeface="Calibri" panose="020F0502020204030204" pitchFamily="34" charset="0"/>
                      </a:endParaRPr>
                    </a:p>
                  </a:txBody>
                  <a:tcPr marT="9525" marB="0" anchor="ctr"/>
                </a:tc>
                <a:tc>
                  <a:txBody>
                    <a:bodyPr/>
                    <a:lstStyle/>
                    <a:p>
                      <a:pPr algn="ctr" fontAlgn="b"/>
                      <a:r>
                        <a:rPr lang="en-US" sz="1100" b="1" u="none" strike="noStrike" dirty="0">
                          <a:effectLst/>
                        </a:rPr>
                        <a:t>Unit Sales</a:t>
                      </a:r>
                      <a:endParaRPr lang="en-US" sz="1100" b="1" i="0" u="none" strike="noStrike" dirty="0">
                        <a:solidFill>
                          <a:srgbClr val="FFFFFF"/>
                        </a:solidFill>
                        <a:effectLst/>
                        <a:latin typeface="Calibri" panose="020F0502020204030204" pitchFamily="34" charset="0"/>
                      </a:endParaRPr>
                    </a:p>
                  </a:txBody>
                  <a:tcPr marT="9525" marB="0" anchor="ctr"/>
                </a:tc>
              </a:tr>
              <a:tr h="268745">
                <a:tc>
                  <a:txBody>
                    <a:bodyPr/>
                    <a:lstStyle/>
                    <a:p>
                      <a:pPr algn="l" fontAlgn="b"/>
                      <a:r>
                        <a:rPr lang="en-US" sz="1100" u="none" strike="noStrike" dirty="0">
                          <a:effectLst/>
                        </a:rPr>
                        <a:t>Aman Chapatti 30pcs</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a:effectLst/>
                        </a:rPr>
                        <a:t>1,454</a:t>
                      </a:r>
                      <a:endParaRPr lang="en-US" sz="1100" b="0" i="0" u="none" strike="noStrike">
                        <a:solidFill>
                          <a:srgbClr val="000000"/>
                        </a:solidFill>
                        <a:effectLst/>
                        <a:latin typeface="Calibri" panose="020F0502020204030204" pitchFamily="34" charset="0"/>
                      </a:endParaRPr>
                    </a:p>
                  </a:txBody>
                  <a:tcPr marT="9525" marB="0" anchor="ctr"/>
                </a:tc>
              </a:tr>
              <a:tr h="268745">
                <a:tc>
                  <a:txBody>
                    <a:bodyPr/>
                    <a:lstStyle/>
                    <a:p>
                      <a:pPr algn="l" fontAlgn="b"/>
                      <a:r>
                        <a:rPr lang="en-US" sz="1100" u="none" strike="noStrike" dirty="0">
                          <a:effectLst/>
                        </a:rPr>
                        <a:t>Kawan Chapatti 30pcs</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1,124</a:t>
                      </a:r>
                      <a:endParaRPr lang="en-US" sz="1100" b="0" i="0" u="none" strike="noStrike" dirty="0">
                        <a:solidFill>
                          <a:srgbClr val="000000"/>
                        </a:solidFill>
                        <a:effectLst/>
                        <a:latin typeface="Calibri" panose="020F0502020204030204" pitchFamily="34" charset="0"/>
                      </a:endParaRPr>
                    </a:p>
                  </a:txBody>
                  <a:tcPr marT="9525" marB="0" anchor="ctr"/>
                </a:tc>
              </a:tr>
              <a:tr h="268745">
                <a:tc>
                  <a:txBody>
                    <a:bodyPr/>
                    <a:lstStyle/>
                    <a:p>
                      <a:pPr algn="l" fontAlgn="b"/>
                      <a:r>
                        <a:rPr lang="en-US" sz="1100" u="none" strike="noStrike" dirty="0">
                          <a:effectLst/>
                        </a:rPr>
                        <a:t>Deep Paneer Paratha 13oz</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572</a:t>
                      </a:r>
                      <a:endParaRPr lang="en-US" sz="1100" b="0" i="0" u="none" strike="noStrike" dirty="0">
                        <a:solidFill>
                          <a:srgbClr val="000000"/>
                        </a:solidFill>
                        <a:effectLst/>
                        <a:latin typeface="Calibri" panose="020F0502020204030204" pitchFamily="34" charset="0"/>
                      </a:endParaRPr>
                    </a:p>
                  </a:txBody>
                  <a:tcPr marT="9525" marB="0" anchor="ctr"/>
                </a:tc>
              </a:tr>
              <a:tr h="268745">
                <a:tc>
                  <a:txBody>
                    <a:bodyPr/>
                    <a:lstStyle/>
                    <a:p>
                      <a:pPr algn="l" fontAlgn="b"/>
                      <a:r>
                        <a:rPr lang="en-US" sz="1100" u="none" strike="noStrike" dirty="0">
                          <a:effectLst/>
                        </a:rPr>
                        <a:t>HR Aloo Paratha 400Gm</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441</a:t>
                      </a:r>
                      <a:endParaRPr lang="en-US" sz="1100" b="0" i="0" u="none" strike="noStrike" dirty="0">
                        <a:solidFill>
                          <a:srgbClr val="000000"/>
                        </a:solidFill>
                        <a:effectLst/>
                        <a:latin typeface="Calibri" panose="020F0502020204030204" pitchFamily="34" charset="0"/>
                      </a:endParaRPr>
                    </a:p>
                  </a:txBody>
                  <a:tcPr marT="9525" marB="0" anchor="ctr"/>
                </a:tc>
              </a:tr>
              <a:tr h="268745">
                <a:tc>
                  <a:txBody>
                    <a:bodyPr/>
                    <a:lstStyle/>
                    <a:p>
                      <a:pPr algn="l" fontAlgn="b"/>
                      <a:r>
                        <a:rPr lang="it-IT" sz="1100" u="none" strike="noStrike">
                          <a:effectLst/>
                        </a:rPr>
                        <a:t>Fresca UnCk Flr Torti-44 78oz</a:t>
                      </a:r>
                      <a:endParaRPr lang="it-IT" sz="1100" b="0" i="0" u="none" strike="noStrike">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397</a:t>
                      </a:r>
                      <a:endParaRPr lang="en-US" sz="1100" b="0" i="0" u="none" strike="noStrike" dirty="0">
                        <a:solidFill>
                          <a:srgbClr val="000000"/>
                        </a:solidFill>
                        <a:effectLst/>
                        <a:latin typeface="Calibri" panose="020F0502020204030204" pitchFamily="34" charset="0"/>
                      </a:endParaRPr>
                    </a:p>
                  </a:txBody>
                  <a:tcPr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5185213"/>
              </p:ext>
            </p:extLst>
          </p:nvPr>
        </p:nvGraphicFramePr>
        <p:xfrm>
          <a:off x="7546534" y="4547622"/>
          <a:ext cx="3798820" cy="1481370"/>
        </p:xfrm>
        <a:graphic>
          <a:graphicData uri="http://schemas.openxmlformats.org/drawingml/2006/table">
            <a:tbl>
              <a:tblPr firstRow="1">
                <a:tableStyleId>{0E3FDE45-AF77-4B5C-9715-49D594BDF05E}</a:tableStyleId>
              </a:tblPr>
              <a:tblGrid>
                <a:gridCol w="2455125"/>
                <a:gridCol w="1343695"/>
              </a:tblGrid>
              <a:tr h="246895">
                <a:tc>
                  <a:txBody>
                    <a:bodyPr/>
                    <a:lstStyle/>
                    <a:p>
                      <a:pPr algn="ctr" fontAlgn="b"/>
                      <a:r>
                        <a:rPr lang="en-US" sz="1100" u="none" strike="noStrike" dirty="0">
                          <a:effectLst/>
                        </a:rPr>
                        <a:t>Vendor</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Unit Sales</a:t>
                      </a:r>
                      <a:endParaRPr lang="en-US" sz="1100" b="1" i="0" u="none" strike="noStrike">
                        <a:solidFill>
                          <a:srgbClr val="FFFFFF"/>
                        </a:solidFill>
                        <a:effectLst/>
                        <a:latin typeface="Calibri" panose="020F0502020204030204" pitchFamily="34" charset="0"/>
                      </a:endParaRPr>
                    </a:p>
                  </a:txBody>
                  <a:tcPr marL="9525" marR="9525" marT="9525" marB="0" anchor="ctr"/>
                </a:tc>
              </a:tr>
              <a:tr h="246895">
                <a:tc>
                  <a:txBody>
                    <a:bodyPr/>
                    <a:lstStyle/>
                    <a:p>
                      <a:pPr algn="l" fontAlgn="b"/>
                      <a:r>
                        <a:rPr lang="en-US" sz="1100" u="none" strike="noStrike" dirty="0">
                          <a:effectLst/>
                        </a:rPr>
                        <a:t>HR</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a:effectLst/>
                        </a:rPr>
                        <a:t>3,502</a:t>
                      </a:r>
                      <a:endParaRPr lang="en-US" sz="1100" b="0" i="0" u="none" strike="noStrike">
                        <a:solidFill>
                          <a:srgbClr val="000000"/>
                        </a:solidFill>
                        <a:effectLst/>
                        <a:latin typeface="Calibri" panose="020F0502020204030204" pitchFamily="34" charset="0"/>
                      </a:endParaRPr>
                    </a:p>
                  </a:txBody>
                  <a:tcPr marT="9525" marB="0" anchor="ctr"/>
                </a:tc>
              </a:tr>
              <a:tr h="246895">
                <a:tc>
                  <a:txBody>
                    <a:bodyPr/>
                    <a:lstStyle/>
                    <a:p>
                      <a:pPr algn="l" fontAlgn="b"/>
                      <a:r>
                        <a:rPr lang="en-US" sz="1100" u="none" strike="noStrike" dirty="0">
                          <a:effectLst/>
                        </a:rPr>
                        <a:t>Deep</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2,865</a:t>
                      </a:r>
                      <a:endParaRPr lang="en-US" sz="1100" b="0" i="0" u="none" strike="noStrike" dirty="0">
                        <a:solidFill>
                          <a:srgbClr val="000000"/>
                        </a:solidFill>
                        <a:effectLst/>
                        <a:latin typeface="Calibri" panose="020F0502020204030204" pitchFamily="34" charset="0"/>
                      </a:endParaRPr>
                    </a:p>
                  </a:txBody>
                  <a:tcPr marT="9525" marB="0" anchor="ctr"/>
                </a:tc>
              </a:tr>
              <a:tr h="246895">
                <a:tc>
                  <a:txBody>
                    <a:bodyPr/>
                    <a:lstStyle/>
                    <a:p>
                      <a:pPr algn="l" fontAlgn="b"/>
                      <a:r>
                        <a:rPr lang="en-US" sz="1100" u="none" strike="noStrike" dirty="0">
                          <a:effectLst/>
                        </a:rPr>
                        <a:t>Kawan</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2,091</a:t>
                      </a:r>
                      <a:endParaRPr lang="en-US" sz="1100" b="0" i="0" u="none" strike="noStrike" dirty="0">
                        <a:solidFill>
                          <a:srgbClr val="000000"/>
                        </a:solidFill>
                        <a:effectLst/>
                        <a:latin typeface="Calibri" panose="020F0502020204030204" pitchFamily="34" charset="0"/>
                      </a:endParaRPr>
                    </a:p>
                  </a:txBody>
                  <a:tcPr marT="9525" marB="0" anchor="ctr"/>
                </a:tc>
              </a:tr>
              <a:tr h="246895">
                <a:tc>
                  <a:txBody>
                    <a:bodyPr/>
                    <a:lstStyle/>
                    <a:p>
                      <a:pPr algn="l" fontAlgn="b"/>
                      <a:r>
                        <a:rPr lang="en-US" sz="1100" u="none" strike="noStrike" dirty="0">
                          <a:effectLst/>
                        </a:rPr>
                        <a:t>Aman</a:t>
                      </a:r>
                      <a:endParaRPr lang="en-US" sz="1100" b="0" i="0" u="none" strike="noStrike" dirty="0">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2,054</a:t>
                      </a:r>
                      <a:endParaRPr lang="en-US" sz="1100" b="0" i="0" u="none" strike="noStrike" dirty="0">
                        <a:solidFill>
                          <a:srgbClr val="000000"/>
                        </a:solidFill>
                        <a:effectLst/>
                        <a:latin typeface="Calibri" panose="020F0502020204030204" pitchFamily="34" charset="0"/>
                      </a:endParaRPr>
                    </a:p>
                  </a:txBody>
                  <a:tcPr marT="9525" marB="0" anchor="ctr"/>
                </a:tc>
              </a:tr>
              <a:tr h="246895">
                <a:tc>
                  <a:txBody>
                    <a:bodyPr/>
                    <a:lstStyle/>
                    <a:p>
                      <a:pPr algn="l" fontAlgn="b"/>
                      <a:r>
                        <a:rPr lang="en-US" sz="1100" u="none" strike="noStrike">
                          <a:effectLst/>
                        </a:rPr>
                        <a:t>Ashoka</a:t>
                      </a:r>
                      <a:endParaRPr lang="en-US" sz="1100" b="0" i="0" u="none" strike="noStrike">
                        <a:solidFill>
                          <a:srgbClr val="000000"/>
                        </a:solidFill>
                        <a:effectLst/>
                        <a:latin typeface="Calibri" panose="020F0502020204030204" pitchFamily="34" charset="0"/>
                      </a:endParaRPr>
                    </a:p>
                  </a:txBody>
                  <a:tcPr marT="9525" marB="0" anchor="ctr"/>
                </a:tc>
                <a:tc>
                  <a:txBody>
                    <a:bodyPr/>
                    <a:lstStyle/>
                    <a:p>
                      <a:pPr algn="r" fontAlgn="b"/>
                      <a:r>
                        <a:rPr lang="en-US" sz="1100" u="none" strike="noStrike" dirty="0">
                          <a:effectLst/>
                        </a:rPr>
                        <a:t>747</a:t>
                      </a:r>
                      <a:endParaRPr lang="en-US" sz="1100" b="0" i="0" u="none" strike="noStrike" dirty="0">
                        <a:solidFill>
                          <a:srgbClr val="000000"/>
                        </a:solidFill>
                        <a:effectLst/>
                        <a:latin typeface="Calibri" panose="020F0502020204030204" pitchFamily="34" charset="0"/>
                      </a:endParaRPr>
                    </a:p>
                  </a:txBody>
                  <a:tcPr marT="9525" marB="0" anchor="ctr"/>
                </a:tc>
              </a:tr>
            </a:tbl>
          </a:graphicData>
        </a:graphic>
      </p:graphicFrame>
      <p:sp>
        <p:nvSpPr>
          <p:cNvPr id="8" name="Oval 7"/>
          <p:cNvSpPr/>
          <p:nvPr/>
        </p:nvSpPr>
        <p:spPr>
          <a:xfrm>
            <a:off x="1748727" y="2843846"/>
            <a:ext cx="746974" cy="36719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048881" y="2894555"/>
            <a:ext cx="2390730" cy="36719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03764" y="4214707"/>
            <a:ext cx="5631993" cy="2473917"/>
          </a:xfrm>
          <a:prstGeom prst="rect">
            <a:avLst/>
          </a:prstGeom>
        </p:spPr>
      </p:pic>
      <p:sp>
        <p:nvSpPr>
          <p:cNvPr id="7" name="TextBox 6"/>
          <p:cNvSpPr txBox="1"/>
          <p:nvPr/>
        </p:nvSpPr>
        <p:spPr>
          <a:xfrm>
            <a:off x="2290194" y="1840183"/>
            <a:ext cx="2256639" cy="276999"/>
          </a:xfrm>
          <a:prstGeom prst="rect">
            <a:avLst/>
          </a:prstGeom>
          <a:noFill/>
        </p:spPr>
        <p:txBody>
          <a:bodyPr wrap="square" rtlCol="0">
            <a:spAutoFit/>
          </a:bodyPr>
          <a:lstStyle/>
          <a:p>
            <a:pPr algn="ctr"/>
            <a:r>
              <a:rPr lang="en-US" sz="1200" b="1" dirty="0" smtClean="0"/>
              <a:t>Dip in Sales</a:t>
            </a:r>
            <a:endParaRPr lang="en-US" sz="1200" b="1" dirty="0"/>
          </a:p>
        </p:txBody>
      </p:sp>
      <p:sp>
        <p:nvSpPr>
          <p:cNvPr id="10" name="TextBox 9"/>
          <p:cNvSpPr txBox="1"/>
          <p:nvPr/>
        </p:nvSpPr>
        <p:spPr>
          <a:xfrm>
            <a:off x="2290193" y="4202018"/>
            <a:ext cx="2256639" cy="276999"/>
          </a:xfrm>
          <a:prstGeom prst="rect">
            <a:avLst/>
          </a:prstGeom>
          <a:noFill/>
        </p:spPr>
        <p:txBody>
          <a:bodyPr wrap="square" rtlCol="0">
            <a:spAutoFit/>
          </a:bodyPr>
          <a:lstStyle/>
          <a:p>
            <a:pPr algn="ctr"/>
            <a:r>
              <a:rPr lang="en-US" sz="1200" b="1" dirty="0" smtClean="0"/>
              <a:t>Out of Stock Problem</a:t>
            </a:r>
            <a:endParaRPr lang="en-US" sz="1200" b="1" dirty="0"/>
          </a:p>
        </p:txBody>
      </p:sp>
    </p:spTree>
    <p:extLst>
      <p:ext uri="{BB962C8B-B14F-4D97-AF65-F5344CB8AC3E}">
        <p14:creationId xmlns:p14="http://schemas.microsoft.com/office/powerpoint/2010/main" val="356027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a:xfrm>
            <a:off x="609600" y="3899938"/>
            <a:ext cx="6604000" cy="1457673"/>
          </a:xfrm>
          <a:noFill/>
        </p:spPr>
        <p:txBody>
          <a:bodyPr anchor="ctr">
            <a:normAutofit/>
          </a:bodyPr>
          <a:lstStyle/>
          <a:p>
            <a:pPr algn="ctr"/>
            <a:r>
              <a:rPr lang="en-US" sz="4400" dirty="0" smtClean="0"/>
              <a:t>Thanks for your patience!!</a:t>
            </a:r>
            <a:endParaRPr lang="en-US" sz="4400" dirty="0"/>
          </a:p>
        </p:txBody>
      </p:sp>
      <p:sp>
        <p:nvSpPr>
          <p:cNvPr id="2" name="Title 1"/>
          <p:cNvSpPr>
            <a:spLocks noGrp="1"/>
          </p:cNvSpPr>
          <p:nvPr>
            <p:ph type="ctrTitle"/>
          </p:nvPr>
        </p:nvSpPr>
        <p:spPr/>
        <p:txBody>
          <a:bodyPr/>
          <a:lstStyle/>
          <a:p>
            <a:r>
              <a:rPr lang="en-US" smtClean="0"/>
              <a:t> </a:t>
            </a:r>
            <a:endParaRPr lang="en-US"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49703" y="2230941"/>
            <a:ext cx="45720" cy="33832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 name="Oval 6"/>
          <p:cNvSpPr/>
          <p:nvPr/>
        </p:nvSpPr>
        <p:spPr>
          <a:xfrm>
            <a:off x="2579615" y="2375499"/>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2579615" y="2865260"/>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2579615" y="3355021"/>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TextBox 13"/>
          <p:cNvSpPr txBox="1"/>
          <p:nvPr/>
        </p:nvSpPr>
        <p:spPr>
          <a:xfrm>
            <a:off x="2983091" y="2297202"/>
            <a:ext cx="3987551" cy="3293209"/>
          </a:xfrm>
          <a:prstGeom prst="rect">
            <a:avLst/>
          </a:prstGeom>
          <a:noFill/>
          <a:ln>
            <a:solidFill>
              <a:schemeClr val="bg1">
                <a:lumMod val="85000"/>
              </a:schemeClr>
            </a:solidFill>
            <a:prstDash val="sysDash"/>
          </a:ln>
        </p:spPr>
        <p:txBody>
          <a:bodyPr wrap="square" rtlCol="0">
            <a:spAutoFit/>
          </a:bodyPr>
          <a:lstStyle/>
          <a:p>
            <a:r>
              <a:rPr lang="en-US" sz="1600" b="1" dirty="0" smtClean="0"/>
              <a:t>Problem statement</a:t>
            </a:r>
          </a:p>
          <a:p>
            <a:endParaRPr lang="en-US" sz="1600" b="1" dirty="0"/>
          </a:p>
          <a:p>
            <a:r>
              <a:rPr lang="en-US" sz="1600" b="1" dirty="0" smtClean="0"/>
              <a:t>The story so far</a:t>
            </a:r>
          </a:p>
          <a:p>
            <a:endParaRPr lang="en-US" sz="1600" b="1" dirty="0"/>
          </a:p>
          <a:p>
            <a:r>
              <a:rPr lang="en-US" sz="1600" b="1" dirty="0" smtClean="0"/>
              <a:t>Cause and effect analysis</a:t>
            </a:r>
          </a:p>
          <a:p>
            <a:endParaRPr lang="en-US" sz="1600" b="1" dirty="0"/>
          </a:p>
          <a:p>
            <a:r>
              <a:rPr lang="en-US" sz="1600" b="1" dirty="0" smtClean="0"/>
              <a:t>Findings, Insights and Recommendations</a:t>
            </a:r>
          </a:p>
          <a:p>
            <a:endParaRPr lang="en-US" sz="1600" b="1" dirty="0"/>
          </a:p>
          <a:p>
            <a:r>
              <a:rPr lang="en-US" sz="1600" b="1" dirty="0" smtClean="0"/>
              <a:t>GMROI Approach </a:t>
            </a:r>
          </a:p>
          <a:p>
            <a:endParaRPr lang="en-US" sz="1600" b="1" dirty="0"/>
          </a:p>
          <a:p>
            <a:r>
              <a:rPr lang="en-US" sz="1600" b="1" dirty="0" smtClean="0"/>
              <a:t>Newsvendor model</a:t>
            </a:r>
          </a:p>
          <a:p>
            <a:endParaRPr lang="en-US" sz="1600" b="1" dirty="0"/>
          </a:p>
          <a:p>
            <a:r>
              <a:rPr lang="en-US" sz="1600" b="1" dirty="0" smtClean="0"/>
              <a:t>Action Items for Future</a:t>
            </a:r>
            <a:endParaRPr lang="en-US" sz="1600" b="1" dirty="0"/>
          </a:p>
        </p:txBody>
      </p:sp>
      <p:sp>
        <p:nvSpPr>
          <p:cNvPr id="13" name="Rounded Rectangle 12"/>
          <p:cNvSpPr/>
          <p:nvPr/>
        </p:nvSpPr>
        <p:spPr>
          <a:xfrm>
            <a:off x="2579615" y="1715933"/>
            <a:ext cx="3833537" cy="420696"/>
          </a:xfrm>
          <a:prstGeom prst="roundRect">
            <a:avLst>
              <a:gd name="adj" fmla="val 8975"/>
            </a:avLst>
          </a:prstGeom>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b="1" dirty="0" smtClean="0"/>
              <a:t>Agenda</a:t>
            </a:r>
          </a:p>
        </p:txBody>
      </p:sp>
      <p:sp>
        <p:nvSpPr>
          <p:cNvPr id="10" name="Oval 9"/>
          <p:cNvSpPr/>
          <p:nvPr/>
        </p:nvSpPr>
        <p:spPr>
          <a:xfrm>
            <a:off x="2579615" y="3844782"/>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Oval 10"/>
          <p:cNvSpPr/>
          <p:nvPr/>
        </p:nvSpPr>
        <p:spPr>
          <a:xfrm>
            <a:off x="2579615" y="4334543"/>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Oval 11"/>
          <p:cNvSpPr/>
          <p:nvPr/>
        </p:nvSpPr>
        <p:spPr>
          <a:xfrm>
            <a:off x="2579615" y="4824304"/>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a:xfrm>
            <a:off x="2579615" y="5314064"/>
            <a:ext cx="159390" cy="176169"/>
          </a:xfrm>
          <a:prstGeom prst="ellipse">
            <a:avLst/>
          </a:prstGeom>
          <a:ln w="38100">
            <a:solidFill>
              <a:schemeClr val="bg1"/>
            </a:solidFill>
          </a:ln>
          <a:effectLst/>
          <a:scene3d>
            <a:camera prst="orthographicFront">
              <a:rot lat="0" lon="0" rev="0"/>
            </a:camera>
            <a:lightRig rig="threePt" dir="tl"/>
          </a:scene3d>
          <a:sp3d prstMaterial="plastic"/>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0724"/>
            <a:ext cx="11091024" cy="1069848"/>
          </a:xfrm>
        </p:spPr>
        <p:txBody>
          <a:bodyPr anchor="b" anchorCtr="0">
            <a:normAutofit/>
          </a:bodyPr>
          <a:lstStyle/>
          <a:p>
            <a:r>
              <a:rPr lang="en-US" sz="2000" dirty="0" smtClean="0"/>
              <a:t>Bharat Bazaar is currently losing customers due to the unavailability of the products. </a:t>
            </a:r>
            <a:r>
              <a:rPr lang="en-US" sz="2000" dirty="0"/>
              <a:t>Bharat Bazaar </a:t>
            </a:r>
            <a:r>
              <a:rPr lang="en-US" sz="2000" dirty="0" smtClean="0"/>
              <a:t>needs a tool or forecasting mechanism which can provide some reliable estimate for the demand of products in near future</a:t>
            </a:r>
            <a:endParaRPr lang="en-US" sz="2000" dirty="0"/>
          </a:p>
        </p:txBody>
      </p:sp>
      <p:sp>
        <p:nvSpPr>
          <p:cNvPr id="3" name="Rounded Rectangle 2"/>
          <p:cNvSpPr/>
          <p:nvPr/>
        </p:nvSpPr>
        <p:spPr>
          <a:xfrm>
            <a:off x="609598" y="1828800"/>
            <a:ext cx="4735133" cy="334851"/>
          </a:xfrm>
          <a:prstGeom prst="roundRect">
            <a:avLst>
              <a:gd name="adj" fmla="val 8975"/>
            </a:avLst>
          </a:prstGeom>
        </p:spPr>
        <p:style>
          <a:lnRef idx="0">
            <a:schemeClr val="accent2"/>
          </a:lnRef>
          <a:fillRef idx="3">
            <a:schemeClr val="accent2"/>
          </a:fillRef>
          <a:effectRef idx="3">
            <a:schemeClr val="accent2"/>
          </a:effectRef>
          <a:fontRef idx="minor">
            <a:schemeClr val="lt1"/>
          </a:fontRef>
        </p:style>
        <p:txBody>
          <a:bodyPr lIns="182880" rtlCol="0" anchor="ctr"/>
          <a:lstStyle/>
          <a:p>
            <a:r>
              <a:rPr lang="en-US" b="1" dirty="0" smtClean="0"/>
              <a:t>Situation</a:t>
            </a:r>
            <a:endParaRPr lang="en-US" b="1" dirty="0"/>
          </a:p>
        </p:txBody>
      </p:sp>
      <p:sp>
        <p:nvSpPr>
          <p:cNvPr id="4" name="Rectangle 3"/>
          <p:cNvSpPr/>
          <p:nvPr/>
        </p:nvSpPr>
        <p:spPr>
          <a:xfrm>
            <a:off x="609598" y="2163651"/>
            <a:ext cx="4735133" cy="1700011"/>
          </a:xfrm>
          <a:prstGeom prst="rect">
            <a:avLst/>
          </a:prstGeom>
          <a:solidFill>
            <a:schemeClr val="bg1">
              <a:lumMod val="95000"/>
            </a:schemeClr>
          </a:solid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lgn="just">
              <a:buFont typeface="Arial" panose="020B0604020202020204" pitchFamily="34" charset="0"/>
              <a:buChar char="•"/>
            </a:pPr>
            <a:r>
              <a:rPr lang="en-US" sz="1350" dirty="0" smtClean="0">
                <a:solidFill>
                  <a:schemeClr val="tx1"/>
                </a:solidFill>
              </a:rPr>
              <a:t>Bharat Bazaar is a Indian grocery store selling Indian food products and groceries. It primarily caters to the demand of the ASU Students and residents near Tempe Campus</a:t>
            </a:r>
          </a:p>
          <a:p>
            <a:pPr marL="171450" indent="-171450" algn="just">
              <a:buFont typeface="Arial" panose="020B0604020202020204" pitchFamily="34" charset="0"/>
              <a:buChar char="•"/>
            </a:pPr>
            <a:r>
              <a:rPr lang="en-US" sz="1350" dirty="0" smtClean="0">
                <a:solidFill>
                  <a:schemeClr val="tx1"/>
                </a:solidFill>
              </a:rPr>
              <a:t>Bharat Bazaar is facing loss of sales due to unavailability of the products. The unavailability is primarily due to:</a:t>
            </a:r>
          </a:p>
          <a:p>
            <a:pPr marL="742950" lvl="1" indent="-285750" algn="just">
              <a:buFont typeface="Calibri" panose="020F0502020204030204" pitchFamily="34" charset="0"/>
              <a:buChar char="̶"/>
            </a:pPr>
            <a:r>
              <a:rPr lang="en-US" sz="1200" dirty="0" smtClean="0">
                <a:solidFill>
                  <a:schemeClr val="tx1"/>
                </a:solidFill>
              </a:rPr>
              <a:t>FDA and Customs regulations</a:t>
            </a:r>
          </a:p>
          <a:p>
            <a:pPr marL="742950" lvl="1" indent="-285750" algn="just">
              <a:buFont typeface="Calibri" panose="020F0502020204030204" pitchFamily="34" charset="0"/>
              <a:buChar char="̶"/>
            </a:pPr>
            <a:r>
              <a:rPr lang="en-US" sz="1200" dirty="0" smtClean="0">
                <a:solidFill>
                  <a:schemeClr val="tx1"/>
                </a:solidFill>
              </a:rPr>
              <a:t>Transportation and Supply issues</a:t>
            </a:r>
          </a:p>
          <a:p>
            <a:pPr marL="742950" lvl="1" indent="-285750" algn="just">
              <a:buFont typeface="Calibri" panose="020F0502020204030204" pitchFamily="34" charset="0"/>
              <a:buChar char="̶"/>
            </a:pPr>
            <a:r>
              <a:rPr lang="en-US" sz="1200" dirty="0" smtClean="0">
                <a:solidFill>
                  <a:schemeClr val="tx1"/>
                </a:solidFill>
              </a:rPr>
              <a:t>Unforeseen Demand</a:t>
            </a:r>
            <a:endParaRPr lang="en-US" sz="1200" dirty="0">
              <a:solidFill>
                <a:schemeClr val="tx1"/>
              </a:solidFill>
            </a:endParaRPr>
          </a:p>
        </p:txBody>
      </p:sp>
      <p:sp>
        <p:nvSpPr>
          <p:cNvPr id="5" name="Rounded Rectangle 4"/>
          <p:cNvSpPr/>
          <p:nvPr/>
        </p:nvSpPr>
        <p:spPr>
          <a:xfrm>
            <a:off x="609598" y="4005327"/>
            <a:ext cx="4735133" cy="334851"/>
          </a:xfrm>
          <a:prstGeom prst="roundRect">
            <a:avLst>
              <a:gd name="adj" fmla="val 8975"/>
            </a:avLst>
          </a:prstGeom>
        </p:spPr>
        <p:style>
          <a:lnRef idx="0">
            <a:schemeClr val="accent6"/>
          </a:lnRef>
          <a:fillRef idx="3">
            <a:schemeClr val="accent6"/>
          </a:fillRef>
          <a:effectRef idx="3">
            <a:schemeClr val="accent6"/>
          </a:effectRef>
          <a:fontRef idx="minor">
            <a:schemeClr val="lt1"/>
          </a:fontRef>
        </p:style>
        <p:txBody>
          <a:bodyPr lIns="182880" rtlCol="0" anchor="ctr"/>
          <a:lstStyle/>
          <a:p>
            <a:r>
              <a:rPr lang="en-US" b="1" dirty="0" smtClean="0"/>
              <a:t>Complications</a:t>
            </a:r>
            <a:endParaRPr lang="en-US" b="1" dirty="0"/>
          </a:p>
        </p:txBody>
      </p:sp>
      <p:sp>
        <p:nvSpPr>
          <p:cNvPr id="6" name="Rectangle 5"/>
          <p:cNvSpPr/>
          <p:nvPr/>
        </p:nvSpPr>
        <p:spPr>
          <a:xfrm>
            <a:off x="609597" y="4340178"/>
            <a:ext cx="4735133" cy="940162"/>
          </a:xfrm>
          <a:prstGeom prst="rect">
            <a:avLst/>
          </a:prstGeom>
          <a:solidFill>
            <a:schemeClr val="bg1">
              <a:lumMod val="95000"/>
            </a:schemeClr>
          </a:solid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lgn="just">
              <a:buFont typeface="Arial" panose="020B0604020202020204" pitchFamily="34" charset="0"/>
              <a:buChar char="•"/>
            </a:pPr>
            <a:r>
              <a:rPr lang="en-US" sz="1350" dirty="0" smtClean="0">
                <a:solidFill>
                  <a:schemeClr val="tx1"/>
                </a:solidFill>
              </a:rPr>
              <a:t>Bharat Bazaar is facing problems managing its inventory. Often the products are either understocked or overstocked</a:t>
            </a:r>
          </a:p>
          <a:p>
            <a:pPr marL="171450" indent="-171450" algn="just">
              <a:buFont typeface="Arial" panose="020B0604020202020204" pitchFamily="34" charset="0"/>
              <a:buChar char="•"/>
            </a:pPr>
            <a:r>
              <a:rPr lang="en-US" sz="1350" dirty="0" smtClean="0">
                <a:solidFill>
                  <a:schemeClr val="tx1"/>
                </a:solidFill>
              </a:rPr>
              <a:t>The current solution in place doesn’t provide good visibility for the demand in the near future</a:t>
            </a:r>
            <a:endParaRPr lang="en-US" sz="1350" dirty="0">
              <a:solidFill>
                <a:schemeClr val="tx1"/>
              </a:solidFill>
            </a:endParaRPr>
          </a:p>
        </p:txBody>
      </p:sp>
      <p:sp>
        <p:nvSpPr>
          <p:cNvPr id="7" name="Isosceles Triangle 6"/>
          <p:cNvSpPr/>
          <p:nvPr/>
        </p:nvSpPr>
        <p:spPr>
          <a:xfrm rot="5400000">
            <a:off x="4988844" y="3412903"/>
            <a:ext cx="2331075" cy="412124"/>
          </a:xfrm>
          <a:prstGeom prst="triangl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Rounded Rectangle 7"/>
          <p:cNvSpPr/>
          <p:nvPr/>
        </p:nvSpPr>
        <p:spPr>
          <a:xfrm>
            <a:off x="6964032" y="2653045"/>
            <a:ext cx="4736592" cy="334851"/>
          </a:xfrm>
          <a:prstGeom prst="roundRect">
            <a:avLst>
              <a:gd name="adj" fmla="val 8975"/>
            </a:avLst>
          </a:prstGeom>
        </p:spPr>
        <p:style>
          <a:lnRef idx="0">
            <a:schemeClr val="accent4"/>
          </a:lnRef>
          <a:fillRef idx="3">
            <a:schemeClr val="accent4"/>
          </a:fillRef>
          <a:effectRef idx="3">
            <a:schemeClr val="accent4"/>
          </a:effectRef>
          <a:fontRef idx="minor">
            <a:schemeClr val="lt1"/>
          </a:fontRef>
        </p:style>
        <p:txBody>
          <a:bodyPr lIns="182880" rtlCol="0" anchor="ctr"/>
          <a:lstStyle/>
          <a:p>
            <a:r>
              <a:rPr lang="en-US" b="1" dirty="0" smtClean="0"/>
              <a:t>Questions</a:t>
            </a:r>
          </a:p>
        </p:txBody>
      </p:sp>
      <p:sp>
        <p:nvSpPr>
          <p:cNvPr id="9" name="Rectangle 8"/>
          <p:cNvSpPr/>
          <p:nvPr/>
        </p:nvSpPr>
        <p:spPr>
          <a:xfrm>
            <a:off x="6964032" y="2987896"/>
            <a:ext cx="4736592" cy="1352282"/>
          </a:xfrm>
          <a:prstGeom prst="rect">
            <a:avLst/>
          </a:prstGeom>
          <a:solidFill>
            <a:schemeClr val="bg1">
              <a:lumMod val="95000"/>
            </a:schemeClr>
          </a:solid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lgn="just">
              <a:buFont typeface="Arial" panose="020B0604020202020204" pitchFamily="34" charset="0"/>
              <a:buChar char="•"/>
            </a:pPr>
            <a:r>
              <a:rPr lang="en-US" sz="1350" dirty="0" smtClean="0">
                <a:solidFill>
                  <a:schemeClr val="tx1"/>
                </a:solidFill>
              </a:rPr>
              <a:t>How can Bharat Bazaar estimate the demand for the near future so that the orders for the products and groceries can be placed in advance?</a:t>
            </a:r>
          </a:p>
          <a:p>
            <a:pPr marL="171450" indent="-171450" algn="just">
              <a:buFont typeface="Arial" panose="020B0604020202020204" pitchFamily="34" charset="0"/>
              <a:buChar char="•"/>
            </a:pPr>
            <a:r>
              <a:rPr lang="en-US" sz="1350" dirty="0" smtClean="0">
                <a:solidFill>
                  <a:schemeClr val="tx1"/>
                </a:solidFill>
              </a:rPr>
              <a:t>Can this solution be integrated with the current solution (GMROI tool) already in place?</a:t>
            </a:r>
            <a:endParaRPr lang="en-US" sz="1350" dirty="0">
              <a:solidFill>
                <a:schemeClr val="tx1"/>
              </a:solidFill>
            </a:endParaRPr>
          </a:p>
        </p:txBody>
      </p:sp>
      <p:sp>
        <p:nvSpPr>
          <p:cNvPr id="10" name="Rectangle 9"/>
          <p:cNvSpPr/>
          <p:nvPr/>
        </p:nvSpPr>
        <p:spPr>
          <a:xfrm>
            <a:off x="609597" y="5615186"/>
            <a:ext cx="11091027" cy="8500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 need to develop a forecasting tool for Bharat Bazaar which can be used in conjunction with the GMROI tool which is currently being used to place orders for the various products.</a:t>
            </a:r>
            <a:endParaRPr lang="en-US" dirty="0"/>
          </a:p>
        </p:txBody>
      </p:sp>
    </p:spTree>
    <p:extLst>
      <p:ext uri="{BB962C8B-B14F-4D97-AF65-F5344CB8AC3E}">
        <p14:creationId xmlns:p14="http://schemas.microsoft.com/office/powerpoint/2010/main" val="243384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569" y="2067831"/>
            <a:ext cx="781968" cy="924624"/>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2137" y="1906452"/>
            <a:ext cx="1530475" cy="1110829"/>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593" y="456159"/>
            <a:ext cx="1482294" cy="1472412"/>
          </a:xfrm>
          <a:prstGeom prst="rect">
            <a:avLst/>
          </a:prstGeom>
        </p:spPr>
      </p:pic>
      <p:sp>
        <p:nvSpPr>
          <p:cNvPr id="3" name="Rounded Rectangle 2"/>
          <p:cNvSpPr/>
          <p:nvPr/>
        </p:nvSpPr>
        <p:spPr>
          <a:xfrm>
            <a:off x="2101222" y="4320716"/>
            <a:ext cx="1671783" cy="591127"/>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Bharat Bazaar</a:t>
            </a:r>
            <a:endParaRPr lang="en-US" dirty="0"/>
          </a:p>
        </p:txBody>
      </p:sp>
      <p:sp>
        <p:nvSpPr>
          <p:cNvPr id="5" name="Right Arrow 4"/>
          <p:cNvSpPr/>
          <p:nvPr/>
        </p:nvSpPr>
        <p:spPr>
          <a:xfrm rot="3463508">
            <a:off x="1594905" y="3267517"/>
            <a:ext cx="1188720" cy="34174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Arrow 5"/>
          <p:cNvSpPr/>
          <p:nvPr/>
        </p:nvSpPr>
        <p:spPr>
          <a:xfrm rot="2087199">
            <a:off x="1083962" y="3713677"/>
            <a:ext cx="1188720" cy="34174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Right Arrow 7"/>
          <p:cNvSpPr/>
          <p:nvPr/>
        </p:nvSpPr>
        <p:spPr>
          <a:xfrm rot="19512801" flipV="1">
            <a:off x="1026464" y="5053182"/>
            <a:ext cx="1188720" cy="34174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Right Arrow 8"/>
          <p:cNvSpPr/>
          <p:nvPr/>
        </p:nvSpPr>
        <p:spPr>
          <a:xfrm rot="18299453" flipV="1">
            <a:off x="1459853" y="5508506"/>
            <a:ext cx="1188720" cy="34174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Arc 3"/>
          <p:cNvSpPr/>
          <p:nvPr/>
        </p:nvSpPr>
        <p:spPr>
          <a:xfrm rot="10800000">
            <a:off x="1659882" y="3122960"/>
            <a:ext cx="2026263" cy="2991239"/>
          </a:xfrm>
          <a:prstGeom prst="arc">
            <a:avLst>
              <a:gd name="adj1" fmla="val 16446056"/>
              <a:gd name="adj2" fmla="val 5466185"/>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2542257" y="5659882"/>
            <a:ext cx="6761018" cy="808654"/>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marL="742950" lvl="1" indent="-285750">
              <a:buFont typeface="Arial" panose="020B0604020202020204" pitchFamily="34" charset="0"/>
              <a:buChar char="•"/>
            </a:pPr>
            <a:r>
              <a:rPr lang="en-US" sz="1400" dirty="0" smtClean="0">
                <a:solidFill>
                  <a:schemeClr val="tx1"/>
                </a:solidFill>
              </a:rPr>
              <a:t>Customs and FDA</a:t>
            </a:r>
          </a:p>
          <a:p>
            <a:pPr marL="742950" lvl="1" indent="-285750">
              <a:buFont typeface="Arial" panose="020B0604020202020204" pitchFamily="34" charset="0"/>
              <a:buChar char="•"/>
            </a:pPr>
            <a:r>
              <a:rPr lang="en-US" sz="1400" dirty="0" smtClean="0">
                <a:solidFill>
                  <a:schemeClr val="tx1"/>
                </a:solidFill>
              </a:rPr>
              <a:t>Transportation and Availability</a:t>
            </a:r>
          </a:p>
          <a:p>
            <a:pPr marL="742950" lvl="1" indent="-285750">
              <a:buFont typeface="Arial" panose="020B0604020202020204" pitchFamily="34" charset="0"/>
              <a:buChar char="•"/>
            </a:pPr>
            <a:r>
              <a:rPr lang="en-US" sz="1400" dirty="0" smtClean="0">
                <a:solidFill>
                  <a:schemeClr val="tx1"/>
                </a:solidFill>
              </a:rPr>
              <a:t>Loss of business / customers due to unavailability of the products</a:t>
            </a:r>
            <a:endParaRPr lang="en-US" sz="1400" dirty="0">
              <a:solidFill>
                <a:schemeClr val="tx1"/>
              </a:solidFill>
            </a:endParaRPr>
          </a:p>
        </p:txBody>
      </p:sp>
      <p:sp>
        <p:nvSpPr>
          <p:cNvPr id="12" name="Isosceles Triangle 11"/>
          <p:cNvSpPr/>
          <p:nvPr/>
        </p:nvSpPr>
        <p:spPr>
          <a:xfrm rot="5400000">
            <a:off x="2475453" y="5970602"/>
            <a:ext cx="323272" cy="258618"/>
          </a:xfrm>
          <a:prstGeom prst="triangle">
            <a:avLst/>
          </a:prstGeom>
          <a:solidFill>
            <a:srgbClr val="FF0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cdn4.iconfinder.com/data/icons/general04/png/256/cli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019" y="4299821"/>
            <a:ext cx="1460666" cy="1460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cons.iconarchive.com/icons/designcontest/ecommerce-business/256/shopping-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74128" y="4958197"/>
            <a:ext cx="689175" cy="689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0.iconfinder.com/data/icons/containers/512/self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3256822" y="2171065"/>
            <a:ext cx="1130360" cy="1130360"/>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18614682">
            <a:off x="8585552" y="3813071"/>
            <a:ext cx="692330" cy="38757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18" name="Group 17"/>
          <p:cNvGrpSpPr/>
          <p:nvPr/>
        </p:nvGrpSpPr>
        <p:grpSpPr>
          <a:xfrm rot="723203">
            <a:off x="3944944" y="4470748"/>
            <a:ext cx="1243860" cy="799556"/>
            <a:chOff x="8675679" y="3565321"/>
            <a:chExt cx="1869282" cy="852493"/>
          </a:xfrm>
        </p:grpSpPr>
        <p:sp>
          <p:nvSpPr>
            <p:cNvPr id="14" name="Notched Right Arrow 13"/>
            <p:cNvSpPr/>
            <p:nvPr/>
          </p:nvSpPr>
          <p:spPr>
            <a:xfrm>
              <a:off x="9748007" y="3565321"/>
              <a:ext cx="796954" cy="852493"/>
            </a:xfrm>
            <a:prstGeom prst="notch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Chevron 14"/>
            <p:cNvSpPr/>
            <p:nvPr/>
          </p:nvSpPr>
          <p:spPr>
            <a:xfrm>
              <a:off x="9211843" y="3794426"/>
              <a:ext cx="486561" cy="394282"/>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22" name="Chevron 21"/>
            <p:cNvSpPr/>
            <p:nvPr/>
          </p:nvSpPr>
          <p:spPr>
            <a:xfrm>
              <a:off x="8675679" y="3794426"/>
              <a:ext cx="486561" cy="394282"/>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gr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03275" y="2950435"/>
            <a:ext cx="1044328" cy="809887"/>
          </a:xfrm>
          <a:prstGeom prst="rect">
            <a:avLst/>
          </a:prstGeom>
        </p:spPr>
      </p:pic>
      <p:sp>
        <p:nvSpPr>
          <p:cNvPr id="25" name="TextBox 24"/>
          <p:cNvSpPr txBox="1"/>
          <p:nvPr/>
        </p:nvSpPr>
        <p:spPr>
          <a:xfrm>
            <a:off x="9281017" y="3815919"/>
            <a:ext cx="1649728" cy="276999"/>
          </a:xfrm>
          <a:prstGeom prst="rect">
            <a:avLst/>
          </a:prstGeom>
          <a:noFill/>
        </p:spPr>
        <p:txBody>
          <a:bodyPr wrap="square" rtlCol="0">
            <a:spAutoFit/>
          </a:bodyPr>
          <a:lstStyle/>
          <a:p>
            <a:r>
              <a:rPr lang="en-US" sz="1200" b="1" dirty="0" smtClean="0"/>
              <a:t>Worried Client</a:t>
            </a:r>
            <a:endParaRPr lang="en-US" sz="1200" b="1" dirty="0"/>
          </a:p>
        </p:txBody>
      </p:sp>
      <p:sp>
        <p:nvSpPr>
          <p:cNvPr id="26" name="Oval Callout 25"/>
          <p:cNvSpPr/>
          <p:nvPr/>
        </p:nvSpPr>
        <p:spPr>
          <a:xfrm>
            <a:off x="6157290" y="3716846"/>
            <a:ext cx="1572564" cy="670712"/>
          </a:xfrm>
          <a:prstGeom prst="wedgeEllipseCallout">
            <a:avLst>
              <a:gd name="adj1" fmla="val -42651"/>
              <a:gd name="adj2" fmla="val 78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My products are not here </a:t>
            </a:r>
            <a:r>
              <a:rPr lang="en-US" sz="1200" dirty="0" smtClean="0">
                <a:sym typeface="Wingdings" panose="05000000000000000000" pitchFamily="2" charset="2"/>
              </a:rPr>
              <a:t></a:t>
            </a:r>
            <a:endParaRPr lang="en-US" sz="1200" dirty="0"/>
          </a:p>
        </p:txBody>
      </p:sp>
      <p:sp>
        <p:nvSpPr>
          <p:cNvPr id="27" name="Right Arrow 26"/>
          <p:cNvSpPr/>
          <p:nvPr/>
        </p:nvSpPr>
        <p:spPr>
          <a:xfrm rot="20739424">
            <a:off x="6779412" y="4491062"/>
            <a:ext cx="693843" cy="32743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ight Arrow 27"/>
          <p:cNvSpPr/>
          <p:nvPr/>
        </p:nvSpPr>
        <p:spPr>
          <a:xfrm rot="20669925">
            <a:off x="6884841" y="4851023"/>
            <a:ext cx="693843" cy="32743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Right Arrow 28"/>
          <p:cNvSpPr/>
          <p:nvPr/>
        </p:nvSpPr>
        <p:spPr>
          <a:xfrm rot="20618373">
            <a:off x="6989492" y="5210985"/>
            <a:ext cx="693843" cy="32743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ounded Rectangle 29"/>
          <p:cNvSpPr/>
          <p:nvPr/>
        </p:nvSpPr>
        <p:spPr>
          <a:xfrm>
            <a:off x="7502998" y="4440664"/>
            <a:ext cx="1259047" cy="221905"/>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Competitor 1</a:t>
            </a:r>
          </a:p>
        </p:txBody>
      </p:sp>
      <p:sp>
        <p:nvSpPr>
          <p:cNvPr id="31" name="Rounded Rectangle 30"/>
          <p:cNvSpPr/>
          <p:nvPr/>
        </p:nvSpPr>
        <p:spPr>
          <a:xfrm>
            <a:off x="7630888" y="4800891"/>
            <a:ext cx="1259047" cy="221905"/>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Competitor 2</a:t>
            </a:r>
          </a:p>
        </p:txBody>
      </p:sp>
      <p:sp>
        <p:nvSpPr>
          <p:cNvPr id="32" name="Rounded Rectangle 31"/>
          <p:cNvSpPr/>
          <p:nvPr/>
        </p:nvSpPr>
        <p:spPr>
          <a:xfrm>
            <a:off x="7729854" y="5176635"/>
            <a:ext cx="1259047" cy="221905"/>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Competitor 3</a:t>
            </a:r>
          </a:p>
        </p:txBody>
      </p:sp>
      <p:pic>
        <p:nvPicPr>
          <p:cNvPr id="1034" name="Picture 10" descr="http://st.depositphotos.com/1050267/2375/i/950/depositphotos_23759079-3d-Illustration-of-Modern-Storehouse-with-opened-doo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56252" y="794068"/>
            <a:ext cx="1290399" cy="9678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3195129" y="1584218"/>
            <a:ext cx="437904" cy="504085"/>
            <a:chOff x="8762045" y="2512480"/>
            <a:chExt cx="481784" cy="564597"/>
          </a:xfrm>
        </p:grpSpPr>
        <p:sp>
          <p:nvSpPr>
            <p:cNvPr id="19" name="Oval 18"/>
            <p:cNvSpPr/>
            <p:nvPr/>
          </p:nvSpPr>
          <p:spPr>
            <a:xfrm>
              <a:off x="9152389" y="2985637"/>
              <a:ext cx="91440" cy="9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988901" y="27868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762045" y="2512480"/>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flipH="1">
            <a:off x="4313898" y="1650504"/>
            <a:ext cx="437904" cy="504085"/>
            <a:chOff x="8762045" y="2512480"/>
            <a:chExt cx="481784" cy="564597"/>
          </a:xfrm>
        </p:grpSpPr>
        <p:sp>
          <p:nvSpPr>
            <p:cNvPr id="40" name="Oval 39"/>
            <p:cNvSpPr/>
            <p:nvPr/>
          </p:nvSpPr>
          <p:spPr>
            <a:xfrm>
              <a:off x="9152389" y="2985637"/>
              <a:ext cx="91440" cy="9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988901" y="27868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762045" y="2512480"/>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rot="21286024">
            <a:off x="5028231" y="1457949"/>
            <a:ext cx="1050737" cy="276999"/>
          </a:xfrm>
          <a:prstGeom prst="rect">
            <a:avLst/>
          </a:prstGeom>
          <a:noFill/>
        </p:spPr>
        <p:txBody>
          <a:bodyPr wrap="none" lIns="91440" tIns="45720" rIns="91440" bIns="45720">
            <a:spAutoFit/>
          </a:bodyPr>
          <a:lstStyle/>
          <a:p>
            <a:pPr algn="ctr"/>
            <a:r>
              <a:rPr lang="en-US" sz="12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Understocked</a:t>
            </a:r>
            <a:endParaRPr lang="en-US" sz="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5" name="Right Arrow 44"/>
          <p:cNvSpPr/>
          <p:nvPr/>
        </p:nvSpPr>
        <p:spPr>
          <a:xfrm rot="16988187">
            <a:off x="3032567" y="3509325"/>
            <a:ext cx="692330" cy="38757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Right Arrow 47"/>
          <p:cNvSpPr/>
          <p:nvPr/>
        </p:nvSpPr>
        <p:spPr>
          <a:xfrm rot="6278520" flipV="1">
            <a:off x="3485187" y="3634010"/>
            <a:ext cx="692330" cy="38757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TextBox 49"/>
          <p:cNvSpPr txBox="1"/>
          <p:nvPr/>
        </p:nvSpPr>
        <p:spPr>
          <a:xfrm>
            <a:off x="9379532" y="2487642"/>
            <a:ext cx="1157098" cy="261610"/>
          </a:xfrm>
          <a:prstGeom prst="rect">
            <a:avLst/>
          </a:prstGeom>
          <a:noFill/>
        </p:spPr>
        <p:txBody>
          <a:bodyPr wrap="square" rtlCol="0">
            <a:spAutoFit/>
          </a:bodyPr>
          <a:lstStyle/>
          <a:p>
            <a:r>
              <a:rPr lang="en-US" sz="1100" b="1" dirty="0" smtClean="0"/>
              <a:t>Use GMROI</a:t>
            </a:r>
            <a:endParaRPr lang="en-US" sz="1100" b="1" dirty="0"/>
          </a:p>
        </p:txBody>
      </p:sp>
      <p:sp>
        <p:nvSpPr>
          <p:cNvPr id="54" name="Right Arrow 53"/>
          <p:cNvSpPr/>
          <p:nvPr/>
        </p:nvSpPr>
        <p:spPr>
          <a:xfrm rot="10800000">
            <a:off x="4913661" y="2326535"/>
            <a:ext cx="3657600" cy="34174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51" name="Group 50"/>
          <p:cNvGrpSpPr/>
          <p:nvPr/>
        </p:nvGrpSpPr>
        <p:grpSpPr>
          <a:xfrm>
            <a:off x="10147830" y="601394"/>
            <a:ext cx="2020742" cy="385347"/>
            <a:chOff x="7640215" y="1049026"/>
            <a:chExt cx="2440496" cy="480631"/>
          </a:xfrm>
        </p:grpSpPr>
        <p:sp>
          <p:nvSpPr>
            <p:cNvPr id="43" name="Right Arrow 42"/>
            <p:cNvSpPr/>
            <p:nvPr/>
          </p:nvSpPr>
          <p:spPr>
            <a:xfrm>
              <a:off x="7856317" y="1049026"/>
              <a:ext cx="2224394" cy="480631"/>
            </a:xfrm>
            <a:prstGeom prst="rightArrow">
              <a:avLst>
                <a:gd name="adj1" fmla="val 74269"/>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The Story so far</a:t>
              </a:r>
              <a:endParaRPr lang="en-US" sz="1200" dirty="0"/>
            </a:p>
          </p:txBody>
        </p:sp>
        <p:sp>
          <p:nvSpPr>
            <p:cNvPr id="38" name="Oval 37"/>
            <p:cNvSpPr/>
            <p:nvPr/>
          </p:nvSpPr>
          <p:spPr>
            <a:xfrm>
              <a:off x="7640215" y="1103106"/>
              <a:ext cx="365760" cy="365760"/>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p>
          </p:txBody>
        </p:sp>
      </p:grpSp>
      <p:grpSp>
        <p:nvGrpSpPr>
          <p:cNvPr id="60" name="Group 59"/>
          <p:cNvGrpSpPr/>
          <p:nvPr/>
        </p:nvGrpSpPr>
        <p:grpSpPr>
          <a:xfrm flipH="1">
            <a:off x="10147830" y="2749252"/>
            <a:ext cx="218952" cy="260519"/>
            <a:chOff x="8762045" y="2512480"/>
            <a:chExt cx="481784" cy="564597"/>
          </a:xfrm>
        </p:grpSpPr>
        <p:sp>
          <p:nvSpPr>
            <p:cNvPr id="61" name="Oval 60"/>
            <p:cNvSpPr/>
            <p:nvPr/>
          </p:nvSpPr>
          <p:spPr>
            <a:xfrm>
              <a:off x="9152389" y="2985637"/>
              <a:ext cx="91440" cy="9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988901" y="27868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8762045" y="2512480"/>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26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9440" y="1825925"/>
            <a:ext cx="5920604" cy="3885120"/>
          </a:xfrm>
          <a:prstGeom prst="rect">
            <a:avLst/>
          </a:prstGeom>
        </p:spPr>
      </p:pic>
      <p:sp>
        <p:nvSpPr>
          <p:cNvPr id="2" name="Title 1"/>
          <p:cNvSpPr>
            <a:spLocks noGrp="1"/>
          </p:cNvSpPr>
          <p:nvPr>
            <p:ph type="title"/>
          </p:nvPr>
        </p:nvSpPr>
        <p:spPr>
          <a:xfrm>
            <a:off x="626377" y="660797"/>
            <a:ext cx="10972800" cy="1069848"/>
          </a:xfrm>
        </p:spPr>
        <p:txBody>
          <a:bodyPr anchor="b">
            <a:normAutofit/>
          </a:bodyPr>
          <a:lstStyle/>
          <a:p>
            <a:r>
              <a:rPr lang="en-US" sz="2000" dirty="0" smtClean="0"/>
              <a:t>Root causes like Manufacturer delay, FDA, Customs and Transportation costs are out of our control. We addressed issues related to forecasts and inventory which were resulting in loss of customers and profit</a:t>
            </a:r>
            <a:endParaRPr lang="en-US" sz="2000" dirty="0"/>
          </a:p>
        </p:txBody>
      </p:sp>
      <p:grpSp>
        <p:nvGrpSpPr>
          <p:cNvPr id="9" name="Group 8"/>
          <p:cNvGrpSpPr/>
          <p:nvPr/>
        </p:nvGrpSpPr>
        <p:grpSpPr>
          <a:xfrm>
            <a:off x="10147830" y="601394"/>
            <a:ext cx="2020742" cy="385347"/>
            <a:chOff x="7640215" y="1049026"/>
            <a:chExt cx="2440496" cy="480631"/>
          </a:xfrm>
        </p:grpSpPr>
        <p:sp>
          <p:nvSpPr>
            <p:cNvPr id="10" name="Right Arrow 9"/>
            <p:cNvSpPr/>
            <p:nvPr/>
          </p:nvSpPr>
          <p:spPr>
            <a:xfrm>
              <a:off x="7856317" y="1049026"/>
              <a:ext cx="2224394" cy="480631"/>
            </a:xfrm>
            <a:prstGeom prst="rightArrow">
              <a:avLst>
                <a:gd name="adj1" fmla="val 74269"/>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Cause and Effect</a:t>
              </a:r>
            </a:p>
          </p:txBody>
        </p:sp>
        <p:sp>
          <p:nvSpPr>
            <p:cNvPr id="11" name="Oval 10"/>
            <p:cNvSpPr/>
            <p:nvPr/>
          </p:nvSpPr>
          <p:spPr>
            <a:xfrm>
              <a:off x="7640215" y="1103106"/>
              <a:ext cx="365760" cy="365760"/>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endParaRPr lang="en-US" sz="1400" dirty="0" smtClean="0"/>
            </a:p>
          </p:txBody>
        </p:sp>
      </p:grpSp>
      <p:sp>
        <p:nvSpPr>
          <p:cNvPr id="3" name="Rectangle 2"/>
          <p:cNvSpPr/>
          <p:nvPr/>
        </p:nvSpPr>
        <p:spPr>
          <a:xfrm>
            <a:off x="953404" y="1931831"/>
            <a:ext cx="1403798" cy="347729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08347" y="1931831"/>
            <a:ext cx="2884870" cy="3477296"/>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856444" y="5550910"/>
            <a:ext cx="1545465" cy="748227"/>
          </a:xfrm>
          <a:prstGeom prst="trapezoid">
            <a:avLst/>
          </a:prstGeom>
          <a:solidFill>
            <a:schemeClr val="accent3">
              <a:lumMod val="20000"/>
              <a:lumOff val="80000"/>
            </a:schemeClr>
          </a:solidFill>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Out of our Scope</a:t>
            </a:r>
            <a:endParaRPr lang="en-US" dirty="0"/>
          </a:p>
        </p:txBody>
      </p:sp>
      <p:sp>
        <p:nvSpPr>
          <p:cNvPr id="13" name="Trapezoid 12"/>
          <p:cNvSpPr/>
          <p:nvPr/>
        </p:nvSpPr>
        <p:spPr>
          <a:xfrm>
            <a:off x="2631976" y="5535411"/>
            <a:ext cx="2551771" cy="748227"/>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 Scope</a:t>
            </a:r>
            <a:endParaRPr lang="en-US" dirty="0"/>
          </a:p>
        </p:txBody>
      </p:sp>
      <p:sp>
        <p:nvSpPr>
          <p:cNvPr id="5" name="Rectangle 4"/>
          <p:cNvSpPr/>
          <p:nvPr/>
        </p:nvSpPr>
        <p:spPr>
          <a:xfrm>
            <a:off x="7289443" y="2099141"/>
            <a:ext cx="4114800" cy="8758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700" dirty="0" smtClean="0"/>
              <a:t>When a product goes out of stock, customer goes to the competitors looking for the same product. </a:t>
            </a:r>
            <a:endParaRPr lang="en-US" sz="1700" dirty="0"/>
          </a:p>
        </p:txBody>
      </p:sp>
      <p:sp>
        <p:nvSpPr>
          <p:cNvPr id="14" name="Rectangle 13"/>
          <p:cNvSpPr/>
          <p:nvPr/>
        </p:nvSpPr>
        <p:spPr>
          <a:xfrm>
            <a:off x="7289443" y="4648021"/>
            <a:ext cx="4114800" cy="8873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700" dirty="0" smtClean="0"/>
              <a:t>Inefficient inventory management leads to high storage cost, understocking / Overstocking causing decline in profits</a:t>
            </a:r>
            <a:endParaRPr lang="en-US" sz="1700" dirty="0"/>
          </a:p>
        </p:txBody>
      </p:sp>
    </p:spTree>
    <p:extLst>
      <p:ext uri="{BB962C8B-B14F-4D97-AF65-F5344CB8AC3E}">
        <p14:creationId xmlns:p14="http://schemas.microsoft.com/office/powerpoint/2010/main" val="143771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970643" y="3339046"/>
            <a:ext cx="5543070" cy="640080"/>
          </a:xfrm>
          <a:prstGeom prst="roundRect">
            <a:avLst>
              <a:gd name="adj" fmla="val 0"/>
            </a:avLst>
          </a:prstGeom>
        </p:spPr>
        <p:style>
          <a:lnRef idx="1">
            <a:schemeClr val="accent5"/>
          </a:lnRef>
          <a:fillRef idx="2">
            <a:schemeClr val="accent5"/>
          </a:fillRef>
          <a:effectRef idx="1">
            <a:schemeClr val="accent5"/>
          </a:effectRef>
          <a:fontRef idx="minor">
            <a:schemeClr val="dk1"/>
          </a:fontRef>
        </p:style>
        <p:txBody>
          <a:bodyPr lIns="457200" rtlCol="0" anchor="ctr"/>
          <a:lstStyle/>
          <a:p>
            <a:r>
              <a:rPr lang="en-US" sz="1700" dirty="0" smtClean="0"/>
              <a:t>GMROI model tells you what to order but fails in estimating the demand</a:t>
            </a:r>
            <a:endParaRPr lang="en-US" sz="1700" dirty="0"/>
          </a:p>
        </p:txBody>
      </p:sp>
      <p:sp>
        <p:nvSpPr>
          <p:cNvPr id="10" name="Rounded Rectangle 9"/>
          <p:cNvSpPr/>
          <p:nvPr/>
        </p:nvSpPr>
        <p:spPr>
          <a:xfrm>
            <a:off x="5970643" y="4271452"/>
            <a:ext cx="5543070" cy="640080"/>
          </a:xfrm>
          <a:prstGeom prst="roundRect">
            <a:avLst>
              <a:gd name="adj" fmla="val 0"/>
            </a:avLst>
          </a:prstGeom>
        </p:spPr>
        <p:style>
          <a:lnRef idx="1">
            <a:schemeClr val="accent5"/>
          </a:lnRef>
          <a:fillRef idx="2">
            <a:schemeClr val="accent5"/>
          </a:fillRef>
          <a:effectRef idx="1">
            <a:schemeClr val="accent5"/>
          </a:effectRef>
          <a:fontRef idx="minor">
            <a:schemeClr val="dk1"/>
          </a:fontRef>
        </p:style>
        <p:txBody>
          <a:bodyPr lIns="457200" rtlCol="0" anchor="ctr"/>
          <a:lstStyle/>
          <a:p>
            <a:r>
              <a:rPr lang="en-US" sz="1700" dirty="0" smtClean="0"/>
              <a:t>There is a requirement of a stochastic estimation system to predict the changes in demand</a:t>
            </a:r>
            <a:endParaRPr lang="en-US" sz="1700" dirty="0"/>
          </a:p>
        </p:txBody>
      </p:sp>
      <p:sp>
        <p:nvSpPr>
          <p:cNvPr id="8" name="Rounded Rectangle 7"/>
          <p:cNvSpPr/>
          <p:nvPr/>
        </p:nvSpPr>
        <p:spPr>
          <a:xfrm>
            <a:off x="5970643" y="2406640"/>
            <a:ext cx="5543070" cy="640080"/>
          </a:xfrm>
          <a:prstGeom prst="roundRect">
            <a:avLst>
              <a:gd name="adj" fmla="val 0"/>
            </a:avLst>
          </a:prstGeom>
        </p:spPr>
        <p:style>
          <a:lnRef idx="1">
            <a:schemeClr val="accent5"/>
          </a:lnRef>
          <a:fillRef idx="2">
            <a:schemeClr val="accent5"/>
          </a:fillRef>
          <a:effectRef idx="1">
            <a:schemeClr val="accent5"/>
          </a:effectRef>
          <a:fontRef idx="minor">
            <a:schemeClr val="dk1"/>
          </a:fontRef>
        </p:style>
        <p:txBody>
          <a:bodyPr lIns="457200" rtlCol="0" anchor="ctr"/>
          <a:lstStyle/>
          <a:p>
            <a:r>
              <a:rPr lang="en-US" sz="1700" dirty="0" smtClean="0"/>
              <a:t>Indian Breads Product category covers all these issues and hence is used on our analysis</a:t>
            </a:r>
            <a:endParaRPr lang="en-US" sz="1700" dirty="0"/>
          </a:p>
        </p:txBody>
      </p:sp>
      <p:sp>
        <p:nvSpPr>
          <p:cNvPr id="2" name="Title 1"/>
          <p:cNvSpPr>
            <a:spLocks noGrp="1"/>
          </p:cNvSpPr>
          <p:nvPr>
            <p:ph type="title"/>
          </p:nvPr>
        </p:nvSpPr>
        <p:spPr>
          <a:xfrm>
            <a:off x="635358" y="596348"/>
            <a:ext cx="10972800" cy="1204376"/>
          </a:xfrm>
        </p:spPr>
        <p:txBody>
          <a:bodyPr anchor="b">
            <a:normAutofit/>
          </a:bodyPr>
          <a:lstStyle/>
          <a:p>
            <a:r>
              <a:rPr lang="en-US" sz="2000" dirty="0" smtClean="0"/>
              <a:t>The existing solution (GMROI) is not able to estimate the future demand which results in understocking / overstocking problem. Hence, we have implemented Newsvendor model in conjunction with GMROI model for better order estimation</a:t>
            </a:r>
            <a:endParaRPr lang="en-US" sz="2000" dirty="0"/>
          </a:p>
        </p:txBody>
      </p:sp>
      <p:sp>
        <p:nvSpPr>
          <p:cNvPr id="3" name="Rectangle 2"/>
          <p:cNvSpPr/>
          <p:nvPr/>
        </p:nvSpPr>
        <p:spPr>
          <a:xfrm>
            <a:off x="635358" y="5408069"/>
            <a:ext cx="10972800" cy="74094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Arial" panose="020B0604020202020204" pitchFamily="34" charset="0"/>
              <a:buChar char="•"/>
            </a:pPr>
            <a:r>
              <a:rPr lang="en-US" sz="1700" dirty="0" smtClean="0"/>
              <a:t>Implement Newsvendor model along with the previously existing GMROI model for better demand estimation</a:t>
            </a:r>
          </a:p>
        </p:txBody>
      </p:sp>
      <p:sp>
        <p:nvSpPr>
          <p:cNvPr id="4" name="Rectangle 3"/>
          <p:cNvSpPr/>
          <p:nvPr/>
        </p:nvSpPr>
        <p:spPr>
          <a:xfrm>
            <a:off x="746975" y="2299117"/>
            <a:ext cx="4507606" cy="2612415"/>
          </a:xfrm>
          <a:prstGeom prst="rect">
            <a:avLst/>
          </a:prstGeom>
          <a:solidFill>
            <a:schemeClr val="accent1">
              <a:lumMod val="20000"/>
              <a:lumOff val="80000"/>
            </a:schemeClr>
          </a:solidFill>
          <a:ln>
            <a:solidFill>
              <a:schemeClr val="accent1">
                <a:lumMod val="40000"/>
                <a:lumOff val="60000"/>
              </a:schemeClr>
            </a:solidFill>
          </a:ln>
        </p:spPr>
        <p:style>
          <a:lnRef idx="1">
            <a:schemeClr val="accent2"/>
          </a:lnRef>
          <a:fillRef idx="2">
            <a:schemeClr val="accent2"/>
          </a:fillRef>
          <a:effectRef idx="1">
            <a:schemeClr val="accent2"/>
          </a:effectRef>
          <a:fontRef idx="minor">
            <a:schemeClr val="dk1"/>
          </a:fontRef>
        </p:style>
        <p:txBody>
          <a:bodyPr tIns="137160" rtlCol="0" anchor="t"/>
          <a:lstStyle/>
          <a:p>
            <a:pPr marL="285750" indent="-285750">
              <a:buFont typeface="Arial" panose="020B0604020202020204" pitchFamily="34" charset="0"/>
              <a:buChar char="•"/>
            </a:pPr>
            <a:r>
              <a:rPr lang="en-US" sz="1700" dirty="0" smtClean="0"/>
              <a:t>There is loss of sales and business due to products running out of stock</a:t>
            </a:r>
          </a:p>
          <a:p>
            <a:pPr marL="285750" indent="-285750">
              <a:buFont typeface="Arial" panose="020B0604020202020204" pitchFamily="34" charset="0"/>
              <a:buChar char="•"/>
            </a:pPr>
            <a:r>
              <a:rPr lang="en-US" sz="1700" dirty="0" smtClean="0"/>
              <a:t>The current solution (GMROI) in place does not provides any insight about the future demand</a:t>
            </a:r>
          </a:p>
          <a:p>
            <a:pPr marL="285750" indent="-285750">
              <a:buFont typeface="Arial" panose="020B0604020202020204" pitchFamily="34" charset="0"/>
              <a:buChar char="•"/>
            </a:pPr>
            <a:r>
              <a:rPr lang="en-US" sz="1700" dirty="0" smtClean="0"/>
              <a:t>Products are either overstocked or under stocked</a:t>
            </a:r>
          </a:p>
          <a:p>
            <a:pPr marL="285750" indent="-285750">
              <a:buFont typeface="Arial" panose="020B0604020202020204" pitchFamily="34" charset="0"/>
              <a:buChar char="•"/>
            </a:pPr>
            <a:r>
              <a:rPr lang="en-US" sz="1700" dirty="0" smtClean="0"/>
              <a:t>The current mechanism for ordering is a reactive system</a:t>
            </a:r>
          </a:p>
        </p:txBody>
      </p:sp>
      <p:sp>
        <p:nvSpPr>
          <p:cNvPr id="5" name="Isosceles Triangle 4"/>
          <p:cNvSpPr/>
          <p:nvPr/>
        </p:nvSpPr>
        <p:spPr>
          <a:xfrm rot="5400000">
            <a:off x="5787763" y="2520167"/>
            <a:ext cx="731520" cy="365760"/>
          </a:xfrm>
          <a:prstGeom prst="triangle">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5400000">
            <a:off x="5787763" y="3459003"/>
            <a:ext cx="731520" cy="365760"/>
          </a:xfrm>
          <a:prstGeom prst="triangle">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5400000">
            <a:off x="5787763" y="4411092"/>
            <a:ext cx="731520" cy="365760"/>
          </a:xfrm>
          <a:prstGeom prst="triangle">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34096" y="1913910"/>
            <a:ext cx="4520484" cy="3852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Findings</a:t>
            </a:r>
            <a:endParaRPr lang="en-US" dirty="0"/>
          </a:p>
        </p:txBody>
      </p:sp>
      <p:sp>
        <p:nvSpPr>
          <p:cNvPr id="12" name="Rounded Rectangle 11"/>
          <p:cNvSpPr/>
          <p:nvPr/>
        </p:nvSpPr>
        <p:spPr>
          <a:xfrm>
            <a:off x="5970643" y="1913910"/>
            <a:ext cx="5543070" cy="3852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Insights</a:t>
            </a:r>
            <a:endParaRPr lang="en-US" dirty="0"/>
          </a:p>
        </p:txBody>
      </p:sp>
      <p:sp>
        <p:nvSpPr>
          <p:cNvPr id="13" name="Rounded Rectangle 12"/>
          <p:cNvSpPr/>
          <p:nvPr/>
        </p:nvSpPr>
        <p:spPr>
          <a:xfrm>
            <a:off x="635358" y="5022862"/>
            <a:ext cx="5543070" cy="38520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smtClean="0"/>
              <a:t>Recommendation</a:t>
            </a:r>
            <a:endParaRPr lang="en-US" dirty="0"/>
          </a:p>
        </p:txBody>
      </p:sp>
    </p:spTree>
    <p:extLst>
      <p:ext uri="{BB962C8B-B14F-4D97-AF65-F5344CB8AC3E}">
        <p14:creationId xmlns:p14="http://schemas.microsoft.com/office/powerpoint/2010/main" val="393032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05714"/>
            <a:ext cx="5005589" cy="10653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904" y="1834839"/>
            <a:ext cx="3172496" cy="2074812"/>
          </a:xfrm>
          <a:prstGeom prst="rect">
            <a:avLst/>
          </a:prstGeom>
        </p:spPr>
      </p:pic>
      <p:sp>
        <p:nvSpPr>
          <p:cNvPr id="3" name="Title 2"/>
          <p:cNvSpPr>
            <a:spLocks noGrp="1"/>
          </p:cNvSpPr>
          <p:nvPr>
            <p:ph type="title"/>
          </p:nvPr>
        </p:nvSpPr>
        <p:spPr>
          <a:xfrm>
            <a:off x="609600" y="602071"/>
            <a:ext cx="10972800" cy="1066800"/>
          </a:xfrm>
        </p:spPr>
        <p:txBody>
          <a:bodyPr anchor="b">
            <a:normAutofit/>
          </a:bodyPr>
          <a:lstStyle/>
          <a:p>
            <a:r>
              <a:rPr lang="en-US" sz="2000" dirty="0" smtClean="0"/>
              <a:t>Current approach is based upon GMROI model which takes into account gross profit and stock in hand. It lacks forecasting capabilities and hence resulted in widening the sales &amp; stock gap </a:t>
            </a:r>
            <a:endParaRPr lang="en-US" sz="20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9144" y="4073316"/>
            <a:ext cx="3623256" cy="2363478"/>
          </a:xfrm>
          <a:prstGeom prst="rect">
            <a:avLst/>
          </a:prstGeom>
        </p:spPr>
      </p:pic>
      <p:sp>
        <p:nvSpPr>
          <p:cNvPr id="10" name="TextBox 9"/>
          <p:cNvSpPr txBox="1"/>
          <p:nvPr/>
        </p:nvSpPr>
        <p:spPr>
          <a:xfrm>
            <a:off x="8131423" y="5883227"/>
            <a:ext cx="2159430" cy="646331"/>
          </a:xfrm>
          <a:prstGeom prst="rect">
            <a:avLst/>
          </a:prstGeom>
          <a:noFill/>
        </p:spPr>
        <p:txBody>
          <a:bodyPr wrap="square" rtlCol="0">
            <a:spAutoFit/>
          </a:bodyPr>
          <a:lstStyle/>
          <a:p>
            <a:r>
              <a:rPr lang="en-US" b="1" dirty="0" smtClean="0">
                <a:solidFill>
                  <a:srgbClr val="FF0000"/>
                </a:solidFill>
              </a:rPr>
              <a:t>Unable to forecast the right quantity</a:t>
            </a:r>
            <a:endParaRPr lang="en-US" b="1" dirty="0">
              <a:solidFill>
                <a:srgbClr val="FF0000"/>
              </a:solidFill>
            </a:endParaRPr>
          </a:p>
        </p:txBody>
      </p:sp>
      <p:pic>
        <p:nvPicPr>
          <p:cNvPr id="11" name="Picture 10"/>
          <p:cNvPicPr>
            <a:picLocks noChangeAspect="1"/>
          </p:cNvPicPr>
          <p:nvPr/>
        </p:nvPicPr>
        <p:blipFill>
          <a:blip r:embed="rId5"/>
          <a:stretch>
            <a:fillRect/>
          </a:stretch>
        </p:blipFill>
        <p:spPr>
          <a:xfrm>
            <a:off x="609600" y="3222017"/>
            <a:ext cx="7200000" cy="3401863"/>
          </a:xfrm>
          <a:prstGeom prst="rect">
            <a:avLst/>
          </a:prstGeom>
        </p:spPr>
      </p:pic>
      <p:cxnSp>
        <p:nvCxnSpPr>
          <p:cNvPr id="6" name="Straight Arrow Connector 5"/>
          <p:cNvCxnSpPr/>
          <p:nvPr/>
        </p:nvCxnSpPr>
        <p:spPr>
          <a:xfrm flipH="1">
            <a:off x="6581104" y="4636394"/>
            <a:ext cx="12879" cy="8113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22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50" y="1673262"/>
            <a:ext cx="1657350" cy="165735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398" y="1647680"/>
            <a:ext cx="1866899" cy="1235493"/>
          </a:xfrm>
          <a:prstGeom prst="rect">
            <a:avLst/>
          </a:prstGeom>
        </p:spPr>
      </p:pic>
      <p:sp>
        <p:nvSpPr>
          <p:cNvPr id="9" name="Left Arrow 8"/>
          <p:cNvSpPr/>
          <p:nvPr/>
        </p:nvSpPr>
        <p:spPr>
          <a:xfrm>
            <a:off x="3543300" y="2199120"/>
            <a:ext cx="5186363" cy="370681"/>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TextBox 9"/>
          <p:cNvSpPr txBox="1"/>
          <p:nvPr/>
        </p:nvSpPr>
        <p:spPr>
          <a:xfrm>
            <a:off x="4271963" y="1637333"/>
            <a:ext cx="2107218" cy="369332"/>
          </a:xfrm>
          <a:prstGeom prst="rect">
            <a:avLst/>
          </a:prstGeom>
          <a:noFill/>
        </p:spPr>
        <p:txBody>
          <a:bodyPr wrap="square" rtlCol="0">
            <a:spAutoFit/>
          </a:bodyPr>
          <a:lstStyle/>
          <a:p>
            <a:r>
              <a:rPr lang="en-US" dirty="0" smtClean="0"/>
              <a:t>Get me sales data</a:t>
            </a:r>
            <a:endParaRPr lang="en-US"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293" y="4509987"/>
            <a:ext cx="2538043" cy="1781943"/>
          </a:xfrm>
          <a:prstGeom prst="rect">
            <a:avLst/>
          </a:prstGeom>
        </p:spPr>
      </p:pic>
      <p:sp>
        <p:nvSpPr>
          <p:cNvPr id="13" name="Down Arrow 12"/>
          <p:cNvSpPr/>
          <p:nvPr/>
        </p:nvSpPr>
        <p:spPr>
          <a:xfrm>
            <a:off x="1571625" y="3330612"/>
            <a:ext cx="242888" cy="5516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TextBox 13"/>
          <p:cNvSpPr txBox="1"/>
          <p:nvPr/>
        </p:nvSpPr>
        <p:spPr>
          <a:xfrm>
            <a:off x="2004105" y="3283275"/>
            <a:ext cx="2107218" cy="646331"/>
          </a:xfrm>
          <a:prstGeom prst="rect">
            <a:avLst/>
          </a:prstGeom>
          <a:noFill/>
        </p:spPr>
        <p:txBody>
          <a:bodyPr wrap="square" rtlCol="0">
            <a:spAutoFit/>
          </a:bodyPr>
          <a:lstStyle/>
          <a:p>
            <a:r>
              <a:rPr lang="en-US" dirty="0" smtClean="0"/>
              <a:t>find probability distribution</a:t>
            </a:r>
            <a:endParaRPr lang="en-US" dirty="0"/>
          </a:p>
        </p:txBody>
      </p:sp>
      <p:sp>
        <p:nvSpPr>
          <p:cNvPr id="15" name="Left Arrow 14"/>
          <p:cNvSpPr/>
          <p:nvPr/>
        </p:nvSpPr>
        <p:spPr>
          <a:xfrm rot="10800000">
            <a:off x="3543299" y="5388109"/>
            <a:ext cx="1128713" cy="370681"/>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6862" y="4369917"/>
            <a:ext cx="2636137" cy="2407066"/>
          </a:xfrm>
          <a:prstGeom prst="rect">
            <a:avLst/>
          </a:prstGeom>
        </p:spPr>
      </p:pic>
      <p:sp>
        <p:nvSpPr>
          <p:cNvPr id="17" name="TextBox 16"/>
          <p:cNvSpPr txBox="1"/>
          <p:nvPr/>
        </p:nvSpPr>
        <p:spPr>
          <a:xfrm>
            <a:off x="9186862" y="4000585"/>
            <a:ext cx="2757205" cy="369332"/>
          </a:xfrm>
          <a:prstGeom prst="rect">
            <a:avLst/>
          </a:prstGeom>
          <a:noFill/>
        </p:spPr>
        <p:txBody>
          <a:bodyPr wrap="square" rtlCol="0">
            <a:spAutoFit/>
          </a:bodyPr>
          <a:lstStyle/>
          <a:p>
            <a:r>
              <a:rPr lang="en-US" dirty="0" smtClean="0"/>
              <a:t>Sales – Demand Harmony</a:t>
            </a:r>
            <a:endParaRPr lang="en-US" dirty="0"/>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4808" y="4559036"/>
            <a:ext cx="2493207" cy="1761866"/>
          </a:xfrm>
          <a:prstGeom prst="rect">
            <a:avLst/>
          </a:prstGeom>
        </p:spPr>
      </p:pic>
      <p:sp>
        <p:nvSpPr>
          <p:cNvPr id="19" name="TextBox 18"/>
          <p:cNvSpPr txBox="1"/>
          <p:nvPr/>
        </p:nvSpPr>
        <p:spPr>
          <a:xfrm>
            <a:off x="3281952" y="4741778"/>
            <a:ext cx="2107218" cy="646331"/>
          </a:xfrm>
          <a:prstGeom prst="rect">
            <a:avLst/>
          </a:prstGeom>
          <a:noFill/>
        </p:spPr>
        <p:txBody>
          <a:bodyPr wrap="square" rtlCol="0">
            <a:spAutoFit/>
          </a:bodyPr>
          <a:lstStyle/>
          <a:p>
            <a:r>
              <a:rPr lang="en-US" dirty="0" smtClean="0"/>
              <a:t>Generate sales forecast</a:t>
            </a:r>
            <a:endParaRPr lang="en-US" dirty="0"/>
          </a:p>
        </p:txBody>
      </p:sp>
      <p:sp>
        <p:nvSpPr>
          <p:cNvPr id="20" name="Left Arrow 19"/>
          <p:cNvSpPr/>
          <p:nvPr/>
        </p:nvSpPr>
        <p:spPr>
          <a:xfrm rot="10800000">
            <a:off x="7731725" y="5415246"/>
            <a:ext cx="1128713" cy="370681"/>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58819" y="2988400"/>
            <a:ext cx="955323" cy="1536338"/>
          </a:xfrm>
          <a:prstGeom prst="rect">
            <a:avLst/>
          </a:prstGeom>
        </p:spPr>
      </p:pic>
      <p:sp>
        <p:nvSpPr>
          <p:cNvPr id="22" name="TextBox 21"/>
          <p:cNvSpPr txBox="1"/>
          <p:nvPr/>
        </p:nvSpPr>
        <p:spPr>
          <a:xfrm>
            <a:off x="6772275" y="3186589"/>
            <a:ext cx="2088163" cy="369332"/>
          </a:xfrm>
          <a:prstGeom prst="rect">
            <a:avLst/>
          </a:prstGeom>
          <a:noFill/>
        </p:spPr>
        <p:txBody>
          <a:bodyPr wrap="square" rtlCol="0">
            <a:spAutoFit/>
          </a:bodyPr>
          <a:lstStyle/>
          <a:p>
            <a:r>
              <a:rPr lang="en-US" dirty="0" smtClean="0"/>
              <a:t>Woo </a:t>
            </a:r>
            <a:r>
              <a:rPr lang="en-US" dirty="0" err="1" smtClean="0"/>
              <a:t>hoo</a:t>
            </a:r>
            <a:r>
              <a:rPr lang="en-US" dirty="0" smtClean="0"/>
              <a:t>!! </a:t>
            </a:r>
          </a:p>
        </p:txBody>
      </p:sp>
      <p:grpSp>
        <p:nvGrpSpPr>
          <p:cNvPr id="23" name="Group 22"/>
          <p:cNvGrpSpPr/>
          <p:nvPr/>
        </p:nvGrpSpPr>
        <p:grpSpPr>
          <a:xfrm>
            <a:off x="10105881" y="617438"/>
            <a:ext cx="2020742" cy="385347"/>
            <a:chOff x="7640215" y="1049026"/>
            <a:chExt cx="2440496" cy="480631"/>
          </a:xfrm>
        </p:grpSpPr>
        <p:sp>
          <p:nvSpPr>
            <p:cNvPr id="24" name="Right Arrow 23"/>
            <p:cNvSpPr/>
            <p:nvPr/>
          </p:nvSpPr>
          <p:spPr>
            <a:xfrm>
              <a:off x="7856316" y="1049026"/>
              <a:ext cx="2224395" cy="480631"/>
            </a:xfrm>
            <a:prstGeom prst="rightArrow">
              <a:avLst>
                <a:gd name="adj1" fmla="val 74269"/>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Newsvendor Model</a:t>
              </a:r>
              <a:endParaRPr lang="en-US" sz="1200" dirty="0"/>
            </a:p>
          </p:txBody>
        </p:sp>
        <p:sp>
          <p:nvSpPr>
            <p:cNvPr id="25" name="Oval 24"/>
            <p:cNvSpPr/>
            <p:nvPr/>
          </p:nvSpPr>
          <p:spPr>
            <a:xfrm>
              <a:off x="7640215" y="1103106"/>
              <a:ext cx="365760" cy="365760"/>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smtClean="0"/>
            </a:p>
          </p:txBody>
        </p:sp>
      </p:grpSp>
      <p:sp>
        <p:nvSpPr>
          <p:cNvPr id="26" name="Title 1"/>
          <p:cNvSpPr>
            <a:spLocks noGrp="1"/>
          </p:cNvSpPr>
          <p:nvPr>
            <p:ph type="title"/>
          </p:nvPr>
        </p:nvSpPr>
        <p:spPr>
          <a:xfrm>
            <a:off x="650080" y="634218"/>
            <a:ext cx="10972800" cy="1069848"/>
          </a:xfrm>
        </p:spPr>
        <p:txBody>
          <a:bodyPr anchor="b" anchorCtr="0">
            <a:normAutofit/>
          </a:bodyPr>
          <a:lstStyle/>
          <a:p>
            <a:r>
              <a:rPr lang="en-US" sz="2200" dirty="0" smtClean="0"/>
              <a:t>Newsvendor Model</a:t>
            </a:r>
            <a:endParaRPr lang="en-US" sz="2200" dirty="0"/>
          </a:p>
        </p:txBody>
      </p:sp>
    </p:spTree>
    <p:extLst>
      <p:ext uri="{BB962C8B-B14F-4D97-AF65-F5344CB8AC3E}">
        <p14:creationId xmlns:p14="http://schemas.microsoft.com/office/powerpoint/2010/main" val="31288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25343" y="1773174"/>
            <a:ext cx="3182224" cy="406951"/>
          </a:xfrm>
          <a:prstGeom prst="rect">
            <a:avLst/>
          </a:prstGeom>
        </p:spPr>
      </p:pic>
      <p:sp>
        <p:nvSpPr>
          <p:cNvPr id="2" name="Title 1"/>
          <p:cNvSpPr>
            <a:spLocks noGrp="1"/>
          </p:cNvSpPr>
          <p:nvPr>
            <p:ph type="title"/>
          </p:nvPr>
        </p:nvSpPr>
        <p:spPr>
          <a:xfrm>
            <a:off x="634767" y="656438"/>
            <a:ext cx="10972800" cy="1069848"/>
          </a:xfrm>
        </p:spPr>
        <p:txBody>
          <a:bodyPr anchor="b">
            <a:normAutofit/>
          </a:bodyPr>
          <a:lstStyle/>
          <a:p>
            <a:r>
              <a:rPr lang="en-US" sz="2400" dirty="0" smtClean="0"/>
              <a:t>Our implementation of the Newsvendor model in excel</a:t>
            </a:r>
            <a:endParaRPr lang="en-US" sz="2400" dirty="0"/>
          </a:p>
        </p:txBody>
      </p:sp>
      <p:pic>
        <p:nvPicPr>
          <p:cNvPr id="3" name="Picture 2"/>
          <p:cNvPicPr>
            <a:picLocks noChangeAspect="1"/>
          </p:cNvPicPr>
          <p:nvPr/>
        </p:nvPicPr>
        <p:blipFill>
          <a:blip r:embed="rId3"/>
          <a:stretch>
            <a:fillRect/>
          </a:stretch>
        </p:blipFill>
        <p:spPr>
          <a:xfrm>
            <a:off x="634767" y="2009955"/>
            <a:ext cx="10972800" cy="2066597"/>
          </a:xfrm>
          <a:prstGeom prst="rect">
            <a:avLst/>
          </a:prstGeom>
        </p:spPr>
      </p:pic>
      <p:sp>
        <p:nvSpPr>
          <p:cNvPr id="5" name="Rectangle 4"/>
          <p:cNvSpPr/>
          <p:nvPr/>
        </p:nvSpPr>
        <p:spPr>
          <a:xfrm>
            <a:off x="6870584" y="2692522"/>
            <a:ext cx="629174" cy="209725"/>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7499758" y="2009955"/>
            <a:ext cx="864066" cy="6825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188325219"/>
              </p:ext>
            </p:extLst>
          </p:nvPr>
        </p:nvGraphicFramePr>
        <p:xfrm>
          <a:off x="6777724" y="4031441"/>
          <a:ext cx="4804969" cy="600075"/>
        </p:xfrm>
        <a:graphic>
          <a:graphicData uri="http://schemas.openxmlformats.org/drawingml/2006/table">
            <a:tbl>
              <a:tblPr>
                <a:tableStyleId>{6E25E649-3F16-4E02-A733-19D2CDBF48F0}</a:tableStyleId>
              </a:tblPr>
              <a:tblGrid>
                <a:gridCol w="1164147"/>
                <a:gridCol w="209725"/>
                <a:gridCol w="3431097"/>
              </a:tblGrid>
              <a:tr h="200025">
                <a:tc>
                  <a:txBody>
                    <a:bodyPr/>
                    <a:lstStyle/>
                    <a:p>
                      <a:pPr algn="l" fontAlgn="b"/>
                      <a:r>
                        <a:rPr lang="en-US" sz="1200" b="1" u="none" strike="noStrike" dirty="0">
                          <a:effectLst/>
                        </a:rPr>
                        <a:t>Total profit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profit from </a:t>
                      </a:r>
                      <a:r>
                        <a:rPr lang="en-US" sz="1200" u="none" strike="noStrike" dirty="0" smtClean="0">
                          <a:effectLst/>
                        </a:rPr>
                        <a:t>sales </a:t>
                      </a:r>
                      <a:r>
                        <a:rPr lang="en-US" sz="1200" u="none" strike="noStrike" dirty="0">
                          <a:effectLst/>
                        </a:rPr>
                        <a:t>- </a:t>
                      </a:r>
                      <a:r>
                        <a:rPr lang="en-US" sz="1200" u="none" strike="noStrike" dirty="0" smtClean="0">
                          <a:effectLst/>
                        </a:rPr>
                        <a:t>loss </a:t>
                      </a:r>
                      <a:r>
                        <a:rPr lang="en-US" sz="1200" u="none" strike="noStrike" dirty="0">
                          <a:effectLst/>
                        </a:rPr>
                        <a:t>from excess stock</a:t>
                      </a:r>
                      <a:endParaRPr lang="en-US" sz="1200" b="1" i="0" u="none" strike="noStrike" dirty="0">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b="1" u="none" strike="noStrike" dirty="0">
                          <a:effectLst/>
                        </a:rPr>
                        <a:t>Profit from </a:t>
                      </a:r>
                      <a:r>
                        <a:rPr lang="en-US" sz="1200" b="1" u="none" strike="noStrike" dirty="0" smtClean="0">
                          <a:effectLst/>
                        </a:rPr>
                        <a:t>sales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smtClean="0">
                          <a:effectLst/>
                        </a:rPr>
                        <a:t>Minimum(supply , demand</a:t>
                      </a:r>
                      <a:r>
                        <a:rPr lang="en-US" sz="1200" u="none" strike="noStrike" dirty="0">
                          <a:effectLst/>
                        </a:rPr>
                        <a:t>)*Marginal profit</a:t>
                      </a:r>
                      <a:endParaRPr lang="en-US" sz="1200" b="1" i="0" u="none" strike="noStrike" dirty="0">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b="1" u="none" strike="noStrike" dirty="0">
                          <a:effectLst/>
                        </a:rPr>
                        <a:t>Loss from excess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smtClean="0">
                          <a:effectLst/>
                        </a:rPr>
                        <a:t>Maximum(0,supply - demand</a:t>
                      </a:r>
                      <a:r>
                        <a:rPr lang="en-US" sz="1200" u="none" strike="noStrike" dirty="0">
                          <a:effectLst/>
                        </a:rPr>
                        <a:t>)*Marginal </a:t>
                      </a:r>
                      <a:r>
                        <a:rPr lang="en-US" sz="1200" u="none" strike="noStrike" dirty="0" smtClean="0">
                          <a:effectLst/>
                        </a:rPr>
                        <a:t>cost</a:t>
                      </a:r>
                      <a:endParaRPr lang="en-US" sz="12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48251850"/>
              </p:ext>
            </p:extLst>
          </p:nvPr>
        </p:nvGraphicFramePr>
        <p:xfrm>
          <a:off x="634767" y="4313333"/>
          <a:ext cx="2708595" cy="1524000"/>
        </p:xfrm>
        <a:graphic>
          <a:graphicData uri="http://schemas.openxmlformats.org/drawingml/2006/table">
            <a:tbl>
              <a:tblPr>
                <a:tableStyleId>{EB9631B5-78F2-41C9-869B-9F39066F8104}</a:tableStyleId>
              </a:tblPr>
              <a:tblGrid>
                <a:gridCol w="720404"/>
                <a:gridCol w="780176"/>
                <a:gridCol w="1208015"/>
              </a:tblGrid>
              <a:tr h="190500">
                <a:tc>
                  <a:txBody>
                    <a:bodyPr/>
                    <a:lstStyle/>
                    <a:p>
                      <a:pPr algn="ctr" fontAlgn="b"/>
                      <a:r>
                        <a:rPr lang="en-US" sz="1100" b="1" u="none" strike="noStrike" dirty="0">
                          <a:effectLst/>
                        </a:rPr>
                        <a:t>Bins</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US" sz="1100" b="1" u="none" strike="noStrike">
                          <a:effectLst/>
                        </a:rPr>
                        <a:t>Frequency</a:t>
                      </a:r>
                      <a:endParaRPr lang="en-US"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US" sz="1100" b="1" u="none" strike="noStrike" dirty="0">
                          <a:effectLst/>
                        </a:rPr>
                        <a:t>Probability</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r>
              <a:tr h="190500">
                <a:tc>
                  <a:txBody>
                    <a:bodyPr/>
                    <a:lstStyle/>
                    <a:p>
                      <a:pPr algn="l" fontAlgn="b"/>
                      <a:r>
                        <a:rPr lang="en-US" sz="1100" u="none" strike="noStrike">
                          <a:effectLst/>
                        </a:rPr>
                        <a:t>16.0 - 23.3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23.3 - 30.6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30.6 - 37.9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37.9 - 45.1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45.1 - 52.4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52.4 - 59.7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59.7 - 67.0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4" name="Picture 13"/>
          <p:cNvPicPr>
            <a:picLocks noChangeAspect="1"/>
          </p:cNvPicPr>
          <p:nvPr/>
        </p:nvPicPr>
        <p:blipFill>
          <a:blip r:embed="rId4"/>
          <a:stretch>
            <a:fillRect/>
          </a:stretch>
        </p:blipFill>
        <p:spPr>
          <a:xfrm>
            <a:off x="4258687" y="4776518"/>
            <a:ext cx="7324006" cy="1968383"/>
          </a:xfrm>
          <a:prstGeom prst="rect">
            <a:avLst/>
          </a:prstGeom>
        </p:spPr>
      </p:pic>
      <p:grpSp>
        <p:nvGrpSpPr>
          <p:cNvPr id="10" name="Group 9"/>
          <p:cNvGrpSpPr/>
          <p:nvPr/>
        </p:nvGrpSpPr>
        <p:grpSpPr>
          <a:xfrm>
            <a:off x="10105881" y="617438"/>
            <a:ext cx="2020742" cy="385347"/>
            <a:chOff x="7640215" y="1049026"/>
            <a:chExt cx="2440496" cy="480631"/>
          </a:xfrm>
        </p:grpSpPr>
        <p:sp>
          <p:nvSpPr>
            <p:cNvPr id="12" name="Right Arrow 11"/>
            <p:cNvSpPr/>
            <p:nvPr/>
          </p:nvSpPr>
          <p:spPr>
            <a:xfrm>
              <a:off x="7856316" y="1049026"/>
              <a:ext cx="2224395" cy="480631"/>
            </a:xfrm>
            <a:prstGeom prst="rightArrow">
              <a:avLst>
                <a:gd name="adj1" fmla="val 74269"/>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Model in Excel</a:t>
              </a:r>
              <a:endParaRPr lang="en-US" sz="1200" dirty="0"/>
            </a:p>
          </p:txBody>
        </p:sp>
        <p:sp>
          <p:nvSpPr>
            <p:cNvPr id="13" name="Oval 12"/>
            <p:cNvSpPr/>
            <p:nvPr/>
          </p:nvSpPr>
          <p:spPr>
            <a:xfrm>
              <a:off x="7640215" y="1103106"/>
              <a:ext cx="365760" cy="365760"/>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p>
          </p:txBody>
        </p:sp>
      </p:grpSp>
      <p:sp>
        <p:nvSpPr>
          <p:cNvPr id="6" name="TextBox 5"/>
          <p:cNvSpPr txBox="1"/>
          <p:nvPr/>
        </p:nvSpPr>
        <p:spPr>
          <a:xfrm>
            <a:off x="7315200" y="4813723"/>
            <a:ext cx="2424418" cy="261610"/>
          </a:xfrm>
          <a:prstGeom prst="rect">
            <a:avLst/>
          </a:prstGeom>
          <a:noFill/>
        </p:spPr>
        <p:txBody>
          <a:bodyPr wrap="square" rtlCol="0">
            <a:spAutoFit/>
          </a:bodyPr>
          <a:lstStyle/>
          <a:p>
            <a:r>
              <a:rPr lang="en-US" sz="1100" b="1" dirty="0" smtClean="0"/>
              <a:t>Actual v/s Forecasted</a:t>
            </a:r>
            <a:endParaRPr lang="en-US" sz="1100" b="1" dirty="0"/>
          </a:p>
        </p:txBody>
      </p:sp>
    </p:spTree>
    <p:extLst>
      <p:ext uri="{BB962C8B-B14F-4D97-AF65-F5344CB8AC3E}">
        <p14:creationId xmlns:p14="http://schemas.microsoft.com/office/powerpoint/2010/main" val="216084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780</Words>
  <Application>Microsoft Office PowerPoint</Application>
  <PresentationFormat>Widescreen</PresentationFormat>
  <Paragraphs>150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Wingdings</vt:lpstr>
      <vt:lpstr>Wingdings 2</vt:lpstr>
      <vt:lpstr>Sales strategy  proposal presentation</vt:lpstr>
      <vt:lpstr>SCM 517: Team Project Inventory Optimization for Bharat Bazaar</vt:lpstr>
      <vt:lpstr>PowerPoint Presentation</vt:lpstr>
      <vt:lpstr>Bharat Bazaar is currently losing customers due to the unavailability of the products. Bharat Bazaar needs a tool or forecasting mechanism which can provide some reliable estimate for the demand of products in near future</vt:lpstr>
      <vt:lpstr>PowerPoint Presentation</vt:lpstr>
      <vt:lpstr>Root causes like Manufacturer delay, FDA, Customs and Transportation costs are out of our control. We addressed issues related to forecasts and inventory which were resulting in loss of customers and profit</vt:lpstr>
      <vt:lpstr>The existing solution (GMROI) is not able to estimate the future demand which results in understocking / overstocking problem. Hence, we have implemented Newsvendor model in conjunction with GMROI model for better order estimation</vt:lpstr>
      <vt:lpstr>Current approach is based upon GMROI model which takes into account gross profit and stock in hand. It lacks forecasting capabilities and hence resulted in widening the sales &amp; stock gap </vt:lpstr>
      <vt:lpstr>Newsvendor Model</vt:lpstr>
      <vt:lpstr>Our implementation of the Newsvendor model in excel</vt:lpstr>
      <vt:lpstr>Action Items for the future</vt:lpstr>
      <vt:lpstr>Questions and Answers</vt:lpstr>
      <vt:lpstr>Appendix</vt:lpstr>
      <vt:lpstr>Few more insights about Indian Bread category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2015-11-29T00:24:27Z</dcterms:created>
  <dcterms:modified xsi:type="dcterms:W3CDTF">2015-12-02T20:14:33Z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