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258" r:id="rId5"/>
    <p:sldId id="282" r:id="rId6"/>
    <p:sldId id="263" r:id="rId7"/>
    <p:sldId id="264" r:id="rId8"/>
    <p:sldId id="265" r:id="rId9"/>
    <p:sldId id="266" r:id="rId10"/>
    <p:sldId id="267" r:id="rId11"/>
    <p:sldId id="268" r:id="rId12"/>
    <p:sldId id="283" r:id="rId13"/>
    <p:sldId id="261" r:id="rId14"/>
    <p:sldId id="284" r:id="rId15"/>
    <p:sldId id="280" r:id="rId16"/>
    <p:sldId id="273" r:id="rId17"/>
    <p:sldId id="272" r:id="rId18"/>
    <p:sldId id="27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shank\Desktop\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shank\Desktop\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'[Responses.xlsx]Form Responses 1'!$I$2</c:f>
              <c:strCache>
                <c:ptCount val="1"/>
                <c:pt idx="0">
                  <c:v>Do you know about the recruitment website Ziprecruiter?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0809521833566544"/>
                  <c:y val="2.29559091842137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9997391250519539"/>
                  <c:y val="-7.52852859995999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'[Responses.xlsx]Form Responses 1'!$H$3:$H$4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'[Responses.xlsx]Form Responses 1'!$I$3:$I$4</c:f>
              <c:numCache>
                <c:formatCode>General</c:formatCode>
                <c:ptCount val="2"/>
                <c:pt idx="0">
                  <c:v>29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'[Responses.xlsx]Form Responses 1'!$L$2</c:f>
              <c:strCache>
                <c:ptCount val="1"/>
                <c:pt idx="0">
                  <c:v>If Yes, do you use it regularly?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4458295837012713"/>
                  <c:y val="0.128031432168151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2351419731881109E-2"/>
                  <c:y val="-0.197718651769267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57209515038216"/>
                      <c:h val="0.174052465260739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2919831461502959"/>
                  <c:y val="0.180590836116667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'[Responses.xlsx]Form Responses 1'!$K$3:$K$5</c:f>
              <c:strCache>
                <c:ptCount val="3"/>
                <c:pt idx="0">
                  <c:v>No</c:v>
                </c:pt>
                <c:pt idx="1">
                  <c:v>Occasionally</c:v>
                </c:pt>
                <c:pt idx="2">
                  <c:v>Yes</c:v>
                </c:pt>
              </c:strCache>
            </c:strRef>
          </c:cat>
          <c:val>
            <c:numRef>
              <c:f>'[Responses.xlsx]Form Responses 1'!$L$3:$L$5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77172-3B85-4DDC-BC79-96E5F816914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5F482-E0F4-4DD6-9E8F-31D3BD7C8709}">
      <dgm:prSet phldrT="[Text]"/>
      <dgm:spPr/>
      <dgm:t>
        <a:bodyPr/>
        <a:lstStyle/>
        <a:p>
          <a:r>
            <a:rPr lang="en-US" dirty="0" smtClean="0"/>
            <a:t>Insights</a:t>
          </a:r>
          <a:endParaRPr lang="en-US" dirty="0"/>
        </a:p>
      </dgm:t>
    </dgm:pt>
    <dgm:pt modelId="{EB9ECF1B-D193-47C9-A75F-9BBB6848ADE3}" type="parTrans" cxnId="{E2389C8C-CE5A-43A9-B00D-BD1D622B6A7D}">
      <dgm:prSet/>
      <dgm:spPr/>
      <dgm:t>
        <a:bodyPr/>
        <a:lstStyle/>
        <a:p>
          <a:endParaRPr lang="en-US"/>
        </a:p>
      </dgm:t>
    </dgm:pt>
    <dgm:pt modelId="{41F9C6A9-9396-4766-B6B4-B5C819A7250B}" type="sibTrans" cxnId="{E2389C8C-CE5A-43A9-B00D-BD1D622B6A7D}">
      <dgm:prSet/>
      <dgm:spPr/>
      <dgm:t>
        <a:bodyPr/>
        <a:lstStyle/>
        <a:p>
          <a:endParaRPr lang="en-US"/>
        </a:p>
      </dgm:t>
    </dgm:pt>
    <dgm:pt modelId="{7AE0BC9E-FAA0-43E6-9DD5-2BD379F441E6}">
      <dgm:prSet phldrT="[Text]"/>
      <dgm:spPr/>
      <dgm:t>
        <a:bodyPr/>
        <a:lstStyle/>
        <a:p>
          <a:r>
            <a:rPr lang="en-US" dirty="0" smtClean="0"/>
            <a:t>Prescriptive System</a:t>
          </a:r>
          <a:endParaRPr lang="en-US" dirty="0"/>
        </a:p>
      </dgm:t>
    </dgm:pt>
    <dgm:pt modelId="{1C711540-1220-480E-A049-A6CF6D127379}" type="parTrans" cxnId="{4525ED25-D433-4A66-8455-E05CD5402D69}">
      <dgm:prSet/>
      <dgm:spPr/>
      <dgm:t>
        <a:bodyPr/>
        <a:lstStyle/>
        <a:p>
          <a:endParaRPr lang="en-US"/>
        </a:p>
      </dgm:t>
    </dgm:pt>
    <dgm:pt modelId="{E4100411-0FF6-416D-94B4-D77B576334B4}" type="sibTrans" cxnId="{4525ED25-D433-4A66-8455-E05CD5402D69}">
      <dgm:prSet/>
      <dgm:spPr/>
      <dgm:t>
        <a:bodyPr/>
        <a:lstStyle/>
        <a:p>
          <a:endParaRPr lang="en-US"/>
        </a:p>
      </dgm:t>
    </dgm:pt>
    <dgm:pt modelId="{093E31E1-262B-47F2-8167-C857C1E4353B}">
      <dgm:prSet phldrT="[Text]" custT="1"/>
      <dgm:spPr/>
      <dgm:t>
        <a:bodyPr/>
        <a:lstStyle/>
        <a:p>
          <a:r>
            <a:rPr lang="en-US" sz="1600" dirty="0" smtClean="0"/>
            <a:t>EDA</a:t>
          </a:r>
          <a:endParaRPr lang="en-US" sz="1600" dirty="0"/>
        </a:p>
      </dgm:t>
    </dgm:pt>
    <dgm:pt modelId="{D13E9E41-AB27-46EF-BCA8-DF88417A0FB2}" type="sibTrans" cxnId="{8B31C056-92DF-48D1-8209-565214BBE4A6}">
      <dgm:prSet/>
      <dgm:spPr/>
      <dgm:t>
        <a:bodyPr/>
        <a:lstStyle/>
        <a:p>
          <a:endParaRPr lang="en-US"/>
        </a:p>
      </dgm:t>
    </dgm:pt>
    <dgm:pt modelId="{7A8E70C6-E361-43F8-B5A8-59DC61DA9681}" type="parTrans" cxnId="{8B31C056-92DF-48D1-8209-565214BBE4A6}">
      <dgm:prSet/>
      <dgm:spPr/>
      <dgm:t>
        <a:bodyPr/>
        <a:lstStyle/>
        <a:p>
          <a:endParaRPr lang="en-US"/>
        </a:p>
      </dgm:t>
    </dgm:pt>
    <dgm:pt modelId="{3376F6D4-6D75-45C4-873B-184D10B15E05}" type="pres">
      <dgm:prSet presAssocID="{2F377172-3B85-4DDC-BC79-96E5F816914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5FAB01-12E6-409D-BB79-14BD0DB23307}" type="pres">
      <dgm:prSet presAssocID="{2F377172-3B85-4DDC-BC79-96E5F8169141}" presName="ellipse" presStyleLbl="trBgShp" presStyleIdx="0" presStyleCnt="1"/>
      <dgm:spPr/>
    </dgm:pt>
    <dgm:pt modelId="{A3442DD4-052D-4AFC-B5B2-138A10DDE068}" type="pres">
      <dgm:prSet presAssocID="{2F377172-3B85-4DDC-BC79-96E5F8169141}" presName="arrow1" presStyleLbl="fgShp" presStyleIdx="0" presStyleCnt="1"/>
      <dgm:spPr/>
    </dgm:pt>
    <dgm:pt modelId="{F5249563-5F70-4644-82B7-7F1CCDE295E2}" type="pres">
      <dgm:prSet presAssocID="{2F377172-3B85-4DDC-BC79-96E5F816914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173E9-C7E3-4FC4-B21D-F7C22E513848}" type="pres">
      <dgm:prSet presAssocID="{8785F482-E0F4-4DD6-9E8F-31D3BD7C8709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2AEFA-129E-4279-BACA-0E6DD05CB715}" type="pres">
      <dgm:prSet presAssocID="{7AE0BC9E-FAA0-43E6-9DD5-2BD379F441E6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59B4F-F9B6-459F-BD05-FFA73A67C9B0}" type="pres">
      <dgm:prSet presAssocID="{2F377172-3B85-4DDC-BC79-96E5F8169141}" presName="funnel" presStyleLbl="trAlignAcc1" presStyleIdx="0" presStyleCnt="1" custScaleX="121269"/>
      <dgm:spPr/>
    </dgm:pt>
  </dgm:ptLst>
  <dgm:cxnLst>
    <dgm:cxn modelId="{E2389C8C-CE5A-43A9-B00D-BD1D622B6A7D}" srcId="{2F377172-3B85-4DDC-BC79-96E5F8169141}" destId="{8785F482-E0F4-4DD6-9E8F-31D3BD7C8709}" srcOrd="1" destOrd="0" parTransId="{EB9ECF1B-D193-47C9-A75F-9BBB6848ADE3}" sibTransId="{41F9C6A9-9396-4766-B6B4-B5C819A7250B}"/>
    <dgm:cxn modelId="{C34FB848-4D36-41E1-BE28-18FD77E08416}" type="presOf" srcId="{093E31E1-262B-47F2-8167-C857C1E4353B}" destId="{00E2AEFA-129E-4279-BACA-0E6DD05CB715}" srcOrd="0" destOrd="0" presId="urn:microsoft.com/office/officeart/2005/8/layout/funnel1"/>
    <dgm:cxn modelId="{CEB4417E-D697-486C-BA96-A4272A0D29CD}" type="presOf" srcId="{2F377172-3B85-4DDC-BC79-96E5F8169141}" destId="{3376F6D4-6D75-45C4-873B-184D10B15E05}" srcOrd="0" destOrd="0" presId="urn:microsoft.com/office/officeart/2005/8/layout/funnel1"/>
    <dgm:cxn modelId="{D73F9399-02E8-4C57-AFED-802AC2E6EFAD}" type="presOf" srcId="{8785F482-E0F4-4DD6-9E8F-31D3BD7C8709}" destId="{311173E9-C7E3-4FC4-B21D-F7C22E513848}" srcOrd="0" destOrd="0" presId="urn:microsoft.com/office/officeart/2005/8/layout/funnel1"/>
    <dgm:cxn modelId="{EFFC191D-69F1-47DE-95B7-9446BD50F280}" type="presOf" srcId="{7AE0BC9E-FAA0-43E6-9DD5-2BD379F441E6}" destId="{F5249563-5F70-4644-82B7-7F1CCDE295E2}" srcOrd="0" destOrd="0" presId="urn:microsoft.com/office/officeart/2005/8/layout/funnel1"/>
    <dgm:cxn modelId="{4525ED25-D433-4A66-8455-E05CD5402D69}" srcId="{2F377172-3B85-4DDC-BC79-96E5F8169141}" destId="{7AE0BC9E-FAA0-43E6-9DD5-2BD379F441E6}" srcOrd="2" destOrd="0" parTransId="{1C711540-1220-480E-A049-A6CF6D127379}" sibTransId="{E4100411-0FF6-416D-94B4-D77B576334B4}"/>
    <dgm:cxn modelId="{8B31C056-92DF-48D1-8209-565214BBE4A6}" srcId="{2F377172-3B85-4DDC-BC79-96E5F8169141}" destId="{093E31E1-262B-47F2-8167-C857C1E4353B}" srcOrd="0" destOrd="0" parTransId="{7A8E70C6-E361-43F8-B5A8-59DC61DA9681}" sibTransId="{D13E9E41-AB27-46EF-BCA8-DF88417A0FB2}"/>
    <dgm:cxn modelId="{295AD79A-B972-49D5-8BEC-2C7D65BDB1B4}" type="presParOf" srcId="{3376F6D4-6D75-45C4-873B-184D10B15E05}" destId="{055FAB01-12E6-409D-BB79-14BD0DB23307}" srcOrd="0" destOrd="0" presId="urn:microsoft.com/office/officeart/2005/8/layout/funnel1"/>
    <dgm:cxn modelId="{A28681B7-356C-4087-95EB-ADCDC4639C33}" type="presParOf" srcId="{3376F6D4-6D75-45C4-873B-184D10B15E05}" destId="{A3442DD4-052D-4AFC-B5B2-138A10DDE068}" srcOrd="1" destOrd="0" presId="urn:microsoft.com/office/officeart/2005/8/layout/funnel1"/>
    <dgm:cxn modelId="{3EAC3051-B008-477D-972E-A104E6FD8770}" type="presParOf" srcId="{3376F6D4-6D75-45C4-873B-184D10B15E05}" destId="{F5249563-5F70-4644-82B7-7F1CCDE295E2}" srcOrd="2" destOrd="0" presId="urn:microsoft.com/office/officeart/2005/8/layout/funnel1"/>
    <dgm:cxn modelId="{E2ABA4B8-D9D9-4DAB-B3E7-6097F4C2E0E6}" type="presParOf" srcId="{3376F6D4-6D75-45C4-873B-184D10B15E05}" destId="{311173E9-C7E3-4FC4-B21D-F7C22E513848}" srcOrd="3" destOrd="0" presId="urn:microsoft.com/office/officeart/2005/8/layout/funnel1"/>
    <dgm:cxn modelId="{D5F555E5-72F6-4D3B-935B-20032C5161DC}" type="presParOf" srcId="{3376F6D4-6D75-45C4-873B-184D10B15E05}" destId="{00E2AEFA-129E-4279-BACA-0E6DD05CB715}" srcOrd="4" destOrd="0" presId="urn:microsoft.com/office/officeart/2005/8/layout/funnel1"/>
    <dgm:cxn modelId="{E8ECDE42-B45B-4C6E-81B8-F585FC8B7D8E}" type="presParOf" srcId="{3376F6D4-6D75-45C4-873B-184D10B15E05}" destId="{FEE59B4F-F9B6-459F-BD05-FFA73A67C9B0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FAB01-12E6-409D-BB79-14BD0DB23307}">
      <dsp:nvSpPr>
        <dsp:cNvPr id="0" name=""/>
        <dsp:cNvSpPr/>
      </dsp:nvSpPr>
      <dsp:spPr>
        <a:xfrm>
          <a:off x="1147366" y="116475"/>
          <a:ext cx="2311598" cy="80278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2DD4-052D-4AFC-B5B2-138A10DDE068}">
      <dsp:nvSpPr>
        <dsp:cNvPr id="0" name=""/>
        <dsp:cNvSpPr/>
      </dsp:nvSpPr>
      <dsp:spPr>
        <a:xfrm>
          <a:off x="2082757" y="2082230"/>
          <a:ext cx="447984" cy="28670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49563-5F70-4644-82B7-7F1CCDE295E2}">
      <dsp:nvSpPr>
        <dsp:cNvPr id="0" name=""/>
        <dsp:cNvSpPr/>
      </dsp:nvSpPr>
      <dsp:spPr>
        <a:xfrm>
          <a:off x="1231587" y="2311598"/>
          <a:ext cx="2150324" cy="53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Prescriptive System</a:t>
          </a:r>
          <a:endParaRPr lang="en-US" sz="1700" kern="1200" dirty="0"/>
        </a:p>
      </dsp:txBody>
      <dsp:txXfrm>
        <a:off x="1231587" y="2311598"/>
        <a:ext cx="2150324" cy="537581"/>
      </dsp:txXfrm>
    </dsp:sp>
    <dsp:sp modelId="{311173E9-C7E3-4FC4-B21D-F7C22E513848}">
      <dsp:nvSpPr>
        <dsp:cNvPr id="0" name=""/>
        <dsp:cNvSpPr/>
      </dsp:nvSpPr>
      <dsp:spPr>
        <a:xfrm>
          <a:off x="1987784" y="981264"/>
          <a:ext cx="806371" cy="806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Insights</a:t>
          </a:r>
          <a:endParaRPr lang="en-US" sz="1200" kern="1200" dirty="0"/>
        </a:p>
      </dsp:txBody>
      <dsp:txXfrm>
        <a:off x="2105874" y="1099354"/>
        <a:ext cx="570191" cy="570191"/>
      </dsp:txXfrm>
    </dsp:sp>
    <dsp:sp modelId="{00E2AEFA-129E-4279-BACA-0E6DD05CB715}">
      <dsp:nvSpPr>
        <dsp:cNvPr id="0" name=""/>
        <dsp:cNvSpPr/>
      </dsp:nvSpPr>
      <dsp:spPr>
        <a:xfrm>
          <a:off x="1410781" y="376306"/>
          <a:ext cx="806371" cy="806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EDA</a:t>
          </a:r>
          <a:endParaRPr lang="en-US" sz="1600" kern="1200" dirty="0"/>
        </a:p>
      </dsp:txBody>
      <dsp:txXfrm>
        <a:off x="1528871" y="494396"/>
        <a:ext cx="570191" cy="570191"/>
      </dsp:txXfrm>
    </dsp:sp>
    <dsp:sp modelId="{FEE59B4F-F9B6-459F-BD05-FFA73A67C9B0}">
      <dsp:nvSpPr>
        <dsp:cNvPr id="0" name=""/>
        <dsp:cNvSpPr/>
      </dsp:nvSpPr>
      <dsp:spPr>
        <a:xfrm>
          <a:off x="785604" y="17919"/>
          <a:ext cx="3042289" cy="20069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7CC2-F9B7-40C8-861A-A988500C1442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7B2B-AEEC-49A6-90A0-66709B21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7B2B-AEEC-49A6-90A0-66709B21C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94" y="2404534"/>
            <a:ext cx="8295209" cy="1646302"/>
          </a:xfrm>
        </p:spPr>
        <p:txBody>
          <a:bodyPr/>
          <a:lstStyle/>
          <a:p>
            <a:r>
              <a:rPr lang="en-US" dirty="0" smtClean="0"/>
              <a:t>XXXXXXXXXX </a:t>
            </a:r>
            <a:r>
              <a:rPr lang="en-US" dirty="0"/>
              <a:t>Work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Shashank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Plans and pricing could be further customized to attract and retain more customers. New schemes could be introduced for resume downloads, top users, returning users, job seeker priority resume display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" name="Chevron 2"/>
          <p:cNvSpPr/>
          <p:nvPr/>
        </p:nvSpPr>
        <p:spPr>
          <a:xfrm>
            <a:off x="1030310" y="1262130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Plans and their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812841" y="1262130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595373" y="1271113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Possible solutions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3790071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2465363"/>
            <a:ext cx="2286000" cy="2286000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955"/>
              </p:ext>
            </p:extLst>
          </p:nvPr>
        </p:nvGraphicFramePr>
        <p:xfrm>
          <a:off x="5252393" y="4174401"/>
          <a:ext cx="1547652" cy="1773555"/>
        </p:xfrm>
        <a:graphic>
          <a:graphicData uri="http://schemas.openxmlformats.org/drawingml/2006/table">
            <a:tbl>
              <a:tblPr/>
              <a:tblGrid>
                <a:gridCol w="154765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Plans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Legacy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Starter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Plan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Trapezoid 17"/>
          <p:cNvSpPr/>
          <p:nvPr/>
        </p:nvSpPr>
        <p:spPr>
          <a:xfrm rot="16200000">
            <a:off x="4036603" y="4950616"/>
            <a:ext cx="1870674" cy="221128"/>
          </a:xfrm>
          <a:prstGeom prst="trapezoid">
            <a:avLst>
              <a:gd name="adj" fmla="val 13371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4731892" y="2620116"/>
            <a:ext cx="4606681" cy="457200"/>
          </a:xfrm>
          <a:prstGeom prst="leftArrow">
            <a:avLst>
              <a:gd name="adj1" fmla="val 86363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Customized plan for top users</a:t>
            </a:r>
            <a:endParaRPr lang="en-US" sz="1500" dirty="0"/>
          </a:p>
        </p:txBody>
      </p:sp>
      <p:sp>
        <p:nvSpPr>
          <p:cNvPr id="25" name="Left Arrow 24"/>
          <p:cNvSpPr/>
          <p:nvPr/>
        </p:nvSpPr>
        <p:spPr>
          <a:xfrm>
            <a:off x="4731892" y="3121831"/>
            <a:ext cx="4606681" cy="457200"/>
          </a:xfrm>
          <a:prstGeom prst="leftArrow">
            <a:avLst>
              <a:gd name="adj1" fmla="val 86363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Plan for seasonal users</a:t>
            </a:r>
            <a:endParaRPr lang="en-US" sz="1500" dirty="0"/>
          </a:p>
        </p:txBody>
      </p:sp>
      <p:sp>
        <p:nvSpPr>
          <p:cNvPr id="28" name="Left Arrow 27"/>
          <p:cNvSpPr/>
          <p:nvPr/>
        </p:nvSpPr>
        <p:spPr>
          <a:xfrm>
            <a:off x="4731892" y="3623545"/>
            <a:ext cx="4606681" cy="457200"/>
          </a:xfrm>
          <a:prstGeom prst="leftArrow">
            <a:avLst>
              <a:gd name="adj1" fmla="val 86363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Nominal fee from end user for priority display</a:t>
            </a:r>
            <a:endParaRPr lang="en-US" sz="1500" dirty="0"/>
          </a:p>
        </p:txBody>
      </p:sp>
      <p:sp>
        <p:nvSpPr>
          <p:cNvPr id="29" name="Right Arrow 28"/>
          <p:cNvSpPr/>
          <p:nvPr/>
        </p:nvSpPr>
        <p:spPr>
          <a:xfrm>
            <a:off x="381120" y="3608362"/>
            <a:ext cx="1918824" cy="886087"/>
          </a:xfrm>
          <a:prstGeom prst="rightArrow">
            <a:avLst>
              <a:gd name="adj1" fmla="val 87166"/>
              <a:gd name="adj2" fmla="val 4643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Limitation on Resume Downloads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91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XXXXXXXX </a:t>
            </a:r>
            <a:r>
              <a:rPr lang="en-US" sz="2000" dirty="0" smtClean="0"/>
              <a:t>have strong presence on west coast and mid-west region. There should be a sales office on the east cost to provide field sales coverage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438938" y="1151511"/>
            <a:ext cx="9715500" cy="5676900"/>
            <a:chOff x="2438938" y="1151511"/>
            <a:chExt cx="9715500" cy="5676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938" y="1151511"/>
              <a:ext cx="9715500" cy="5676900"/>
            </a:xfrm>
            <a:prstGeom prst="rect">
              <a:avLst/>
            </a:prstGeom>
          </p:spPr>
        </p:pic>
        <p:sp>
          <p:nvSpPr>
            <p:cNvPr id="4" name="4-Point Star 3"/>
            <p:cNvSpPr/>
            <p:nvPr/>
          </p:nvSpPr>
          <p:spPr>
            <a:xfrm>
              <a:off x="4002706" y="4527562"/>
              <a:ext cx="365760" cy="365760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7-Point Star 9"/>
            <p:cNvSpPr/>
            <p:nvPr/>
          </p:nvSpPr>
          <p:spPr>
            <a:xfrm>
              <a:off x="6742448" y="5474439"/>
              <a:ext cx="365760" cy="365760"/>
            </a:xfrm>
            <a:prstGeom prst="star7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7-Point Star 10"/>
            <p:cNvSpPr/>
            <p:nvPr/>
          </p:nvSpPr>
          <p:spPr>
            <a:xfrm>
              <a:off x="9338573" y="5189436"/>
              <a:ext cx="365760" cy="365760"/>
            </a:xfrm>
            <a:prstGeom prst="star7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7-Point Star 11"/>
            <p:cNvSpPr/>
            <p:nvPr/>
          </p:nvSpPr>
          <p:spPr>
            <a:xfrm>
              <a:off x="10441037" y="2765212"/>
              <a:ext cx="365760" cy="365760"/>
            </a:xfrm>
            <a:prstGeom prst="star7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7-Point Star 12"/>
            <p:cNvSpPr/>
            <p:nvPr/>
          </p:nvSpPr>
          <p:spPr>
            <a:xfrm>
              <a:off x="8083467" y="3123761"/>
              <a:ext cx="365760" cy="365760"/>
            </a:xfrm>
            <a:prstGeom prst="star7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4-Point Star 14"/>
          <p:cNvSpPr/>
          <p:nvPr/>
        </p:nvSpPr>
        <p:spPr>
          <a:xfrm>
            <a:off x="231343" y="5294597"/>
            <a:ext cx="365760" cy="3657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7-Point Star 15"/>
          <p:cNvSpPr/>
          <p:nvPr/>
        </p:nvSpPr>
        <p:spPr>
          <a:xfrm>
            <a:off x="245636" y="5833061"/>
            <a:ext cx="365760" cy="365760"/>
          </a:xfrm>
          <a:prstGeom prst="star7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519" y="5294597"/>
            <a:ext cx="231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Offices</a:t>
            </a:r>
          </a:p>
          <a:p>
            <a:endParaRPr lang="en-US" dirty="0"/>
          </a:p>
          <a:p>
            <a:r>
              <a:rPr lang="en-US" dirty="0" smtClean="0"/>
              <a:t>Recommended Hubs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71" y="6488074"/>
            <a:ext cx="476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1. e.g. Tech (SFO) vs Banking (NYC) - cyclical lags of the two industries helps diversify risks</a:t>
            </a:r>
            <a:endParaRPr lang="en-US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209265" y="1772747"/>
            <a:ext cx="2313218" cy="99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Decision Variable</a:t>
            </a:r>
            <a:r>
              <a:rPr lang="en-US" sz="1600" b="1" dirty="0" smtClean="0"/>
              <a:t>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Field hubs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09265" y="2937440"/>
            <a:ext cx="2313218" cy="96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Objective:</a:t>
            </a:r>
          </a:p>
          <a:p>
            <a:r>
              <a:rPr lang="en-US" sz="1400" b="1" dirty="0" smtClean="0"/>
              <a:t>Maximize {Field coverage + Risk Diversification</a:t>
            </a:r>
            <a:r>
              <a:rPr lang="en-US" sz="1400" b="1" baseline="30000" dirty="0" smtClean="0"/>
              <a:t>1</a:t>
            </a:r>
            <a:r>
              <a:rPr lang="en-US" sz="1400" b="1" dirty="0" smtClean="0"/>
              <a:t>}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9264" y="4066465"/>
            <a:ext cx="2313219" cy="93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Constraints:</a:t>
            </a:r>
          </a:p>
          <a:p>
            <a:r>
              <a:rPr lang="en-US" sz="1400" dirty="0" smtClean="0"/>
              <a:t>Minimized Expenditure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43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1503860"/>
            <a:ext cx="73152" cy="42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1867578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42237" y="269912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42237" y="3530676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2237" y="5193776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1065134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1732196"/>
            <a:ext cx="46261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Executive Summary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EDA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Improving Customer Base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Next Steps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Appendix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42237" y="4362225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6200000">
            <a:off x="1887317" y="1277912"/>
            <a:ext cx="1641430" cy="1899136"/>
          </a:xfrm>
          <a:prstGeom prst="trapezoid">
            <a:avLst>
              <a:gd name="adj" fmla="val 3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Focus on brand promotion and predicting number of applications / $ for an incoming application to attract more clients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97877" y="3669323"/>
            <a:ext cx="691661" cy="2942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336430" y="3772956"/>
            <a:ext cx="4196862" cy="410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PLAN_TYPE</a:t>
            </a:r>
          </a:p>
        </p:txBody>
      </p:sp>
      <p:sp>
        <p:nvSpPr>
          <p:cNvPr id="8" name="Pentagon 7"/>
          <p:cNvSpPr/>
          <p:nvPr/>
        </p:nvSpPr>
        <p:spPr>
          <a:xfrm>
            <a:off x="1336430" y="4938666"/>
            <a:ext cx="4196862" cy="410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JOB_CATEGORY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36430" y="4355811"/>
            <a:ext cx="4196861" cy="410308"/>
            <a:chOff x="1383324" y="2360836"/>
            <a:chExt cx="4196861" cy="410308"/>
          </a:xfrm>
        </p:grpSpPr>
        <p:sp>
          <p:nvSpPr>
            <p:cNvPr id="7" name="Pentagon 6"/>
            <p:cNvSpPr/>
            <p:nvPr/>
          </p:nvSpPr>
          <p:spPr>
            <a:xfrm>
              <a:off x="1383324" y="2360836"/>
              <a:ext cx="1533646" cy="410308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MSA_NAME</a:t>
              </a:r>
              <a:endParaRPr lang="en-US" sz="1400" dirty="0"/>
            </a:p>
          </p:txBody>
        </p:sp>
        <p:sp>
          <p:nvSpPr>
            <p:cNvPr id="12" name="Chevron 11"/>
            <p:cNvSpPr/>
            <p:nvPr/>
          </p:nvSpPr>
          <p:spPr>
            <a:xfrm>
              <a:off x="2825134" y="2360836"/>
              <a:ext cx="2755051" cy="41030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STATE_AREA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6430" y="5521521"/>
            <a:ext cx="4196861" cy="410308"/>
            <a:chOff x="1383324" y="4339308"/>
            <a:chExt cx="4196861" cy="410308"/>
          </a:xfrm>
        </p:grpSpPr>
        <p:sp>
          <p:nvSpPr>
            <p:cNvPr id="9" name="Pentagon 8"/>
            <p:cNvSpPr/>
            <p:nvPr/>
          </p:nvSpPr>
          <p:spPr>
            <a:xfrm>
              <a:off x="1383324" y="4339308"/>
              <a:ext cx="1533646" cy="410308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JOB_TITLE</a:t>
              </a:r>
              <a:endParaRPr lang="en-US" sz="1400" dirty="0"/>
            </a:p>
          </p:txBody>
        </p:sp>
        <p:sp>
          <p:nvSpPr>
            <p:cNvPr id="13" name="Chevron 12"/>
            <p:cNvSpPr/>
            <p:nvPr/>
          </p:nvSpPr>
          <p:spPr>
            <a:xfrm>
              <a:off x="2825134" y="4339308"/>
              <a:ext cx="2755051" cy="41030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DOCUMENT TERM MATRIX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80185" y="3669323"/>
            <a:ext cx="691661" cy="2942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Predicting # of Applications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1336430" y="6104375"/>
            <a:ext cx="4196862" cy="410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DAYS_JOB_LIVE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73770" y="2885698"/>
            <a:ext cx="1850169" cy="1850170"/>
            <a:chOff x="7973770" y="2696506"/>
            <a:chExt cx="1850169" cy="1850170"/>
          </a:xfrm>
        </p:grpSpPr>
        <p:pic>
          <p:nvPicPr>
            <p:cNvPr id="1026" name="Picture 2" descr="http://www.air-it.co.uk/wp-content/uploads/2015/02/kpi-icons-04-320x32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3770" y="2696506"/>
              <a:ext cx="1850169" cy="185017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085095" y="4219440"/>
              <a:ext cx="1717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(Applications / $)</a:t>
              </a:r>
              <a:endParaRPr lang="en-US" sz="1400" b="1" dirty="0"/>
            </a:p>
          </p:txBody>
        </p:sp>
      </p:grp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974890"/>
              </p:ext>
            </p:extLst>
          </p:nvPr>
        </p:nvGraphicFramePr>
        <p:xfrm>
          <a:off x="-70030" y="1074091"/>
          <a:ext cx="2940106" cy="227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876364"/>
              </p:ext>
            </p:extLst>
          </p:nvPr>
        </p:nvGraphicFramePr>
        <p:xfrm>
          <a:off x="2130087" y="1024411"/>
          <a:ext cx="3795928" cy="2400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Rectangle 24"/>
          <p:cNvSpPr/>
          <p:nvPr/>
        </p:nvSpPr>
        <p:spPr>
          <a:xfrm>
            <a:off x="5566853" y="1148862"/>
            <a:ext cx="4714291" cy="1608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(</a:t>
            </a:r>
            <a:r>
              <a:rPr lang="en-US" sz="1400" u="sng" dirty="0" smtClean="0"/>
              <a:t>Small Survey @ ASU</a:t>
            </a:r>
            <a:r>
              <a:rPr lang="en-US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Sample Size of more than 250 was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“Random sampling without replacement” to select students from different programs graduating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66 Students responded and were chosen for the statistical evaluation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222843" y="2959511"/>
            <a:ext cx="1352021" cy="230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Key KPI for Clients</a:t>
            </a:r>
            <a:endParaRPr lang="en-US" sz="1050" dirty="0"/>
          </a:p>
        </p:txBody>
      </p:sp>
      <p:sp>
        <p:nvSpPr>
          <p:cNvPr id="10" name="Pentagon 9"/>
          <p:cNvSpPr/>
          <p:nvPr/>
        </p:nvSpPr>
        <p:spPr>
          <a:xfrm>
            <a:off x="4466492" y="3160831"/>
            <a:ext cx="3618603" cy="410308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(External Platforms) Indirect Applications</a:t>
            </a:r>
            <a:endParaRPr lang="en-US" sz="1400" dirty="0"/>
          </a:p>
        </p:txBody>
      </p:sp>
      <p:sp>
        <p:nvSpPr>
          <p:cNvPr id="19" name="Pentagon 18"/>
          <p:cNvSpPr/>
          <p:nvPr/>
        </p:nvSpPr>
        <p:spPr>
          <a:xfrm>
            <a:off x="6342185" y="3690894"/>
            <a:ext cx="1742910" cy="410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XXXXXXXX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1503860"/>
            <a:ext cx="73152" cy="42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1867578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42237" y="2699127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42237" y="353067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2237" y="5193776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1065134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1732196"/>
            <a:ext cx="46261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Executive Summary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EDA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Improving Customer Base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Appendix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42237" y="4362225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eft-Up Arrow 19"/>
          <p:cNvSpPr/>
          <p:nvPr/>
        </p:nvSpPr>
        <p:spPr>
          <a:xfrm rot="5400000">
            <a:off x="1393314" y="3561188"/>
            <a:ext cx="1160585" cy="2878825"/>
          </a:xfrm>
          <a:prstGeom prst="leftUpArrow">
            <a:avLst>
              <a:gd name="adj1" fmla="val 4798"/>
              <a:gd name="adj2" fmla="val 14899"/>
              <a:gd name="adj3" fmla="val 10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5" y="5427023"/>
            <a:ext cx="629553" cy="629553"/>
          </a:xfrm>
          <a:prstGeom prst="rect">
            <a:avLst/>
          </a:prstGeom>
        </p:spPr>
      </p:pic>
      <p:pic>
        <p:nvPicPr>
          <p:cNvPr id="1048" name="Picture 24" descr="https://cdn3.iconfinder.com/data/icons/google-material-design-icons/48/ic_history_48px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09" y="573231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A cognitive (ML based) resume search can be implemented. Hiring managers could be charged $xx every time they use this service to predict candidates “actively seeking” AND “likely to join” (NLP and Classification)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</a:t>
            </a:r>
            <a:r>
              <a:rPr lang="en-US" sz="1600" dirty="0" smtClean="0">
                <a:solidFill>
                  <a:schemeClr val="tx1"/>
                </a:solidFill>
              </a:rPr>
              <a:t>to Inductive </a:t>
            </a:r>
            <a:r>
              <a:rPr lang="en-US" sz="1600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1030" name="Picture 6" descr="https://qph.is.quoracdn.net/main-qimg-e196c9a135007720cc26942c1305b9cd?convert_to_webp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56" y="2071023"/>
            <a:ext cx="984050" cy="9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profession-avatar-solid-2/48/80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0" y="1445984"/>
            <a:ext cx="675284" cy="6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4.iconfinder.com/data/icons/hr-recruitment-management-part-2/400/hr-15-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98" y="1210614"/>
            <a:ext cx="1312984" cy="13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226074" y="1453984"/>
            <a:ext cx="1633107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Posting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985269" y="1453984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544129" y="1643612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Apply Online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6065473" y="1628745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1018153" y="1867106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Resumes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2496194" y="185256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8013170" y="1478572"/>
            <a:ext cx="2560320" cy="731520"/>
          </a:xfrm>
          <a:prstGeom prst="leftArrow">
            <a:avLst>
              <a:gd name="adj1" fmla="val 100000"/>
              <a:gd name="adj2" fmla="val 352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State</a:t>
            </a:r>
          </a:p>
          <a:p>
            <a:pPr algn="ctr"/>
            <a:r>
              <a:rPr lang="en-US" dirty="0" smtClean="0"/>
              <a:t>Reactive in Nature</a:t>
            </a:r>
            <a:endParaRPr lang="en-US" dirty="0"/>
          </a:p>
        </p:txBody>
      </p:sp>
      <p:pic>
        <p:nvPicPr>
          <p:cNvPr id="23" name="Picture 6" descr="https://qph.is.quoracdn.net/main-qimg-e196c9a135007720cc26942c1305b9cd?convert_to_webp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56" y="4019223"/>
            <a:ext cx="984050" cy="9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s://cdn1.iconfinder.com/data/icons/profession-avatar-solid-2/48/80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0" y="3511051"/>
            <a:ext cx="675284" cy="6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cdn4.iconfinder.com/data/icons/hr-recruitment-management-part-2/400/hr-15-2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5" y="3175269"/>
            <a:ext cx="1312984" cy="13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>
            <a:off x="1226074" y="3442839"/>
            <a:ext cx="1633107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Posting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985269" y="344283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4544129" y="3433176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 Resume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33538" y="3433176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1018153" y="3855961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Resumes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496194" y="3841424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8013170" y="3467427"/>
            <a:ext cx="2560320" cy="731520"/>
          </a:xfrm>
          <a:prstGeom prst="leftArrow">
            <a:avLst>
              <a:gd name="adj1" fmla="val 100000"/>
              <a:gd name="adj2" fmla="val 352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State</a:t>
            </a:r>
          </a:p>
          <a:p>
            <a:pPr algn="ctr"/>
            <a:r>
              <a:rPr lang="en-US" dirty="0" smtClean="0"/>
              <a:t>Inductive in Nature</a:t>
            </a:r>
            <a:endParaRPr lang="en-US" dirty="0"/>
          </a:p>
        </p:txBody>
      </p:sp>
      <p:pic>
        <p:nvPicPr>
          <p:cNvPr id="1040" name="Picture 16" descr="http://totlab.com.br/wp-content/uploads/2012/05/totlab_servidores_dedicados_compartilhado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21" y="4880319"/>
            <a:ext cx="861481" cy="8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0.iconfinder.com/data/icons/thin-files-documents/57/thin-082_file_document_cv_curriculum_vitae_profile_id-5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86" y="5511327"/>
            <a:ext cx="545249" cy="5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eft Arrow 35"/>
          <p:cNvSpPr/>
          <p:nvPr/>
        </p:nvSpPr>
        <p:spPr>
          <a:xfrm>
            <a:off x="4561613" y="3880296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Apply Online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6135382" y="386575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1042" name="Picture 18" descr="https://cdn1.iconfinder.com/data/icons/web-design-seo/512/37-51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85" y="5064130"/>
            <a:ext cx="640744" cy="64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2" descr="data:image/jpeg;base64,/9j/4AAQSkZJRgABAQAAAQABAAD/2wCEAAkGBxIQEhUTEhIVFRUVFRUXFxcXFRcVGxgXFxUYGBUYFxUYHSggGBolGxUVITEhJSkrLi4uGB8zODMtNygtLisBCgoKDg0OGhAQGy0mHyYtLS0tKy8vLy0uLi0tLS0tLSstLS0tLS0tLS0tLS0rLS0tLS0tLS01LS0tLS0uLS0tLf/AABEIAOEA4QMBIgACEQEDEQH/xAAcAAABBQEBAQAAAAAAAAAAAAAAAgMEBQYHAQj/xABBEAABAwEFBQUECAUEAgMAAAABAAIDEQQFEiExBkFRYXETIoGRoTJCsdEHI1JicoLB8BSSouHxM0NTwhWjNLLS/8QAGQEAAgMBAAAAAAAAAAAAAAAAAAMBAgQF/8QAMREAAgECBQEGBQMFAAAAAAAAAAECAxEEEiExUUETMmFxgdEikaGx8AUjwRRCUuHx/9oADAMBAAIRAxEAPwDuKEIQAIQhAAhCEACELxzgBU5AIA9Qs7bdr4GuwQh9ofwiGIfzb/CqgyXzekn+lYgwffOf9Tm/BNVGXXTz0K50bBCw0ltvkZmFvgI3fB5Kiv2xt0J+us7QPvRyR/1Vp6Kyw8ns0/UjtEdDQsdYfpAhdlLG+PmDjH6H0WmsF5wzisUjXjfQ5jq05jxVJUpx3RKknsS0LzEOK9SywIQhAAhCEACEIQAIQhAAhCEACEIQAIQhAAhCEACEIQAIQmrTaGxsc9xo1oqf7DeeSAGrxt7IGYn1NTRrWirnuOjWt3kqp/8AES2vvWxxazVtnY6gHDtXjN7uQyCnXfY3Od28w+sIoxuoiYfdH3j7zvDQBSLyvGKzML5nhjeepPADUnkExO2kd/zYrvuOWWyxxNwxsaxvBoAHomLyvWCzCs0rWcATmejRmfALAX3t7NLVtmHZM+26heeg0b6nmFlH1cS55LnHVziXE9SVpp4ST1mxUqyWiN/b/pEYMrPC5/3nnAOoGZPoqG17W26b/cZGDuYwfF9SqJoUiNmWi1RoU47IS6smMyWASElz3VOda0z6aKBabmc3Md8ctR4LRQxVOinw2TLNM7TKVtcxNlbGD32mnEFwI9VorFYgRihtMzfwSuHmFNvC4mS5juv4jQ/iH6rNubLZX0za7zDh+oU5lPYNjVQWm8Iv9O2lwHuysD69XEEqxs+21ri/+TZBI3e+B3/Q1PqFU3PeAnyqGvGoJArzbxVm8tYKvkYB4/E0CzTjC9pR+nsXjOXRmkuba+x2ohrJQ1/2JO46vAVycehKvlza3XXZZ/8AUaa/aDQD/MDn4py7pbVYfYmktEI/23MD3AfddjBHhUclmnQi+6/R+46NV9ToqFR3DtTZ7Z3YyWyDWN9Guy1IFaEdD1V3iWaScXZjU09j1CEKCQQhCABCEIAEIQgAQhCABCEIAFXyDtpsPuQkOPOUirB+UEO6uadymWmYRsc92jWlx6AVKx+0W0n8DEIWUNpeC5+8Rl/eJPE50aOAFcqAspwcnZFZNLcstqdq47EMAo+YjJlchwLzuHLU+q5deNvltL+0meXO3cGjg0bgo7nFxLnEuc4kkk1JJ1JK9C6lGhGmvHkyTqOR6AltCS1ONThY7G3NWdisRcKnIfFJu2xV7zhluHH+yuWkBZqtaMNyyQQwgZAKQGAamn74Jtrino4ki85b6fV+y+pc9DwNG15n5BR7fZBO3DJmN1ABQ8RTerFkCdECFaLv1Jtc5reV3vszxUmlateMq/IqwuWSOeTFOS6T3Q72aAbhx/ytXftlY6FweMsqda5UXPLXZnQu9WuH7yK2Ql2kfEo1ZnQWtC9jYQcjkqe4L37YYHnvgfzDj14q6BSJJp2ZZEO87kZP3wezlGYe3I1GlaUr11Uu4dr5IXiz2/I6Mm3OG7Gf+3nTVOB6YvCyMnZgeK8DvB4g8VV2ksstvsWTa1RvAOC9BXOdnb+ku6QWW1GsB/05D7g3fl5e70XRhQjksVWk6bNEZKSPULwL1LLAhCEACEIQAIQhAAhCZtlpZCx0jzhYxpc48ABUoAz+3d9iywgAgySObgad4aQ5xI+zkB40XKpJHPcXvJc5xJcTqSdU5eF5yXhanSkE1yjYM8LAe60AeJPMlXV3bJzye0MA56rr0oRox+LcyTk5vQoU5FE53stJ6An4LZxbKGP/AGsfMkO9P7Jma2RRVa5wBGRaNQeFBop7ZPu6lMltyghuiY+7TqQPTVWNj2eeT3nNA30qfBOy33E0V7xG4UAr0qVNs971A+rpUVpXT0SXVqS0h8wWUlsuz73kP7qVZ7mxGgJPgosF5EkVAA8SryyXpGG5GlPP+6RklDVb8/n2GRUWMi4S33vFKju/n6JyS9C/Joy56p6Geu71VW59S6UehQ37DaoiHwyw4CKYJGu9oVJIc3M5UyNNFZXQTLE0uIL6DGBudvoOHBWM0DJW4XjL4HiCm7kdZyHiAgljzHJrXE05g18eSHO8diyjqYa8rbamh0U7cq+0WYa4TkWkZEZKvkiErcJ36cQd1F1O3WVsjcJNMxQ81Su2fYH1c1uFvexDunLPMDmnQxEbbWFSpO5yuWzy2eShBY9pqN3QjkthdN5CdlfeGThwPEcipm1V2NtbQY+69taE72/ZNPP/ACsbDBPZH4ywlujqZgjw08VpUlUj4lGrG1Dl6XcNVAhtIcA4GoIqCnO1SsoXJV4WNlpiwu8Dva7iP3mk7DX6+GT+AtJzGULj6MrwI9ny4BRTMo9/WL+IiEkeUseYpkcsyOu8f3Q4qSyy2+xZSs7o6gUBUGxd/fxtnBcfrWUbIOJpk6nBw9QeCvwubOLhKzNSd1c9QhCgkEIQgAQhCABYv6Q5HTBlma7CwkPlI1IHsM6V7x/C1ay0WgNBJNAASTyAqVy+K2uvKaURSCMDvYy3ESCaANbUUAAGZ5ZLThofFm4FVJaWQuwTxWIHDRtQMqVc7rvVrYdsA7EewkLWirnNo6g4uGVB4qqu3Y9vaSCSZz6YDUANJxYq1qXcFeXzNZ7JZzCGgCQFrWjKtci5x1yyqcytU8jdt2JV1qWVybWQWh/ZtxNd7uMAYuNCCc+RVdtHFZ7QXvwNaI85J9K0HsgD2zoM1nbHZog9scIdNKRUuHdypnSuTG50xGpz8F5tNb5uzFlfZxGXOaWBkgeHCuQy34qLMqXaVLU3aPV9Xzbw8SHUco2ZnbNWSRuLOp9BnRaeJQDcM1leDKBQtNC01FcstNaKdEVveWyUdhaVibEpUKiRFSoilMsizs4Ui1TvjYXRxmR2QDQQNd5J3KNZ3Kxgcs8txyMrab7mE4EuOAd0Pa1xOW8jOlaHUKIy9BY71d2JrFO+LGDkPrg12LPQgvLs+JG9bYXXA57nvia9zqVLhi0FBQHTTcsjtpsaXdta4pCTm98bhU0A72Bw4AaEeKbTqU5PK9LqxWUZJXRN+ku/OzDLOw0caSOcDQtAJDRlvJqfDms7Htfai0NdIHAcQKnq4ZlZMFONfRaoYeMYqO4mVRt3NzZNo2H22lvMZj5/FTXSsf3mOBB1pu6jcsAydSGWg7iQeINCPFVdBdCVUfU20FmY7u0w7wRlnvyUe1WN7Mx3hxH6hZ2xbRyMNJBjA3jJw/Q+i11gvJkzcTHV4jQjqEqUZwL3UilMyl3VbGhxDjSoyJ4j/Kk26wNkzHddxGh6hZu2sfEaPFOB3HoVeNpqxV3RZWG1f+Ot7X6QzZO4AE5n8rqHoV1QnNcSNndNFIQTSMB1Ota+gPoum7E3kbRZI3O9pn1bjxwZA+LcPjVZcbDRS9GPoy6GjQhCxDwQhCABNTP3BOOdQVTcLd53qVyQ+DMfSLbP4ewSAHvSlsQ6Ozf/AEBw8Vm9h7BGyEStqXyA4icqUcRhA4VGu9P/AEuSPkfZ4GNLjR8ha0Enc1poPzKVcMJis8THChDBUHcTmRlzK6EFagvFmeffC3WqWN0zomYn9nCQNaDFKCab6cFjLdb3vPaTOLnaNBoPQaBbK12ksmGEVdJEWjq1+vk4qpvnZWSZwcyRuTaEOrmakk1FdaqikpSybLq/49RU7y0Q/wDR2yrZpTm4ua3oAK/9vRaOe64ZJmzuZWRlMJqd1aVGhpUrA7IOkhtbWOBYHhzXBzSK4WlwpXmNV0XEr1o5Z6cfQvTtlsLnjbIMLwHDgVnb6s8cbmhjaVBJzJ6a+Kl2naGBhczFie00LQDUU1zOSqbbezpqCga0GtNT5qKcJJ+ATaFRFSWFQYnKVG5NaKIsoHqwhkVLE+imwypMol4suopVz+/9srfZ5pIT2LS05FrCe6RVp7zjuI3LYxzLDWzZO1WmZ8sskTcZrkXOoNGgDCNAAPBTQjBN57WLSbtoVWzVwSW15oQ1jaY3kaV0DRvORVtZ9kHttYZIxxs9XHHiGbQCW1I0JOEHIb1eXJZWXZBIZZmkF2IkCnugBoFauOXqqe27e4jRkFWHJ2M5uB1FBkPVPc6k5PJsLyxS1IezbI3zTwYS6KQOa11K4Q1xLHE7st/GiorTE6J7mOyLSQfn0Oq3Vk2kshbRrhGPsluCnlkfBVl57RWYnJnanjhFPNwr6K8ZSzPQq0rblFbrrliaHuoWmmYNaV0qo9itDmO7pIO4jip94bQGVhY2MNactamnLIAKqoRmnRu18RR+BrLuv+vdlyP2t3iN3VW08TZG0cAWn91BWEDlY3Xe7ocj3mcN45t+SROl1iXUuTQ3bZuxDoz3mE1aeo7wd5DqtLsTZuwibEd5cf6zT+khVFi+swFvsvIoaGhVzb7YLK+E7nzRRDljcGn0qsOIblaHI+mrampQhCyGgEIQgBqbOg4lOps+0OicUkI51tHehbevZ0qHQxs5gjG8H+r4cFOfKGgk6BZDbO2mK95H0BwGIZ6UMDK//YrQ4xO5rWkFntOINQRuz/eq21n2dKLW7St5mSctWeNY7HFO733lgHBrmGnq0K3DlGvhv1LiNWYXj8hB+AKW19cxvUQhlgl+cgll0HzQ0qK0zHI8krEmA5e4lNi1yNesUGEvmaMqDFSjszQCoz1oqi12qDCGwsGeriDUcs86qHe21VWlkcbmuBoS/D3SOAFe9zVdZp8QB469d60wptLUXKS6FtE9So3qsiepUcilogsWPTzJFAZInmvVGiSwZOqLbO+HRxCJusoILq6NFKjqa081Yh65/fV4m0Sl3ujJo+6Dr1OqtSp3lclsgoXiFsKHtV7iSUIAXiUyzPxNod37CgKXdrhiIJ1Hma/5UMhoc0yXmJTBZC9wDaVJpnkFNguKjazP7M4qAd0gimVDXXVUckiUa/Y60GSNjtzW0I+8O6PhVStppASxuoHe8QRh8qVT902NtmhDRkAC53xNVlLTe+OWjjlI44eWQoPEevVcun+7VlJbIe/hikdXY6oqlKNZXZN5gfBSVlasaE7ghCFBIg+0OhS0l+48ClIIOLfSLZybykH2xEf/AFtbX+krUbP2URxNypUDLgBkPn4qL9INjpbWy7jA0eIe+voQrK77U2Vgc0UGlOFNy15u0ceIq3q/9GNr9xktwBBB0IoehVZd7iGBp1YSw/lNPhRWVVXSjDKeDwHeIyPpRNjwWZIxL3EmsSKqbEGV2utcRdgawGQEYn0zFBk2u/VUlinoaJq1E4311xOr1qapsBb4xtGwlu7L6ORSY5FTWefcdVNjlVHElMtGSJ5sirWSp1sqW0Tc9v21uZC7DqaNrwByJ/TxWLW1kIe0tdmCKFZO22N0TqHTceI+abSstAIyEITQBCEIAEpjqEHgUlCALxjy3MdVcbO2eS1zdpKasiNQKUBfuAHLXy4qmsveY08vhl+i2+z72sswJo0NxFx8Tn1OSw4ybhT+Hd6FqbWez8x3aa8MEYYPafryaNfPTzXPL7kNW0yOZHXKitr2vEyOdIT0HADQKnhHbzwsHvyRt/meAVfC0eyhr6hKWaR3iNtGgch8FJYahImC9gOS5L1RsWjHEIQqljwheMKUku4+aAOdbcPMkznDNsZayvCo/wD1iUPZy2BpMZ941b1pmPIei0FlsX8VDbBTvPNW/iaS8DzoFndn5m5tIFfaFRvGv76rTgWnRfm2Y1/lyaOqj29lWhw1aa+G/wBEsPSsSetCSjvi9mQN177gcIHxPJZq7L+kZLike5zTk4cBxA0BHJP7YxkSMyyALa861A8lFbdYjhdLMS0kUjZoSdxPyWyEY5deot3uRb0mY6Z7mHulxI3eh5qL2g4p+W7ZGsEjmENyzNPDLVMxWcudRoJPACqcrWKC2uUqKfipdmuCVwq6jOuZ8hoolqsL4n4CKk5jDnXoq3i9AsySyVPNmSY7nmw4sgfsk5/JQu0INDkRuVdHsBZiZD3BwoQCDuKr2y10Su2RlC4xJdYxZOo3zIT4u+IbiepP6I7ZedqSp1C41bbKzD3G0I4V8VVq7a2upokW6JhYeIzBUp2JuUy9a0kgAVJNABvJ0AXi22ytx9lSaUd/3Wn3BxP3vglYnExoQzS9FyXjHMxiC6XQNY1/tFuIj7JJPd50RbbY5sfYj2cRceZoBToFbX1OC4AHvAZ8gdP1WcvE0p4/ol0JurCMpeYp08s2yBbZu7TirT6PLH214RGmUeKQj8LaN/qc1Z60vJOe7RdJ+iC7aMmtBHtERt6N7zyORJaPypuIlkpNjaUbyR0KbReQb0TnJewDJcXobOo4hCFUsCRMaNJ5H4Ja8cKgjigDO7GyfVvr9oVP5cqrH7T2A2a1Ow5Nee0YRuqcx4GvhRanYuSjpWHWgPkSD8QpW2Nzm0Q1YKvjOJvMe83xGfUBTgKmVK/kZoLNSRjbNfIA+sBrxAy8c03Zb6o92M1aTkQNPDgqwjcR1CZcKLr5ELTNPLPFIAQ5pIOVaVryBzqqi039A3IkuIOgaciOtFXg0UW/LNUCZujsnjg7cfH96qYQV7MJFsZm26IgEso7MZHpXl8kzc12SQyFzi2lCMs61+Giz9ktj4iSx1K676+BVld98SGRoe6rSaaAa6ac6Jjg0mlsUNSXpBemS9JL0mxI8XpmZrXCjgD1FUgvSC9SkQexsawUaAOii3jTAcufinnPUe0txtI4q63IKlr+SV2ijnIoxJ1ipJ7RQrbISQN3xKfjaXEAVJO5X923a2OjnUL93BvTnzWTF4ynho3lv0RaKuxnZ+5Qykko72rW/Z5n73w+Fret7CBuWbz7I4czyUS8byEQoM3nQcOZ5LNSyl5LnGpOpXKwtCrjJ9tW7vRc+Xh9x18qsi0ud5eZC4kk4SSd5zSb67rQeZ+Cd2dbXH+X9UztQaBg4l3oB81213rC2UUbHSOa1oLnOIa0cSTQAeJX0FcN2Nstnjhb7jQCeLjm8+LiT4rm30VXD2sptTx3Iu6yu+QjM/lB83DguqyPoFixtXNJQXQ0UY2VxqY1NE+0UTUDN6eWFjVyCEIUFgQhCAMWJP4W2muTS81/C/P0qPJbRZnbGw1DZgNO67oT3T5mniFK2YvTtWdm499g/maND1GhWWm8k3B+aM9N5JuD9DM7Y3V2EnaYaxSHUaxv4c2nUDqMslnprLlXVv2h+vBddtllZMx0bxVrhQj96FcyvO7pLFLgcThPsP3OHA7qjeF2sPVzLK9yKkLaoo3NonLO8Ztfmx4o4fr4KxfGx+owniMx5bvBQbTY3szpVv2hmPPctN7izP3hY3QyFh6g8W7im7O+j2k6BzT5ELRSQC0x9mcntzjd8Wnl+9yzMjC0lrgQQaEHcQnxlmRVo2Bekl6obHehbRr8xpXePmrEWxh0cPNLcGiCWXpBeojLax2jsz4JwvRYgcL0299EgvUW2Mc4ANzz0RotWRchPdUk80/ZLI6Q5ZDidP7qTZbuAzfny3ePFWWMNG4ALm4r9US+Chq+fbn83K3F2OzNjFG67zvKRbLxw5Nzdx3D5lQbTbicm5DjvPyURJw36bKcu1xGr49/b/he43OCSTrXVNKQHJh2q7a0JTNBs42kbjxd8APmk2+7JLZaYbPFqQSTua2oq48hTxNBvU25oCImCmbs/wCY1HpRb7Zy7mQMx4ayyAYjyBOFo5Zk+Ky1auS7W4yMczLK7bFHZYWRRijWCg4niTzJqT1TrWlxqdEpsVc3J1cxs1WBCEKpYEIQgAQhCAETRh7S1wqCCCORWDvKxSWSUUJArVj/AN7+I+a36YtlkZMwseKg+YO4g7ik1qWdabiqtLOvErLmv9k1Gvo2T0d0PHkp953fHaIzHIKg+YO4tO4rHXtcckFT7TPtDd+IbuuiLBf00WWLG3g7PyOoSoYmUHae/ImNdx+Goipva7JLG/DJ3mE9yQDI8jwPJNMcRmD+/wBVsTtFBMwsniOF2RGT2/ofRZa8rCyI4rNKJI/+N1Q9vSo7w9euq61HG056Nq5Esu8WRJI2nMtoeLe6fko963S21DFGQJmjvNcMOMD0qOXyUmOdrt9ORyShKGmocKhaO2itcy+ZXMjGzXfKz2o3dQKjzCjVW1vCxtn+sge6OX3mtJAfzpxVa2KTSUsk5OjFfNXljqUYqUmUcorqU1gbV1eGfyVqAToFMhZC3/YpXUhx+ByUgmD77f5SFjq/qielNfMW58Fe2DiU6QAMlIJg3SnxYf0UO0xRuNP4ig4dm75rP2GJxD/cdl+dPcjLKW41LawNMz6KHJKXalSxY4f+f/1n5pX8PZxrK89G0+IXSw+FpUe6teRiikQKrxxVjjszfckd1IHwK8N5sZ7ELBzPeK1X4RJBgsz3+wxx8MvPRWVjuBznBr3BpO4Zupv/AM5qdct3W28D3D2cVc5KYWjjhpm88gepC2jLohsTOziFXuoZJHZudwBO4VzokVK+V5eo2MLq4zYrK1lGsb3jQAnyWvijDQANwVLclmxOxnRunU/2+KvVzq0ruxopxsrghCEkYCEIQAIQhAAhCEACEIQAKpt2z0MuYGB3FuXm3RWyFWUVJWaKyipaMx1o2UlHsPa4c6tP6j1UCS5LQ3WJ3hR3wK6AhIeFg9hLw0HscznuSV2sMgPEMd8lEfcdqbmIZHD8DgfKi6uhQsKl1Kf0keTiX/kGMdQuLXA5gggg86jJXFk7O15Ymtk3Hc7y/fVdJvC64LQKTRMkH3mgkdDqPBZm2/RvYnmsZlhP3H1Hk8E+RC3UqdBRcXfX1X8Ff6W3iY62WZ8TsLxQ/HmDvCgzt3rpVn2XeGdnNOJ2e6XMwvHV4ca9aA9VQ2/YG0YvqZ2Fp3SChHiGmvotlGdCGkbL8+ZLoNbIxdV4WrUs+j62/wDJAPFx/wCikRfRxOfbtTB+FjnfEhaXiKa/uK9lLgxThRNukAXS7J9GtnGcs0snIYWA+hPqtDd2zdks9DHAwEe8Rjd/M6pSpYymttS6oPqcourZy12qhjiIafff3G04gnN3gCtzcX0ewRUdaD2z/s0owfl1d45cltFHtNsazmeHz4LLPFVJ6LQdGlGIWiZsTMgBQUa0ZdABuCoMLpHcXOP78E9K50ruJOg/e5W1gsYjFTm46n9AqK0F4h3mPWaARtDRu9TvKdQhIGghCEACEIQAIQhAAhCEACEIQAIQhAAhCEACEIQAIQhAAhCEAJISHOcNydQpAjG003Jt9tO4DzU2i8wjgFN1wRZlZJPI/SvgF5Hd7ne1kPMq1Qpz8EZeRqCztYO6PHeU6hCoWBCEIAEIQgAQhCABCEIAEIQgAQhCABCEIAEIQgAQhCABCEIAEIQgAQhCABCEIAEIQgAQhCABCEIAEIQgAQhCABCEI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86629" y="4880319"/>
            <a:ext cx="714062" cy="362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NLP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50" name="Picture 26" descr="https://cdn3.iconfinder.com/data/icons/google-material-design-icons/48/ic_search_48px-1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95" y="5108862"/>
            <a:ext cx="632937" cy="6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Bent-Up Arrow 47"/>
          <p:cNvSpPr/>
          <p:nvPr/>
        </p:nvSpPr>
        <p:spPr>
          <a:xfrm rot="16200000" flipH="1">
            <a:off x="5254385" y="3572035"/>
            <a:ext cx="1160586" cy="2857132"/>
          </a:xfrm>
          <a:prstGeom prst="bentUpArrow">
            <a:avLst>
              <a:gd name="adj1" fmla="val 6818"/>
              <a:gd name="adj2" fmla="val 14899"/>
              <a:gd name="adj3" fmla="val 11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00327" y="5167131"/>
            <a:ext cx="1169009" cy="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Resume and Job Activity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90999" y="5167131"/>
            <a:ext cx="1169009" cy="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Cognitive Search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4" idx="2"/>
          </p:cNvCxnSpPr>
          <p:nvPr/>
        </p:nvCxnSpPr>
        <p:spPr>
          <a:xfrm>
            <a:off x="718762" y="4186335"/>
            <a:ext cx="1453162" cy="96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84239" y="4538992"/>
            <a:ext cx="1341402" cy="4011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Feedback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52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5" y="5674905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01" y="5674905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73" y="4115736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73" y="2121268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embecosm.com/app/uploads/icon-machin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55" y="5439527"/>
            <a:ext cx="493542" cy="4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 flipV="1">
            <a:off x="381120" y="3081948"/>
            <a:ext cx="9086059" cy="86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5400000">
            <a:off x="6636263" y="5387668"/>
            <a:ext cx="2286000" cy="140263"/>
          </a:xfrm>
          <a:prstGeom prst="trapezoid">
            <a:avLst>
              <a:gd name="adj" fmla="val 669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910824" y="4410699"/>
            <a:ext cx="4046713" cy="8325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/>
              <a:t>Enable keyword based search which uses resume database and recent job activity as input</a:t>
            </a:r>
            <a:r>
              <a:rPr lang="en-US" sz="1300" dirty="0"/>
              <a:t> </a:t>
            </a:r>
            <a:r>
              <a:rPr lang="en-US" sz="1300" dirty="0" smtClean="0"/>
              <a:t>combined to return hyperactive candidates as output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296917" y="1169091"/>
            <a:ext cx="1734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Hiring Manager</a:t>
            </a:r>
            <a:endParaRPr lang="en-US" sz="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08471" y="1169091"/>
            <a:ext cx="1734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Candidates</a:t>
            </a:r>
            <a:endParaRPr 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7910824" y="5303793"/>
            <a:ext cx="4046713" cy="568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/>
              <a:t>Hiring Manager’s could be charged $xx per use (limited search results &lt; xx)</a:t>
            </a:r>
            <a:endParaRPr lang="en-US" sz="1300" dirty="0"/>
          </a:p>
        </p:txBody>
      </p:sp>
      <p:sp>
        <p:nvSpPr>
          <p:cNvPr id="59" name="Rectangle 58"/>
          <p:cNvSpPr/>
          <p:nvPr/>
        </p:nvSpPr>
        <p:spPr>
          <a:xfrm>
            <a:off x="7910824" y="5933069"/>
            <a:ext cx="4046713" cy="568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/>
              <a:t>Collects feedback as hiring managers select and download resumes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286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/>
          <p:cNvSpPr/>
          <p:nvPr/>
        </p:nvSpPr>
        <p:spPr>
          <a:xfrm>
            <a:off x="1522846" y="1337229"/>
            <a:ext cx="157849" cy="52120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Become a necessity for </a:t>
            </a:r>
            <a:r>
              <a:rPr lang="en-US" sz="1800" dirty="0" smtClean="0"/>
              <a:t>XXXXXXXX </a:t>
            </a:r>
            <a:r>
              <a:rPr lang="en-US" sz="1800" dirty="0" smtClean="0"/>
              <a:t>clients by engaging them throughout the hiring chain(i.e. from job posting to closure). The aim is to become strategic (i.e. constant engagement) vs transactional (one dimensional)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Engagement in Value </a:t>
            </a: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hain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pic>
        <p:nvPicPr>
          <p:cNvPr id="1030" name="Picture 6" descr="https://qph.is.quoracdn.net/main-qimg-e196c9a135007720cc26942c1305b9cd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21" y="1913698"/>
            <a:ext cx="984050" cy="9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profession-avatar-solid-2/48/8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5" y="1445984"/>
            <a:ext cx="675284" cy="6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4.iconfinder.com/data/icons/hr-recruitment-management-part-2/400/hr-15-2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63" y="1210614"/>
            <a:ext cx="1312984" cy="13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632839" y="1453984"/>
            <a:ext cx="1633107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Posting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392034" y="1453984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974340" y="1643612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Apply Online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7495684" y="1628745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2424918" y="1867106"/>
            <a:ext cx="1636776" cy="384048"/>
          </a:xfrm>
          <a:prstGeom prst="leftArrow">
            <a:avLst>
              <a:gd name="adj1" fmla="val 59756"/>
              <a:gd name="adj2" fmla="val 2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Resumes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3902959" y="185256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3" name="AutoShape 22" descr="data:image/jpeg;base64,/9j/4AAQSkZJRgABAQAAAQABAAD/2wCEAAkGBxIQEhUTEhIVFRUVFRUXFxcXFRcVGxgXFxUYGBUYFxUYHSggGBolGxUVITEhJSkrLi4uGB8zODMtNygtLisBCgoKDg0OGhAQGy0mHyYtLS0tKy8vLy0uLi0tLS0tLSstLS0tLS0tLS0tLS0rLS0tLS0tLS01LS0tLS0uLS0tLf/AABEIAOEA4QMBIgACEQEDEQH/xAAcAAABBQEBAQAAAAAAAAAAAAAAAgMEBQYHAQj/xABBEAABAwEFBQUECAUEAgMAAAABAAIDEQQFEiExBkFRYXETIoGRoTJCsdEHI1JicoLB8BSSouHxM0NTwhWjNLLS/8QAGQEAAgMBAAAAAAAAAAAAAAAAAAMBAgQF/8QAMREAAgECBQEGBQMFAAAAAAAAAAECAxEEEiExUUETMmFxgdEikaGx8AUjwRRCUuHx/9oADAMBAAIRAxEAPwDuKEIQAIQhAAhCEACELxzgBU5AIA9Qs7bdr4GuwQh9ofwiGIfzb/CqgyXzekn+lYgwffOf9Tm/BNVGXXTz0K50bBCw0ltvkZmFvgI3fB5Kiv2xt0J+us7QPvRyR/1Vp6Kyw8ns0/UjtEdDQsdYfpAhdlLG+PmDjH6H0WmsF5wzisUjXjfQ5jq05jxVJUpx3RKknsS0LzEOK9SywIQhAAhCEACEIQAIQhAAhCEACEIQAIQhAAhCEACEIQAIQmrTaGxsc9xo1oqf7DeeSAGrxt7IGYn1NTRrWirnuOjWt3kqp/8AES2vvWxxazVtnY6gHDtXjN7uQyCnXfY3Od28w+sIoxuoiYfdH3j7zvDQBSLyvGKzML5nhjeepPADUnkExO2kd/zYrvuOWWyxxNwxsaxvBoAHomLyvWCzCs0rWcATmejRmfALAX3t7NLVtmHZM+26heeg0b6nmFlH1cS55LnHVziXE9SVpp4ST1mxUqyWiN/b/pEYMrPC5/3nnAOoGZPoqG17W26b/cZGDuYwfF9SqJoUiNmWi1RoU47IS6smMyWASElz3VOda0z6aKBabmc3Md8ctR4LRQxVOinw2TLNM7TKVtcxNlbGD32mnEFwI9VorFYgRihtMzfwSuHmFNvC4mS5juv4jQ/iH6rNubLZX0za7zDh+oU5lPYNjVQWm8Iv9O2lwHuysD69XEEqxs+21ri/+TZBI3e+B3/Q1PqFU3PeAnyqGvGoJArzbxVm8tYKvkYB4/E0CzTjC9pR+nsXjOXRmkuba+x2ohrJQ1/2JO46vAVycehKvlza3XXZZ/8AUaa/aDQD/MDn4py7pbVYfYmktEI/23MD3AfddjBHhUclmnQi+6/R+46NV9ToqFR3DtTZ7Z3YyWyDWN9Guy1IFaEdD1V3iWaScXZjU09j1CEKCQQhCABCEIAEIQgAQhCABCEIAFXyDtpsPuQkOPOUirB+UEO6uadymWmYRsc92jWlx6AVKx+0W0n8DEIWUNpeC5+8Rl/eJPE50aOAFcqAspwcnZFZNLcstqdq47EMAo+YjJlchwLzuHLU+q5deNvltL+0meXO3cGjg0bgo7nFxLnEuc4kkk1JJ1JK9C6lGhGmvHkyTqOR6AltCS1ONThY7G3NWdisRcKnIfFJu2xV7zhluHH+yuWkBZqtaMNyyQQwgZAKQGAamn74Jtrino4ki85b6fV+y+pc9DwNG15n5BR7fZBO3DJmN1ABQ8RTerFkCdECFaLv1Jtc5reV3vszxUmlateMq/IqwuWSOeTFOS6T3Q72aAbhx/ytXftlY6FweMsqda5UXPLXZnQu9WuH7yK2Ql2kfEo1ZnQWtC9jYQcjkqe4L37YYHnvgfzDj14q6BSJJp2ZZEO87kZP3wezlGYe3I1GlaUr11Uu4dr5IXiz2/I6Mm3OG7Gf+3nTVOB6YvCyMnZgeK8DvB4g8VV2ksstvsWTa1RvAOC9BXOdnb+ku6QWW1GsB/05D7g3fl5e70XRhQjksVWk6bNEZKSPULwL1LLAhCEACEIQAIQhAAhCZtlpZCx0jzhYxpc48ABUoAz+3d9iywgAgySObgad4aQ5xI+zkB40XKpJHPcXvJc5xJcTqSdU5eF5yXhanSkE1yjYM8LAe60AeJPMlXV3bJzye0MA56rr0oRox+LcyTk5vQoU5FE53stJ6An4LZxbKGP/AGsfMkO9P7Jma2RRVa5wBGRaNQeFBop7ZPu6lMltyghuiY+7TqQPTVWNj2eeT3nNA30qfBOy33E0V7xG4UAr0qVNs971A+rpUVpXT0SXVqS0h8wWUlsuz73kP7qVZ7mxGgJPgosF5EkVAA8SryyXpGG5GlPP+6RklDVb8/n2GRUWMi4S33vFKju/n6JyS9C/Joy56p6Geu71VW59S6UehQ37DaoiHwyw4CKYJGu9oVJIc3M5UyNNFZXQTLE0uIL6DGBudvoOHBWM0DJW4XjL4HiCm7kdZyHiAgljzHJrXE05g18eSHO8diyjqYa8rbamh0U7cq+0WYa4TkWkZEZKvkiErcJ36cQd1F1O3WVsjcJNMxQ81Su2fYH1c1uFvexDunLPMDmnQxEbbWFSpO5yuWzy2eShBY9pqN3QjkthdN5CdlfeGThwPEcipm1V2NtbQY+69taE72/ZNPP/ACsbDBPZH4ywlujqZgjw08VpUlUj4lGrG1Dl6XcNVAhtIcA4GoIqCnO1SsoXJV4WNlpiwu8Dva7iP3mk7DX6+GT+AtJzGULj6MrwI9ny4BRTMo9/WL+IiEkeUseYpkcsyOu8f3Q4qSyy2+xZSs7o6gUBUGxd/fxtnBcfrWUbIOJpk6nBw9QeCvwubOLhKzNSd1c9QhCgkEIQgAQhCABYv6Q5HTBlma7CwkPlI1IHsM6V7x/C1ay0WgNBJNAASTyAqVy+K2uvKaURSCMDvYy3ESCaANbUUAAGZ5ZLThofFm4FVJaWQuwTxWIHDRtQMqVc7rvVrYdsA7EewkLWirnNo6g4uGVB4qqu3Y9vaSCSZz6YDUANJxYq1qXcFeXzNZ7JZzCGgCQFrWjKtci5x1yyqcytU8jdt2JV1qWVybWQWh/ZtxNd7uMAYuNCCc+RVdtHFZ7QXvwNaI85J9K0HsgD2zoM1nbHZog9scIdNKRUuHdypnSuTG50xGpz8F5tNb5uzFlfZxGXOaWBkgeHCuQy34qLMqXaVLU3aPV9Xzbw8SHUco2ZnbNWSRuLOp9BnRaeJQDcM1leDKBQtNC01FcstNaKdEVveWyUdhaVibEpUKiRFSoilMsizs4Ui1TvjYXRxmR2QDQQNd5J3KNZ3Kxgcs8txyMrab7mE4EuOAd0Pa1xOW8jOlaHUKIy9BY71d2JrFO+LGDkPrg12LPQgvLs+JG9bYXXA57nvia9zqVLhi0FBQHTTcsjtpsaXdta4pCTm98bhU0A72Bw4AaEeKbTqU5PK9LqxWUZJXRN+ku/OzDLOw0caSOcDQtAJDRlvJqfDms7Htfai0NdIHAcQKnq4ZlZMFONfRaoYeMYqO4mVRt3NzZNo2H22lvMZj5/FTXSsf3mOBB1pu6jcsAydSGWg7iQeINCPFVdBdCVUfU20FmY7u0w7wRlnvyUe1WN7Mx3hxH6hZ2xbRyMNJBjA3jJw/Q+i11gvJkzcTHV4jQjqEqUZwL3UilMyl3VbGhxDjSoyJ4j/Kk26wNkzHddxGh6hZu2sfEaPFOB3HoVeNpqxV3RZWG1f+Ot7X6QzZO4AE5n8rqHoV1QnNcSNndNFIQTSMB1Ota+gPoum7E3kbRZI3O9pn1bjxwZA+LcPjVZcbDRS9GPoy6GjQhCxDwQhCABNTP3BOOdQVTcLd53qVyQ+DMfSLbP4ewSAHvSlsQ6Ozf/AEBw8Vm9h7BGyEStqXyA4icqUcRhA4VGu9P/AEuSPkfZ4GNLjR8ha0Enc1poPzKVcMJis8THChDBUHcTmRlzK6EFagvFmeffC3WqWN0zomYn9nCQNaDFKCab6cFjLdb3vPaTOLnaNBoPQaBbK12ksmGEVdJEWjq1+vk4qpvnZWSZwcyRuTaEOrmakk1FdaqikpSybLq/49RU7y0Q/wDR2yrZpTm4ua3oAK/9vRaOe64ZJmzuZWRlMJqd1aVGhpUrA7IOkhtbWOBYHhzXBzSK4WlwpXmNV0XEr1o5Z6cfQvTtlsLnjbIMLwHDgVnb6s8cbmhjaVBJzJ6a+Kl2naGBhczFie00LQDUU1zOSqbbezpqCga0GtNT5qKcJJ+ATaFRFSWFQYnKVG5NaKIsoHqwhkVLE+imwypMol4suopVz+/9srfZ5pIT2LS05FrCe6RVp7zjuI3LYxzLDWzZO1WmZ8sskTcZrkXOoNGgDCNAAPBTQjBN57WLSbtoVWzVwSW15oQ1jaY3kaV0DRvORVtZ9kHttYZIxxs9XHHiGbQCW1I0JOEHIb1eXJZWXZBIZZmkF2IkCnugBoFauOXqqe27e4jRkFWHJ2M5uB1FBkPVPc6k5PJsLyxS1IezbI3zTwYS6KQOa11K4Q1xLHE7st/GiorTE6J7mOyLSQfn0Oq3Vk2kshbRrhGPsluCnlkfBVl57RWYnJnanjhFPNwr6K8ZSzPQq0rblFbrrliaHuoWmmYNaV0qo9itDmO7pIO4jip94bQGVhY2MNactamnLIAKqoRmnRu18RR+BrLuv+vdlyP2t3iN3VW08TZG0cAWn91BWEDlY3Xe7ocj3mcN45t+SROl1iXUuTQ3bZuxDoz3mE1aeo7wd5DqtLsTZuwibEd5cf6zT+khVFi+swFvsvIoaGhVzb7YLK+E7nzRRDljcGn0qsOIblaHI+mrampQhCyGgEIQgBqbOg4lOps+0OicUkI51tHehbevZ0qHQxs5gjG8H+r4cFOfKGgk6BZDbO2mK95H0BwGIZ6UMDK//YrQ4xO5rWkFntOINQRuz/eq21n2dKLW7St5mSctWeNY7HFO733lgHBrmGnq0K3DlGvhv1LiNWYXj8hB+AKW19cxvUQhlgl+cgll0HzQ0qK0zHI8krEmA5e4lNi1yNesUGEvmaMqDFSjszQCoz1oqi12qDCGwsGeriDUcs86qHe21VWlkcbmuBoS/D3SOAFe9zVdZp8QB469d60wptLUXKS6FtE9So3qsiepUcilogsWPTzJFAZInmvVGiSwZOqLbO+HRxCJusoILq6NFKjqa081Yh65/fV4m0Sl3ujJo+6Dr1OqtSp3lclsgoXiFsKHtV7iSUIAXiUyzPxNod37CgKXdrhiIJ1Hma/5UMhoc0yXmJTBZC9wDaVJpnkFNguKjazP7M4qAd0gimVDXXVUckiUa/Y60GSNjtzW0I+8O6PhVStppASxuoHe8QRh8qVT902NtmhDRkAC53xNVlLTe+OWjjlI44eWQoPEevVcun+7VlJbIe/hikdXY6oqlKNZXZN5gfBSVlasaE7ghCFBIg+0OhS0l+48ClIIOLfSLZybykH2xEf/AFtbX+krUbP2URxNypUDLgBkPn4qL9INjpbWy7jA0eIe+voQrK77U2Vgc0UGlOFNy15u0ceIq3q/9GNr9xktwBBB0IoehVZd7iGBp1YSw/lNPhRWVVXSjDKeDwHeIyPpRNjwWZIxL3EmsSKqbEGV2utcRdgawGQEYn0zFBk2u/VUlinoaJq1E4311xOr1qapsBb4xtGwlu7L6ORSY5FTWefcdVNjlVHElMtGSJ5sirWSp1sqW0Tc9v21uZC7DqaNrwByJ/TxWLW1kIe0tdmCKFZO22N0TqHTceI+abSstAIyEITQBCEIAEpjqEHgUlCALxjy3MdVcbO2eS1zdpKasiNQKUBfuAHLXy4qmsveY08vhl+i2+z72sswJo0NxFx8Tn1OSw4ybhT+Hd6FqbWez8x3aa8MEYYPafryaNfPTzXPL7kNW0yOZHXKitr2vEyOdIT0HADQKnhHbzwsHvyRt/meAVfC0eyhr6hKWaR3iNtGgch8FJYahImC9gOS5L1RsWjHEIQqljwheMKUku4+aAOdbcPMkznDNsZayvCo/wD1iUPZy2BpMZ941b1pmPIei0FlsX8VDbBTvPNW/iaS8DzoFndn5m5tIFfaFRvGv76rTgWnRfm2Y1/lyaOqj29lWhw1aa+G/wBEsPSsSetCSjvi9mQN177gcIHxPJZq7L+kZLike5zTk4cBxA0BHJP7YxkSMyyALa861A8lFbdYjhdLMS0kUjZoSdxPyWyEY5deot3uRb0mY6Z7mHulxI3eh5qL2g4p+W7ZGsEjmENyzNPDLVMxWcudRoJPACqcrWKC2uUqKfipdmuCVwq6jOuZ8hoolqsL4n4CKk5jDnXoq3i9AsySyVPNmSY7nmw4sgfsk5/JQu0INDkRuVdHsBZiZD3BwoQCDuKr2y10Su2RlC4xJdYxZOo3zIT4u+IbiepP6I7ZedqSp1C41bbKzD3G0I4V8VVq7a2upokW6JhYeIzBUp2JuUy9a0kgAVJNABvJ0AXi22ytx9lSaUd/3Wn3BxP3vglYnExoQzS9FyXjHMxiC6XQNY1/tFuIj7JJPd50RbbY5sfYj2cRceZoBToFbX1OC4AHvAZ8gdP1WcvE0p4/ol0JurCMpeYp08s2yBbZu7TirT6PLH214RGmUeKQj8LaN/qc1Z60vJOe7RdJ+iC7aMmtBHtERt6N7zyORJaPypuIlkpNjaUbyR0KbReQb0TnJewDJcXobOo4hCFUsCRMaNJ5H4Ja8cKgjigDO7GyfVvr9oVP5cqrH7T2A2a1Ow5Nee0YRuqcx4GvhRanYuSjpWHWgPkSD8QpW2Nzm0Q1YKvjOJvMe83xGfUBTgKmVK/kZoLNSRjbNfIA+sBrxAy8c03Zb6o92M1aTkQNPDgqwjcR1CZcKLr5ELTNPLPFIAQ5pIOVaVryBzqqi039A3IkuIOgaciOtFXg0UW/LNUCZujsnjg7cfH96qYQV7MJFsZm26IgEso7MZHpXl8kzc12SQyFzi2lCMs61+Giz9ktj4iSx1K676+BVld98SGRoe6rSaaAa6ac6Jjg0mlsUNSXpBemS9JL0mxI8XpmZrXCjgD1FUgvSC9SkQexsawUaAOii3jTAcufinnPUe0txtI4q63IKlr+SV2ijnIoxJ1ipJ7RQrbISQN3xKfjaXEAVJO5X923a2OjnUL93BvTnzWTF4ynho3lv0RaKuxnZ+5Qykko72rW/Z5n73w+Fret7CBuWbz7I4czyUS8byEQoM3nQcOZ5LNSyl5LnGpOpXKwtCrjJ9tW7vRc+Xh9x18qsi0ud5eZC4kk4SSd5zSb67rQeZ+Cd2dbXH+X9UztQaBg4l3oB81213rC2UUbHSOa1oLnOIa0cSTQAeJX0FcN2Nstnjhb7jQCeLjm8+LiT4rm30VXD2sptTx3Iu6yu+QjM/lB83DguqyPoFixtXNJQXQ0UY2VxqY1NE+0UTUDN6eWFjVyCEIUFgQhCAMWJP4W2muTS81/C/P0qPJbRZnbGw1DZgNO67oT3T5mniFK2YvTtWdm499g/maND1GhWWm8k3B+aM9N5JuD9DM7Y3V2EnaYaxSHUaxv4c2nUDqMslnprLlXVv2h+vBddtllZMx0bxVrhQj96FcyvO7pLFLgcThPsP3OHA7qjeF2sPVzLK9yKkLaoo3NonLO8Ztfmx4o4fr4KxfGx+owniMx5bvBQbTY3szpVv2hmPPctN7izP3hY3QyFh6g8W7im7O+j2k6BzT5ELRSQC0x9mcntzjd8Wnl+9yzMjC0lrgQQaEHcQnxlmRVo2Bekl6obHehbRr8xpXePmrEWxh0cPNLcGiCWXpBeojLax2jsz4JwvRYgcL0299EgvUW2Mc4ANzz0RotWRchPdUk80/ZLI6Q5ZDidP7qTZbuAzfny3ePFWWMNG4ALm4r9US+Chq+fbn83K3F2OzNjFG67zvKRbLxw5Nzdx3D5lQbTbicm5DjvPyURJw36bKcu1xGr49/b/he43OCSTrXVNKQHJh2q7a0JTNBs42kbjxd8APmk2+7JLZaYbPFqQSTua2oq48hTxNBvU25oCImCmbs/wCY1HpRb7Zy7mQMx4ayyAYjyBOFo5Zk+Ky1auS7W4yMczLK7bFHZYWRRijWCg4niTzJqT1TrWlxqdEpsVc3J1cxs1WBCEKpYEIQgAQhCAETRh7S1wqCCCORWDvKxSWSUUJArVj/AN7+I+a36YtlkZMwseKg+YO4g7ik1qWdabiqtLOvErLmv9k1Gvo2T0d0PHkp953fHaIzHIKg+YO4tO4rHXtcckFT7TPtDd+IbuuiLBf00WWLG3g7PyOoSoYmUHae/ImNdx+Goipva7JLG/DJ3mE9yQDI8jwPJNMcRmD+/wBVsTtFBMwsniOF2RGT2/ofRZa8rCyI4rNKJI/+N1Q9vSo7w9euq61HG056Nq5Esu8WRJI2nMtoeLe6fko963S21DFGQJmjvNcMOMD0qOXyUmOdrt9ORyShKGmocKhaO2itcy+ZXMjGzXfKz2o3dQKjzCjVW1vCxtn+sge6OX3mtJAfzpxVa2KTSUsk5OjFfNXljqUYqUmUcorqU1gbV1eGfyVqAToFMhZC3/YpXUhx+ByUgmD77f5SFjq/qielNfMW58Fe2DiU6QAMlIJg3SnxYf0UO0xRuNP4ig4dm75rP2GJxD/cdl+dPcjLKW41LawNMz6KHJKXalSxY4f+f/1n5pX8PZxrK89G0+IXSw+FpUe6teRiikQKrxxVjjszfckd1IHwK8N5sZ7ELBzPeK1X4RJBgsz3+wxx8MvPRWVjuBznBr3BpO4Zupv/AM5qdct3W28D3D2cVc5KYWjjhpm88gepC2jLohsTOziFXuoZJHZudwBO4VzokVK+V5eo2MLq4zYrK1lGsb3jQAnyWvijDQANwVLclmxOxnRunU/2+KvVzq0ruxopxsrghCEkYCEIQAIQhAAhCEACEIQAKpt2z0MuYGB3FuXm3RWyFWUVJWaKyipaMx1o2UlHsPa4c6tP6j1UCS5LQ3WJ3hR3wK6AhIeFg9hLw0HscznuSV2sMgPEMd8lEfcdqbmIZHD8DgfKi6uhQsKl1Kf0keTiX/kGMdQuLXA5gggg86jJXFk7O15Ymtk3Hc7y/fVdJvC64LQKTRMkH3mgkdDqPBZm2/RvYnmsZlhP3H1Hk8E+RC3UqdBRcXfX1X8Ff6W3iY62WZ8TsLxQ/HmDvCgzt3rpVn2XeGdnNOJ2e6XMwvHV4ca9aA9VQ2/YG0YvqZ2Fp3SChHiGmvotlGdCGkbL8+ZLoNbIxdV4WrUs+j62/wDJAPFx/wCikRfRxOfbtTB+FjnfEhaXiKa/uK9lLgxThRNukAXS7J9GtnGcs0snIYWA+hPqtDd2zdks9DHAwEe8Rjd/M6pSpYymttS6oPqcourZy12qhjiIafff3G04gnN3gCtzcX0ewRUdaD2z/s0owfl1d45cltFHtNsazmeHz4LLPFVJ6LQdGlGIWiZsTMgBQUa0ZdABuCoMLpHcXOP78E9K50ruJOg/e5W1gsYjFTm46n9AqK0F4h3mPWaARtDRu9TvKdQhIGghCEACEIQAIQhAAhCEACEIQAIQhAAhCEACEIQAIQhAAhCEAJISHOcNydQpAjG003Jt9tO4DzU2i8wjgFN1wRZlZJPI/SvgF5Hd7ne1kPMq1Qpz8EZeRqCztYO6PHeU6hCoWBCEIAEIQgAQhCABCEIAEIQgAQhCABCEIAEIQgAQhCABCEIAEIQgAQhCABCEIAEIQgAQhCABCEIAEIQgAQhCABCEI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1" y="2142822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252" y="5696324"/>
            <a:ext cx="803505" cy="803505"/>
          </a:xfrm>
          <a:prstGeom prst="rect">
            <a:avLst/>
          </a:prstGeom>
        </p:spPr>
      </p:pic>
      <p:pic>
        <p:nvPicPr>
          <p:cNvPr id="1060" name="Picture 36" descr="http://instant-impact.com/wp-content/uploads/2015/01/recruit-icon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21" y="2965091"/>
            <a:ext cx="719423" cy="6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cdn1.iconfinder.com/data/icons/web-design-seo/512/42-5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64" y="3770785"/>
            <a:ext cx="914754" cy="91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cdn0.iconfinder.com/data/icons/education-15/500/result-51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64" y="4764017"/>
            <a:ext cx="900829" cy="9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1" y="2876877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1" y="3692307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1" y="4632472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1" y="5639544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ight Arrow 78"/>
          <p:cNvSpPr/>
          <p:nvPr/>
        </p:nvSpPr>
        <p:spPr>
          <a:xfrm>
            <a:off x="2442402" y="3091206"/>
            <a:ext cx="1841028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Phone Interview</a:t>
            </a:r>
            <a:endParaRPr lang="en-US" sz="1600" dirty="0"/>
          </a:p>
        </p:txBody>
      </p:sp>
      <p:sp>
        <p:nvSpPr>
          <p:cNvPr id="80" name="Right Arrow 79"/>
          <p:cNvSpPr/>
          <p:nvPr/>
        </p:nvSpPr>
        <p:spPr>
          <a:xfrm>
            <a:off x="2424919" y="4037336"/>
            <a:ext cx="1841028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Coding Platform</a:t>
            </a:r>
            <a:endParaRPr lang="en-US" sz="1600" dirty="0"/>
          </a:p>
        </p:txBody>
      </p:sp>
      <p:sp>
        <p:nvSpPr>
          <p:cNvPr id="81" name="Right Arrow 80"/>
          <p:cNvSpPr/>
          <p:nvPr/>
        </p:nvSpPr>
        <p:spPr>
          <a:xfrm>
            <a:off x="2424919" y="5023605"/>
            <a:ext cx="1841028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Online Exam</a:t>
            </a:r>
            <a:endParaRPr lang="en-US" sz="1600" dirty="0"/>
          </a:p>
        </p:txBody>
      </p:sp>
      <p:sp>
        <p:nvSpPr>
          <p:cNvPr id="82" name="Right Arrow 81"/>
          <p:cNvSpPr/>
          <p:nvPr/>
        </p:nvSpPr>
        <p:spPr>
          <a:xfrm>
            <a:off x="2424919" y="5907250"/>
            <a:ext cx="1841028" cy="381652"/>
          </a:xfrm>
          <a:prstGeom prst="rightArrow">
            <a:avLst>
              <a:gd name="adj1" fmla="val 70334"/>
              <a:gd name="adj2" fmla="val 2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Video Interview</a:t>
            </a:r>
            <a:endParaRPr lang="en-US" sz="1600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4653666" y="4061667"/>
            <a:ext cx="3534738" cy="1341586"/>
          </a:xfrm>
          <a:prstGeom prst="trapezoid">
            <a:avLst>
              <a:gd name="adj" fmla="val 6212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Record Data at each level and use it like an asset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5" name="Picture 16" descr="http://totlab.com.br/wp-content/uploads/2012/05/totlab_servidores_dedicados_compartilhado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28" y="3980318"/>
            <a:ext cx="1234112" cy="1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http://www.stonewall-museum.org/wp-content/uploads/2015/09/recurring-billing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97" y="4037336"/>
            <a:ext cx="688486" cy="4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Oval 86"/>
          <p:cNvSpPr/>
          <p:nvPr/>
        </p:nvSpPr>
        <p:spPr>
          <a:xfrm>
            <a:off x="2146657" y="308273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88" name="Oval 87"/>
          <p:cNvSpPr/>
          <p:nvPr/>
        </p:nvSpPr>
        <p:spPr>
          <a:xfrm>
            <a:off x="2146657" y="4028869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89" name="Oval 88"/>
          <p:cNvSpPr/>
          <p:nvPr/>
        </p:nvSpPr>
        <p:spPr>
          <a:xfrm>
            <a:off x="2146657" y="5015138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90" name="Oval 89"/>
          <p:cNvSpPr/>
          <p:nvPr/>
        </p:nvSpPr>
        <p:spPr>
          <a:xfrm>
            <a:off x="2146657" y="5907250"/>
            <a:ext cx="380471" cy="398585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03682" y="1227706"/>
            <a:ext cx="1734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Hiring Manager</a:t>
            </a:r>
            <a:endParaRPr 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80067" y="1227706"/>
            <a:ext cx="1734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Candidates</a:t>
            </a:r>
            <a:endParaRPr lang="en-US" sz="800" b="1" dirty="0"/>
          </a:p>
        </p:txBody>
      </p:sp>
      <p:sp>
        <p:nvSpPr>
          <p:cNvPr id="3" name="Down Arrow 2"/>
          <p:cNvSpPr/>
          <p:nvPr/>
        </p:nvSpPr>
        <p:spPr>
          <a:xfrm>
            <a:off x="1522845" y="1337229"/>
            <a:ext cx="157849" cy="1264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294444" y="1337229"/>
            <a:ext cx="1140633" cy="5162600"/>
          </a:xfrm>
          <a:prstGeom prst="downArrow">
            <a:avLst>
              <a:gd name="adj1" fmla="val 91111"/>
              <a:gd name="adj2" fmla="val 171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Hiring Value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056" y="2447465"/>
            <a:ext cx="110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8465" y="5749837"/>
            <a:ext cx="121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Recruitment (Closure)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18056" y="1438514"/>
            <a:ext cx="110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Candidate Profile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18056" y="4571457"/>
            <a:ext cx="110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Selection Process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770513" y="4228161"/>
            <a:ext cx="2903853" cy="9419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is a strategic asset to </a:t>
            </a:r>
            <a:r>
              <a:rPr lang="en-US" sz="1600" dirty="0" smtClean="0"/>
              <a:t>XXXXXXXX </a:t>
            </a:r>
            <a:r>
              <a:rPr lang="en-US" sz="1600" dirty="0" smtClean="0"/>
              <a:t>which should be used as a revenue resource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5091" y="2569822"/>
            <a:ext cx="4470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XXXXXXXX </a:t>
            </a:r>
            <a:r>
              <a:rPr lang="en-US" sz="1600" dirty="0" smtClean="0"/>
              <a:t>is currently not involved at the closure stage. This multilevel constant engagement should change that; along with creation of digital assets and associated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62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3274045"/>
            <a:ext cx="7315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3637763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2835319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3502381"/>
            <a:ext cx="462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Preprocessing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Assumptions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1742237" y="4481824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Raw data wasn’t delimiter sensitive which was affecting 860 rows while importing. ~4.6K duplicate rows have been removed after fixing the delimiter problem</a:t>
            </a:r>
            <a:endParaRPr lang="en-US" sz="2000" dirty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746977" y="1400229"/>
            <a:ext cx="6130344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input data is not delimiter sensitive</a:t>
            </a:r>
          </a:p>
          <a:p>
            <a:pPr algn="ctr"/>
            <a:r>
              <a:rPr lang="en-US" sz="1600" dirty="0" smtClean="0"/>
              <a:t>860 rows were affected by the presence of delimiter in “JOB_TITLE” field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68950" y="2504244"/>
            <a:ext cx="5486399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There are duplicate records in the input data</a:t>
            </a:r>
          </a:p>
          <a:p>
            <a:pPr algn="ctr"/>
            <a:r>
              <a:rPr lang="en-US" sz="1600" dirty="0" smtClean="0"/>
              <a:t>After removing duplicates, # observations = 246,315  from initial # = 250,956</a:t>
            </a:r>
            <a:endParaRPr lang="en-US" sz="1600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505399" y="3608259"/>
          <a:ext cx="4613499" cy="286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5616864" y="4351032"/>
            <a:ext cx="2745169" cy="690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Users have subscription to </a:t>
            </a:r>
          </a:p>
          <a:p>
            <a:pPr algn="ctr"/>
            <a:r>
              <a:rPr lang="en-US" sz="1600" dirty="0" smtClean="0"/>
              <a:t>multiple plans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Assumptions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7635" y="1280952"/>
            <a:ext cx="9036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Assuming billing cycle (resume download restriction)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Assuming target market is recent job seekers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“Applications” count – Numbers are derived from </a:t>
            </a:r>
            <a:r>
              <a:rPr lang="en-US" dirty="0" smtClean="0"/>
              <a:t>XXXXXXXX </a:t>
            </a:r>
            <a:r>
              <a:rPr lang="en-US" dirty="0" smtClean="0"/>
              <a:t>Portal and not from other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responses on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firms (10 – 50 employees) will hire once a year </a:t>
            </a:r>
          </a:p>
        </p:txBody>
      </p:sp>
    </p:spTree>
    <p:extLst>
      <p:ext uri="{BB962C8B-B14F-4D97-AF65-F5344CB8AC3E}">
        <p14:creationId xmlns:p14="http://schemas.microsoft.com/office/powerpoint/2010/main" val="20065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1503860"/>
            <a:ext cx="73152" cy="42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1867578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42237" y="2699127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42237" y="3530676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2237" y="5193776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1065134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1732196"/>
            <a:ext cx="46261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Executive Summary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EDA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Improving Customer Base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42237" y="4362225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1503860"/>
            <a:ext cx="73152" cy="42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1867578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42237" y="269912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42237" y="3530676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2237" y="5193776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1065134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1732196"/>
            <a:ext cx="46261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Executive Summary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EDA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Improving Customer Base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Next Steps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Appendix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42237" y="4362225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2521" y="978796"/>
            <a:ext cx="9043499" cy="814652"/>
          </a:xfrm>
          <a:ln w="1270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Delimiter was present inside data fields and was creating problem as raw data was not delimiter sensitive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There were duplicate records which were removed after fixing the delimiter problem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9439838" y="1171202"/>
            <a:ext cx="2560320" cy="457200"/>
          </a:xfrm>
          <a:prstGeom prst="leftArrow">
            <a:avLst>
              <a:gd name="adj1" fmla="val 100000"/>
              <a:gd name="adj2" fmla="val 352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Executive Summary</a:t>
            </a:r>
            <a:endParaRPr lang="en-US" sz="2000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"/>
          </p:nvPr>
        </p:nvSpPr>
        <p:spPr>
          <a:xfrm>
            <a:off x="502522" y="2285088"/>
            <a:ext cx="4487264" cy="2732818"/>
          </a:xfrm>
          <a:ln w="127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Strong customer base with ~25K active customers. Over 60% using Enterprise plan (</a:t>
            </a:r>
            <a:r>
              <a:rPr lang="en-US" sz="1200" b="1" dirty="0" smtClean="0">
                <a:solidFill>
                  <a:schemeClr val="tx1"/>
                </a:solidFill>
              </a:rPr>
              <a:t>slide 6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~246.5K jobs in 48 different </a:t>
            </a:r>
            <a:r>
              <a:rPr lang="en-US" sz="1200" dirty="0">
                <a:solidFill>
                  <a:schemeClr val="tx1"/>
                </a:solidFill>
              </a:rPr>
              <a:t>categories. Sales &amp; Biz Dev” and “Healthcare” have ~40% </a:t>
            </a:r>
            <a:r>
              <a:rPr lang="en-US" sz="1200" dirty="0" smtClean="0">
                <a:solidFill>
                  <a:schemeClr val="tx1"/>
                </a:solidFill>
              </a:rPr>
              <a:t>postings (</a:t>
            </a:r>
            <a:r>
              <a:rPr lang="en-US" sz="1200" b="1" dirty="0" smtClean="0">
                <a:solidFill>
                  <a:schemeClr val="tx1"/>
                </a:solidFill>
              </a:rPr>
              <a:t>slide 6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419 </a:t>
            </a:r>
            <a:r>
              <a:rPr lang="en-US" sz="1200" dirty="0">
                <a:solidFill>
                  <a:schemeClr val="tx1"/>
                </a:solidFill>
              </a:rPr>
              <a:t>distinct MSA </a:t>
            </a:r>
            <a:r>
              <a:rPr lang="en-US" sz="1200" dirty="0" smtClean="0">
                <a:solidFill>
                  <a:schemeClr val="tx1"/>
                </a:solidFill>
              </a:rPr>
              <a:t>regions for postings. Coastal </a:t>
            </a:r>
            <a:r>
              <a:rPr lang="en-US" sz="1200" dirty="0">
                <a:solidFill>
                  <a:schemeClr val="tx1"/>
                </a:solidFill>
              </a:rPr>
              <a:t>regions and Texas have ~80% job </a:t>
            </a:r>
            <a:r>
              <a:rPr lang="en-US" sz="1200" dirty="0" smtClean="0">
                <a:solidFill>
                  <a:schemeClr val="tx1"/>
                </a:solidFill>
              </a:rPr>
              <a:t>openings (consolidate core market of Texas)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tx1"/>
                </a:solidFill>
              </a:rPr>
              <a:t>slide </a:t>
            </a:r>
            <a:r>
              <a:rPr lang="en-US" sz="1200" b="1" dirty="0" smtClean="0">
                <a:solidFill>
                  <a:schemeClr val="tx1"/>
                </a:solidFill>
              </a:rPr>
              <a:t>11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dirty="0">
                <a:solidFill>
                  <a:schemeClr val="tx1"/>
                </a:solidFill>
              </a:rPr>
              <a:t>CLOSE_REASON” is missing for ~92% job </a:t>
            </a:r>
            <a:r>
              <a:rPr lang="en-US" sz="1200" dirty="0" smtClean="0">
                <a:solidFill>
                  <a:schemeClr val="tx1"/>
                </a:solidFill>
              </a:rPr>
              <a:t>postings closed recently (increase engagement throughout the value chain from posting to closure</a:t>
            </a:r>
            <a:r>
              <a:rPr lang="en-US" sz="1200" dirty="0">
                <a:solidFill>
                  <a:schemeClr val="tx1"/>
                </a:solidFill>
              </a:rPr>
              <a:t>) (</a:t>
            </a:r>
            <a:r>
              <a:rPr lang="en-US" sz="1200" b="1" dirty="0">
                <a:solidFill>
                  <a:schemeClr val="tx1"/>
                </a:solidFill>
              </a:rPr>
              <a:t>slide 6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02522" y="5089600"/>
            <a:ext cx="9043498" cy="1335263"/>
          </a:xfrm>
          <a:ln w="127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Conducted a 2 question brand awareness survey about </a:t>
            </a:r>
            <a:r>
              <a:rPr lang="en-US" sz="1200" dirty="0" smtClean="0">
                <a:solidFill>
                  <a:schemeClr val="tx1"/>
                </a:solidFill>
              </a:rPr>
              <a:t>XXXXXXXX </a:t>
            </a:r>
            <a:r>
              <a:rPr lang="en-US" sz="1200" dirty="0" smtClean="0">
                <a:solidFill>
                  <a:schemeClr val="tx1"/>
                </a:solidFill>
              </a:rPr>
              <a:t>across WP Carey (hyperactive job seekers) (</a:t>
            </a:r>
            <a:r>
              <a:rPr lang="en-US" sz="1000" b="1" i="1" dirty="0" smtClean="0">
                <a:solidFill>
                  <a:schemeClr val="tx1"/>
                </a:solidFill>
              </a:rPr>
              <a:t>assumption 2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</a:p>
          <a:p>
            <a:pPr lvl="1">
              <a:spcBef>
                <a:spcPts val="600"/>
              </a:spcBef>
            </a:pPr>
            <a:r>
              <a:rPr lang="en-US" sz="1100" dirty="0" smtClean="0">
                <a:solidFill>
                  <a:schemeClr val="tx1"/>
                </a:solidFill>
              </a:rPr>
              <a:t>~44% knew about </a:t>
            </a:r>
            <a:r>
              <a:rPr lang="en-US" sz="1100" dirty="0" smtClean="0">
                <a:solidFill>
                  <a:schemeClr val="tx1"/>
                </a:solidFill>
              </a:rPr>
              <a:t>XXXXXXXX </a:t>
            </a:r>
            <a:r>
              <a:rPr lang="en-US" sz="1100" dirty="0" smtClean="0">
                <a:solidFill>
                  <a:schemeClr val="tx1"/>
                </a:solidFill>
              </a:rPr>
              <a:t>and  only ~31% of them use </a:t>
            </a:r>
            <a:r>
              <a:rPr lang="en-US" sz="1100" dirty="0" smtClean="0">
                <a:solidFill>
                  <a:schemeClr val="tx1"/>
                </a:solidFill>
              </a:rPr>
              <a:t>XXXXXXXX </a:t>
            </a:r>
            <a:r>
              <a:rPr lang="en-US" sz="1100" dirty="0" smtClean="0">
                <a:solidFill>
                  <a:schemeClr val="tx1"/>
                </a:solidFill>
              </a:rPr>
              <a:t>services regularly. Needs further evaluation (ANOVA test @ multiple universities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i="1" dirty="0">
                <a:solidFill>
                  <a:schemeClr val="tx1"/>
                </a:solidFill>
              </a:rPr>
              <a:t>assumption </a:t>
            </a:r>
            <a:r>
              <a:rPr lang="en-US" sz="1000" b="1" i="1" dirty="0" smtClean="0">
                <a:solidFill>
                  <a:schemeClr val="tx1"/>
                </a:solidFill>
              </a:rPr>
              <a:t>4</a:t>
            </a:r>
            <a:r>
              <a:rPr lang="en-US" sz="1000" dirty="0" smtClean="0">
                <a:solidFill>
                  <a:schemeClr val="tx1"/>
                </a:solid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Introduce smart search to reduce “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not-enough-candidates”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count (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slide 15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Become </a:t>
            </a:r>
            <a:r>
              <a:rPr lang="en-US" sz="1200" dirty="0" smtClean="0">
                <a:solidFill>
                  <a:schemeClr val="tx1"/>
                </a:solidFill>
              </a:rPr>
              <a:t>an essential platform for clients </a:t>
            </a:r>
            <a:r>
              <a:rPr lang="en-US" sz="1200" dirty="0">
                <a:solidFill>
                  <a:schemeClr val="tx1"/>
                </a:solidFill>
              </a:rPr>
              <a:t>by engaging them </a:t>
            </a:r>
            <a:r>
              <a:rPr lang="en-US" sz="1200" dirty="0" smtClean="0">
                <a:solidFill>
                  <a:schemeClr val="tx1"/>
                </a:solidFill>
              </a:rPr>
              <a:t>end to end in the </a:t>
            </a:r>
            <a:r>
              <a:rPr lang="en-US" sz="1200" dirty="0">
                <a:solidFill>
                  <a:schemeClr val="tx1"/>
                </a:solidFill>
              </a:rPr>
              <a:t>hiring </a:t>
            </a:r>
            <a:r>
              <a:rPr lang="en-US" sz="1200" dirty="0" smtClean="0">
                <a:solidFill>
                  <a:schemeClr val="tx1"/>
                </a:solidFill>
              </a:rPr>
              <a:t>chain (</a:t>
            </a:r>
            <a:r>
              <a:rPr lang="en-US" sz="1200" b="1" dirty="0" smtClean="0">
                <a:solidFill>
                  <a:schemeClr val="tx1"/>
                </a:solidFill>
              </a:rPr>
              <a:t>slide 16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"/>
          </p:nvPr>
        </p:nvSpPr>
        <p:spPr>
          <a:xfrm>
            <a:off x="5060731" y="2285088"/>
            <a:ext cx="4485289" cy="2732818"/>
          </a:xfrm>
          <a:ln w="127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Top 27 users have posted more than 1,000 jobs/user.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ustomized plan is needed for top users and seasonal users (</a:t>
            </a:r>
            <a:r>
              <a:rPr lang="en-US" sz="1200" b="1" dirty="0" smtClean="0">
                <a:solidFill>
                  <a:schemeClr val="tx1"/>
                </a:solidFill>
              </a:rPr>
              <a:t>slide 9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Strong presence on west coast and mid-west region. Should consider east coast region for new </a:t>
            </a:r>
            <a:r>
              <a:rPr lang="en-US" sz="1200" dirty="0">
                <a:solidFill>
                  <a:schemeClr val="tx1"/>
                </a:solidFill>
              </a:rPr>
              <a:t>office (</a:t>
            </a:r>
            <a:r>
              <a:rPr lang="en-US" sz="1200" b="1" dirty="0">
                <a:solidFill>
                  <a:schemeClr val="tx1"/>
                </a:solidFill>
              </a:rPr>
              <a:t>slide 11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Further customizations should be made to the platform and billing methods for overall improvement (</a:t>
            </a:r>
            <a:r>
              <a:rPr lang="en-US" sz="1200" b="1" dirty="0" smtClean="0">
                <a:solidFill>
                  <a:schemeClr val="tx1"/>
                </a:solidFill>
              </a:rPr>
              <a:t>slides 8,9, 10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Approx. 91% postings got less than 20 applications. Needs more attention (base needs to be covered) (</a:t>
            </a:r>
            <a:r>
              <a:rPr lang="en-US" sz="1200" b="1" dirty="0" smtClean="0">
                <a:solidFill>
                  <a:schemeClr val="tx1"/>
                </a:solidFill>
              </a:rPr>
              <a:t>slide 15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b="1" i="1" dirty="0">
                <a:solidFill>
                  <a:schemeClr val="tx1"/>
                </a:solidFill>
              </a:rPr>
              <a:t>assumption </a:t>
            </a:r>
            <a:r>
              <a:rPr lang="en-US" sz="1100" b="1" i="1" dirty="0" smtClean="0">
                <a:solidFill>
                  <a:schemeClr val="tx1"/>
                </a:solidFill>
              </a:rPr>
              <a:t>3</a:t>
            </a:r>
            <a:r>
              <a:rPr lang="en-US" sz="1100" dirty="0" smtClean="0">
                <a:solidFill>
                  <a:schemeClr val="tx1"/>
                </a:solidFill>
              </a:rPr>
              <a:t>)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522" y="1875189"/>
            <a:ext cx="4487264" cy="33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60731" y="1875189"/>
            <a:ext cx="4485289" cy="33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9439838" y="3131337"/>
            <a:ext cx="2560320" cy="571500"/>
          </a:xfrm>
          <a:prstGeom prst="leftArrow">
            <a:avLst>
              <a:gd name="adj1" fmla="val 100000"/>
              <a:gd name="adj2" fmla="val 3352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 and Insights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960" y="6627546"/>
            <a:ext cx="2191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u="sng" dirty="0" smtClean="0"/>
              <a:t>***Assumptions slide in Appendix</a:t>
            </a:r>
            <a:endParaRPr lang="en-US" sz="1000" b="1" i="1" u="sng" dirty="0"/>
          </a:p>
        </p:txBody>
      </p:sp>
      <p:sp>
        <p:nvSpPr>
          <p:cNvPr id="16" name="Left Arrow 15"/>
          <p:cNvSpPr/>
          <p:nvPr/>
        </p:nvSpPr>
        <p:spPr>
          <a:xfrm>
            <a:off x="9439838" y="5602825"/>
            <a:ext cx="2560320" cy="571500"/>
          </a:xfrm>
          <a:prstGeom prst="leftArrow">
            <a:avLst>
              <a:gd name="adj1" fmla="val 100000"/>
              <a:gd name="adj2" fmla="val 4058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00" y="1503860"/>
            <a:ext cx="73152" cy="42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42237" y="1867578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42237" y="2699127"/>
            <a:ext cx="274320" cy="27432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42237" y="3530676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2237" y="5193776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680" y="1065134"/>
            <a:ext cx="4734966" cy="386367"/>
          </a:xfrm>
          <a:prstGeom prst="roundRect">
            <a:avLst>
              <a:gd name="adj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8081" y="1732196"/>
            <a:ext cx="46261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Executive Summary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EDA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Improving Customer Base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Next Steps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Appendix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42237" y="4362225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203199" y="2675158"/>
            <a:ext cx="6400800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" rIns="9144" bIns="9144" rtlCol="0" anchor="t" anchorCtr="0"/>
          <a:lstStyle/>
          <a:p>
            <a:r>
              <a:rPr lang="en-US" sz="1600" dirty="0" smtClean="0"/>
              <a:t>“PLAN_TYPE”: 7 different plan types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Enterprise plan is being used by ~60.5% users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76% of top 1% users use Enterprise plan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509497" y="3564868"/>
            <a:ext cx="6400800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" rIns="9144" bIns="9144" rtlCol="0" anchor="ctr"/>
          <a:lstStyle/>
          <a:p>
            <a:r>
              <a:rPr lang="en-US" sz="1600" dirty="0" smtClean="0"/>
              <a:t>“CLOSE_REASON”: Missing for ~92% records</a:t>
            </a:r>
          </a:p>
          <a:p>
            <a:r>
              <a:rPr lang="en-US" sz="1600" dirty="0" smtClean="0"/>
              <a:t>Out of remaining ~8%, ~12% “found-ziprecruiter-candidates”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3219208" y="4454578"/>
            <a:ext cx="6400800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" rIns="9144" bIns="9144" rtlCol="0" anchor="ctr" anchorCtr="0"/>
          <a:lstStyle/>
          <a:p>
            <a:r>
              <a:rPr lang="en-US" sz="1600" dirty="0" smtClean="0"/>
              <a:t>	“MSA_NAME”: 419 distinct MSA regions (including “”)</a:t>
            </a:r>
          </a:p>
          <a:p>
            <a:r>
              <a:rPr lang="en-US" sz="1600" dirty="0" smtClean="0"/>
              <a:t>East &amp; West coastal regions and Texas have ~80% job openings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2137896" y="5344288"/>
            <a:ext cx="6632615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" rIns="9144" bIns="9144" rtlCol="0" anchor="b" anchorCtr="0"/>
          <a:lstStyle/>
          <a:p>
            <a:r>
              <a:rPr lang="en-US" sz="1600" dirty="0" smtClean="0"/>
              <a:t>	    “JOB_CATEGORY”: 48 major job categories</a:t>
            </a:r>
          </a:p>
          <a:p>
            <a:r>
              <a:rPr lang="en-US" sz="1600" dirty="0" smtClean="0"/>
              <a:t>     “Sales &amp; Biz Dev” and “Healthcare” have ~40% postings</a:t>
            </a:r>
          </a:p>
          <a:p>
            <a:r>
              <a:rPr lang="en-US" sz="1600" dirty="0" smtClean="0"/>
              <a:t>Top 14 categories have more than 80% of total postings</a:t>
            </a:r>
            <a:endParaRPr lang="en-US" sz="1600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~25k users have posted ~246.5K jobs in 48 major categories. More than 60% users have subscribed to Enterprise plan. Most of the postings are close to east &amp; west coast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033" name="Rectangle 1032"/>
          <p:cNvSpPr/>
          <p:nvPr/>
        </p:nvSpPr>
        <p:spPr>
          <a:xfrm>
            <a:off x="2070875" y="1785448"/>
            <a:ext cx="6699637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" rIns="9144" bIns="9144" rtlCol="0" anchor="t" anchorCtr="0"/>
          <a:lstStyle/>
          <a:p>
            <a:r>
              <a:rPr lang="en-US" sz="1600" dirty="0" smtClean="0"/>
              <a:t>“POSTED_BY_USER_ID”: ~25k users have posted ~246.5K jobs</a:t>
            </a:r>
          </a:p>
          <a:p>
            <a:r>
              <a:rPr lang="en-US" sz="1600" dirty="0" smtClean="0"/>
              <a:t>     Top 1% users post ~51% jobs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Top 27 users have posted more than 1,000 jobs/user</a:t>
            </a:r>
            <a:endParaRPr lang="en-US" sz="1600" dirty="0"/>
          </a:p>
        </p:txBody>
      </p:sp>
      <p:grpSp>
        <p:nvGrpSpPr>
          <p:cNvPr id="1034" name="Group 1033"/>
          <p:cNvGrpSpPr/>
          <p:nvPr/>
        </p:nvGrpSpPr>
        <p:grpSpPr>
          <a:xfrm>
            <a:off x="418566" y="2348764"/>
            <a:ext cx="3200400" cy="3200400"/>
            <a:chOff x="418566" y="1717701"/>
            <a:chExt cx="2743200" cy="2743200"/>
          </a:xfrm>
        </p:grpSpPr>
        <p:sp>
          <p:nvSpPr>
            <p:cNvPr id="16" name="Oval 15"/>
            <p:cNvSpPr/>
            <p:nvPr/>
          </p:nvSpPr>
          <p:spPr>
            <a:xfrm>
              <a:off x="418566" y="1717701"/>
              <a:ext cx="2743200" cy="2743200"/>
            </a:xfrm>
            <a:prstGeom prst="ellips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cdn4.iconfinder.com/data/icons/REALVISTA/text/png/400/search_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55" y="2007990"/>
              <a:ext cx="2162622" cy="2162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98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“CLOSE_REASON” is missing for ~92% job postings, resulting in a major communication gap between </a:t>
            </a:r>
            <a:r>
              <a:rPr lang="en-US" sz="2000" dirty="0" smtClean="0"/>
              <a:t>XXXXXXXX </a:t>
            </a:r>
            <a:r>
              <a:rPr lang="en-US" sz="2000" dirty="0" smtClean="0"/>
              <a:t>and clients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4735"/>
              </p:ext>
            </p:extLst>
          </p:nvPr>
        </p:nvGraphicFramePr>
        <p:xfrm>
          <a:off x="491845" y="1322421"/>
          <a:ext cx="4917282" cy="2579878"/>
        </p:xfrm>
        <a:graphic>
          <a:graphicData uri="http://schemas.openxmlformats.org/drawingml/2006/table">
            <a:tbl>
              <a:tblPr firstRow="1" firstCol="1"/>
              <a:tblGrid>
                <a:gridCol w="2777701"/>
                <a:gridCol w="900876"/>
                <a:gridCol w="1238705"/>
              </a:tblGrid>
              <a:tr h="368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CLOSE_REASON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””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90,635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92.46%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other-reason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5,018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not-enough-candidates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found-ziprecruiter-candidates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candidates-under-qualified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– Jobs Closed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98,026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>
          <a:xfrm>
            <a:off x="5725914" y="1531823"/>
            <a:ext cx="4114800" cy="731520"/>
          </a:xfrm>
          <a:prstGeom prst="leftArrow">
            <a:avLst>
              <a:gd name="adj1" fmla="val 83760"/>
              <a:gd name="adj2" fmla="val 1826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 dirty="0" smtClean="0"/>
              <a:t>This might be the biggest gap in the value change (further explored in </a:t>
            </a:r>
            <a:r>
              <a:rPr lang="en-US" sz="1400" b="1" dirty="0" smtClean="0"/>
              <a:t>slide 16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1120" y="1695264"/>
            <a:ext cx="5234069" cy="365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120" y="2429480"/>
            <a:ext cx="5234069" cy="365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725914" y="2297112"/>
            <a:ext cx="4114800" cy="731520"/>
          </a:xfrm>
          <a:prstGeom prst="leftArrow">
            <a:avLst>
              <a:gd name="adj1" fmla="val 83760"/>
              <a:gd name="adj2" fmla="val 1826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 dirty="0" smtClean="0"/>
              <a:t>Efforts should be made to reduce this number by introducing smart search (</a:t>
            </a:r>
            <a:r>
              <a:rPr lang="en-US" sz="1400" b="1" dirty="0" smtClean="0"/>
              <a:t>slide 15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9631794" y="1581550"/>
            <a:ext cx="640080" cy="6400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631794" y="2342848"/>
            <a:ext cx="640080" cy="6400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1364" y="4309393"/>
            <a:ext cx="6832891" cy="8550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dirty="0" smtClean="0"/>
              <a:t>What is the main reason behind these missing values?</a:t>
            </a:r>
          </a:p>
          <a:p>
            <a:pPr lvl="1"/>
            <a:r>
              <a:rPr lang="en-US" sz="1400" dirty="0"/>
              <a:t>This could be due to the job opening </a:t>
            </a:r>
            <a:r>
              <a:rPr lang="en-US" sz="1400" dirty="0" smtClean="0"/>
              <a:t>itself or </a:t>
            </a:r>
            <a:r>
              <a:rPr lang="en-US" sz="1400" dirty="0"/>
              <a:t>some internal product or service </a:t>
            </a:r>
            <a:r>
              <a:rPr lang="en-US" sz="1400" dirty="0" smtClean="0"/>
              <a:t>restrictions</a:t>
            </a:r>
            <a:endParaRPr lang="en-US" sz="14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701003" y="4462591"/>
            <a:ext cx="914400" cy="54864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Cap on resume downloads is the biggest limitation of the service. Efforts should be made to find a way around 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700198" y="3965649"/>
            <a:ext cx="2103251" cy="148633"/>
          </a:xfrm>
          <a:prstGeom prst="triangle">
            <a:avLst>
              <a:gd name="adj" fmla="val 49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93492"/>
              </p:ext>
            </p:extLst>
          </p:nvPr>
        </p:nvGraphicFramePr>
        <p:xfrm>
          <a:off x="381120" y="2759806"/>
          <a:ext cx="4163685" cy="2560320"/>
        </p:xfrm>
        <a:graphic>
          <a:graphicData uri="http://schemas.openxmlformats.org/drawingml/2006/table">
            <a:tbl>
              <a:tblPr/>
              <a:tblGrid>
                <a:gridCol w="1129365"/>
                <a:gridCol w="1864134"/>
                <a:gridCol w="1170186"/>
              </a:tblGrid>
              <a:tr h="3657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Plan Information and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 **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Resumes Downloads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Posting Slots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550596" y="3456421"/>
            <a:ext cx="798490" cy="19329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evron 2"/>
          <p:cNvSpPr/>
          <p:nvPr/>
        </p:nvSpPr>
        <p:spPr>
          <a:xfrm>
            <a:off x="1030310" y="1262130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Plans and their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812841" y="1262130"/>
            <a:ext cx="2743200" cy="605307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595373" y="1271113"/>
            <a:ext cx="2743200" cy="605307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Possible solutions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26559"/>
              </p:ext>
            </p:extLst>
          </p:nvPr>
        </p:nvGraphicFramePr>
        <p:xfrm>
          <a:off x="4958841" y="2915381"/>
          <a:ext cx="2672881" cy="2560320"/>
        </p:xfrm>
        <a:graphic>
          <a:graphicData uri="http://schemas.openxmlformats.org/drawingml/2006/table">
            <a:tbl>
              <a:tblPr/>
              <a:tblGrid>
                <a:gridCol w="2083004"/>
                <a:gridCol w="589877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Applications per posts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[0,20)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[20,50)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[50,100)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[100,500)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826140" y="3772944"/>
            <a:ext cx="3040045" cy="15141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6141" y="3372236"/>
            <a:ext cx="3040045" cy="3557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813539" y="5488178"/>
            <a:ext cx="297618" cy="434779"/>
          </a:xfrm>
          <a:prstGeom prst="upArrow">
            <a:avLst>
              <a:gd name="adj1" fmla="val 873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812841" y="5488178"/>
            <a:ext cx="297618" cy="434779"/>
          </a:xfrm>
          <a:prstGeom prst="upArrow">
            <a:avLst>
              <a:gd name="adj1" fmla="val 873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3568" y="5968340"/>
            <a:ext cx="2453939" cy="57964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pricing can be split into two parts</a:t>
            </a:r>
            <a:endParaRPr lang="en-US" sz="1600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8004655" y="3781129"/>
            <a:ext cx="297618" cy="434779"/>
          </a:xfrm>
          <a:prstGeom prst="upArrow">
            <a:avLst>
              <a:gd name="adj1" fmla="val 873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6200000">
            <a:off x="8004655" y="3329763"/>
            <a:ext cx="297618" cy="434779"/>
          </a:xfrm>
          <a:prstGeom prst="upArrow">
            <a:avLst>
              <a:gd name="adj1" fmla="val 873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40742" y="3261820"/>
            <a:ext cx="3197076" cy="106366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First 20 resume downloads can be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fix amount can be charged for &gt;20 downloads ($xx)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120" y="287628"/>
            <a:ext cx="8389393" cy="9229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More customized plans should be available for the top and returning users. Job seekers could be charged a nominal </a:t>
            </a:r>
            <a:r>
              <a:rPr lang="en-US" sz="2000" dirty="0"/>
              <a:t>fee for priority based resume </a:t>
            </a:r>
            <a:r>
              <a:rPr lang="en-US" sz="2000" dirty="0" smtClean="0"/>
              <a:t>display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86235" y="54736"/>
            <a:ext cx="3168203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8822168" y="32235"/>
            <a:ext cx="548640" cy="484170"/>
          </a:xfrm>
          <a:prstGeom prst="triangl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3" name="Chevron 2"/>
          <p:cNvSpPr/>
          <p:nvPr/>
        </p:nvSpPr>
        <p:spPr>
          <a:xfrm>
            <a:off x="1030310" y="1262130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Plans and their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812841" y="1262130"/>
            <a:ext cx="2743200" cy="605307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595373" y="1271113"/>
            <a:ext cx="2743200" cy="605307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Possible solutions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58477"/>
              </p:ext>
            </p:extLst>
          </p:nvPr>
        </p:nvGraphicFramePr>
        <p:xfrm>
          <a:off x="548589" y="2133600"/>
          <a:ext cx="5092555" cy="1828800"/>
        </p:xfrm>
        <a:graphic>
          <a:graphicData uri="http://schemas.openxmlformats.org/drawingml/2006/table">
            <a:tbl>
              <a:tblPr/>
              <a:tblGrid>
                <a:gridCol w="1938561"/>
                <a:gridCol w="798744"/>
                <a:gridCol w="1096719"/>
                <a:gridCol w="1258531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POSTED_BY_USER_ID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Cumulative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Cumulative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159969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10,643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10,643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159074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7,487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18,130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356784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6,199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24,329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390098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5,939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30,268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37554"/>
              </p:ext>
            </p:extLst>
          </p:nvPr>
        </p:nvGraphicFramePr>
        <p:xfrm>
          <a:off x="548588" y="4504386"/>
          <a:ext cx="5092555" cy="1463040"/>
        </p:xfrm>
        <a:graphic>
          <a:graphicData uri="http://schemas.openxmlformats.org/drawingml/2006/table">
            <a:tbl>
              <a:tblPr/>
              <a:tblGrid>
                <a:gridCol w="1939118"/>
                <a:gridCol w="796407"/>
                <a:gridCol w="1068946"/>
                <a:gridCol w="1288084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558501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246,312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685838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246,313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646196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246,314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310209</a:t>
                      </a:r>
                    </a:p>
                  </a:txBody>
                  <a:tcPr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246,315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855356" y="4002560"/>
            <a:ext cx="34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919911" y="4002560"/>
            <a:ext cx="34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868720" y="4002560"/>
            <a:ext cx="34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235357" y="4002560"/>
            <a:ext cx="34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Trapezoid 11"/>
          <p:cNvSpPr/>
          <p:nvPr/>
        </p:nvSpPr>
        <p:spPr>
          <a:xfrm rot="5400000">
            <a:off x="4125161" y="3874668"/>
            <a:ext cx="3833826" cy="351693"/>
          </a:xfrm>
          <a:prstGeom prst="trapezoid">
            <a:avLst>
              <a:gd name="adj" fmla="val 669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6859" y="2518117"/>
            <a:ext cx="798838" cy="14137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26859" y="4529049"/>
            <a:ext cx="798838" cy="14137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0953" y="2348684"/>
            <a:ext cx="3839989" cy="3383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600" dirty="0" smtClean="0"/>
              <a:t>A more customized plan should be created for the top users</a:t>
            </a:r>
          </a:p>
          <a:p>
            <a:endParaRPr lang="en-US" sz="1600" dirty="0" smtClean="0"/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600" dirty="0" smtClean="0"/>
              <a:t>Since seasonal recruitment scenarios are likely, a better plan should be there for returning users </a:t>
            </a:r>
            <a:r>
              <a:rPr lang="en-US" sz="1100" b="1" dirty="0" smtClean="0"/>
              <a:t>(assumption 5)</a:t>
            </a:r>
            <a:endParaRPr lang="en-US" sz="1600" b="1" dirty="0" smtClean="0"/>
          </a:p>
          <a:p>
            <a:endParaRPr lang="en-US" sz="1600" dirty="0"/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600" dirty="0" smtClean="0"/>
              <a:t>Job seekers could be charged a nominal fee ($xx per year), for priority based resume display in selected domains (e.g. Analytics)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8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2485</TotalTime>
  <Words>1464</Words>
  <Application>Microsoft Office PowerPoint</Application>
  <PresentationFormat>Widescreen</PresentationFormat>
  <Paragraphs>328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XXXXXXXXXX Work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ZipRecruiter Work Project</dc:title>
  <dc:creator>shashank</dc:creator>
  <cp:lastModifiedBy>shashank</cp:lastModifiedBy>
  <cp:revision>120</cp:revision>
  <dcterms:created xsi:type="dcterms:W3CDTF">2016-03-14T02:47:09Z</dcterms:created>
  <dcterms:modified xsi:type="dcterms:W3CDTF">2016-04-17T09:28:04Z</dcterms:modified>
</cp:coreProperties>
</file>