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4"/>
  </p:notesMasterIdLst>
  <p:handoutMasterIdLst>
    <p:handoutMasterId r:id="rId15"/>
  </p:handoutMasterIdLst>
  <p:sldIdLst>
    <p:sldId id="262" r:id="rId3"/>
    <p:sldId id="263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7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552" y="10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Random Forest</c:v>
                </c:pt>
                <c:pt idx="1">
                  <c:v>XGBoost</c:v>
                </c:pt>
                <c:pt idx="2">
                  <c:v>SVM</c:v>
                </c:pt>
                <c:pt idx="3">
                  <c:v>Deep Learning</c:v>
                </c:pt>
                <c:pt idx="4">
                  <c:v>Neural Nets</c:v>
                </c:pt>
                <c:pt idx="5">
                  <c:v>Logistic Regression</c:v>
                </c:pt>
                <c:pt idx="6">
                  <c:v>KNN</c:v>
                </c:pt>
                <c:pt idx="7">
                  <c:v>Naïve Bayes</c:v>
                </c:pt>
                <c:pt idx="8">
                  <c:v>CART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0.6</c:v>
                </c:pt>
                <c:pt idx="1">
                  <c:v>0.59</c:v>
                </c:pt>
                <c:pt idx="2">
                  <c:v>0.56000000000000005</c:v>
                </c:pt>
                <c:pt idx="3">
                  <c:v>0.56000000000000005</c:v>
                </c:pt>
                <c:pt idx="4">
                  <c:v>0.53</c:v>
                </c:pt>
                <c:pt idx="5" formatCode="0%">
                  <c:v>0.52</c:v>
                </c:pt>
                <c:pt idx="6">
                  <c:v>0.39</c:v>
                </c:pt>
                <c:pt idx="7">
                  <c:v>0.37</c:v>
                </c:pt>
                <c:pt idx="8" formatCode="0%">
                  <c:v>0.36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6276808"/>
        <c:axId val="306277200"/>
      </c:barChart>
      <c:catAx>
        <c:axId val="306276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277200"/>
        <c:crosses val="autoZero"/>
        <c:auto val="1"/>
        <c:lblAlgn val="ctr"/>
        <c:lblOffset val="100"/>
        <c:noMultiLvlLbl val="0"/>
      </c:catAx>
      <c:valAx>
        <c:axId val="306277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27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8575" cap="flat" cmpd="sng" algn="ctr">
      <a:solidFill>
        <a:schemeClr val="accent1"/>
      </a:solidFill>
      <a:prstDash val="dash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Random Forest</c:v>
                </c:pt>
                <c:pt idx="1">
                  <c:v>XGBoost</c:v>
                </c:pt>
                <c:pt idx="2">
                  <c:v>SVM</c:v>
                </c:pt>
                <c:pt idx="3">
                  <c:v>Deep Learning</c:v>
                </c:pt>
                <c:pt idx="4">
                  <c:v>Neural Nets</c:v>
                </c:pt>
                <c:pt idx="5">
                  <c:v>Logistic Regression</c:v>
                </c:pt>
                <c:pt idx="6">
                  <c:v>KNN</c:v>
                </c:pt>
                <c:pt idx="7">
                  <c:v>Naïve Bayes</c:v>
                </c:pt>
                <c:pt idx="8">
                  <c:v>CART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0.6</c:v>
                </c:pt>
                <c:pt idx="1">
                  <c:v>0.59</c:v>
                </c:pt>
                <c:pt idx="2">
                  <c:v>0.56000000000000005</c:v>
                </c:pt>
                <c:pt idx="3">
                  <c:v>0.56000000000000005</c:v>
                </c:pt>
                <c:pt idx="4">
                  <c:v>0.53</c:v>
                </c:pt>
                <c:pt idx="5" formatCode="0%">
                  <c:v>0.52</c:v>
                </c:pt>
                <c:pt idx="6">
                  <c:v>0.39</c:v>
                </c:pt>
                <c:pt idx="7">
                  <c:v>0.37</c:v>
                </c:pt>
                <c:pt idx="8" formatCode="0%">
                  <c:v>0.36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6274456"/>
        <c:axId val="306277592"/>
      </c:barChart>
      <c:catAx>
        <c:axId val="30627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277592"/>
        <c:crosses val="autoZero"/>
        <c:auto val="1"/>
        <c:lblAlgn val="ctr"/>
        <c:lblOffset val="100"/>
        <c:noMultiLvlLbl val="0"/>
      </c:catAx>
      <c:valAx>
        <c:axId val="306277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274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8575" cap="flat" cmpd="sng" algn="ctr">
      <a:solidFill>
        <a:schemeClr val="accent1"/>
      </a:solidFill>
      <a:prstDash val="sysDash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13000">
              <a:schemeClr val="tx1"/>
            </a:gs>
            <a:gs pos="0">
              <a:schemeClr val="bg2">
                <a:shade val="30000"/>
                <a:satMod val="2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74812" y="3200401"/>
            <a:ext cx="7516442" cy="60960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Prudential Life (Kaggle)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98612" y="2120473"/>
            <a:ext cx="9906000" cy="1003727"/>
          </a:xfrm>
        </p:spPr>
        <p:txBody>
          <a:bodyPr/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CIS-SCM 593: Applied Project Presentation II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74812" y="4343400"/>
            <a:ext cx="7516442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Euphemia" pitchFamily="34" charset="0"/>
              <a:buNone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Team A04</a:t>
            </a: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Dawn Schnettler</a:t>
            </a: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Shashank</a:t>
            </a: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Sai Giridhar Tata</a:t>
            </a: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Yi Qin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177800"/>
            <a:ext cx="9782801" cy="1239837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Variables II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7212" y="1143000"/>
            <a:ext cx="97946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The following variables are all categorical (nominal):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Product_Info_1, Product_Info_2, Product_Info_3, Product_Info_5, Product_Info_6, Product_Info_7, Employment_Info_2, Employment_Info_3, Employment_Info_5, InsuredInfo_1, InsuredInfo_2, InsuredInfo_3, InsuredInfo_4, InsuredInfo_5, InsuredInfo_6, InsuredInfo_7, Insurance_History_1, Insurance_History_2, Insurance_History_3, Insurance_History_4, Insurance_History_7, Insurance_History_8, Insurance_History_9, Family_Hist_1, Medical_History_2, Medical_History_3, Medical_History_4, Medical_History_5, Medical_History_6, Medical_History_7, Medical_History_8, Medical_History_9, Medical_History_11, Medical_History_12, Medical_History_13, Medical_History_14, Medical_History_16, Medical_History_17, Medical_History_18, Medical_History_19, Medical_History_20, Medical_History_21, Medical_History_22, Medical_History_23, Medical_History_25, Medical_History_26, Medical_History_27, Medical_History_28, Medical_History_29, Medical_History_30, Medical_History_31, Medical_History_33, Medical_History_34, Medical_History_35, Medical_History_36, Medical_History_37, Medical_History_38, Medical_History_39, Medical_History_40, Medical_History_41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The following variables are continuous: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Product_Info_4, </a:t>
            </a:r>
            <a:r>
              <a:rPr lang="en-US" sz="1600" dirty="0" err="1">
                <a:solidFill>
                  <a:schemeClr val="bg1"/>
                </a:solidFill>
              </a:rPr>
              <a:t>Ins_Age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Ht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Wt</a:t>
            </a:r>
            <a:r>
              <a:rPr lang="en-US" sz="1600" dirty="0">
                <a:solidFill>
                  <a:schemeClr val="bg1"/>
                </a:solidFill>
              </a:rPr>
              <a:t>, BMI, Employment_Info_1, Employment_Info_4, Employment_Info_6, Insurance_History_5, Family_Hist_2, Family_Hist_3, Family_Hist_4, Family_Hist_5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The following variables are discrete: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Medical_History_1, Medical_History_10, Medical_History_15, Medical_History_24, Medical_History_32</a:t>
            </a:r>
          </a:p>
          <a:p>
            <a:r>
              <a:rPr lang="en-US" sz="1600" dirty="0">
                <a:solidFill>
                  <a:schemeClr val="bg1"/>
                </a:solidFill>
              </a:rPr>
              <a:t>Medical_Keyword_1-48 are dummy variables.</a:t>
            </a:r>
          </a:p>
        </p:txBody>
      </p:sp>
    </p:spTree>
    <p:extLst>
      <p:ext uri="{BB962C8B-B14F-4D97-AF65-F5344CB8AC3E}">
        <p14:creationId xmlns:p14="http://schemas.microsoft.com/office/powerpoint/2010/main" val="200868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8612" y="2967335"/>
            <a:ext cx="10287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Thanks a lot for your support and guidance!!</a:t>
            </a:r>
            <a:endParaRPr lang="en-US" sz="4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88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7812" y="1524000"/>
            <a:ext cx="51054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b="1" dirty="0" smtClean="0">
                <a:latin typeface="Cambria" panose="02040503050406030204" pitchFamily="18" charset="0"/>
              </a:rPr>
              <a:t>Agenda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395" y="2209800"/>
            <a:ext cx="73152" cy="384048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53671" y="2438400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3671" y="3198159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53671" y="3957918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3671" y="4717677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53671" y="5477435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80818" y="2386548"/>
            <a:ext cx="7637993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Recap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After Interim Presentation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A Business Perspective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</a:rPr>
              <a:t>Label Space Dimension Reduction using Genetic Algorithms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Appendix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055812" y="177801"/>
            <a:ext cx="9782801" cy="1041400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Recap: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071740959"/>
              </p:ext>
            </p:extLst>
          </p:nvPr>
        </p:nvGraphicFramePr>
        <p:xfrm>
          <a:off x="2360612" y="906647"/>
          <a:ext cx="8125883" cy="248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2765557" y="2675709"/>
            <a:ext cx="70408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36642" y="3535679"/>
            <a:ext cx="484632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Actions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6582092" y="3535679"/>
            <a:ext cx="484632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Outcomes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1636642" y="3812689"/>
            <a:ext cx="4846320" cy="243571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Excel (for EDA), R &amp; Python (ML)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Found missing values in 13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Tried to find correlation between variables</a:t>
            </a:r>
          </a:p>
          <a:p>
            <a:endParaRPr lang="en-US" sz="1400" smtClean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Implemented standalone classification algorithms to get a basic idea about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Implemented Ensemble models along with parameter tuning to improve the accuracy</a:t>
            </a:r>
          </a:p>
          <a:p>
            <a:endParaRPr lang="en-US" sz="14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6582092" y="3812688"/>
            <a:ext cx="4846320" cy="243571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 not have access to SAS EMiner. Hence, decided to focus on R &amp;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Implemented median based imputation</a:t>
            </a:r>
            <a:r>
              <a:rPr lang="en-US" sz="1400" dirty="0"/>
              <a:t> </a:t>
            </a:r>
            <a:r>
              <a:rPr lang="en-US" sz="1400" dirty="0" smtClean="0"/>
              <a:t>and will try to implement maximum likelihood estimation if time permits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initial models had very low accuracy (~30%). Thus, we decided to use parameter tuning along with 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Still, the accuracy is about 60%, therefore we need to derive more information (Feature Engineering) to improve our model</a:t>
            </a:r>
          </a:p>
        </p:txBody>
      </p:sp>
    </p:spTree>
    <p:extLst>
      <p:ext uri="{BB962C8B-B14F-4D97-AF65-F5344CB8AC3E}">
        <p14:creationId xmlns:p14="http://schemas.microsoft.com/office/powerpoint/2010/main" val="20514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055812" y="177801"/>
            <a:ext cx="9782801" cy="1041400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Interim Presentation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31" y="1226007"/>
            <a:ext cx="7269703" cy="1302204"/>
            <a:chOff x="760412" y="801461"/>
            <a:chExt cx="7269703" cy="1302204"/>
          </a:xfrm>
        </p:grpSpPr>
        <p:sp>
          <p:nvSpPr>
            <p:cNvPr id="6" name="Pentagon 5"/>
            <p:cNvSpPr/>
            <p:nvPr/>
          </p:nvSpPr>
          <p:spPr>
            <a:xfrm>
              <a:off x="6815892" y="808265"/>
              <a:ext cx="1214223" cy="1295400"/>
            </a:xfrm>
            <a:prstGeom prst="homePlat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>
              <a:off x="784705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1937412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3090119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>
              <a:off x="4242826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5395533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760412" y="953861"/>
              <a:ext cx="6781800" cy="990600"/>
            </a:xfrm>
            <a:prstGeom prst="rect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Why highly correlated missing values?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 - We went to Prudential Life Insurance site to study how the data is being recorded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 - There were follow up questions depending upon user’s inputs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4212" y="3137402"/>
            <a:ext cx="7269703" cy="1302204"/>
            <a:chOff x="760412" y="801461"/>
            <a:chExt cx="7269703" cy="1302204"/>
          </a:xfrm>
        </p:grpSpPr>
        <p:sp>
          <p:nvSpPr>
            <p:cNvPr id="35" name="Pentagon 34"/>
            <p:cNvSpPr/>
            <p:nvPr/>
          </p:nvSpPr>
          <p:spPr>
            <a:xfrm>
              <a:off x="6815892" y="808265"/>
              <a:ext cx="1214223" cy="1295400"/>
            </a:xfrm>
            <a:prstGeom prst="homePlat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Chevron 35"/>
            <p:cNvSpPr/>
            <p:nvPr/>
          </p:nvSpPr>
          <p:spPr>
            <a:xfrm>
              <a:off x="784705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1937412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090119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9" name="Chevron 38"/>
            <p:cNvSpPr/>
            <p:nvPr/>
          </p:nvSpPr>
          <p:spPr>
            <a:xfrm>
              <a:off x="4242826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0" name="Chevron 39"/>
            <p:cNvSpPr/>
            <p:nvPr/>
          </p:nvSpPr>
          <p:spPr>
            <a:xfrm>
              <a:off x="5395533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0412" y="953861"/>
              <a:ext cx="6781800" cy="990600"/>
            </a:xfrm>
            <a:prstGeom prst="rect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What more can be derived from the features?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</a:rPr>
                <a:t>- Used Label Space Dimension Reduction to convert our classification problem into regression problem (Extensive Search)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</a:rPr>
                <a:t>- Used Genetic Algorithms to come up with the optimal scalar values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17612" y="5048796"/>
            <a:ext cx="7269703" cy="1302204"/>
            <a:chOff x="760412" y="801461"/>
            <a:chExt cx="7269703" cy="1302204"/>
          </a:xfrm>
        </p:grpSpPr>
        <p:sp>
          <p:nvSpPr>
            <p:cNvPr id="43" name="Pentagon 42"/>
            <p:cNvSpPr/>
            <p:nvPr/>
          </p:nvSpPr>
          <p:spPr>
            <a:xfrm>
              <a:off x="6815892" y="808265"/>
              <a:ext cx="1214223" cy="1295400"/>
            </a:xfrm>
            <a:prstGeom prst="homePlat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hevron 43"/>
            <p:cNvSpPr/>
            <p:nvPr/>
          </p:nvSpPr>
          <p:spPr>
            <a:xfrm>
              <a:off x="784705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hevron 44"/>
            <p:cNvSpPr/>
            <p:nvPr/>
          </p:nvSpPr>
          <p:spPr>
            <a:xfrm>
              <a:off x="1937412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Chevron 45"/>
            <p:cNvSpPr/>
            <p:nvPr/>
          </p:nvSpPr>
          <p:spPr>
            <a:xfrm>
              <a:off x="3090119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Chevron 46"/>
            <p:cNvSpPr/>
            <p:nvPr/>
          </p:nvSpPr>
          <p:spPr>
            <a:xfrm>
              <a:off x="4242826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Chevron 47"/>
            <p:cNvSpPr/>
            <p:nvPr/>
          </p:nvSpPr>
          <p:spPr>
            <a:xfrm>
              <a:off x="5395533" y="801461"/>
              <a:ext cx="1447800" cy="1295400"/>
            </a:xfrm>
            <a:prstGeom prst="chevron">
              <a:avLst>
                <a:gd name="adj" fmla="val 32521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0412" y="953861"/>
              <a:ext cx="6781800" cy="990600"/>
            </a:xfrm>
            <a:prstGeom prst="rect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 - Come up with 1 simple model instead of ensemble variants to understand business implications</a:t>
              </a:r>
            </a:p>
            <a:p>
              <a:r>
                <a:rPr lang="en-US" sz="1400" b="1" dirty="0" smtClean="0">
                  <a:solidFill>
                    <a:schemeClr val="bg1"/>
                  </a:solidFill>
                </a:rPr>
                <a:t> - Feature Selection</a:t>
              </a:r>
            </a:p>
            <a:p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- Create ensemble if needed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7618412" y="1187907"/>
            <a:ext cx="3200400" cy="1371600"/>
          </a:xfrm>
          <a:prstGeom prst="roundRect">
            <a:avLst>
              <a:gd name="adj" fmla="val 4603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Created flags for missing values (0/1)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Imputed missing values with -1</a:t>
            </a:r>
            <a:endParaRPr lang="en-US" sz="16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8078836" y="3106106"/>
            <a:ext cx="3200400" cy="1371600"/>
          </a:xfrm>
          <a:prstGeom prst="roundRect">
            <a:avLst>
              <a:gd name="adj" fmla="val 4603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/>
              <a:t>There is significant improvement in the prediction accuracy of the algorithms (CART, Naïve Bayes, KNN)</a:t>
            </a:r>
            <a:endParaRPr lang="en-US" sz="1600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8582345" y="5029200"/>
            <a:ext cx="3200400" cy="1371600"/>
          </a:xfrm>
          <a:prstGeom prst="roundRect">
            <a:avLst>
              <a:gd name="adj" fmla="val 5238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 Steps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87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055812" y="177801"/>
            <a:ext cx="9782801" cy="1041400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Business Perspective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1721431" y="914400"/>
            <a:ext cx="9859381" cy="1676400"/>
          </a:xfrm>
          <a:prstGeom prst="homePlate">
            <a:avLst>
              <a:gd name="adj" fmla="val 22747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New Features with significant predictive power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dirty="0" smtClean="0"/>
              <a:t>BMI, </a:t>
            </a:r>
            <a:r>
              <a:rPr lang="en-US" dirty="0" smtClean="0">
                <a:solidFill>
                  <a:srgbClr val="C00000"/>
                </a:solidFill>
              </a:rPr>
              <a:t>BMI</a:t>
            </a:r>
            <a:r>
              <a:rPr lang="en-US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</a:rPr>
              <a:t> BMI</a:t>
            </a:r>
            <a:r>
              <a:rPr lang="en-US" baseline="30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</a:rPr>
              <a:t> BMI</a:t>
            </a:r>
            <a:r>
              <a:rPr lang="en-US" baseline="30000" dirty="0" smtClean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</a:rPr>
              <a:t> BMI</a:t>
            </a:r>
            <a:r>
              <a:rPr lang="en-US" baseline="30000" dirty="0" smtClean="0">
                <a:solidFill>
                  <a:srgbClr val="C00000"/>
                </a:solidFill>
              </a:rPr>
              <a:t>5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</a:rPr>
              <a:t> BMI</a:t>
            </a:r>
            <a:r>
              <a:rPr lang="en-US" baseline="30000" dirty="0" smtClean="0">
                <a:solidFill>
                  <a:srgbClr val="C00000"/>
                </a:solidFill>
              </a:rPr>
              <a:t>6</a:t>
            </a:r>
            <a:r>
              <a:rPr lang="en-US" dirty="0" smtClean="0"/>
              <a:t>, Medical_History_15, </a:t>
            </a:r>
            <a:r>
              <a:rPr lang="en-US" dirty="0" smtClean="0">
                <a:solidFill>
                  <a:srgbClr val="C00000"/>
                </a:solidFill>
              </a:rPr>
              <a:t>Medical_History_15_Flag</a:t>
            </a:r>
            <a:r>
              <a:rPr lang="en-US" dirty="0" smtClean="0"/>
              <a:t>, Medical_History_4, Medical_History_23, Medical_Keyword_15, </a:t>
            </a:r>
            <a:r>
              <a:rPr lang="en-US" dirty="0" smtClean="0">
                <a:solidFill>
                  <a:srgbClr val="C00000"/>
                </a:solidFill>
              </a:rPr>
              <a:t>(Product_Info_4)</a:t>
            </a:r>
            <a:r>
              <a:rPr lang="en-US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Product_Info_4)</a:t>
            </a:r>
            <a:r>
              <a:rPr lang="en-US" baseline="30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Product_Info_4)</a:t>
            </a:r>
            <a:r>
              <a:rPr lang="en-US" baseline="30000" dirty="0" smtClean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Product_Info_4)</a:t>
            </a:r>
            <a:r>
              <a:rPr lang="en-US" baseline="30000" dirty="0" smtClean="0">
                <a:solidFill>
                  <a:srgbClr val="C000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/>
              <a:t>(Product_Info_4</a:t>
            </a:r>
            <a:r>
              <a:rPr lang="en-US" dirty="0" smtClean="0"/>
              <a:t>), Medical_History_24, </a:t>
            </a:r>
            <a:r>
              <a:rPr lang="en-US" dirty="0" smtClean="0">
                <a:solidFill>
                  <a:srgbClr val="C00000"/>
                </a:solidFill>
              </a:rPr>
              <a:t>Medical_History_24_Flag</a:t>
            </a:r>
            <a:r>
              <a:rPr lang="en-US" dirty="0" smtClean="0"/>
              <a:t>  </a:t>
            </a:r>
            <a:r>
              <a:rPr lang="en-US" dirty="0"/>
              <a:t> </a:t>
            </a:r>
            <a:r>
              <a:rPr lang="en-US" dirty="0" smtClean="0"/>
              <a:t> </a:t>
            </a:r>
            <a:endParaRPr lang="en-US" baseline="30000" dirty="0"/>
          </a:p>
        </p:txBody>
      </p:sp>
      <p:sp>
        <p:nvSpPr>
          <p:cNvPr id="54" name="Rounded Rectangle 53"/>
          <p:cNvSpPr/>
          <p:nvPr/>
        </p:nvSpPr>
        <p:spPr>
          <a:xfrm>
            <a:off x="1721428" y="3014646"/>
            <a:ext cx="9859383" cy="1819309"/>
          </a:xfrm>
          <a:prstGeom prst="roundRect">
            <a:avLst>
              <a:gd name="adj" fmla="val 197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- More business understanding can be derived by studying how these variables / combinations of variables are classifying observations into different classes</a:t>
            </a:r>
          </a:p>
          <a:p>
            <a:endParaRPr lang="en-US" dirty="0"/>
          </a:p>
          <a:p>
            <a:r>
              <a:rPr lang="en-US" dirty="0" smtClean="0"/>
              <a:t> - A simple model (like CART, Naïve Bayes, etc.) can be used to indicate some major behavioral patterns of the customers in the respective risk category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055811" y="5257800"/>
            <a:ext cx="9220201" cy="838200"/>
          </a:xfrm>
          <a:prstGeom prst="roundRect">
            <a:avLst>
              <a:gd name="adj" fmla="val 197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better understanding, more information about the variables and the </a:t>
            </a:r>
            <a:r>
              <a:rPr lang="en-US" b="1" dirty="0" smtClean="0"/>
              <a:t>eight risk classes </a:t>
            </a:r>
            <a:r>
              <a:rPr lang="en-US" b="1" dirty="0" smtClean="0"/>
              <a:t>is required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21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055812" y="177801"/>
            <a:ext cx="9782801" cy="1041400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 Space Dimension Reduction using Genetic Algorithms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96939" y="6607339"/>
            <a:ext cx="40789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http://researchers.lille.inria.fr/~xuan/page/project/nrp/tr2_pseudocode.pdf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4412" y="1600200"/>
            <a:ext cx="9601200" cy="5791200"/>
            <a:chOff x="947433" y="685947"/>
            <a:chExt cx="10287000" cy="6323530"/>
          </a:xfrm>
        </p:grpSpPr>
        <p:sp>
          <p:nvSpPr>
            <p:cNvPr id="32" name="TextBox 31"/>
            <p:cNvSpPr txBox="1"/>
            <p:nvPr/>
          </p:nvSpPr>
          <p:spPr>
            <a:xfrm rot="57804">
              <a:off x="2668008" y="5291731"/>
              <a:ext cx="38645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For each solution in Population2,</a:t>
              </a:r>
            </a:p>
            <a:p>
              <a:r>
                <a:rPr lang="en-US" sz="1100" b="1" dirty="0">
                  <a:solidFill>
                    <a:schemeClr val="bg1"/>
                  </a:solidFill>
                </a:rPr>
                <a:t> 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    mutate </a:t>
              </a:r>
              <a:r>
                <a:rPr lang="el-GR" sz="1100" b="1" dirty="0" smtClean="0">
                  <a:solidFill>
                    <a:schemeClr val="bg1"/>
                  </a:solidFill>
                </a:rPr>
                <a:t>γ</a:t>
              </a:r>
              <a:r>
                <a:rPr lang="en-US" sz="1100" b="1" dirty="0">
                  <a:solidFill>
                    <a:schemeClr val="bg1"/>
                  </a:solidFill>
                </a:rPr>
                <a:t> 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part of the solution</a:t>
              </a:r>
            </a:p>
            <a:p>
              <a:r>
                <a:rPr lang="en-US" sz="1100" b="1" dirty="0">
                  <a:solidFill>
                    <a:schemeClr val="bg1"/>
                  </a:solidFill>
                </a:rPr>
                <a:t> 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    update the solution in Population2</a:t>
              </a:r>
            </a:p>
            <a:p>
              <a:r>
                <a:rPr lang="en-US" sz="1100" b="1" dirty="0">
                  <a:solidFill>
                    <a:schemeClr val="bg1"/>
                  </a:solidFill>
                </a:rPr>
                <a:t> 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     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576" y="2433238"/>
              <a:ext cx="27446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After </a:t>
              </a:r>
              <a:r>
                <a:rPr lang="el-GR" sz="1100" b="1" dirty="0" smtClean="0">
                  <a:solidFill>
                    <a:schemeClr val="bg1"/>
                  </a:solidFill>
                </a:rPr>
                <a:t>δ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 iterations, return the best solution from the new generation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2885" y="3472793"/>
              <a:ext cx="10224549" cy="265194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 rot="230770">
              <a:off x="3099708" y="685947"/>
              <a:ext cx="6400870" cy="6323530"/>
              <a:chOff x="5560942" y="257116"/>
              <a:chExt cx="6400870" cy="632353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560942" y="257116"/>
                <a:ext cx="6400870" cy="6323530"/>
                <a:chOff x="1146154" y="257116"/>
                <a:chExt cx="6400870" cy="6323530"/>
              </a:xfrm>
            </p:grpSpPr>
            <p:sp>
              <p:nvSpPr>
                <p:cNvPr id="24" name="Circular Arrow 23"/>
                <p:cNvSpPr/>
                <p:nvPr/>
              </p:nvSpPr>
              <p:spPr>
                <a:xfrm rot="2815210" flipH="1" flipV="1">
                  <a:off x="1275172" y="1972787"/>
                  <a:ext cx="5410200" cy="3805518"/>
                </a:xfrm>
                <a:prstGeom prst="circularArrow">
                  <a:avLst>
                    <a:gd name="adj1" fmla="val 18072"/>
                    <a:gd name="adj2" fmla="val 923834"/>
                    <a:gd name="adj3" fmla="val 20358550"/>
                    <a:gd name="adj4" fmla="val 17819063"/>
                    <a:gd name="adj5" fmla="val 18106"/>
                  </a:avLst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Circular Arrow 24"/>
                <p:cNvSpPr/>
                <p:nvPr/>
              </p:nvSpPr>
              <p:spPr>
                <a:xfrm rot="21148477" flipH="1" flipV="1">
                  <a:off x="1730760" y="1665441"/>
                  <a:ext cx="5410200" cy="3805518"/>
                </a:xfrm>
                <a:prstGeom prst="circularArrow">
                  <a:avLst>
                    <a:gd name="adj1" fmla="val 18559"/>
                    <a:gd name="adj2" fmla="val 923834"/>
                    <a:gd name="adj3" fmla="val 20397533"/>
                    <a:gd name="adj4" fmla="val 17616011"/>
                    <a:gd name="adj5" fmla="val 19512"/>
                  </a:avLst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Circular Arrow 25"/>
                <p:cNvSpPr/>
                <p:nvPr/>
              </p:nvSpPr>
              <p:spPr>
                <a:xfrm rot="18919827" flipH="1" flipV="1">
                  <a:off x="2136824" y="1319318"/>
                  <a:ext cx="5410200" cy="3805518"/>
                </a:xfrm>
                <a:prstGeom prst="circularArrow">
                  <a:avLst>
                    <a:gd name="adj1" fmla="val 18559"/>
                    <a:gd name="adj2" fmla="val 707875"/>
                    <a:gd name="adj3" fmla="val 20397533"/>
                    <a:gd name="adj4" fmla="val 16603812"/>
                    <a:gd name="adj5" fmla="val 20913"/>
                  </a:avLst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Circular Arrow 26"/>
                <p:cNvSpPr/>
                <p:nvPr/>
              </p:nvSpPr>
              <p:spPr>
                <a:xfrm rot="3614896">
                  <a:off x="1574401" y="1059457"/>
                  <a:ext cx="5410200" cy="3805518"/>
                </a:xfrm>
                <a:prstGeom prst="circularArrow">
                  <a:avLst>
                    <a:gd name="adj1" fmla="val 18559"/>
                    <a:gd name="adj2" fmla="val 923834"/>
                    <a:gd name="adj3" fmla="val 20397533"/>
                    <a:gd name="adj4" fmla="val 18027954"/>
                    <a:gd name="adj5" fmla="val 19512"/>
                  </a:avLst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Circular Arrow 27"/>
                <p:cNvSpPr/>
                <p:nvPr/>
              </p:nvSpPr>
              <p:spPr>
                <a:xfrm rot="829346">
                  <a:off x="1146154" y="1279205"/>
                  <a:ext cx="5410200" cy="3805518"/>
                </a:xfrm>
                <a:prstGeom prst="circularArrow">
                  <a:avLst>
                    <a:gd name="adj1" fmla="val 18559"/>
                    <a:gd name="adj2" fmla="val 436787"/>
                    <a:gd name="adj3" fmla="val 20397533"/>
                    <a:gd name="adj4" fmla="val 16241711"/>
                    <a:gd name="adj5" fmla="val 20913"/>
                  </a:avLst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7" name="Oval 16"/>
              <p:cNvSpPr/>
              <p:nvPr/>
            </p:nvSpPr>
            <p:spPr>
              <a:xfrm>
                <a:off x="8541889" y="1650537"/>
                <a:ext cx="304800" cy="3048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1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0248031" y="3069677"/>
                <a:ext cx="304800" cy="3048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747477" y="4495800"/>
                <a:ext cx="304800" cy="3048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3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47012" y="4876800"/>
                <a:ext cx="304800" cy="3048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605451" y="4007766"/>
                <a:ext cx="304800" cy="3048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5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605451" y="2339953"/>
                <a:ext cx="304800" cy="3048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538124" y="1850808"/>
              <a:ext cx="36349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Initialize parameters (</a:t>
              </a:r>
              <a:r>
                <a:rPr lang="el-GR" sz="1100" b="1" dirty="0" smtClean="0">
                  <a:solidFill>
                    <a:schemeClr val="bg1"/>
                  </a:solidFill>
                </a:rPr>
                <a:t>α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, </a:t>
              </a:r>
              <a:r>
                <a:rPr lang="el-GR" sz="1100" b="1" dirty="0" smtClean="0">
                  <a:solidFill>
                    <a:schemeClr val="bg1"/>
                  </a:solidFill>
                </a:rPr>
                <a:t>β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, </a:t>
              </a:r>
              <a:r>
                <a:rPr lang="el-GR" sz="1100" b="1" dirty="0" smtClean="0">
                  <a:solidFill>
                    <a:schemeClr val="bg1"/>
                  </a:solidFill>
                </a:rPr>
                <a:t>γ</a:t>
              </a:r>
              <a:r>
                <a:rPr lang="en-US" sz="1100" b="1" dirty="0">
                  <a:solidFill>
                    <a:schemeClr val="bg1"/>
                  </a:solidFill>
                </a:rPr>
                <a:t> 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and </a:t>
              </a:r>
              <a:r>
                <a:rPr lang="el-GR" sz="1100" b="1" dirty="0" smtClean="0">
                  <a:solidFill>
                    <a:schemeClr val="bg1"/>
                  </a:solidFill>
                </a:rPr>
                <a:t>δ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)</a:t>
              </a:r>
              <a:endParaRPr lang="en-US" sz="1100" b="1" dirty="0">
                <a:solidFill>
                  <a:schemeClr val="bg1"/>
                </a:solidFill>
              </a:endParaRPr>
            </a:p>
            <a:p>
              <a:r>
                <a:rPr lang="en-US" sz="1100" b="1" dirty="0" smtClean="0">
                  <a:solidFill>
                    <a:schemeClr val="bg1"/>
                  </a:solidFill>
                </a:rPr>
                <a:t>Generate </a:t>
              </a:r>
              <a:r>
                <a:rPr lang="el-GR" sz="1100" b="1" dirty="0" smtClean="0">
                  <a:solidFill>
                    <a:schemeClr val="bg1"/>
                  </a:solidFill>
                </a:rPr>
                <a:t>α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 feasible solutions (Population Set)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77219" y="3631876"/>
              <a:ext cx="230210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Select elite </a:t>
              </a:r>
              <a:r>
                <a:rPr lang="el-GR" sz="1100" b="1" dirty="0" smtClean="0">
                  <a:solidFill>
                    <a:schemeClr val="bg1"/>
                  </a:solidFill>
                </a:rPr>
                <a:t>αβ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 solutions from the Population Set (Population1) 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69865" y="5271058"/>
              <a:ext cx="386456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Number of crossovers (</a:t>
              </a:r>
              <a:r>
                <a:rPr lang="el-GR" sz="1100" b="1" dirty="0" smtClean="0">
                  <a:solidFill>
                    <a:schemeClr val="bg1"/>
                  </a:solidFill>
                </a:rPr>
                <a:t>α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- </a:t>
              </a:r>
              <a:r>
                <a:rPr lang="el-GR" sz="1100" b="1" dirty="0" smtClean="0">
                  <a:solidFill>
                    <a:schemeClr val="bg1"/>
                  </a:solidFill>
                </a:rPr>
                <a:t>αβ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)/2</a:t>
              </a:r>
            </a:p>
            <a:p>
              <a:r>
                <a:rPr lang="en-US" sz="1100" b="1" dirty="0">
                  <a:solidFill>
                    <a:schemeClr val="bg1"/>
                  </a:solidFill>
                </a:rPr>
                <a:t> 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   Select 2 solutions from the remaining population</a:t>
              </a:r>
            </a:p>
            <a:p>
              <a:r>
                <a:rPr lang="en-US" sz="1100" b="1" dirty="0">
                  <a:solidFill>
                    <a:schemeClr val="bg1"/>
                  </a:solidFill>
                </a:rPr>
                <a:t> 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   Generate new solutions by crossover  (Population2)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47433" y="3432296"/>
              <a:ext cx="2673645" cy="4794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Reiterate </a:t>
              </a:r>
              <a:r>
                <a:rPr lang="el-GR" sz="1400" b="1" dirty="0">
                  <a:solidFill>
                    <a:schemeClr val="bg1"/>
                  </a:solidFill>
                </a:rPr>
                <a:t>δ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times, steps 2 to 5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Left-Right Arrow 34"/>
            <p:cNvSpPr/>
            <p:nvPr/>
          </p:nvSpPr>
          <p:spPr>
            <a:xfrm>
              <a:off x="5713665" y="5340588"/>
              <a:ext cx="1733177" cy="471930"/>
            </a:xfrm>
            <a:prstGeom prst="leftRightArrow">
              <a:avLst>
                <a:gd name="adj1" fmla="val 100000"/>
                <a:gd name="adj2" fmla="val 30731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Repair the unfeasible solutions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4385" y="4113104"/>
              <a:ext cx="3331905" cy="84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New Generation = Population1 + Population2</a:t>
              </a:r>
            </a:p>
            <a:p>
              <a:r>
                <a:rPr lang="en-US" sz="1100" b="1" dirty="0" smtClean="0">
                  <a:solidFill>
                    <a:schemeClr val="bg1"/>
                  </a:solidFill>
                </a:rPr>
                <a:t>Update initial Population with new generation      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306211" y="1044402"/>
            <a:ext cx="7246096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1400" b="1" dirty="0" smtClean="0"/>
              <a:t>Used LSDR to convert the classification problem into regression problem </a:t>
            </a:r>
            <a:endParaRPr lang="en-US" sz="1400" b="1" dirty="0"/>
          </a:p>
        </p:txBody>
      </p:sp>
      <p:sp>
        <p:nvSpPr>
          <p:cNvPr id="3" name="Oval 2"/>
          <p:cNvSpPr/>
          <p:nvPr/>
        </p:nvSpPr>
        <p:spPr>
          <a:xfrm>
            <a:off x="2055812" y="1057845"/>
            <a:ext cx="466203" cy="468172"/>
          </a:xfrm>
          <a:prstGeom prst="ellipse">
            <a:avLst/>
          </a:prstGeom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2306211" y="1565133"/>
            <a:ext cx="7246096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1400" b="1" dirty="0"/>
              <a:t>Used genetic algorithm to come up with optimal scalar values for each class</a:t>
            </a:r>
          </a:p>
        </p:txBody>
      </p:sp>
      <p:sp>
        <p:nvSpPr>
          <p:cNvPr id="39" name="Oval 38"/>
          <p:cNvSpPr/>
          <p:nvPr/>
        </p:nvSpPr>
        <p:spPr>
          <a:xfrm>
            <a:off x="2055812" y="1565325"/>
            <a:ext cx="466203" cy="468172"/>
          </a:xfrm>
          <a:prstGeom prst="ellipse">
            <a:avLst/>
          </a:prstGeom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06211" y="2085864"/>
            <a:ext cx="7246096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1400" b="1" dirty="0" smtClean="0"/>
              <a:t>Study the relationship between residuals and independent variables to create new features</a:t>
            </a:r>
            <a:endParaRPr lang="en-US" sz="1400" b="1" dirty="0"/>
          </a:p>
        </p:txBody>
      </p:sp>
      <p:sp>
        <p:nvSpPr>
          <p:cNvPr id="41" name="Oval 40"/>
          <p:cNvSpPr/>
          <p:nvPr/>
        </p:nvSpPr>
        <p:spPr>
          <a:xfrm>
            <a:off x="2055812" y="2072805"/>
            <a:ext cx="466203" cy="468172"/>
          </a:xfrm>
          <a:prstGeom prst="ellipse">
            <a:avLst/>
          </a:prstGeom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546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055812" y="177801"/>
            <a:ext cx="9782801" cy="1041400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Features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985054908"/>
              </p:ext>
            </p:extLst>
          </p:nvPr>
        </p:nvGraphicFramePr>
        <p:xfrm>
          <a:off x="1751012" y="4114800"/>
          <a:ext cx="8125883" cy="248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923212" y="4598894"/>
            <a:ext cx="2793118" cy="618214"/>
            <a:chOff x="3606097" y="3203999"/>
            <a:chExt cx="2793118" cy="618214"/>
          </a:xfrm>
        </p:grpSpPr>
        <p:sp>
          <p:nvSpPr>
            <p:cNvPr id="4" name="TextBox 1"/>
            <p:cNvSpPr txBox="1"/>
            <p:nvPr/>
          </p:nvSpPr>
          <p:spPr>
            <a:xfrm>
              <a:off x="5789611" y="3203999"/>
              <a:ext cx="609604" cy="25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200" b="0" u="sng" dirty="0" smtClean="0">
                  <a:solidFill>
                    <a:schemeClr val="bg1"/>
                  </a:solidFill>
                </a:rPr>
                <a:t>49%</a:t>
              </a:r>
              <a:endParaRPr lang="en-US" sz="1200" b="0" u="sng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2"/>
            <p:cNvSpPr txBox="1"/>
            <p:nvPr/>
          </p:nvSpPr>
          <p:spPr>
            <a:xfrm>
              <a:off x="5789611" y="3395457"/>
              <a:ext cx="609604" cy="25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200" b="0" u="sng" dirty="0" smtClean="0">
                  <a:solidFill>
                    <a:schemeClr val="bg1"/>
                  </a:solidFill>
                </a:rPr>
                <a:t>39%</a:t>
              </a:r>
              <a:endParaRPr lang="en-US" sz="1200" b="0" u="sng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606097" y="3330388"/>
              <a:ext cx="2194557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606097" y="3511927"/>
              <a:ext cx="2194557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971854" y="3693465"/>
              <a:ext cx="1828800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2"/>
            <p:cNvSpPr txBox="1"/>
            <p:nvPr/>
          </p:nvSpPr>
          <p:spPr>
            <a:xfrm>
              <a:off x="5789611" y="3563670"/>
              <a:ext cx="609604" cy="25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200" u="sng" dirty="0" smtClean="0">
                  <a:solidFill>
                    <a:schemeClr val="bg1"/>
                  </a:solidFill>
                </a:rPr>
                <a:t>41</a:t>
              </a:r>
              <a:r>
                <a:rPr lang="en-US" sz="1200" b="0" u="sng" dirty="0" smtClean="0">
                  <a:solidFill>
                    <a:schemeClr val="bg1"/>
                  </a:solidFill>
                </a:rPr>
                <a:t>%</a:t>
              </a:r>
              <a:endParaRPr lang="en-US" sz="1200" b="0" u="sng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446212" y="914400"/>
            <a:ext cx="8763000" cy="30480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Flags: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Employment_Info_1_Flag, Employment_Info_4_Flag, Employment_Info_6_Flag, Insurance_History_5_Flag, Family_Hist_2_Flag, Family_Hist_3_Flag, Family_Hist_4_Flag, Family_Hist_5_Flag, Medical_History_1_Flag, Medical_History_10_Flag, Medical_History_15_Flag, Medical_History_24_Flag, Medical_History_32_Flag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Engineered: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BMI</a:t>
            </a:r>
            <a:r>
              <a:rPr lang="en-US" sz="1600" baseline="30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, BMI</a:t>
            </a:r>
            <a:r>
              <a:rPr lang="en-US" sz="1600" baseline="30000" dirty="0">
                <a:solidFill>
                  <a:schemeClr val="bg1"/>
                </a:solidFill>
              </a:rPr>
              <a:t>3</a:t>
            </a:r>
            <a:r>
              <a:rPr lang="en-US" sz="1600" dirty="0">
                <a:solidFill>
                  <a:schemeClr val="bg1"/>
                </a:solidFill>
              </a:rPr>
              <a:t> , BMI</a:t>
            </a:r>
            <a:r>
              <a:rPr lang="en-US" sz="1600" baseline="30000" dirty="0">
                <a:solidFill>
                  <a:schemeClr val="bg1"/>
                </a:solidFill>
              </a:rPr>
              <a:t>4</a:t>
            </a:r>
            <a:r>
              <a:rPr lang="en-US" sz="1600" dirty="0">
                <a:solidFill>
                  <a:schemeClr val="bg1"/>
                </a:solidFill>
              </a:rPr>
              <a:t> , BMI</a:t>
            </a:r>
            <a:r>
              <a:rPr lang="en-US" sz="1600" baseline="30000" dirty="0">
                <a:solidFill>
                  <a:schemeClr val="bg1"/>
                </a:solidFill>
              </a:rPr>
              <a:t>5</a:t>
            </a:r>
            <a:r>
              <a:rPr lang="en-US" sz="1600" dirty="0">
                <a:solidFill>
                  <a:schemeClr val="bg1"/>
                </a:solidFill>
              </a:rPr>
              <a:t> , </a:t>
            </a:r>
            <a:r>
              <a:rPr lang="en-US" sz="1600" dirty="0" smtClean="0">
                <a:solidFill>
                  <a:schemeClr val="bg1"/>
                </a:solidFill>
              </a:rPr>
              <a:t>BMI</a:t>
            </a:r>
            <a:r>
              <a:rPr lang="en-US" sz="1600" baseline="30000" dirty="0" smtClean="0">
                <a:solidFill>
                  <a:schemeClr val="bg1"/>
                </a:solidFill>
              </a:rPr>
              <a:t>6</a:t>
            </a:r>
            <a:r>
              <a:rPr lang="en-US" sz="1600" dirty="0" smtClean="0">
                <a:solidFill>
                  <a:schemeClr val="bg1"/>
                </a:solidFill>
              </a:rPr>
              <a:t> ,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Age</a:t>
            </a:r>
            <a:r>
              <a:rPr lang="en-US" sz="1600" baseline="30000" dirty="0" smtClean="0">
                <a:solidFill>
                  <a:schemeClr val="bg1"/>
                </a:solidFill>
              </a:rPr>
              <a:t>2</a:t>
            </a:r>
            <a:r>
              <a:rPr lang="en-US" sz="1600" dirty="0" smtClean="0">
                <a:solidFill>
                  <a:schemeClr val="bg1"/>
                </a:solidFill>
              </a:rPr>
              <a:t>, Wt</a:t>
            </a:r>
            <a:r>
              <a:rPr lang="en-US" sz="1600" baseline="30000" dirty="0" smtClean="0">
                <a:solidFill>
                  <a:schemeClr val="bg1"/>
                </a:solidFill>
              </a:rPr>
              <a:t>2</a:t>
            </a:r>
            <a:r>
              <a:rPr lang="en-US" sz="1600" dirty="0" smtClean="0">
                <a:solidFill>
                  <a:schemeClr val="bg1"/>
                </a:solidFill>
              </a:rPr>
              <a:t>, Wt</a:t>
            </a:r>
            <a:r>
              <a:rPr lang="en-US" sz="1600" baseline="30000" dirty="0" smtClean="0">
                <a:solidFill>
                  <a:schemeClr val="bg1"/>
                </a:solidFill>
              </a:rPr>
              <a:t>3</a:t>
            </a:r>
            <a:r>
              <a:rPr lang="en-US" sz="1600" dirty="0" smtClean="0">
                <a:solidFill>
                  <a:schemeClr val="bg1"/>
                </a:solidFill>
              </a:rPr>
              <a:t>, Wt</a:t>
            </a:r>
            <a:r>
              <a:rPr lang="en-US" sz="1600" baseline="30000" dirty="0" smtClean="0">
                <a:solidFill>
                  <a:schemeClr val="bg1"/>
                </a:solidFill>
              </a:rPr>
              <a:t>4</a:t>
            </a:r>
            <a:r>
              <a:rPr lang="en-US" sz="1600" dirty="0">
                <a:solidFill>
                  <a:schemeClr val="bg1"/>
                </a:solidFill>
              </a:rPr>
              <a:t>, Wt</a:t>
            </a:r>
            <a:r>
              <a:rPr lang="en-US" sz="1600" baseline="30000" dirty="0">
                <a:solidFill>
                  <a:schemeClr val="bg1"/>
                </a:solidFill>
              </a:rPr>
              <a:t>5</a:t>
            </a:r>
            <a:r>
              <a:rPr lang="en-US" sz="1600" dirty="0">
                <a:solidFill>
                  <a:schemeClr val="bg1"/>
                </a:solidFill>
              </a:rPr>
              <a:t>, ln(Insurance_History_5), (Insured_Info_3)</a:t>
            </a:r>
            <a:r>
              <a:rPr lang="en-US" sz="1600" baseline="30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chemeClr val="bg1"/>
                </a:solidFill>
              </a:rPr>
              <a:t>Medical_History_1)</a:t>
            </a:r>
            <a:r>
              <a:rPr lang="en-US" sz="1600" baseline="30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, (</a:t>
            </a:r>
            <a:r>
              <a:rPr lang="en-US" sz="1600" dirty="0" smtClean="0">
                <a:solidFill>
                  <a:schemeClr val="bg1"/>
                </a:solidFill>
              </a:rPr>
              <a:t>Medical_History_1)</a:t>
            </a:r>
            <a:r>
              <a:rPr lang="en-US" sz="1600" baseline="30000" dirty="0" smtClean="0">
                <a:solidFill>
                  <a:schemeClr val="bg1"/>
                </a:solidFill>
              </a:rPr>
              <a:t>3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smtClean="0">
                <a:solidFill>
                  <a:schemeClr val="bg1"/>
                </a:solidFill>
              </a:rPr>
              <a:t>Medical_History_1)</a:t>
            </a:r>
            <a:r>
              <a:rPr lang="en-US" sz="1600" baseline="30000" dirty="0" smtClean="0">
                <a:solidFill>
                  <a:schemeClr val="bg1"/>
                </a:solidFill>
              </a:rPr>
              <a:t>4</a:t>
            </a:r>
            <a:r>
              <a:rPr lang="en-US" sz="1600" dirty="0" smtClean="0">
                <a:solidFill>
                  <a:schemeClr val="bg1"/>
                </a:solidFill>
              </a:rPr>
              <a:t> ,</a:t>
            </a:r>
            <a:endParaRPr lang="en-US" sz="1600" baseline="300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(Product_Info_4)</a:t>
            </a:r>
            <a:r>
              <a:rPr lang="en-US" sz="1600" baseline="30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, (Product_Info_4)</a:t>
            </a:r>
            <a:r>
              <a:rPr lang="en-US" sz="1600" baseline="30000" dirty="0">
                <a:solidFill>
                  <a:schemeClr val="bg1"/>
                </a:solidFill>
              </a:rPr>
              <a:t>3</a:t>
            </a:r>
            <a:r>
              <a:rPr lang="en-US" sz="1600" dirty="0">
                <a:solidFill>
                  <a:schemeClr val="bg1"/>
                </a:solidFill>
              </a:rPr>
              <a:t>, (Product_Info_4)</a:t>
            </a:r>
            <a:r>
              <a:rPr lang="en-US" sz="1600" baseline="30000" dirty="0">
                <a:solidFill>
                  <a:schemeClr val="bg1"/>
                </a:solidFill>
              </a:rPr>
              <a:t>4</a:t>
            </a:r>
            <a:r>
              <a:rPr lang="en-US" sz="1600" dirty="0">
                <a:solidFill>
                  <a:schemeClr val="bg1"/>
                </a:solidFill>
              </a:rPr>
              <a:t>, (Product_Info_4)</a:t>
            </a:r>
            <a:r>
              <a:rPr lang="en-US" sz="1600" baseline="30000" dirty="0">
                <a:solidFill>
                  <a:schemeClr val="bg1"/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36459" y="4572000"/>
            <a:ext cx="3276600" cy="618214"/>
          </a:xfrm>
          <a:prstGeom prst="round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7812" y="2861785"/>
            <a:ext cx="5105400" cy="533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b="1" dirty="0" smtClean="0">
                <a:latin typeface="Cambria" panose="02040503050406030204" pitchFamily="18" charset="0"/>
              </a:rPr>
              <a:t>Appendix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395" y="3547585"/>
            <a:ext cx="73152" cy="7315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53671" y="3776185"/>
            <a:ext cx="228600" cy="2286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39650" y="3746877"/>
            <a:ext cx="64008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(I) Variables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9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177800"/>
            <a:ext cx="9782801" cy="1239837"/>
          </a:xfrm>
        </p:spPr>
        <p:txBody>
          <a:bodyPr anchor="t">
            <a:normAutofit/>
          </a:bodyPr>
          <a:lstStyle/>
          <a:p>
            <a:r>
              <a:rPr lang="en-US" sz="2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Variables I</a:t>
            </a:r>
            <a:endParaRPr lang="en-US" sz="2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055812" y="1524000"/>
          <a:ext cx="7391400" cy="5197504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118820"/>
                <a:gridCol w="527258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100" dirty="0"/>
                        <a:t>Variable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Id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unique identifier associated with an application.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Product_Info_1-7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normalized variables relating to the product applied for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Ins_Age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Normalized age of applicant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Ht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Normalized height of applicant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dirty="0" err="1"/>
                        <a:t>Wt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Normalized weight of applicant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BMI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Normalized BMI of applicant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Employment_Info_1-6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normalized variables relating to the employment history of the applicant.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InsuredInfo_1-6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normalized variables providing information about the applicant.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Insurance_History_1-9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normalized variables relating to the insurance history of the applicant.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Family_Hist_1-5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normalized variables relating to the family history of the applicant.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Medical_History_1-41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normalized variables relating to the medical history of the applicant.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/>
                        <a:t>Medical_Keyword_1-48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set of dummy variables relating to the presence of/absence of a medical keyword being associated with the application.</a:t>
                      </a:r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dirty="0"/>
                        <a:t>Response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82880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This is the target variable, an ordinal variable relating to the final decision associated with an application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49696" marR="49696" marT="24848" marB="248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0</TotalTime>
  <Words>1021</Words>
  <Application>Microsoft Office PowerPoint</Application>
  <PresentationFormat>Custom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</vt:lpstr>
      <vt:lpstr>Century Gothic</vt:lpstr>
      <vt:lpstr>Euphemia</vt:lpstr>
      <vt:lpstr>Times New Roman</vt:lpstr>
      <vt:lpstr>Jigsaw design template</vt:lpstr>
      <vt:lpstr>CIS-SCM 593: Applied Project Presentation II</vt:lpstr>
      <vt:lpstr>PowerPoint Presentation</vt:lpstr>
      <vt:lpstr>Recap:</vt:lpstr>
      <vt:lpstr>After Interim Presentation</vt:lpstr>
      <vt:lpstr>A Business Perspective</vt:lpstr>
      <vt:lpstr>Label Space Dimension Reduction using Genetic Algorithms</vt:lpstr>
      <vt:lpstr>New Features</vt:lpstr>
      <vt:lpstr>PowerPoint Presentation</vt:lpstr>
      <vt:lpstr>Variables I</vt:lpstr>
      <vt:lpstr>Variables II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2016-03-21T08:34:38Z</dcterms:created>
  <dcterms:modified xsi:type="dcterms:W3CDTF">2016-04-26T20:19:00Z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