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9"/>
  </p:notesMasterIdLst>
  <p:handoutMasterIdLst>
    <p:handoutMasterId r:id="rId20"/>
  </p:handoutMasterIdLst>
  <p:sldIdLst>
    <p:sldId id="256" r:id="rId4"/>
    <p:sldId id="291" r:id="rId5"/>
    <p:sldId id="301" r:id="rId6"/>
    <p:sldId id="302" r:id="rId7"/>
    <p:sldId id="303" r:id="rId8"/>
    <p:sldId id="310" r:id="rId9"/>
    <p:sldId id="295" r:id="rId10"/>
    <p:sldId id="305" r:id="rId11"/>
    <p:sldId id="311" r:id="rId12"/>
    <p:sldId id="306" r:id="rId13"/>
    <p:sldId id="307" r:id="rId14"/>
    <p:sldId id="308" r:id="rId15"/>
    <p:sldId id="265" r:id="rId16"/>
    <p:sldId id="309" r:id="rId17"/>
    <p:sldId id="312" r:id="rId1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9323B9-9912-4728-934A-271E291F5501}" v="537" dt="2023-01-22T13:45:41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16" autoAdjust="0"/>
    <p:restoredTop sz="82958" autoAdjust="0"/>
  </p:normalViewPr>
  <p:slideViewPr>
    <p:cSldViewPr>
      <p:cViewPr varScale="1">
        <p:scale>
          <a:sx n="137" d="100"/>
          <a:sy n="137" d="100"/>
        </p:scale>
        <p:origin x="1450" y="77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F3718C1-1444-39F4-5674-C63D732020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41FC4-0583-0486-F693-CE5A05E0D90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DA05D5-EC84-4990-8BCE-F73D60F7B097}" type="datetimeFigureOut">
              <a:rPr lang="en-IL" smtClean="0"/>
              <a:t>22/01/2023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45C4A0-2246-08D0-327C-9A876B44E0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FBC993-4CC6-78E0-B5C6-B01084EF9E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A5DDF-8983-48DB-A6B6-87A2365CE45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273853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2023-01-22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495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1903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848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Meet Jenny.</a:t>
            </a:r>
          </a:p>
          <a:p>
            <a:r>
              <a:rPr lang="en-US" dirty="0"/>
              <a:t>Jenny is a mother of 3 and works full time.</a:t>
            </a:r>
          </a:p>
          <a:p>
            <a:r>
              <a:rPr lang="en-US" dirty="0"/>
              <a:t>Jenny's daily routine is busy and exhausting and in addition to the routine she has several other tasks this morning:</a:t>
            </a:r>
          </a:p>
          <a:p>
            <a:r>
              <a:rPr lang="en-US" dirty="0"/>
              <a:t>1. Take the dog for a walk.</a:t>
            </a:r>
          </a:p>
          <a:p>
            <a:r>
              <a:rPr lang="en-US" dirty="0"/>
              <a:t>2. Go to the bakery and buy a cake for her older child's birthday.</a:t>
            </a:r>
          </a:p>
          <a:p>
            <a:r>
              <a:rPr lang="en-US" dirty="0"/>
              <a:t>3. Go to the post office and pick up an important package that arrived.</a:t>
            </a:r>
          </a:p>
          <a:p>
            <a:endParaRPr lang="en-US" dirty="0"/>
          </a:p>
          <a:p>
            <a:r>
              <a:rPr lang="en-US" dirty="0"/>
              <a:t>Most of us have encountered such a situation.</a:t>
            </a:r>
            <a:br>
              <a:rPr lang="en-US" dirty="0"/>
            </a:br>
            <a:r>
              <a:rPr lang="en-US" dirty="0"/>
              <a:t>I guess we would be happy if there was someone who could help us with all these tasks.</a:t>
            </a:r>
          </a:p>
          <a:p>
            <a:r>
              <a:rPr lang="en-US" dirty="0"/>
              <a:t>So there is someone like that.</a:t>
            </a:r>
          </a:p>
          <a:p>
            <a:r>
              <a:rPr lang="en-US" dirty="0"/>
              <a:t>Meet the boy Adam who is looking for money for the summer vacation.</a:t>
            </a:r>
          </a:p>
          <a:p>
            <a:r>
              <a:rPr lang="en-US" dirty="0"/>
              <a:t>He suggests to Jenny that he take out the dog instead.</a:t>
            </a:r>
          </a:p>
          <a:p>
            <a:endParaRPr lang="en-US" dirty="0"/>
          </a:p>
          <a:p>
            <a:r>
              <a:rPr lang="en-US" dirty="0"/>
              <a:t>Alice is a student looking for extra income. She just has an hour free from school and suggests to Jenny that she bring the cake.</a:t>
            </a:r>
          </a:p>
          <a:p>
            <a:r>
              <a:rPr lang="en-US" dirty="0"/>
              <a:t>And Bob is just at the post office and offers Jenny that he will pick up the package and bring it to her.</a:t>
            </a:r>
          </a:p>
          <a:p>
            <a:endParaRPr lang="en-US" dirty="0"/>
          </a:p>
          <a:p>
            <a:r>
              <a:rPr lang="en-US" dirty="0"/>
              <a:t>And that way Jenny will be able to come to work calm and happy.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174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saw Jenny and the complex situation she was in, that's why we offer our solution: </a:t>
            </a:r>
            <a:r>
              <a:rPr lang="en-US" b="1" dirty="0"/>
              <a:t>Doit</a:t>
            </a:r>
            <a:r>
              <a:rPr lang="en-US" dirty="0"/>
              <a:t> that will make our life easier.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So, what is </a:t>
            </a:r>
            <a:r>
              <a:rPr lang="en-US" b="1" dirty="0"/>
              <a:t>Doit, </a:t>
            </a:r>
            <a:r>
              <a:rPr lang="en-US" b="0" dirty="0"/>
              <a:t>Doit is a </a:t>
            </a:r>
            <a:r>
              <a:rPr lang="en-US" sz="1200" dirty="0">
                <a:effectLst/>
                <a:latin typeface="Nunito Black" pitchFamily="2" charset="0"/>
                <a:ea typeface="Calibri" panose="020F0502020204030204" pitchFamily="34" charset="0"/>
              </a:rPr>
              <a:t>Platform </a:t>
            </a:r>
            <a:r>
              <a:rPr lang="en-IL" sz="1200" dirty="0">
                <a:effectLst/>
                <a:latin typeface="Nunito Black" pitchFamily="2" charset="0"/>
                <a:ea typeface="Calibri" panose="020F0502020204030204" pitchFamily="34" charset="0"/>
              </a:rPr>
              <a:t>for providing and </a:t>
            </a:r>
            <a:r>
              <a:rPr lang="en-US" sz="1200" dirty="0">
                <a:effectLst/>
                <a:latin typeface="Nunito Black" pitchFamily="2" charset="0"/>
                <a:ea typeface="Calibri" panose="020F0502020204030204" pitchFamily="34" charset="0"/>
              </a:rPr>
              <a:t>consuming </a:t>
            </a:r>
            <a:r>
              <a:rPr lang="en-IL" sz="1200" dirty="0">
                <a:effectLst/>
                <a:latin typeface="Nunito Black" pitchFamily="2" charset="0"/>
                <a:ea typeface="Calibri" panose="020F0502020204030204" pitchFamily="34" charset="0"/>
              </a:rPr>
              <a:t>services based on user</a:t>
            </a:r>
            <a:r>
              <a:rPr lang="en-US" sz="1200" dirty="0">
                <a:effectLst/>
                <a:latin typeface="Nunito Black" pitchFamily="2" charset="0"/>
                <a:ea typeface="Calibri" panose="020F0502020204030204" pitchFamily="34" charset="0"/>
              </a:rPr>
              <a:t> </a:t>
            </a:r>
            <a:r>
              <a:rPr lang="en-IL" sz="1200" dirty="0">
                <a:effectLst/>
                <a:latin typeface="Nunito Black" pitchFamily="2" charset="0"/>
                <a:ea typeface="Calibri" panose="020F0502020204030204" pitchFamily="34" charset="0"/>
              </a:rPr>
              <a:t>preferences using a recommendation engine</a:t>
            </a:r>
            <a:r>
              <a:rPr lang="en-US" sz="1200" dirty="0">
                <a:latin typeface="Nunito Black" pitchFamily="2" charset="0"/>
                <a:ea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Nunito Black" pitchFamily="2" charset="0"/>
                <a:ea typeface="Calibri" panose="020F0502020204030204" pitchFamily="34" charset="0"/>
              </a:rPr>
              <a:t>In more simple words, we have 2 kinds of users: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Nunito Black" pitchFamily="2" charset="0"/>
                <a:ea typeface="Calibri" panose="020F0502020204030204" pitchFamily="34" charset="0"/>
              </a:rPr>
              <a:t>1. </a:t>
            </a:r>
            <a:r>
              <a:rPr lang="en-IL" sz="1200" dirty="0">
                <a:latin typeface="Nunito Black" pitchFamily="2" charset="0"/>
              </a:rPr>
              <a:t>The user who requested the service</a:t>
            </a:r>
            <a:r>
              <a:rPr lang="en-US" sz="1200" dirty="0">
                <a:latin typeface="Nunito Black" pitchFamily="2" charset="0"/>
              </a:rPr>
              <a:t>, just like Jenny.</a:t>
            </a:r>
            <a:endParaRPr lang="en-IL" sz="1200" dirty="0">
              <a:latin typeface="Nunito Black" pitchFamily="2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Nunito Black" pitchFamily="2" charset="0"/>
                <a:ea typeface="Calibri" panose="020F0502020204030204" pitchFamily="34" charset="0"/>
              </a:rPr>
              <a:t>2. And </a:t>
            </a:r>
            <a:r>
              <a:rPr lang="en-IL" sz="1200" dirty="0">
                <a:latin typeface="Nunito Black" pitchFamily="2" charset="0"/>
              </a:rPr>
              <a:t>The user who provides the service</a:t>
            </a:r>
            <a:r>
              <a:rPr lang="en-US" sz="1200" dirty="0">
                <a:latin typeface="Nunito Black" pitchFamily="2" charset="0"/>
              </a:rPr>
              <a:t> just like Adam, Bob and Alice.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Nunito Black" pitchFamily="2" charset="0"/>
              </a:rPr>
              <a:t>Each user can do both things: provide and service.</a:t>
            </a:r>
            <a:endParaRPr lang="en-IL" sz="1200" dirty="0">
              <a:latin typeface="Nunito Black" pitchFamily="2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Nunito Black" pitchFamily="2" charset="0"/>
              <a:ea typeface="Calibri" panose="020F050202020403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Nunito Black" pitchFamily="2" charset="0"/>
              <a:cs typeface="Arial" pitchFamily="34" charset="0"/>
            </a:endParaRPr>
          </a:p>
          <a:p>
            <a:r>
              <a:rPr lang="en-US" dirty="0"/>
              <a:t>How will the user use Doit? We would like to develop a mobile application for Doit.</a:t>
            </a:r>
          </a:p>
          <a:p>
            <a:r>
              <a:rPr lang="en-US" dirty="0"/>
              <a:t>Our application will be cross platform application, which means that both iOS and Android users can use it.</a:t>
            </a:r>
          </a:p>
          <a:p>
            <a:r>
              <a:rPr lang="en-US" dirty="0"/>
              <a:t>We choose to develop the front</a:t>
            </a:r>
            <a:r>
              <a:rPr lang="he-IL" dirty="0"/>
              <a:t>-</a:t>
            </a:r>
            <a:r>
              <a:rPr lang="en-US" dirty="0"/>
              <a:t>end with Flutter, since we are students and lack of time, we wanted take advantage of the concept of code once and use it on multiple Operating 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264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Heebo" pitchFamily="2" charset="-79"/>
                <a:ea typeface="Calibri" panose="020F0502020204030204" pitchFamily="34" charset="0"/>
              </a:rPr>
              <a:t>1. </a:t>
            </a:r>
            <a:r>
              <a:rPr lang="en-IL" sz="1800" dirty="0">
                <a:effectLst/>
                <a:latin typeface="Heebo" pitchFamily="2" charset="-79"/>
                <a:ea typeface="Calibri" panose="020F0502020204030204" pitchFamily="34" charset="0"/>
              </a:rPr>
              <a:t>Today, there is a group on Facebook for any topic. in Israel, for example, there is a group called "need something"? which counts </a:t>
            </a:r>
            <a:r>
              <a:rPr lang="en-US" sz="1800" dirty="0">
                <a:effectLst/>
                <a:latin typeface="Heebo" pitchFamily="2" charset="-79"/>
                <a:ea typeface="Calibri" panose="020F0502020204030204" pitchFamily="34" charset="0"/>
              </a:rPr>
              <a:t>thousands of</a:t>
            </a:r>
            <a:r>
              <a:rPr lang="en-IL" sz="1800" dirty="0">
                <a:effectLst/>
                <a:latin typeface="Heebo" pitchFamily="2" charset="-79"/>
                <a:ea typeface="Calibri" panose="020F0502020204030204" pitchFamily="34" charset="0"/>
              </a:rPr>
              <a:t> people. In this group, people post demands or questions and other people provide the required services/answers.</a:t>
            </a:r>
            <a:endParaRPr lang="en-US" sz="1800" dirty="0">
              <a:effectLst/>
              <a:latin typeface="Heebo" pitchFamily="2" charset="-79"/>
              <a:ea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Heebo" pitchFamily="2" charset="-79"/>
              </a:rPr>
              <a:t>The problem with it, is that it is not dedicated for this purpose.</a:t>
            </a:r>
          </a:p>
          <a:p>
            <a:endParaRPr lang="en-US" sz="1800" dirty="0">
              <a:effectLst/>
              <a:latin typeface="Heebo" pitchFamily="2" charset="-79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Heebo" pitchFamily="2" charset="-79"/>
              </a:rPr>
              <a:t>2. </a:t>
            </a:r>
            <a:r>
              <a:rPr lang="en-IL" sz="1800" dirty="0">
                <a:effectLst/>
                <a:latin typeface="Heebo" pitchFamily="2" charset="-79"/>
                <a:ea typeface="Calibri" panose="020F0502020204030204" pitchFamily="34" charset="0"/>
                <a:cs typeface="Arial" panose="020B0604020202020204" pitchFamily="34" charset="0"/>
              </a:rPr>
              <a:t>Thumbtack allows users to find the right people for all their projects</a:t>
            </a:r>
            <a:r>
              <a:rPr lang="en-US" sz="1800" dirty="0">
                <a:effectLst/>
                <a:latin typeface="Heebo" pitchFamily="2" charset="-79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IL" sz="1800" dirty="0">
                <a:effectLst/>
                <a:latin typeface="Heebo" pitchFamily="2" charset="-79"/>
                <a:ea typeface="Calibri" panose="020F0502020204030204" pitchFamily="34" charset="0"/>
                <a:cs typeface="Arial" panose="020B0604020202020204" pitchFamily="34" charset="0"/>
              </a:rPr>
              <a:t> The service providers are professionals</a:t>
            </a:r>
            <a:r>
              <a:rPr lang="en-US" sz="1800" dirty="0">
                <a:effectLst/>
                <a:latin typeface="Heebo" pitchFamily="2" charset="-79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Heebo" pitchFamily="2" charset="-79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Heebo" pitchFamily="2" charset="-79"/>
                <a:ea typeface="Calibri" panose="020F0502020204030204" pitchFamily="34" charset="0"/>
                <a:cs typeface="Arial" panose="020B0604020202020204" pitchFamily="34" charset="0"/>
              </a:rPr>
              <a:t>3. </a:t>
            </a:r>
            <a:r>
              <a:rPr lang="en-IL" sz="1800" dirty="0">
                <a:effectLst/>
                <a:latin typeface="Heebo" pitchFamily="2" charset="-79"/>
                <a:ea typeface="Calibri" panose="020F0502020204030204" pitchFamily="34" charset="0"/>
              </a:rPr>
              <a:t>UrbanClap is </a:t>
            </a:r>
            <a:r>
              <a:rPr lang="en-US" sz="1800" dirty="0">
                <a:effectLst/>
                <a:latin typeface="Heebo" pitchFamily="2" charset="-79"/>
                <a:ea typeface="Calibri" panose="020F0502020204030204" pitchFamily="34" charset="0"/>
              </a:rPr>
              <a:t>a large </a:t>
            </a:r>
            <a:r>
              <a:rPr lang="en-IL" sz="1800" dirty="0">
                <a:effectLst/>
                <a:latin typeface="Heebo" pitchFamily="2" charset="-79"/>
                <a:ea typeface="Calibri" panose="020F0502020204030204" pitchFamily="34" charset="0"/>
              </a:rPr>
              <a:t>home service provider that connects customers to service professionals to meet their daily needs.</a:t>
            </a:r>
            <a:r>
              <a:rPr lang="en-US" sz="1800" dirty="0">
                <a:effectLst/>
                <a:latin typeface="Heebo" pitchFamily="2" charset="-79"/>
                <a:ea typeface="Calibri" panose="020F0502020204030204" pitchFamily="34" charset="0"/>
              </a:rPr>
              <a:t> Again – </a:t>
            </a:r>
            <a:r>
              <a:rPr lang="en-IL" sz="1800" dirty="0">
                <a:effectLst/>
                <a:latin typeface="Heebo" pitchFamily="2" charset="-79"/>
                <a:ea typeface="Calibri" panose="020F0502020204030204" pitchFamily="34" charset="0"/>
                <a:cs typeface="Arial" panose="020B0604020202020204" pitchFamily="34" charset="0"/>
              </a:rPr>
              <a:t>professionals</a:t>
            </a:r>
            <a:r>
              <a:rPr lang="en-US" sz="1800" dirty="0">
                <a:effectLst/>
                <a:latin typeface="Heebo" pitchFamily="2" charset="-79"/>
                <a:ea typeface="Calibri" panose="020F0502020204030204" pitchFamily="34" charset="0"/>
                <a:cs typeface="Arial" panose="020B0604020202020204" pitchFamily="34" charset="0"/>
              </a:rPr>
              <a:t> only.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Heebo" pitchFamily="2" charset="-79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Heebo" pitchFamily="2" charset="-79"/>
                <a:ea typeface="Calibri" panose="020F0502020204030204" pitchFamily="34" charset="0"/>
                <a:cs typeface="Arial" panose="020B0604020202020204" pitchFamily="34" charset="0"/>
              </a:rPr>
              <a:t>4. </a:t>
            </a:r>
            <a:r>
              <a:rPr lang="en-US" sz="1800" dirty="0" err="1">
                <a:effectLst/>
                <a:latin typeface="Heebo" pitchFamily="2" charset="-79"/>
                <a:ea typeface="Calibri" panose="020F0502020204030204" pitchFamily="34" charset="0"/>
                <a:cs typeface="Arial" panose="020B0604020202020204" pitchFamily="34" charset="0"/>
              </a:rPr>
              <a:t>Bizzby</a:t>
            </a:r>
            <a:r>
              <a:rPr lang="en-US" sz="1800" dirty="0">
                <a:effectLst/>
                <a:latin typeface="Heebo" pitchFamily="2" charset="-79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IL" sz="1800" dirty="0">
                <a:effectLst/>
                <a:latin typeface="Heebo" pitchFamily="2" charset="-79"/>
                <a:ea typeface="Calibri" panose="020F0502020204030204" pitchFamily="34" charset="0"/>
              </a:rPr>
              <a:t>Services right from </a:t>
            </a:r>
            <a:r>
              <a:rPr lang="en-US" sz="1800" dirty="0">
                <a:effectLst/>
                <a:latin typeface="Heebo" pitchFamily="2" charset="-79"/>
                <a:ea typeface="Calibri" panose="020F0502020204030204" pitchFamily="34" charset="0"/>
              </a:rPr>
              <a:t>house</a:t>
            </a:r>
            <a:r>
              <a:rPr lang="en-IL" sz="1800" dirty="0">
                <a:effectLst/>
                <a:latin typeface="Heebo" pitchFamily="2" charset="-79"/>
                <a:ea typeface="Calibri" panose="020F0502020204030204" pitchFamily="34" charset="0"/>
              </a:rPr>
              <a:t> cleaning to gardening, junk removal, health, and beauty, to the child and personal care</a:t>
            </a:r>
            <a:r>
              <a:rPr lang="en-US" sz="1800" dirty="0">
                <a:effectLst/>
                <a:latin typeface="Heebo" pitchFamily="2" charset="-79"/>
                <a:ea typeface="Calibri" panose="020F0502020204030204" pitchFamily="34" charset="0"/>
              </a:rPr>
              <a:t>. Kind of similar idea, but bad implementation. Only for android and ranked in google store </a:t>
            </a:r>
            <a:r>
              <a:rPr lang="en-IL" sz="1800" dirty="0">
                <a:effectLst/>
                <a:latin typeface="Heebo" pitchFamily="2" charset="-79"/>
                <a:ea typeface="Calibri" panose="020F0502020204030204" pitchFamily="34" charset="0"/>
              </a:rPr>
              <a:t>2/5</a:t>
            </a:r>
            <a:r>
              <a:rPr lang="en-US" sz="1800" dirty="0">
                <a:effectLst/>
                <a:latin typeface="Heebo" pitchFamily="2" charset="-79"/>
                <a:ea typeface="Calibri" panose="020F0502020204030204" pitchFamily="34" charset="0"/>
              </a:rPr>
              <a:t> stars.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Heebo" pitchFamily="2" charset="-79"/>
              <a:ea typeface="Calibri" panose="020F050202020403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Heebo" pitchFamily="2" charset="-79"/>
                <a:ea typeface="Calibri" panose="020F0502020204030204" pitchFamily="34" charset="0"/>
              </a:rPr>
              <a:t>As you can see most of the existing solutions are for professional providers, we offer a different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147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Like any technology company we push AI in the presentation.</a:t>
            </a:r>
          </a:p>
          <a:p>
            <a:r>
              <a:rPr lang="en-US" dirty="0"/>
              <a:t>But in this case, we really intend to use a recommendation system model to improve the user experience.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we will also see later, one of the challenges was to choose which type of recommendation system to choose. Finally, we chose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itchFamily="2" charset="0"/>
                <a:cs typeface="Arial" pitchFamily="34" charset="0"/>
              </a:rPr>
              <a:t>Content Based Filtering.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itchFamily="2" charset="0"/>
                <a:cs typeface="Arial" pitchFamily="34" charset="0"/>
              </a:rPr>
              <a:t>That means that when user sign-up to our app, he choose the categories he likes and the system offer him service to supply based on his preferences, distance and usage history.</a:t>
            </a:r>
            <a:endParaRPr lang="ko-KR" altLang="en-US" sz="1200" b="0" dirty="0">
              <a:solidFill>
                <a:schemeClr val="tx1">
                  <a:lumMod val="75000"/>
                  <a:lumOff val="25000"/>
                </a:schemeClr>
              </a:solidFill>
              <a:latin typeface="Nunito Black" pitchFamily="2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128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are some of the main features of our application:</a:t>
            </a:r>
          </a:p>
          <a:p>
            <a:r>
              <a:rPr lang="en-US" dirty="0"/>
              <a:t>1. </a:t>
            </a:r>
            <a:r>
              <a:rPr lang="en-US" b="1" dirty="0"/>
              <a:t>Internal chat</a:t>
            </a:r>
            <a:r>
              <a:rPr lang="en-US" dirty="0"/>
              <a:t>: a chat that will allow users to communicate with each other within the application and not in different applications such as WhatsApp.</a:t>
            </a:r>
          </a:p>
          <a:p>
            <a:r>
              <a:rPr lang="en-US" dirty="0"/>
              <a:t>2. </a:t>
            </a:r>
            <a:r>
              <a:rPr lang="en-US" b="1" dirty="0"/>
              <a:t>Recommendation system: </a:t>
            </a:r>
            <a:r>
              <a:rPr lang="en-US" dirty="0"/>
              <a:t>exactly as we explained in the previous slide.</a:t>
            </a:r>
            <a:endParaRPr lang="he-IL" dirty="0"/>
          </a:p>
          <a:p>
            <a:r>
              <a:rPr lang="en-US" dirty="0"/>
              <a:t>3. </a:t>
            </a:r>
            <a:r>
              <a:rPr lang="en-US" b="1" dirty="0"/>
              <a:t>Rating system: </a:t>
            </a:r>
            <a:r>
              <a:rPr lang="en-US" dirty="0"/>
              <a:t>As with any service platform, we will allow users to rate the service providers and thus provide a motive for satisfying services at a higher level.</a:t>
            </a:r>
          </a:p>
          <a:p>
            <a:r>
              <a:rPr lang="en-US" dirty="0"/>
              <a:t>4. </a:t>
            </a:r>
            <a:r>
              <a:rPr lang="en-US" b="1" dirty="0"/>
              <a:t>Service history: </a:t>
            </a:r>
            <a:r>
              <a:rPr lang="en-US" dirty="0"/>
              <a:t>Each user will be able to view previous services they have consumed/provided with all the relevant details.</a:t>
            </a:r>
          </a:p>
          <a:p>
            <a:r>
              <a:rPr lang="en-US" dirty="0"/>
              <a:t>5. </a:t>
            </a:r>
            <a:r>
              <a:rPr lang="en-US" b="1" dirty="0"/>
              <a:t>Notifications: </a:t>
            </a:r>
            <a:r>
              <a:rPr lang="en-US" dirty="0"/>
              <a:t>in order to improve the user experience, as soon as there is an important event such as a user wishing to provide you with a service or a new service that someone requests has been published, the user will receive a notification.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427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part of the engineering process, we encountered several challenges: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b="1" dirty="0">
                <a:solidFill>
                  <a:schemeClr val="tx1"/>
                </a:solidFill>
                <a:latin typeface="Nunito Black" pitchFamily="2" charset="0"/>
              </a:rPr>
              <a:t>Choose Development Platform: </a:t>
            </a:r>
            <a:r>
              <a:rPr lang="en-US" altLang="ko-KR" dirty="0">
                <a:solidFill>
                  <a:schemeClr val="tx1"/>
                </a:solidFill>
                <a:latin typeface="Nunito Black" pitchFamily="2" charset="0"/>
              </a:rPr>
              <a:t>At first, we were debating between Flutter and React Native because we wanted a cross platform SDK, then Alex suggest us to use PWA. We some research  and eventually we decided to go with flutter, since we wanted to learn something new that getting a lot of popularity in recent years.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b="1" dirty="0">
                <a:solidFill>
                  <a:schemeClr val="tx1"/>
                </a:solidFill>
                <a:latin typeface="Nunito Black" pitchFamily="2" charset="0"/>
              </a:rPr>
              <a:t>UI/UX:</a:t>
            </a:r>
            <a:r>
              <a:rPr lang="en-US" altLang="ko-KR" b="0" dirty="0">
                <a:solidFill>
                  <a:schemeClr val="tx1"/>
                </a:solidFill>
                <a:latin typeface="Nunito Black" pitchFamily="2" charset="0"/>
              </a:rPr>
              <a:t> we are software engineers not a UI/UX designers, so one of the main aspect of successful app is the UX.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b="1" dirty="0">
                <a:solidFill>
                  <a:schemeClr val="tx1"/>
                </a:solidFill>
                <a:latin typeface="Nunito Black" pitchFamily="2" charset="0"/>
              </a:rPr>
              <a:t>Recommendation engine type:</a:t>
            </a:r>
            <a:r>
              <a:rPr lang="en-US" altLang="ko-KR" b="0" dirty="0">
                <a:solidFill>
                  <a:schemeClr val="tx1"/>
                </a:solidFill>
                <a:latin typeface="Nunito Black" pitchFamily="2" charset="0"/>
              </a:rPr>
              <a:t> as we said before we needed to choose between content based filtering and collaborative filtering and eventually we choose content based as the more suitable solution to our app.</a:t>
            </a:r>
            <a:endParaRPr lang="en-US" altLang="ko-KR" b="1" dirty="0">
              <a:solidFill>
                <a:schemeClr val="tx1"/>
              </a:solidFill>
              <a:latin typeface="Nunito Black" pitchFamily="2" charset="0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b="1" dirty="0">
              <a:solidFill>
                <a:schemeClr val="tx1"/>
              </a:solidFill>
              <a:latin typeface="Nunito Black" pitchFamily="2" charset="0"/>
            </a:endParaRPr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952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main constraint will be to learn new technologies that we have not encountered yet.</a:t>
            </a:r>
          </a:p>
          <a:p>
            <a:r>
              <a:rPr lang="en-US" dirty="0"/>
              <a:t>For the client side we will have to learn Flutter. For the server side- firebase And for the software architecture we will have to learn how to implement MVVM.</a:t>
            </a:r>
          </a:p>
          <a:p>
            <a:r>
              <a:rPr lang="en-US" dirty="0"/>
              <a:t>Before starting the implementation stage, we will have to study all the components well.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189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590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png"/><Relationship Id="rId4" Type="http://schemas.openxmlformats.org/officeDocument/2006/relationships/image" Target="../media/image4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6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320686" y="2067694"/>
            <a:ext cx="5346338" cy="2664296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Heebo" pitchFamily="2" charset="-79"/>
                <a:ea typeface="Times New Roman" panose="02020603050405020304" pitchFamily="18" charset="0"/>
                <a:cs typeface="Arial" panose="020B0604020202020204" pitchFamily="34" charset="0"/>
              </a:rPr>
              <a:t>Capstone Project Phase A</a:t>
            </a:r>
          </a:p>
          <a:p>
            <a:pPr rtl="1">
              <a:lnSpc>
                <a:spcPct val="107000"/>
              </a:lnSpc>
              <a:spcAft>
                <a:spcPts val="800"/>
              </a:spcAft>
            </a:pPr>
            <a:r>
              <a:rPr lang="en-US" sz="1800" b="1" u="sng" dirty="0">
                <a:solidFill>
                  <a:schemeClr val="accent2">
                    <a:lumMod val="75000"/>
                  </a:schemeClr>
                </a:solidFill>
                <a:effectLst/>
                <a:latin typeface="Heebo" pitchFamily="2" charset="-79"/>
                <a:ea typeface="Calibri" panose="020F0502020204030204" pitchFamily="34" charset="0"/>
                <a:cs typeface="Arial" panose="020B0604020202020204" pitchFamily="34" charset="0"/>
              </a:rPr>
              <a:t>DoIt :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effectLst/>
                <a:latin typeface="Heebo" pitchFamily="2" charset="-79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Heebo" pitchFamily="2" charset="-79"/>
                <a:ea typeface="Times New Roman" panose="02020603050405020304" pitchFamily="18" charset="0"/>
                <a:cs typeface="Arial" panose="020B0604020202020204" pitchFamily="34" charset="0"/>
              </a:rPr>
              <a:t>An application for providing and consuming services with recommendation engine</a:t>
            </a:r>
            <a:endParaRPr lang="en-US" sz="1800" b="1" dirty="0">
              <a:effectLst/>
              <a:latin typeface="Heebo" pitchFamily="2" charset="-79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rtl="1">
              <a:lnSpc>
                <a:spcPct val="107000"/>
              </a:lnSpc>
              <a:spcAft>
                <a:spcPts val="800"/>
              </a:spcAft>
            </a:pPr>
            <a:r>
              <a:rPr lang="en-IL" sz="2400" u="sng" dirty="0">
                <a:solidFill>
                  <a:schemeClr val="accent2">
                    <a:lumMod val="75000"/>
                  </a:schemeClr>
                </a:solidFill>
                <a:latin typeface="Heebo" pitchFamily="2" charset="-79"/>
              </a:rPr>
              <a:t>Supervisor</a:t>
            </a:r>
            <a:r>
              <a:rPr lang="en-US" sz="2400" u="sng" dirty="0">
                <a:solidFill>
                  <a:schemeClr val="accent2">
                    <a:lumMod val="75000"/>
                  </a:schemeClr>
                </a:solidFill>
                <a:latin typeface="Heebo" pitchFamily="2" charset="-79"/>
              </a:rPr>
              <a:t>: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L" sz="2400" dirty="0">
                <a:effectLst/>
                <a:latin typeface="Heebo" pitchFamily="2" charset="-79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en-US" sz="2400" dirty="0">
                <a:effectLst/>
                <a:latin typeface="Heebo" pitchFamily="2" charset="-79"/>
                <a:ea typeface="Calibri" panose="020F0502020204030204" pitchFamily="34" charset="0"/>
                <a:cs typeface="Arial" panose="020B0604020202020204" pitchFamily="34" charset="0"/>
              </a:rPr>
              <a:t>r</a:t>
            </a:r>
            <a:r>
              <a:rPr lang="en-IL" sz="2400" dirty="0">
                <a:effectLst/>
                <a:latin typeface="Heebo" pitchFamily="2" charset="-79"/>
                <a:ea typeface="Calibri" panose="020F0502020204030204" pitchFamily="34" charset="0"/>
                <a:cs typeface="Arial" panose="020B0604020202020204" pitchFamily="34" charset="0"/>
              </a:rPr>
              <a:t>. Alex Keselman</a:t>
            </a:r>
            <a:endParaRPr lang="en-US" sz="2400" dirty="0">
              <a:effectLst/>
              <a:latin typeface="Heebo" pitchFamily="2" charset="-79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rtl="1">
              <a:lnSpc>
                <a:spcPct val="107000"/>
              </a:lnSpc>
              <a:spcAft>
                <a:spcPts val="800"/>
              </a:spcAft>
            </a:pPr>
            <a:r>
              <a:rPr lang="en-US" sz="1800" u="sng" dirty="0">
                <a:solidFill>
                  <a:schemeClr val="accent2">
                    <a:lumMod val="75000"/>
                  </a:schemeClr>
                </a:solidFill>
                <a:latin typeface="Heebo" pitchFamily="2" charset="-79"/>
              </a:rPr>
              <a:t>Group Members: </a:t>
            </a:r>
            <a:r>
              <a:rPr lang="en-US" sz="1800" dirty="0">
                <a:latin typeface="Heebo" pitchFamily="2" charset="-79"/>
                <a:ea typeface="Calibri" panose="020F0502020204030204" pitchFamily="34" charset="0"/>
              </a:rPr>
              <a:t>Aneel Amar &amp; </a:t>
            </a:r>
            <a:r>
              <a:rPr lang="en-US" sz="1800" dirty="0">
                <a:effectLst/>
                <a:latin typeface="Heebo" pitchFamily="2" charset="-79"/>
                <a:ea typeface="Calibri" panose="020F0502020204030204" pitchFamily="34" charset="0"/>
              </a:rPr>
              <a:t>Shmuel Shaul </a:t>
            </a:r>
            <a:endParaRPr lang="en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987824" y="1270946"/>
            <a:ext cx="216024" cy="2835832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Picture 10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178665AE-2ACA-4486-E258-FDF5138C5E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686" y="1270946"/>
            <a:ext cx="3062974" cy="72007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913560-6ADB-6B5B-6EBF-CEA04A43B557}"/>
              </a:ext>
            </a:extLst>
          </p:cNvPr>
          <p:cNvSpPr txBox="1"/>
          <p:nvPr/>
        </p:nvSpPr>
        <p:spPr>
          <a:xfrm>
            <a:off x="107504" y="4746539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>
                <a:latin typeface="Nunito Black" pitchFamily="2" charset="0"/>
              </a:rPr>
              <a:t>Use Case Diagram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Nunito Black" pitchFamily="2" charset="0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4E62D83-AFA4-FA6B-29F7-2299432DC2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432" y="714462"/>
            <a:ext cx="6534008" cy="43204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EAFE38-571C-F664-29CA-B23C6BF43E2A}"/>
              </a:ext>
            </a:extLst>
          </p:cNvPr>
          <p:cNvSpPr txBox="1"/>
          <p:nvPr/>
        </p:nvSpPr>
        <p:spPr>
          <a:xfrm>
            <a:off x="107504" y="474653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117688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>
                <a:latin typeface="Nunito Black" pitchFamily="2" charset="0"/>
              </a:rPr>
              <a:t>Activity Diagram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Nunito Black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D3D7D8-8613-BC75-FB3A-6D50B5C887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" t="4863" r="2053" b="2450"/>
          <a:stretch/>
        </p:blipFill>
        <p:spPr bwMode="auto">
          <a:xfrm>
            <a:off x="290656" y="987574"/>
            <a:ext cx="8553560" cy="386790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BFA1A0-F610-4462-ED5E-370BE548519E}"/>
              </a:ext>
            </a:extLst>
          </p:cNvPr>
          <p:cNvSpPr txBox="1"/>
          <p:nvPr/>
        </p:nvSpPr>
        <p:spPr>
          <a:xfrm>
            <a:off x="107504" y="474653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041369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>
                <a:latin typeface="Nunito Black" pitchFamily="2" charset="0"/>
              </a:rPr>
              <a:t>UI Characterization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Nunito Black" pitchFamily="2" charset="0"/>
            </a:endParaRP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36B25B9-88CD-129E-4694-02321CB7D3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64" y="843558"/>
            <a:ext cx="1720532" cy="3656554"/>
          </a:xfrm>
          <a:prstGeom prst="rect">
            <a:avLst/>
          </a:prstGeom>
        </p:spPr>
      </p:pic>
      <p:pic>
        <p:nvPicPr>
          <p:cNvPr id="6" name="Picture 5" descr="A screenshot of a map&#10;&#10;Description automatically generated with medium confidence">
            <a:extLst>
              <a:ext uri="{FF2B5EF4-FFF2-40B4-BE49-F238E27FC236}">
                <a16:creationId xmlns:a16="http://schemas.microsoft.com/office/drawing/2014/main" id="{229B9AD7-E82B-6730-40B4-0FE7F02DF8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228" y="1275606"/>
            <a:ext cx="1872208" cy="3198430"/>
          </a:xfrm>
          <a:prstGeom prst="rect">
            <a:avLst/>
          </a:prstGeom>
        </p:spPr>
      </p:pic>
      <p:pic>
        <p:nvPicPr>
          <p:cNvPr id="7" name="Picture 6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14EE879D-193D-44F5-675F-CB324C5594F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275606"/>
            <a:ext cx="1871856" cy="3172192"/>
          </a:xfrm>
          <a:prstGeom prst="rect">
            <a:avLst/>
          </a:prstGeom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BC3DE8D-AB7F-36E8-BB65-6621A9FD071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1264460"/>
            <a:ext cx="1860898" cy="31833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FF5482-0EC5-9DAF-AF39-91B205AC6ACA}"/>
              </a:ext>
            </a:extLst>
          </p:cNvPr>
          <p:cNvSpPr txBox="1"/>
          <p:nvPr/>
        </p:nvSpPr>
        <p:spPr>
          <a:xfrm>
            <a:off x="758294" y="4507909"/>
            <a:ext cx="1441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Nunito Black" pitchFamily="2" charset="0"/>
                <a:cs typeface="Arial" pitchFamily="34" charset="0"/>
              </a:rPr>
              <a:t>Main Screen</a:t>
            </a:r>
            <a:endParaRPr lang="ko-KR" altLang="en-US" sz="1400" b="1" dirty="0">
              <a:latin typeface="Nunito Black" pitchFamily="2" charset="0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7558E2-03FF-3255-E966-AD327B0C6885}"/>
              </a:ext>
            </a:extLst>
          </p:cNvPr>
          <p:cNvSpPr txBox="1"/>
          <p:nvPr/>
        </p:nvSpPr>
        <p:spPr>
          <a:xfrm>
            <a:off x="2746336" y="4507909"/>
            <a:ext cx="1727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>
                <a:latin typeface="Nunito Black" pitchFamily="2" charset="0"/>
                <a:cs typeface="Arial" pitchFamily="34" charset="0"/>
              </a:defRPr>
            </a:lvl1pPr>
          </a:lstStyle>
          <a:p>
            <a:r>
              <a:rPr lang="en-US" altLang="ko-KR" dirty="0"/>
              <a:t>Search Service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43D949-883F-8417-6767-139FDD624FD9}"/>
              </a:ext>
            </a:extLst>
          </p:cNvPr>
          <p:cNvSpPr txBox="1"/>
          <p:nvPr/>
        </p:nvSpPr>
        <p:spPr>
          <a:xfrm>
            <a:off x="4860032" y="4507909"/>
            <a:ext cx="1871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>
                <a:latin typeface="Nunito Black" pitchFamily="2" charset="0"/>
                <a:cs typeface="Arial" pitchFamily="34" charset="0"/>
              </a:defRPr>
            </a:lvl1pPr>
          </a:lstStyle>
          <a:p>
            <a:r>
              <a:rPr lang="en-US" altLang="ko-KR" dirty="0"/>
              <a:t>Recommendations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2A801D-2885-0DE4-3D19-D455C7D49473}"/>
              </a:ext>
            </a:extLst>
          </p:cNvPr>
          <p:cNvSpPr txBox="1"/>
          <p:nvPr/>
        </p:nvSpPr>
        <p:spPr>
          <a:xfrm>
            <a:off x="6948264" y="4507909"/>
            <a:ext cx="1860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>
                <a:latin typeface="Nunito Black" pitchFamily="2" charset="0"/>
                <a:cs typeface="Arial" pitchFamily="34" charset="0"/>
              </a:defRPr>
            </a:lvl1pPr>
          </a:lstStyle>
          <a:p>
            <a:r>
              <a:rPr lang="en-US" altLang="ko-KR" dirty="0"/>
              <a:t>Create Request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6AB57F-7D41-F66D-7365-D7454AA20339}"/>
              </a:ext>
            </a:extLst>
          </p:cNvPr>
          <p:cNvSpPr txBox="1"/>
          <p:nvPr/>
        </p:nvSpPr>
        <p:spPr>
          <a:xfrm>
            <a:off x="107504" y="474653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73906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itchFamily="2" charset="0"/>
              </a:rPr>
              <a:t>Verification Plan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Nunito Black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BC93C3-39C2-A19D-28CA-C40AF2D09299}"/>
              </a:ext>
            </a:extLst>
          </p:cNvPr>
          <p:cNvSpPr txBox="1"/>
          <p:nvPr/>
        </p:nvSpPr>
        <p:spPr>
          <a:xfrm>
            <a:off x="467544" y="987574"/>
            <a:ext cx="7632848" cy="6802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Nunito Black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we chose to work in </a:t>
            </a:r>
            <a:r>
              <a:rPr lang="en-US" dirty="0">
                <a:latin typeface="Nunito Black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sz="1800" dirty="0">
                <a:effectLst/>
                <a:latin typeface="Nunito Black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gile development method, thus, Every sprint we test the features that were developed during the sprint.</a:t>
            </a:r>
            <a:endParaRPr lang="en-IL" sz="1600" dirty="0">
              <a:effectLst/>
              <a:latin typeface="Nunito Black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2F7B2A56-AAB7-9A3C-1DD1-4B69C9362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978668"/>
              </p:ext>
            </p:extLst>
          </p:nvPr>
        </p:nvGraphicFramePr>
        <p:xfrm>
          <a:off x="323528" y="1752046"/>
          <a:ext cx="8424937" cy="3262312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814840">
                  <a:extLst>
                    <a:ext uri="{9D8B030D-6E8A-4147-A177-3AD203B41FA5}">
                      <a16:colId xmlns:a16="http://schemas.microsoft.com/office/drawing/2014/main" val="2648206247"/>
                    </a:ext>
                  </a:extLst>
                </a:gridCol>
                <a:gridCol w="2456980">
                  <a:extLst>
                    <a:ext uri="{9D8B030D-6E8A-4147-A177-3AD203B41FA5}">
                      <a16:colId xmlns:a16="http://schemas.microsoft.com/office/drawing/2014/main" val="4197578417"/>
                    </a:ext>
                  </a:extLst>
                </a:gridCol>
                <a:gridCol w="2999083">
                  <a:extLst>
                    <a:ext uri="{9D8B030D-6E8A-4147-A177-3AD203B41FA5}">
                      <a16:colId xmlns:a16="http://schemas.microsoft.com/office/drawing/2014/main" val="3076696683"/>
                    </a:ext>
                  </a:extLst>
                </a:gridCol>
                <a:gridCol w="2154034">
                  <a:extLst>
                    <a:ext uri="{9D8B030D-6E8A-4147-A177-3AD203B41FA5}">
                      <a16:colId xmlns:a16="http://schemas.microsoft.com/office/drawing/2014/main" val="1432338102"/>
                    </a:ext>
                  </a:extLst>
                </a:gridCol>
              </a:tblGrid>
              <a:tr h="3512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900" dirty="0">
                          <a:effectLst/>
                        </a:rPr>
                        <a:t>Req. Number</a:t>
                      </a:r>
                      <a:endParaRPr lang="en-IL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230" marR="31230" marT="31230" marB="3123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900" dirty="0">
                          <a:effectLst/>
                        </a:rPr>
                        <a:t>Requirement</a:t>
                      </a:r>
                      <a:endParaRPr lang="en-IL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230" marR="31230" marT="31230" marB="3123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900" dirty="0">
                          <a:effectLst/>
                        </a:rPr>
                        <a:t>Description</a:t>
                      </a:r>
                      <a:endParaRPr lang="en-IL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230" marR="31230" marT="31230" marB="3123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900" dirty="0">
                          <a:effectLst/>
                        </a:rPr>
                        <a:t>Expected Result</a:t>
                      </a:r>
                      <a:endParaRPr lang="en-IL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230" marR="31230" marT="31230" marB="3123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486136"/>
                  </a:ext>
                </a:extLst>
              </a:tr>
              <a:tr h="73622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900" dirty="0">
                          <a:effectLst/>
                        </a:rPr>
                        <a:t>1</a:t>
                      </a:r>
                      <a:endParaRPr lang="en-IL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230" marR="31230" marT="31230" marB="3123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The system allows users to sign-in to the</a:t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system.</a:t>
                      </a:r>
                      <a:endParaRPr lang="en-IL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230" marR="31230" marT="31230" marB="3123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The user has to enter the app and press sign-in on the</a:t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home page. Then enter his details.</a:t>
                      </a:r>
                      <a:endParaRPr lang="en-IL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230" marR="31230" marT="31230" marB="3123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System validates the details and if they</a:t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 valid, save the details in the DB. Else show an error message on the screen.</a:t>
                      </a:r>
                      <a:endParaRPr lang="en-IL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230" marR="31230" marT="31230" marB="31230"/>
                </a:tc>
                <a:extLst>
                  <a:ext uri="{0D108BD9-81ED-4DB2-BD59-A6C34878D82A}">
                    <a16:rowId xmlns:a16="http://schemas.microsoft.com/office/drawing/2014/main" val="3538119273"/>
                  </a:ext>
                </a:extLst>
              </a:tr>
              <a:tr h="6399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900">
                          <a:effectLst/>
                        </a:rPr>
                        <a:t>2</a:t>
                      </a:r>
                      <a:endParaRPr lang="en-IL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230" marR="31230" marT="31230" marB="3123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The system allows the user to login to the</a:t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system.</a:t>
                      </a:r>
                      <a:endParaRPr lang="en-IL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230" marR="31230" marT="31230" marB="3123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The user has to enter the app and press login on the</a:t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home page and insert credentials.</a:t>
                      </a:r>
                      <a:endParaRPr lang="en-IL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230" marR="31230" marT="31230" marB="3123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The system validates the credentials,</a:t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 if valid and user exist, move the user to</a:t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the home screen.</a:t>
                      </a:r>
                      <a:endParaRPr lang="en-IL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230" marR="31230" marT="31230" marB="31230"/>
                </a:tc>
                <a:extLst>
                  <a:ext uri="{0D108BD9-81ED-4DB2-BD59-A6C34878D82A}">
                    <a16:rowId xmlns:a16="http://schemas.microsoft.com/office/drawing/2014/main" val="1806159761"/>
                  </a:ext>
                </a:extLst>
              </a:tr>
              <a:tr h="44746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900">
                          <a:effectLst/>
                        </a:rPr>
                        <a:t>3</a:t>
                      </a:r>
                      <a:endParaRPr lang="en-IL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230" marR="31230" marT="31230" marB="3123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The system allows the user to enter his profile page.</a:t>
                      </a:r>
                      <a:endParaRPr lang="en-IL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230" marR="31230" marT="31230" marB="3123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The user has to click on his profile picture.</a:t>
                      </a:r>
                      <a:endParaRPr lang="en-IL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230" marR="31230" marT="31230" marB="3123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The system switch screen to the user</a:t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profile screen.</a:t>
                      </a:r>
                      <a:endParaRPr lang="en-IL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230" marR="31230" marT="31230" marB="31230"/>
                </a:tc>
                <a:extLst>
                  <a:ext uri="{0D108BD9-81ED-4DB2-BD59-A6C34878D82A}">
                    <a16:rowId xmlns:a16="http://schemas.microsoft.com/office/drawing/2014/main" val="1621608835"/>
                  </a:ext>
                </a:extLst>
              </a:tr>
              <a:tr h="54371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900">
                          <a:effectLst/>
                        </a:rPr>
                        <a:t>4</a:t>
                      </a:r>
                      <a:endParaRPr lang="en-IL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230" marR="31230" marT="31230" marB="3123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The system allows user to enter a map that</a:t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shows services.</a:t>
                      </a:r>
                      <a:endParaRPr lang="en-IL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230" marR="31230" marT="31230" marB="3123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The user has to press on the map icon in the main</a:t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screen.</a:t>
                      </a:r>
                      <a:endParaRPr lang="en-IL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230" marR="31230" marT="31230" marB="3123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The system switch screen to the map</a:t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screen and show marked services on</a:t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the map.</a:t>
                      </a:r>
                      <a:endParaRPr lang="en-IL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230" marR="31230" marT="31230" marB="31230"/>
                </a:tc>
                <a:extLst>
                  <a:ext uri="{0D108BD9-81ED-4DB2-BD59-A6C34878D82A}">
                    <a16:rowId xmlns:a16="http://schemas.microsoft.com/office/drawing/2014/main" val="3937689394"/>
                  </a:ext>
                </a:extLst>
              </a:tr>
              <a:tr h="54371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900" dirty="0">
                          <a:effectLst/>
                        </a:rPr>
                        <a:t>5</a:t>
                      </a:r>
                      <a:endParaRPr lang="en-IL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230" marR="31230" marT="31230" marB="3123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The system allows the user to see details</a:t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about services on map.</a:t>
                      </a:r>
                      <a:endParaRPr lang="en-IL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230" marR="31230" marT="31230" marB="3123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The user has to click on a service he wants the details</a:t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about.</a:t>
                      </a:r>
                      <a:endParaRPr lang="en-IL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230" marR="31230" marT="31230" marB="3123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The system raise a popup window with</a:t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 detail about the service the user</a:t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pressed on.</a:t>
                      </a:r>
                      <a:endParaRPr lang="en-IL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230" marR="31230" marT="31230" marB="31230"/>
                </a:tc>
                <a:extLst>
                  <a:ext uri="{0D108BD9-81ED-4DB2-BD59-A6C34878D82A}">
                    <a16:rowId xmlns:a16="http://schemas.microsoft.com/office/drawing/2014/main" val="409114441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9600BA0-3D0C-2CF1-B63E-2A34444F28CA}"/>
              </a:ext>
            </a:extLst>
          </p:cNvPr>
          <p:cNvSpPr txBox="1"/>
          <p:nvPr/>
        </p:nvSpPr>
        <p:spPr>
          <a:xfrm>
            <a:off x="-36512" y="477416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Verification Plan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2357B61-D3B0-E5EA-92A4-EE0DD96F0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642967"/>
              </p:ext>
            </p:extLst>
          </p:nvPr>
        </p:nvGraphicFramePr>
        <p:xfrm>
          <a:off x="251520" y="685167"/>
          <a:ext cx="8496944" cy="4414828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895133341"/>
                    </a:ext>
                  </a:extLst>
                </a:gridCol>
                <a:gridCol w="3042216">
                  <a:extLst>
                    <a:ext uri="{9D8B030D-6E8A-4147-A177-3AD203B41FA5}">
                      <a16:colId xmlns:a16="http://schemas.microsoft.com/office/drawing/2014/main" val="1093157043"/>
                    </a:ext>
                  </a:extLst>
                </a:gridCol>
                <a:gridCol w="2922246">
                  <a:extLst>
                    <a:ext uri="{9D8B030D-6E8A-4147-A177-3AD203B41FA5}">
                      <a16:colId xmlns:a16="http://schemas.microsoft.com/office/drawing/2014/main" val="2244142169"/>
                    </a:ext>
                  </a:extLst>
                </a:gridCol>
                <a:gridCol w="2172442">
                  <a:extLst>
                    <a:ext uri="{9D8B030D-6E8A-4147-A177-3AD203B41FA5}">
                      <a16:colId xmlns:a16="http://schemas.microsoft.com/office/drawing/2014/main" val="1767665916"/>
                    </a:ext>
                  </a:extLst>
                </a:gridCol>
              </a:tblGrid>
              <a:tr h="3860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900" dirty="0">
                          <a:effectLst/>
                        </a:rPr>
                        <a:t>Req. Number</a:t>
                      </a:r>
                      <a:endParaRPr lang="en-IL" sz="800" dirty="0">
                        <a:effectLst/>
                        <a:latin typeface="Calibri" panose="020F0502020204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1230" marR="31230" marT="31230" marB="3123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900" dirty="0">
                          <a:effectLst/>
                        </a:rPr>
                        <a:t>Requirement</a:t>
                      </a:r>
                      <a:endParaRPr lang="en-IL" sz="800" dirty="0">
                        <a:effectLst/>
                        <a:latin typeface="Calibri" panose="020F0502020204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1230" marR="31230" marT="31230" marB="3123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900" dirty="0">
                          <a:effectLst/>
                        </a:rPr>
                        <a:t>Description</a:t>
                      </a:r>
                      <a:endParaRPr lang="en-IL" sz="800" dirty="0">
                        <a:effectLst/>
                        <a:latin typeface="Calibri" panose="020F0502020204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1230" marR="31230" marT="31230" marB="3123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900" dirty="0">
                          <a:effectLst/>
                        </a:rPr>
                        <a:t>Expected Result</a:t>
                      </a:r>
                      <a:endParaRPr lang="en-IL" sz="800" dirty="0">
                        <a:effectLst/>
                        <a:latin typeface="Calibri" panose="020F0502020204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1230" marR="31230" marT="31230" marB="3123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731377"/>
                  </a:ext>
                </a:extLst>
              </a:tr>
              <a:tr h="3860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900" dirty="0">
                          <a:effectLst/>
                        </a:rPr>
                        <a:t>6</a:t>
                      </a:r>
                      <a:endParaRPr lang="en-IL" sz="900" dirty="0">
                        <a:effectLst/>
                        <a:latin typeface="Calibri" panose="020F0502020204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837" marR="18837" marT="18837" marB="1883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The system allows the user to choose service from the </a:t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map.</a:t>
                      </a:r>
                      <a:endParaRPr lang="en-IL" sz="900" dirty="0">
                        <a:effectLst/>
                        <a:latin typeface="Calibri" panose="020F0502020204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837" marR="18837" marT="18837" marB="1883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The user has to click on ‘provide’ button inside the </a:t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service popup window.</a:t>
                      </a:r>
                      <a:endParaRPr lang="en-IL" sz="900" dirty="0">
                        <a:effectLst/>
                        <a:latin typeface="Calibri" panose="020F0502020204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837" marR="18837" marT="18837" marB="1883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The system open a chat with the requester in order to allow the users to agree on a deal.</a:t>
                      </a:r>
                      <a:endParaRPr lang="en-IL" sz="900">
                        <a:effectLst/>
                        <a:latin typeface="Calibri" panose="020F0502020204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837" marR="18837" marT="18837" marB="18837"/>
                </a:tc>
                <a:extLst>
                  <a:ext uri="{0D108BD9-81ED-4DB2-BD59-A6C34878D82A}">
                    <a16:rowId xmlns:a16="http://schemas.microsoft.com/office/drawing/2014/main" val="2893840170"/>
                  </a:ext>
                </a:extLst>
              </a:tr>
              <a:tr h="5601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900">
                          <a:effectLst/>
                        </a:rPr>
                        <a:t>7</a:t>
                      </a:r>
                      <a:endParaRPr lang="en-IL" sz="900">
                        <a:effectLst/>
                        <a:latin typeface="Calibri" panose="020F0502020204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837" marR="18837" marT="18837" marB="1883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The system allows the user to watch a recommended </a:t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services list.</a:t>
                      </a:r>
                      <a:endParaRPr lang="en-IL" sz="900" dirty="0">
                        <a:effectLst/>
                        <a:latin typeface="Calibri" panose="020F0502020204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837" marR="18837" marT="18837" marB="1883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The user has to click the ‘recommended for you’ button</a:t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 on the map screen.</a:t>
                      </a:r>
                      <a:endParaRPr lang="en-IL" sz="900" dirty="0">
                        <a:effectLst/>
                        <a:latin typeface="Calibri" panose="020F0502020204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837" marR="18837" marT="18837" marB="1883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The system will switch screen to the</a:t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 ‘recommended for you’ screen and show a list of recommended service that</a:t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 provided by the recommendations</a:t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 system.</a:t>
                      </a:r>
                      <a:endParaRPr lang="en-IL" sz="900" dirty="0">
                        <a:effectLst/>
                        <a:latin typeface="Calibri" panose="020F0502020204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837" marR="18837" marT="18837" marB="18837"/>
                </a:tc>
                <a:extLst>
                  <a:ext uri="{0D108BD9-81ED-4DB2-BD59-A6C34878D82A}">
                    <a16:rowId xmlns:a16="http://schemas.microsoft.com/office/drawing/2014/main" val="1664182407"/>
                  </a:ext>
                </a:extLst>
              </a:tr>
              <a:tr h="3279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900">
                          <a:effectLst/>
                        </a:rPr>
                        <a:t>8</a:t>
                      </a:r>
                      <a:endParaRPr lang="en-IL" sz="900">
                        <a:effectLst/>
                        <a:latin typeface="Calibri" panose="020F0502020204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837" marR="18837" marT="18837" marB="1883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The system allows the user to see details about services</a:t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 on list.</a:t>
                      </a:r>
                      <a:endParaRPr lang="en-IL" sz="900" dirty="0">
                        <a:effectLst/>
                        <a:latin typeface="Calibri" panose="020F0502020204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837" marR="18837" marT="18837" marB="1883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The user has to click on a service he wants the details</a:t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 about.</a:t>
                      </a:r>
                      <a:endParaRPr lang="en-IL" sz="900" dirty="0">
                        <a:effectLst/>
                        <a:latin typeface="Calibri" panose="020F0502020204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837" marR="18837" marT="18837" marB="1883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The system raise a popup window with</a:t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 detail about the service the user pressed on.</a:t>
                      </a:r>
                      <a:endParaRPr lang="en-IL" sz="900" dirty="0">
                        <a:effectLst/>
                        <a:latin typeface="Calibri" panose="020F0502020204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837" marR="18837" marT="18837" marB="18837"/>
                </a:tc>
                <a:extLst>
                  <a:ext uri="{0D108BD9-81ED-4DB2-BD59-A6C34878D82A}">
                    <a16:rowId xmlns:a16="http://schemas.microsoft.com/office/drawing/2014/main" val="1272828513"/>
                  </a:ext>
                </a:extLst>
              </a:tr>
              <a:tr h="5021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900">
                          <a:effectLst/>
                        </a:rPr>
                        <a:t>9</a:t>
                      </a:r>
                      <a:endParaRPr lang="en-IL" sz="900">
                        <a:effectLst/>
                        <a:latin typeface="Calibri" panose="020F0502020204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837" marR="18837" marT="18837" marB="1883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The system allows the user to add new service request.</a:t>
                      </a:r>
                      <a:endParaRPr lang="en-IL" sz="900" dirty="0">
                        <a:effectLst/>
                        <a:latin typeface="Calibri" panose="020F0502020204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837" marR="18837" marT="18837" marB="1883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The user has to click on the ‘Add service request’ button in the main screen, fill the request form a press done.</a:t>
                      </a:r>
                      <a:endParaRPr lang="en-IL" sz="900" dirty="0">
                        <a:effectLst/>
                        <a:latin typeface="Calibri" panose="020F0502020204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837" marR="18837" marT="18837" marB="1883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The system validate the details. If valid, save on DB and send related notifications. Else show an error message on the </a:t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screen.</a:t>
                      </a:r>
                      <a:endParaRPr lang="en-IL" sz="900" dirty="0">
                        <a:effectLst/>
                        <a:latin typeface="Calibri" panose="020F0502020204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837" marR="18837" marT="18837" marB="18837"/>
                </a:tc>
                <a:extLst>
                  <a:ext uri="{0D108BD9-81ED-4DB2-BD59-A6C34878D82A}">
                    <a16:rowId xmlns:a16="http://schemas.microsoft.com/office/drawing/2014/main" val="2709626756"/>
                  </a:ext>
                </a:extLst>
              </a:tr>
              <a:tr h="2699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900">
                          <a:effectLst/>
                        </a:rPr>
                        <a:t>10</a:t>
                      </a:r>
                      <a:endParaRPr lang="en-IL" sz="900">
                        <a:effectLst/>
                        <a:latin typeface="Calibri" panose="020F0502020204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837" marR="18837" marT="18837" marB="1883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The system allows the user to communicate with other</a:t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 users.</a:t>
                      </a:r>
                      <a:endParaRPr lang="en-IL" sz="900" dirty="0">
                        <a:effectLst/>
                        <a:latin typeface="Calibri" panose="020F0502020204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837" marR="18837" marT="18837" marB="1883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The user has to enter the chat room form different user </a:t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profile or by providing service.</a:t>
                      </a:r>
                      <a:endParaRPr lang="en-IL" sz="900" dirty="0">
                        <a:effectLst/>
                        <a:latin typeface="Calibri" panose="020F0502020204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837" marR="18837" marT="18837" marB="1883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The system switch to the chat screen with the requested user.</a:t>
                      </a:r>
                      <a:endParaRPr lang="en-IL" sz="900">
                        <a:effectLst/>
                        <a:latin typeface="Calibri" panose="020F0502020204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837" marR="18837" marT="18837" marB="18837"/>
                </a:tc>
                <a:extLst>
                  <a:ext uri="{0D108BD9-81ED-4DB2-BD59-A6C34878D82A}">
                    <a16:rowId xmlns:a16="http://schemas.microsoft.com/office/drawing/2014/main" val="97987156"/>
                  </a:ext>
                </a:extLst>
              </a:tr>
              <a:tr h="3279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900">
                          <a:effectLst/>
                        </a:rPr>
                        <a:t>11</a:t>
                      </a:r>
                      <a:endParaRPr lang="en-IL" sz="900">
                        <a:effectLst/>
                        <a:latin typeface="Calibri" panose="020F0502020204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837" marR="18837" marT="18837" marB="1883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The system allows the user to rank other users.</a:t>
                      </a:r>
                      <a:endParaRPr lang="en-IL" sz="900">
                        <a:effectLst/>
                        <a:latin typeface="Calibri" panose="020F0502020204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837" marR="18837" marT="18837" marB="1883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The user has to choose rating on different user profiles.</a:t>
                      </a:r>
                      <a:endParaRPr lang="en-IL" sz="900">
                        <a:effectLst/>
                        <a:latin typeface="Calibri" panose="020F0502020204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837" marR="18837" marT="18837" marB="1883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The system will save the rank in the DB and calculate the new average rating.</a:t>
                      </a:r>
                      <a:endParaRPr lang="en-IL" sz="900">
                        <a:effectLst/>
                        <a:latin typeface="Calibri" panose="020F0502020204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837" marR="18837" marT="18837" marB="18837"/>
                </a:tc>
                <a:extLst>
                  <a:ext uri="{0D108BD9-81ED-4DB2-BD59-A6C34878D82A}">
                    <a16:rowId xmlns:a16="http://schemas.microsoft.com/office/drawing/2014/main" val="1532706550"/>
                  </a:ext>
                </a:extLst>
              </a:tr>
              <a:tr h="3279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900">
                          <a:effectLst/>
                        </a:rPr>
                        <a:t>12</a:t>
                      </a:r>
                      <a:endParaRPr lang="en-IL" sz="900">
                        <a:effectLst/>
                        <a:latin typeface="Calibri" panose="020F0502020204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837" marR="18837" marT="18837" marB="1883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The system will be able to send notifications.</a:t>
                      </a:r>
                      <a:endParaRPr lang="en-IL" sz="900">
                        <a:effectLst/>
                        <a:latin typeface="Calibri" panose="020F0502020204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837" marR="18837" marT="18837" marB="1883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Notification will be sent by system after providing event </a:t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or offering service event.</a:t>
                      </a:r>
                      <a:endParaRPr lang="en-IL" sz="900" dirty="0">
                        <a:effectLst/>
                        <a:latin typeface="Calibri" panose="020F0502020204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837" marR="18837" marT="18837" marB="1883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The system will send notification to the destination user with the relevant details.</a:t>
                      </a:r>
                      <a:endParaRPr lang="en-IL" sz="900" dirty="0">
                        <a:effectLst/>
                        <a:latin typeface="Calibri" panose="020F0502020204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837" marR="18837" marT="18837" marB="18837"/>
                </a:tc>
                <a:extLst>
                  <a:ext uri="{0D108BD9-81ED-4DB2-BD59-A6C34878D82A}">
                    <a16:rowId xmlns:a16="http://schemas.microsoft.com/office/drawing/2014/main" val="2247804336"/>
                  </a:ext>
                </a:extLst>
              </a:tr>
              <a:tr h="5601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13</a:t>
                      </a:r>
                      <a:endParaRPr lang="en-IL" sz="900">
                        <a:effectLst/>
                        <a:latin typeface="Calibri" panose="020F0502020204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837" marR="18837" marT="18837" marB="1883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The system will be able to recommend on services to</a:t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 users according to user preferences.</a:t>
                      </a:r>
                      <a:endParaRPr lang="en-IL" sz="900" dirty="0">
                        <a:effectLst/>
                        <a:latin typeface="Calibri" panose="020F0502020204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837" marR="18837" marT="18837" marB="1883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The system will be using a model to filter a service </a:t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according to user preferences </a:t>
                      </a:r>
                      <a:endParaRPr lang="en-IL" sz="900" dirty="0">
                        <a:effectLst/>
                        <a:latin typeface="Calibri" panose="020F0502020204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837" marR="18837" marT="18837" marB="1883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The system will use the recommendations system to generate recommended services list and show the list in the </a:t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‘recommended for you’ screen.</a:t>
                      </a:r>
                      <a:endParaRPr lang="en-IL" sz="900" dirty="0">
                        <a:effectLst/>
                        <a:latin typeface="Calibri" panose="020F0502020204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837" marR="18837" marT="18837" marB="18837"/>
                </a:tc>
                <a:extLst>
                  <a:ext uri="{0D108BD9-81ED-4DB2-BD59-A6C34878D82A}">
                    <a16:rowId xmlns:a16="http://schemas.microsoft.com/office/drawing/2014/main" val="178975027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ED9E2EB-E65D-3726-983D-E407A5596D43}"/>
              </a:ext>
            </a:extLst>
          </p:cNvPr>
          <p:cNvSpPr txBox="1"/>
          <p:nvPr/>
        </p:nvSpPr>
        <p:spPr>
          <a:xfrm>
            <a:off x="-99126" y="477416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70533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GIF - Thank You Thanks GIFs">
            <a:extLst>
              <a:ext uri="{FF2B5EF4-FFF2-40B4-BE49-F238E27FC236}">
                <a16:creationId xmlns:a16="http://schemas.microsoft.com/office/drawing/2014/main" id="{09C199BC-6B75-CB3C-531B-F0600CF9A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523450"/>
            <a:ext cx="3024336" cy="409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7697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>
                <a:latin typeface="Nunito Black" pitchFamily="2" charset="0"/>
              </a:rPr>
              <a:t>Motivation</a:t>
            </a:r>
            <a:endParaRPr lang="ko-KR" altLang="en-US" dirty="0">
              <a:latin typeface="Nunito Black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43608" y="1355235"/>
            <a:ext cx="4032448" cy="34035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1043608" y="1258925"/>
            <a:ext cx="4032448" cy="46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72017" y="1344235"/>
            <a:ext cx="1091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Nunito Black" pitchFamily="2" charset="0"/>
                <a:cs typeface="Arial" pitchFamily="34" charset="0"/>
              </a:rPr>
              <a:t>Requester</a:t>
            </a:r>
            <a:endParaRPr lang="ko-KR" altLang="en-US" sz="1400" b="1" dirty="0">
              <a:solidFill>
                <a:schemeClr val="bg1"/>
              </a:solidFill>
              <a:latin typeface="Nunito Black" pitchFamily="2" charset="0"/>
              <a:cs typeface="Arial" pitchFamily="34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487A95A-CBBD-E5E0-8E08-CA96FDBF55BE}"/>
              </a:ext>
            </a:extLst>
          </p:cNvPr>
          <p:cNvGrpSpPr/>
          <p:nvPr/>
        </p:nvGrpSpPr>
        <p:grpSpPr>
          <a:xfrm>
            <a:off x="5796136" y="1258925"/>
            <a:ext cx="2448272" cy="3503598"/>
            <a:chOff x="5796136" y="1258925"/>
            <a:chExt cx="2448272" cy="3503598"/>
          </a:xfrm>
        </p:grpSpPr>
        <p:sp>
          <p:nvSpPr>
            <p:cNvPr id="5" name="Rectangle 4"/>
            <p:cNvSpPr/>
            <p:nvPr/>
          </p:nvSpPr>
          <p:spPr>
            <a:xfrm>
              <a:off x="5796136" y="1359014"/>
              <a:ext cx="2448272" cy="34035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796136" y="1258925"/>
              <a:ext cx="2448272" cy="46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16083" y="1349475"/>
              <a:ext cx="11011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Nunito Black" pitchFamily="2" charset="0"/>
                  <a:cs typeface="Arial" pitchFamily="34" charset="0"/>
                </a:rPr>
                <a:t>Suppliers</a:t>
              </a:r>
              <a:endParaRPr lang="ko-KR" altLang="en-US" sz="1400" b="1" dirty="0">
                <a:solidFill>
                  <a:schemeClr val="bg1"/>
                </a:solidFill>
                <a:latin typeface="Nunito Black" pitchFamily="2" charset="0"/>
                <a:cs typeface="Arial" pitchFamily="34" charset="0"/>
              </a:endParaRPr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FEDEF2C7-26ED-B5B3-9C60-9978949CD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579" y="3614493"/>
            <a:ext cx="699853" cy="699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0A34C8A-B948-5868-B811-BC29F366B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198" y="2886955"/>
            <a:ext cx="601288" cy="60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84EF3BF-48BE-11FF-3496-CB03DAD3D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380" y="2174544"/>
            <a:ext cx="601290" cy="60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73978ED-AA97-B893-63B3-5EB55BBFAEA9}"/>
              </a:ext>
            </a:extLst>
          </p:cNvPr>
          <p:cNvGrpSpPr/>
          <p:nvPr/>
        </p:nvGrpSpPr>
        <p:grpSpPr>
          <a:xfrm>
            <a:off x="1236680" y="2798196"/>
            <a:ext cx="864100" cy="1002421"/>
            <a:chOff x="1259632" y="1854650"/>
            <a:chExt cx="864100" cy="1002421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7A35FA59-64C8-F60D-FAA8-99DAD4EBB7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1854650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2F2E471-F662-3DC9-ECEB-DF159E09DC25}"/>
                </a:ext>
              </a:extLst>
            </p:cNvPr>
            <p:cNvSpPr txBox="1"/>
            <p:nvPr/>
          </p:nvSpPr>
          <p:spPr>
            <a:xfrm>
              <a:off x="1259632" y="2549294"/>
              <a:ext cx="864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4">
                      <a:lumMod val="75000"/>
                    </a:schemeClr>
                  </a:solidFill>
                  <a:latin typeface="Nunito Black" pitchFamily="2" charset="0"/>
                  <a:cs typeface="Arial" pitchFamily="34" charset="0"/>
                </a:rPr>
                <a:t>Jenny</a:t>
              </a:r>
              <a:endParaRPr lang="en-IL" sz="1400" b="1" dirty="0">
                <a:solidFill>
                  <a:schemeClr val="accent4">
                    <a:lumMod val="75000"/>
                  </a:schemeClr>
                </a:solidFill>
                <a:latin typeface="Nunito Black" pitchFamily="2" charset="0"/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1852A5-F885-A7D1-44A5-54BC0C372E29}"/>
              </a:ext>
            </a:extLst>
          </p:cNvPr>
          <p:cNvGrpSpPr/>
          <p:nvPr/>
        </p:nvGrpSpPr>
        <p:grpSpPr>
          <a:xfrm>
            <a:off x="6668529" y="1879862"/>
            <a:ext cx="876514" cy="925635"/>
            <a:chOff x="6086675" y="1857331"/>
            <a:chExt cx="876514" cy="925635"/>
          </a:xfrm>
        </p:grpSpPr>
        <p:pic>
          <p:nvPicPr>
            <p:cNvPr id="1038" name="Picture 14">
              <a:extLst>
                <a:ext uri="{FF2B5EF4-FFF2-40B4-BE49-F238E27FC236}">
                  <a16:creationId xmlns:a16="http://schemas.microsoft.com/office/drawing/2014/main" id="{9F423791-1B4C-8C35-7878-0EEE174149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6675" y="1857331"/>
              <a:ext cx="663918" cy="663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BFE9251-FCC7-192D-5AC3-AFB708BB77BC}"/>
                </a:ext>
              </a:extLst>
            </p:cNvPr>
            <p:cNvSpPr txBox="1"/>
            <p:nvPr/>
          </p:nvSpPr>
          <p:spPr>
            <a:xfrm>
              <a:off x="6099089" y="2475189"/>
              <a:ext cx="864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Nunito Black" pitchFamily="2" charset="0"/>
                  <a:cs typeface="Arial" pitchFamily="34" charset="0"/>
                </a:rPr>
                <a:t>Adam</a:t>
              </a:r>
              <a:endParaRPr lang="en-IL" sz="1400" b="1" dirty="0">
                <a:solidFill>
                  <a:schemeClr val="accent1">
                    <a:lumMod val="75000"/>
                  </a:schemeClr>
                </a:solidFill>
                <a:latin typeface="Nunito Black" pitchFamily="2" charset="0"/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8D43429-C340-0646-0FD9-006AEB4622D7}"/>
              </a:ext>
            </a:extLst>
          </p:cNvPr>
          <p:cNvGrpSpPr/>
          <p:nvPr/>
        </p:nvGrpSpPr>
        <p:grpSpPr>
          <a:xfrm>
            <a:off x="6655891" y="2914093"/>
            <a:ext cx="914204" cy="915932"/>
            <a:chOff x="6106072" y="2837767"/>
            <a:chExt cx="914204" cy="915932"/>
          </a:xfrm>
        </p:grpSpPr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3251E4C1-76B0-F047-A2DB-A9AC21051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6072" y="2837767"/>
              <a:ext cx="673260" cy="673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0D387B1-3040-D2DD-9E3B-D4E3ADB3D629}"/>
                </a:ext>
              </a:extLst>
            </p:cNvPr>
            <p:cNvSpPr txBox="1"/>
            <p:nvPr/>
          </p:nvSpPr>
          <p:spPr>
            <a:xfrm>
              <a:off x="6156176" y="3445922"/>
              <a:ext cx="864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C000"/>
                  </a:solidFill>
                  <a:latin typeface="Nunito Black" pitchFamily="2" charset="0"/>
                  <a:cs typeface="Arial" pitchFamily="34" charset="0"/>
                </a:rPr>
                <a:t>Alice</a:t>
              </a:r>
              <a:endParaRPr lang="en-IL" sz="1400" b="1" dirty="0">
                <a:solidFill>
                  <a:srgbClr val="FFC000"/>
                </a:solidFill>
                <a:latin typeface="Nunito Black" pitchFamily="2" charset="0"/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0209158-0EA7-5194-8F00-06999084B313}"/>
              </a:ext>
            </a:extLst>
          </p:cNvPr>
          <p:cNvGrpSpPr/>
          <p:nvPr/>
        </p:nvGrpSpPr>
        <p:grpSpPr>
          <a:xfrm>
            <a:off x="6680943" y="3890962"/>
            <a:ext cx="936243" cy="917000"/>
            <a:chOff x="6104705" y="3890521"/>
            <a:chExt cx="936243" cy="917000"/>
          </a:xfrm>
        </p:grpSpPr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88A7F230-DD0E-F44F-571A-9B94182308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4705" y="3890521"/>
              <a:ext cx="663918" cy="663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265481A-A23A-2868-08CF-861F5202281C}"/>
                </a:ext>
              </a:extLst>
            </p:cNvPr>
            <p:cNvSpPr txBox="1"/>
            <p:nvPr/>
          </p:nvSpPr>
          <p:spPr>
            <a:xfrm>
              <a:off x="6176848" y="4499744"/>
              <a:ext cx="864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  <a:latin typeface="Nunito Black" pitchFamily="2" charset="0"/>
                  <a:cs typeface="Arial" pitchFamily="34" charset="0"/>
                </a:rPr>
                <a:t>Bob</a:t>
              </a:r>
              <a:endParaRPr lang="en-IL" sz="1400" b="1" dirty="0">
                <a:solidFill>
                  <a:srgbClr val="7030A0"/>
                </a:solidFill>
                <a:latin typeface="Nunito Black" pitchFamily="2" charset="0"/>
                <a:cs typeface="Arial" pitchFamily="34" charset="0"/>
              </a:endParaRP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46F9B1F-4FCA-99C4-0FC4-94FC561826A6}"/>
              </a:ext>
            </a:extLst>
          </p:cNvPr>
          <p:cNvCxnSpPr>
            <a:cxnSpLocks/>
            <a:stCxn id="1026" idx="3"/>
            <a:endCxn id="1032" idx="1"/>
          </p:cNvCxnSpPr>
          <p:nvPr/>
        </p:nvCxnSpPr>
        <p:spPr>
          <a:xfrm flipV="1">
            <a:off x="1956760" y="2475189"/>
            <a:ext cx="559620" cy="683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7D08773-D880-4615-C99A-E8E4A9E4A332}"/>
              </a:ext>
            </a:extLst>
          </p:cNvPr>
          <p:cNvCxnSpPr>
            <a:cxnSpLocks/>
            <a:stCxn id="1026" idx="3"/>
            <a:endCxn id="1030" idx="1"/>
          </p:cNvCxnSpPr>
          <p:nvPr/>
        </p:nvCxnSpPr>
        <p:spPr>
          <a:xfrm>
            <a:off x="1956760" y="3158236"/>
            <a:ext cx="546438" cy="29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84DC943-826D-5FD3-3002-F298C6E589B7}"/>
              </a:ext>
            </a:extLst>
          </p:cNvPr>
          <p:cNvCxnSpPr>
            <a:cxnSpLocks/>
            <a:stCxn id="1026" idx="3"/>
            <a:endCxn id="1028" idx="1"/>
          </p:cNvCxnSpPr>
          <p:nvPr/>
        </p:nvCxnSpPr>
        <p:spPr>
          <a:xfrm>
            <a:off x="1956760" y="3158236"/>
            <a:ext cx="463819" cy="80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040" name="Picture 16">
            <a:extLst>
              <a:ext uri="{FF2B5EF4-FFF2-40B4-BE49-F238E27FC236}">
                <a16:creationId xmlns:a16="http://schemas.microsoft.com/office/drawing/2014/main" id="{E078C437-1BE1-45CB-3B57-B9888A2C9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330" y="2778066"/>
            <a:ext cx="819066" cy="819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64A9F2A-8318-C800-4B08-F822946DDD1A}"/>
              </a:ext>
            </a:extLst>
          </p:cNvPr>
          <p:cNvCxnSpPr>
            <a:cxnSpLocks/>
            <a:stCxn id="1032" idx="3"/>
            <a:endCxn id="1040" idx="1"/>
          </p:cNvCxnSpPr>
          <p:nvPr/>
        </p:nvCxnSpPr>
        <p:spPr>
          <a:xfrm>
            <a:off x="3117670" y="2475189"/>
            <a:ext cx="569660" cy="712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08856E0-2F70-9338-FB7F-FA668B52CC95}"/>
              </a:ext>
            </a:extLst>
          </p:cNvPr>
          <p:cNvCxnSpPr>
            <a:cxnSpLocks/>
            <a:stCxn id="1030" idx="3"/>
            <a:endCxn id="1040" idx="1"/>
          </p:cNvCxnSpPr>
          <p:nvPr/>
        </p:nvCxnSpPr>
        <p:spPr>
          <a:xfrm>
            <a:off x="3104486" y="3187599"/>
            <a:ext cx="5828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C56E8A4-2C9A-1AE3-B911-D5757999C9C9}"/>
              </a:ext>
            </a:extLst>
          </p:cNvPr>
          <p:cNvCxnSpPr>
            <a:cxnSpLocks/>
            <a:stCxn id="1028" idx="3"/>
            <a:endCxn id="1040" idx="1"/>
          </p:cNvCxnSpPr>
          <p:nvPr/>
        </p:nvCxnSpPr>
        <p:spPr>
          <a:xfrm flipV="1">
            <a:off x="3120432" y="3187599"/>
            <a:ext cx="566898" cy="776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750AA2D-C733-950B-9D72-C2A8C2DE8F70}"/>
              </a:ext>
            </a:extLst>
          </p:cNvPr>
          <p:cNvCxnSpPr>
            <a:cxnSpLocks/>
            <a:stCxn id="1038" idx="1"/>
            <a:endCxn id="1032" idx="3"/>
          </p:cNvCxnSpPr>
          <p:nvPr/>
        </p:nvCxnSpPr>
        <p:spPr>
          <a:xfrm flipH="1">
            <a:off x="3117670" y="2211821"/>
            <a:ext cx="3550859" cy="263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5458186-4292-C559-F247-791C0D060DC0}"/>
              </a:ext>
            </a:extLst>
          </p:cNvPr>
          <p:cNvCxnSpPr>
            <a:stCxn id="1036" idx="1"/>
            <a:endCxn id="1030" idx="3"/>
          </p:cNvCxnSpPr>
          <p:nvPr/>
        </p:nvCxnSpPr>
        <p:spPr>
          <a:xfrm flipH="1" flipV="1">
            <a:off x="3104486" y="3187599"/>
            <a:ext cx="3551405" cy="6312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8D35508-A2FC-7543-99F9-45BD60B74170}"/>
              </a:ext>
            </a:extLst>
          </p:cNvPr>
          <p:cNvCxnSpPr>
            <a:stCxn id="1034" idx="1"/>
            <a:endCxn id="1028" idx="3"/>
          </p:cNvCxnSpPr>
          <p:nvPr/>
        </p:nvCxnSpPr>
        <p:spPr>
          <a:xfrm flipH="1" flipV="1">
            <a:off x="3120432" y="3964420"/>
            <a:ext cx="3560511" cy="25850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A7E29D8-EE35-AF06-748F-F9426C4899C3}"/>
              </a:ext>
            </a:extLst>
          </p:cNvPr>
          <p:cNvCxnSpPr>
            <a:stCxn id="1026" idx="3"/>
            <a:endCxn id="1040" idx="1"/>
          </p:cNvCxnSpPr>
          <p:nvPr/>
        </p:nvCxnSpPr>
        <p:spPr>
          <a:xfrm>
            <a:off x="1956760" y="3158236"/>
            <a:ext cx="1730570" cy="29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96FD5F2-7298-C7F3-BE91-344A3A66967F}"/>
              </a:ext>
            </a:extLst>
          </p:cNvPr>
          <p:cNvSpPr txBox="1"/>
          <p:nvPr/>
        </p:nvSpPr>
        <p:spPr>
          <a:xfrm>
            <a:off x="107504" y="4746539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52164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itchFamily="2" charset="0"/>
              </a:rPr>
              <a:t>Our S</a:t>
            </a:r>
            <a:r>
              <a:rPr lang="en-US" altLang="ko-KR" dirty="0">
                <a:latin typeface="Nunito Black" pitchFamily="2" charset="0"/>
              </a:rPr>
              <a:t>olution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Nunito Black" pitchFamily="2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F9A6AAC-6CFC-D734-FEA4-8B57448A9625}"/>
              </a:ext>
            </a:extLst>
          </p:cNvPr>
          <p:cNvGrpSpPr/>
          <p:nvPr/>
        </p:nvGrpSpPr>
        <p:grpSpPr>
          <a:xfrm>
            <a:off x="899592" y="1521505"/>
            <a:ext cx="3969356" cy="1188088"/>
            <a:chOff x="899592" y="1521505"/>
            <a:chExt cx="3969356" cy="1188088"/>
          </a:xfrm>
        </p:grpSpPr>
        <p:grpSp>
          <p:nvGrpSpPr>
            <p:cNvPr id="6" name="Group 5"/>
            <p:cNvGrpSpPr/>
            <p:nvPr/>
          </p:nvGrpSpPr>
          <p:grpSpPr>
            <a:xfrm>
              <a:off x="899592" y="1521505"/>
              <a:ext cx="864096" cy="1188088"/>
              <a:chOff x="2391994" y="1635646"/>
              <a:chExt cx="805454" cy="1584088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391994" y="1635646"/>
                <a:ext cx="805454" cy="792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rot="10800000">
                <a:off x="2391994" y="2427734"/>
                <a:ext cx="805454" cy="792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835694" y="1572510"/>
              <a:ext cx="3033254" cy="1086078"/>
              <a:chOff x="496118" y="2469560"/>
              <a:chExt cx="1892538" cy="1086078"/>
            </a:xfrm>
            <a:noFill/>
          </p:grpSpPr>
          <p:sp>
            <p:nvSpPr>
              <p:cNvPr id="9" name="TextBox 8"/>
              <p:cNvSpPr txBox="1"/>
              <p:nvPr/>
            </p:nvSpPr>
            <p:spPr>
              <a:xfrm>
                <a:off x="496118" y="2724641"/>
                <a:ext cx="1892538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200" dirty="0">
                    <a:effectLst/>
                    <a:latin typeface="Nunito Black" pitchFamily="2" charset="0"/>
                    <a:ea typeface="Calibri" panose="020F0502020204030204" pitchFamily="34" charset="0"/>
                  </a:rPr>
                  <a:t>Platform </a:t>
                </a:r>
                <a:r>
                  <a:rPr lang="en-IL" sz="1200" dirty="0">
                    <a:effectLst/>
                    <a:latin typeface="Nunito Black" pitchFamily="2" charset="0"/>
                    <a:ea typeface="Calibri" panose="020F0502020204030204" pitchFamily="34" charset="0"/>
                  </a:rPr>
                  <a:t>for providing and </a:t>
                </a:r>
                <a:r>
                  <a:rPr lang="en-US" sz="1200" dirty="0">
                    <a:effectLst/>
                    <a:latin typeface="Nunito Black" pitchFamily="2" charset="0"/>
                    <a:ea typeface="Calibri" panose="020F0502020204030204" pitchFamily="34" charset="0"/>
                  </a:rPr>
                  <a:t>consuming </a:t>
                </a:r>
                <a:r>
                  <a:rPr lang="en-IL" sz="1200" dirty="0">
                    <a:effectLst/>
                    <a:latin typeface="Nunito Black" pitchFamily="2" charset="0"/>
                    <a:ea typeface="Calibri" panose="020F0502020204030204" pitchFamily="34" charset="0"/>
                  </a:rPr>
                  <a:t>services based on user</a:t>
                </a:r>
                <a:br>
                  <a:rPr lang="en-US" sz="1200" dirty="0">
                    <a:effectLst/>
                    <a:latin typeface="Nunito Black" pitchFamily="2" charset="0"/>
                    <a:ea typeface="Calibri" panose="020F0502020204030204" pitchFamily="34" charset="0"/>
                  </a:rPr>
                </a:br>
                <a:r>
                  <a:rPr lang="en-IL" sz="1200" dirty="0">
                    <a:effectLst/>
                    <a:latin typeface="Nunito Black" pitchFamily="2" charset="0"/>
                    <a:ea typeface="Calibri" panose="020F0502020204030204" pitchFamily="34" charset="0"/>
                  </a:rPr>
                  <a:t>preferences using a recommendation engine</a:t>
                </a:r>
                <a:r>
                  <a:rPr lang="en-US" sz="1200" dirty="0">
                    <a:latin typeface="Nunito Black" pitchFamily="2" charset="0"/>
                    <a:ea typeface="Calibri" panose="020F0502020204030204" pitchFamily="34" charset="0"/>
                  </a:rPr>
                  <a:t>.</a:t>
                </a:r>
                <a:endPara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unito Black" pitchFamily="2" charset="0"/>
                  <a:cs typeface="Arial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96119" y="2469560"/>
                <a:ext cx="17521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accent2"/>
                    </a:solidFill>
                    <a:latin typeface="Nunito Black" pitchFamily="2" charset="0"/>
                    <a:cs typeface="Arial" pitchFamily="34" charset="0"/>
                  </a:rPr>
                  <a:t>What is DoIt?</a:t>
                </a:r>
                <a:endParaRPr lang="ko-KR" altLang="en-US" sz="1400" b="1" dirty="0">
                  <a:solidFill>
                    <a:schemeClr val="accent2"/>
                  </a:solidFill>
                  <a:latin typeface="Nunito Black" pitchFamily="2" charset="0"/>
                  <a:cs typeface="Arial" pitchFamily="34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977080" y="1564253"/>
              <a:ext cx="7091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0383E13-B8EF-2263-345D-EAFB86752BC3}"/>
              </a:ext>
            </a:extLst>
          </p:cNvPr>
          <p:cNvGrpSpPr/>
          <p:nvPr/>
        </p:nvGrpSpPr>
        <p:grpSpPr>
          <a:xfrm>
            <a:off x="4868951" y="1521472"/>
            <a:ext cx="3600400" cy="1188088"/>
            <a:chOff x="4868951" y="1521472"/>
            <a:chExt cx="3600400" cy="1188088"/>
          </a:xfrm>
        </p:grpSpPr>
        <p:grpSp>
          <p:nvGrpSpPr>
            <p:cNvPr id="12" name="Group 11"/>
            <p:cNvGrpSpPr/>
            <p:nvPr/>
          </p:nvGrpSpPr>
          <p:grpSpPr>
            <a:xfrm>
              <a:off x="4868951" y="1521472"/>
              <a:ext cx="864096" cy="1188088"/>
              <a:chOff x="2391994" y="1635646"/>
              <a:chExt cx="805454" cy="1584088"/>
            </a:xfrm>
            <a:solidFill>
              <a:srgbClr val="98DFBB"/>
            </a:solidFill>
          </p:grpSpPr>
          <p:sp>
            <p:nvSpPr>
              <p:cNvPr id="13" name="Rectangle 12"/>
              <p:cNvSpPr/>
              <p:nvPr/>
            </p:nvSpPr>
            <p:spPr>
              <a:xfrm>
                <a:off x="2391994" y="1635646"/>
                <a:ext cx="805454" cy="79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Isosceles Triangle 13"/>
              <p:cNvSpPr/>
              <p:nvPr/>
            </p:nvSpPr>
            <p:spPr>
              <a:xfrm rot="10800000">
                <a:off x="2391994" y="2427734"/>
                <a:ext cx="805454" cy="792000"/>
              </a:xfrm>
              <a:prstGeom prst="triangle">
                <a:avLst>
                  <a:gd name="adj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805055" y="1572477"/>
              <a:ext cx="2664296" cy="716746"/>
              <a:chOff x="496119" y="2469560"/>
              <a:chExt cx="1752190" cy="716746"/>
            </a:xfrm>
            <a:noFill/>
          </p:grpSpPr>
          <p:sp>
            <p:nvSpPr>
              <p:cNvPr id="16" name="TextBox 15"/>
              <p:cNvSpPr txBox="1"/>
              <p:nvPr/>
            </p:nvSpPr>
            <p:spPr>
              <a:xfrm>
                <a:off x="496119" y="2724641"/>
                <a:ext cx="175219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Black" pitchFamily="2" charset="0"/>
                    <a:cs typeface="Arial" pitchFamily="34" charset="0"/>
                  </a:rPr>
                  <a:t>Cross platform application develop with Flutter SDK.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96119" y="2469560"/>
                <a:ext cx="17521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accent3"/>
                    </a:solidFill>
                    <a:latin typeface="Nunito Black" pitchFamily="2" charset="0"/>
                    <a:cs typeface="Arial" pitchFamily="34" charset="0"/>
                  </a:rPr>
                  <a:t>Mobile Application</a:t>
                </a:r>
                <a:endParaRPr lang="ko-KR" altLang="en-US" sz="1400" b="1" dirty="0">
                  <a:solidFill>
                    <a:schemeClr val="accent3"/>
                  </a:solidFill>
                  <a:latin typeface="Nunito Black" pitchFamily="2" charset="0"/>
                  <a:cs typeface="Arial" pitchFamily="34" charset="0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4946439" y="1564220"/>
              <a:ext cx="7091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1415D70-2E9F-C400-B02B-8034E1DA9816}"/>
              </a:ext>
            </a:extLst>
          </p:cNvPr>
          <p:cNvGrpSpPr/>
          <p:nvPr/>
        </p:nvGrpSpPr>
        <p:grpSpPr>
          <a:xfrm>
            <a:off x="899592" y="3213682"/>
            <a:ext cx="4176465" cy="1188088"/>
            <a:chOff x="899592" y="3213682"/>
            <a:chExt cx="4176465" cy="1188088"/>
          </a:xfrm>
        </p:grpSpPr>
        <p:grpSp>
          <p:nvGrpSpPr>
            <p:cNvPr id="19" name="Group 18"/>
            <p:cNvGrpSpPr/>
            <p:nvPr/>
          </p:nvGrpSpPr>
          <p:grpSpPr>
            <a:xfrm>
              <a:off x="899592" y="3213682"/>
              <a:ext cx="864096" cy="1188088"/>
              <a:chOff x="2391994" y="1635646"/>
              <a:chExt cx="805454" cy="1584088"/>
            </a:xfrm>
            <a:solidFill>
              <a:srgbClr val="F8B2A3"/>
            </a:solidFill>
          </p:grpSpPr>
          <p:sp>
            <p:nvSpPr>
              <p:cNvPr id="20" name="Rectangle 19"/>
              <p:cNvSpPr/>
              <p:nvPr/>
            </p:nvSpPr>
            <p:spPr>
              <a:xfrm>
                <a:off x="2391994" y="1635646"/>
                <a:ext cx="805454" cy="792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Isosceles Triangle 20"/>
              <p:cNvSpPr/>
              <p:nvPr/>
            </p:nvSpPr>
            <p:spPr>
              <a:xfrm rot="10800000">
                <a:off x="2391994" y="2427734"/>
                <a:ext cx="805454" cy="792000"/>
              </a:xfrm>
              <a:prstGeom prst="triangle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835696" y="3264687"/>
              <a:ext cx="3240361" cy="739444"/>
              <a:chOff x="496119" y="2469560"/>
              <a:chExt cx="2131043" cy="739444"/>
            </a:xfrm>
            <a:noFill/>
          </p:grpSpPr>
          <p:sp>
            <p:nvSpPr>
              <p:cNvPr id="23" name="TextBox 22"/>
              <p:cNvSpPr txBox="1"/>
              <p:nvPr/>
            </p:nvSpPr>
            <p:spPr>
              <a:xfrm>
                <a:off x="496119" y="2724641"/>
                <a:ext cx="2131043" cy="48436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07000"/>
                  </a:lnSpc>
                  <a:buFont typeface="Courier New" panose="02070309020205020404" pitchFamily="49" charset="0"/>
                  <a:buChar char="o"/>
                </a:pPr>
                <a:r>
                  <a:rPr lang="en-IL" sz="1200" dirty="0">
                    <a:latin typeface="Nunito Black" pitchFamily="2" charset="0"/>
                  </a:rPr>
                  <a:t>The user who requested the service.</a:t>
                </a:r>
              </a:p>
              <a:p>
                <a:pPr marL="285750" indent="-285750">
                  <a:lnSpc>
                    <a:spcPct val="107000"/>
                  </a:lnSpc>
                  <a:spcAft>
                    <a:spcPts val="800"/>
                  </a:spcAft>
                  <a:buFont typeface="Courier New" panose="02070309020205020404" pitchFamily="49" charset="0"/>
                  <a:buChar char="o"/>
                </a:pPr>
                <a:r>
                  <a:rPr lang="en-IL" sz="1200" dirty="0">
                    <a:latin typeface="Nunito Black" pitchFamily="2" charset="0"/>
                  </a:rPr>
                  <a:t>The user who provides the service.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96119" y="2469560"/>
                <a:ext cx="17521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accent1"/>
                    </a:solidFill>
                    <a:latin typeface="Nunito Black" pitchFamily="2" charset="0"/>
                    <a:cs typeface="Arial" pitchFamily="34" charset="0"/>
                  </a:rPr>
                  <a:t>Stakeholders</a:t>
                </a:r>
                <a:endParaRPr lang="ko-KR" altLang="en-US" sz="1400" b="1" dirty="0">
                  <a:solidFill>
                    <a:schemeClr val="accent1"/>
                  </a:solidFill>
                  <a:latin typeface="Nunito Black" pitchFamily="2" charset="0"/>
                  <a:cs typeface="Arial" pitchFamily="34" charset="0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977080" y="3256430"/>
              <a:ext cx="7091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CB77DC0-886D-971F-B94C-7D789F0A5E2D}"/>
              </a:ext>
            </a:extLst>
          </p:cNvPr>
          <p:cNvSpPr txBox="1"/>
          <p:nvPr/>
        </p:nvSpPr>
        <p:spPr>
          <a:xfrm>
            <a:off x="107504" y="4746539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79138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itchFamily="2" charset="0"/>
              </a:rPr>
              <a:t>Existing S</a:t>
            </a:r>
            <a:r>
              <a:rPr lang="en-US" altLang="ko-KR" dirty="0">
                <a:latin typeface="Nunito Black" pitchFamily="2" charset="0"/>
              </a:rPr>
              <a:t>olution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Nunito Black" pitchFamily="2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6A6735D-F85D-7A63-C6DF-6BE880EF8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847" y="1919420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D0A9172-35B1-B665-8707-5EF8EE899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007" y="1784730"/>
            <a:ext cx="11334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6" descr="Icon image">
            <a:extLst>
              <a:ext uri="{FF2B5EF4-FFF2-40B4-BE49-F238E27FC236}">
                <a16:creationId xmlns:a16="http://schemas.microsoft.com/office/drawing/2014/main" id="{E56DD7CD-46B7-45C7-D2DE-9AB01188CA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96847" y="263709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L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984842D-DC33-6698-8268-04F96076A2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6459" y="2016380"/>
            <a:ext cx="829756" cy="84512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1266D6C-1113-6E89-B04C-BDC00845250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839" t="4876" r="1903"/>
          <a:stretch/>
        </p:blipFill>
        <p:spPr>
          <a:xfrm>
            <a:off x="6300192" y="1995686"/>
            <a:ext cx="843364" cy="86581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927A678-A30D-2B64-6A13-2B3F48AF7078}"/>
              </a:ext>
            </a:extLst>
          </p:cNvPr>
          <p:cNvSpPr txBox="1"/>
          <p:nvPr/>
        </p:nvSpPr>
        <p:spPr>
          <a:xfrm>
            <a:off x="1781555" y="2861502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Nunito Black" pitchFamily="2" charset="0"/>
                <a:cs typeface="Arial" pitchFamily="34" charset="0"/>
              </a:rPr>
              <a:t>Facebook</a:t>
            </a:r>
            <a:br>
              <a:rPr lang="en-US" sz="1400" b="1" dirty="0">
                <a:latin typeface="Nunito Black" pitchFamily="2" charset="0"/>
                <a:cs typeface="Arial" pitchFamily="34" charset="0"/>
              </a:rPr>
            </a:br>
            <a:r>
              <a:rPr lang="en-US" sz="1400" b="1" dirty="0">
                <a:latin typeface="Nunito Black" pitchFamily="2" charset="0"/>
                <a:cs typeface="Arial" pitchFamily="34" charset="0"/>
              </a:rPr>
              <a:t>Groups</a:t>
            </a:r>
            <a:endParaRPr lang="en-IL" sz="1400" b="1" dirty="0">
              <a:latin typeface="Nunito Black" pitchFamily="2" charset="0"/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D66A6E-0C92-853F-2884-C28D69A184E0}"/>
              </a:ext>
            </a:extLst>
          </p:cNvPr>
          <p:cNvSpPr txBox="1"/>
          <p:nvPr/>
        </p:nvSpPr>
        <p:spPr>
          <a:xfrm>
            <a:off x="3389007" y="2861502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>
                <a:latin typeface="Nunito Black" pitchFamily="2" charset="0"/>
                <a:cs typeface="Arial" pitchFamily="34" charset="0"/>
              </a:defRPr>
            </a:lvl1pPr>
          </a:lstStyle>
          <a:p>
            <a:r>
              <a:rPr lang="en-US" dirty="0"/>
              <a:t>Thumbtack</a:t>
            </a:r>
            <a:endParaRPr lang="en-IL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5EF13E-2A48-448E-BC40-93687F95C9B9}"/>
              </a:ext>
            </a:extLst>
          </p:cNvPr>
          <p:cNvSpPr txBox="1"/>
          <p:nvPr/>
        </p:nvSpPr>
        <p:spPr>
          <a:xfrm>
            <a:off x="4784779" y="2861502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>
                <a:latin typeface="Nunito Black" pitchFamily="2" charset="0"/>
                <a:cs typeface="Arial" pitchFamily="34" charset="0"/>
              </a:defRPr>
            </a:lvl1pPr>
          </a:lstStyle>
          <a:p>
            <a:r>
              <a:rPr lang="en-US" dirty="0"/>
              <a:t>UrbanClap</a:t>
            </a:r>
            <a:endParaRPr lang="en-IL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DBEA433-CD2B-411C-EDBC-09008E9C1563}"/>
              </a:ext>
            </a:extLst>
          </p:cNvPr>
          <p:cNvSpPr txBox="1"/>
          <p:nvPr/>
        </p:nvSpPr>
        <p:spPr>
          <a:xfrm>
            <a:off x="6109806" y="2892860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>
                <a:latin typeface="Nunito Black" pitchFamily="2" charset="0"/>
                <a:cs typeface="Arial" pitchFamily="34" charset="0"/>
              </a:defRPr>
            </a:lvl1pPr>
          </a:lstStyle>
          <a:p>
            <a:r>
              <a:rPr lang="en-US" dirty="0" err="1"/>
              <a:t>Bizzby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BD74ED-2CFD-BFE4-B08B-240A7A60F356}"/>
              </a:ext>
            </a:extLst>
          </p:cNvPr>
          <p:cNvSpPr txBox="1"/>
          <p:nvPr/>
        </p:nvSpPr>
        <p:spPr>
          <a:xfrm>
            <a:off x="107504" y="4746539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97049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itchFamily="2" charset="0"/>
              </a:rPr>
              <a:t>Recommendation</a:t>
            </a:r>
            <a:r>
              <a:rPr lang="he-IL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itchFamily="2" charset="0"/>
              </a:rPr>
              <a:t> 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itchFamily="2" charset="0"/>
              </a:rPr>
              <a:t>System</a:t>
            </a:r>
            <a:endParaRPr lang="ko-KR" altLang="en-US" dirty="0">
              <a:latin typeface="Nunito Black" pitchFamily="2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888696" y="3893046"/>
            <a:ext cx="720080" cy="7200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545916" y="1606246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1996792" y="2702021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-1252315" y="1387922"/>
            <a:ext cx="3193504" cy="3224314"/>
            <a:chOff x="-1241419" y="1431052"/>
            <a:chExt cx="3193504" cy="3224314"/>
          </a:xfrm>
          <a:solidFill>
            <a:schemeClr val="accent2"/>
          </a:solidFill>
        </p:grpSpPr>
        <p:sp>
          <p:nvSpPr>
            <p:cNvPr id="8" name="Block Arc 7"/>
            <p:cNvSpPr/>
            <p:nvPr/>
          </p:nvSpPr>
          <p:spPr>
            <a:xfrm>
              <a:off x="-1241419" y="1431052"/>
              <a:ext cx="3193504" cy="3193504"/>
            </a:xfrm>
            <a:prstGeom prst="blockArc">
              <a:avLst>
                <a:gd name="adj1" fmla="val 16290582"/>
                <a:gd name="adj2" fmla="val 4576946"/>
                <a:gd name="adj3" fmla="val 98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Isosceles Triangle 8"/>
            <p:cNvSpPr/>
            <p:nvPr/>
          </p:nvSpPr>
          <p:spPr>
            <a:xfrm rot="15300000">
              <a:off x="595793" y="4484150"/>
              <a:ext cx="148089" cy="19434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-1657462" y="1203598"/>
            <a:ext cx="4048798" cy="4048798"/>
            <a:chOff x="-1620688" y="1203598"/>
            <a:chExt cx="4048798" cy="4048798"/>
          </a:xfrm>
          <a:solidFill>
            <a:schemeClr val="accent1"/>
          </a:solidFill>
        </p:grpSpPr>
        <p:sp>
          <p:nvSpPr>
            <p:cNvPr id="11" name="Block Arc 10"/>
            <p:cNvSpPr/>
            <p:nvPr/>
          </p:nvSpPr>
          <p:spPr>
            <a:xfrm>
              <a:off x="-1620688" y="1203598"/>
              <a:ext cx="4048798" cy="4048798"/>
            </a:xfrm>
            <a:prstGeom prst="blockArc">
              <a:avLst>
                <a:gd name="adj1" fmla="val 16233158"/>
                <a:gd name="adj2" fmla="val 1430557"/>
                <a:gd name="adj3" fmla="val 83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Isosceles Triangle 11"/>
            <p:cNvSpPr/>
            <p:nvPr/>
          </p:nvSpPr>
          <p:spPr>
            <a:xfrm rot="12374003">
              <a:off x="2112022" y="4027393"/>
              <a:ext cx="148089" cy="19434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-2106762" y="1377752"/>
            <a:ext cx="3540522" cy="3540522"/>
            <a:chOff x="-2052736" y="1377752"/>
            <a:chExt cx="3540522" cy="3540522"/>
          </a:xfrm>
          <a:solidFill>
            <a:schemeClr val="accent3"/>
          </a:solidFill>
        </p:grpSpPr>
        <p:sp>
          <p:nvSpPr>
            <p:cNvPr id="14" name="Block Arc 13"/>
            <p:cNvSpPr/>
            <p:nvPr/>
          </p:nvSpPr>
          <p:spPr>
            <a:xfrm>
              <a:off x="-2052736" y="1377752"/>
              <a:ext cx="3540522" cy="3540522"/>
            </a:xfrm>
            <a:prstGeom prst="blockArc">
              <a:avLst>
                <a:gd name="adj1" fmla="val 17694760"/>
                <a:gd name="adj2" fmla="val 849742"/>
                <a:gd name="adj3" fmla="val 1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14"/>
            <p:cNvSpPr/>
            <p:nvPr/>
          </p:nvSpPr>
          <p:spPr>
            <a:xfrm rot="12374003">
              <a:off x="1304369" y="3518776"/>
              <a:ext cx="148089" cy="19434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5652120" y="1380910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itchFamily="2" charset="0"/>
                <a:cs typeface="Arial" pitchFamily="34" charset="0"/>
              </a:rPr>
              <a:t>Content Based Filtering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itchFamily="2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52120" y="1810569"/>
            <a:ext cx="2952328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itchFamily="2" charset="0"/>
                <a:cs typeface="Arial" pitchFamily="34" charset="0"/>
              </a:rPr>
              <a:t>Content-based filtering is a method of recommending items to users based on their past preferences and behavior.</a:t>
            </a:r>
          </a:p>
          <a:p>
            <a:pPr marL="171450" indent="-171450">
              <a:buFont typeface="Wingdings" pitchFamily="2" charset="2"/>
              <a:buChar char="l"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itchFamily="2" charset="0"/>
                <a:cs typeface="Arial" pitchFamily="34" charset="0"/>
              </a:rPr>
              <a:t>It uses the characteristics or attributes of the items themselves, rather than the behavior of other users, to make recommendations.</a:t>
            </a:r>
          </a:p>
          <a:p>
            <a:pPr marL="171450" indent="-171450">
              <a:buFont typeface="Wingdings" pitchFamily="2" charset="2"/>
              <a:buChar char="l"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itchFamily="2" charset="0"/>
                <a:cs typeface="Arial" pitchFamily="34" charset="0"/>
              </a:rPr>
              <a:t>It is also known as "content-based recommendation.“</a:t>
            </a:r>
          </a:p>
          <a:p>
            <a:pPr marL="171450" indent="-171450">
              <a:buFont typeface="Wingdings" pitchFamily="2" charset="2"/>
              <a:buChar char="l"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itchFamily="2" charset="0"/>
                <a:cs typeface="Arial" pitchFamily="34" charset="0"/>
              </a:rPr>
              <a:t>Our system will provide recommendations based on self preferences and distance.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48AA407-395A-D5EA-9AE1-09B5E941772F}"/>
              </a:ext>
            </a:extLst>
          </p:cNvPr>
          <p:cNvGrpSpPr/>
          <p:nvPr/>
        </p:nvGrpSpPr>
        <p:grpSpPr>
          <a:xfrm>
            <a:off x="3733325" y="1927898"/>
            <a:ext cx="1658577" cy="1614496"/>
            <a:chOff x="6086675" y="1857331"/>
            <a:chExt cx="948567" cy="882662"/>
          </a:xfrm>
        </p:grpSpPr>
        <p:pic>
          <p:nvPicPr>
            <p:cNvPr id="43" name="Picture 14">
              <a:extLst>
                <a:ext uri="{FF2B5EF4-FFF2-40B4-BE49-F238E27FC236}">
                  <a16:creationId xmlns:a16="http://schemas.microsoft.com/office/drawing/2014/main" id="{132FCC15-6CC9-8CFB-0DEF-4201EBE652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6675" y="1857331"/>
              <a:ext cx="663918" cy="663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9E8643C-E476-A06C-0D0D-57564DC5C60C}"/>
                </a:ext>
              </a:extLst>
            </p:cNvPr>
            <p:cNvSpPr txBox="1"/>
            <p:nvPr/>
          </p:nvSpPr>
          <p:spPr>
            <a:xfrm>
              <a:off x="6171142" y="2521249"/>
              <a:ext cx="864100" cy="218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Adam</a:t>
              </a:r>
              <a:endParaRPr lang="en-IL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D4457191-8F41-097C-3771-CEA3643C0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61" y="1761821"/>
            <a:ext cx="403334" cy="40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C5ABC07-7311-B3AE-9F28-21091F78D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486" y="2813353"/>
            <a:ext cx="491700" cy="49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1C21C79B-3166-A288-AF26-DB1906493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47" y="3998295"/>
            <a:ext cx="483206" cy="483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16D936-B47C-9B46-7715-2D5027DF61EE}"/>
              </a:ext>
            </a:extLst>
          </p:cNvPr>
          <p:cNvSpPr txBox="1"/>
          <p:nvPr/>
        </p:nvSpPr>
        <p:spPr>
          <a:xfrm>
            <a:off x="107504" y="4746539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029569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>
                <a:latin typeface="Nunito Black" pitchFamily="2" charset="0"/>
              </a:rPr>
              <a:t>Features</a:t>
            </a:r>
            <a:endParaRPr lang="ko-KR" altLang="en-US" dirty="0">
              <a:latin typeface="Nunito Black" pitchFamily="2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FEB6738-0CE3-3E61-2025-1C182426CA5A}"/>
              </a:ext>
            </a:extLst>
          </p:cNvPr>
          <p:cNvGrpSpPr/>
          <p:nvPr/>
        </p:nvGrpSpPr>
        <p:grpSpPr>
          <a:xfrm>
            <a:off x="1253316" y="1139343"/>
            <a:ext cx="1800200" cy="1800200"/>
            <a:chOff x="395536" y="1573510"/>
            <a:chExt cx="1800200" cy="18002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9C8D679-303D-BB9E-F791-5FAADE9C05C6}"/>
                </a:ext>
              </a:extLst>
            </p:cNvPr>
            <p:cNvSpPr/>
            <p:nvPr/>
          </p:nvSpPr>
          <p:spPr>
            <a:xfrm>
              <a:off x="395536" y="1573510"/>
              <a:ext cx="1800200" cy="18002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Nunito Black" pitchFamily="2" charset="0"/>
                </a:rPr>
                <a:t>Internal Chat</a:t>
              </a:r>
              <a:endParaRPr lang="ko-KR" altLang="en-US" sz="1600" dirty="0">
                <a:solidFill>
                  <a:schemeClr val="tx1"/>
                </a:solidFill>
                <a:latin typeface="Nunito Black" pitchFamily="2" charset="0"/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CA3F46D-B670-4F26-FFA0-FDC9AC559B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2211710"/>
              <a:ext cx="1008112" cy="1008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29A8BC9-46E9-FFEB-FFA3-16977A42922B}"/>
              </a:ext>
            </a:extLst>
          </p:cNvPr>
          <p:cNvGrpSpPr/>
          <p:nvPr/>
        </p:nvGrpSpPr>
        <p:grpSpPr>
          <a:xfrm>
            <a:off x="2339752" y="3104057"/>
            <a:ext cx="1800200" cy="1800200"/>
            <a:chOff x="2483768" y="1563638"/>
            <a:chExt cx="1800200" cy="18002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9CD269-0EC7-1E31-8E9A-A046CBA941D0}"/>
                </a:ext>
              </a:extLst>
            </p:cNvPr>
            <p:cNvSpPr/>
            <p:nvPr/>
          </p:nvSpPr>
          <p:spPr>
            <a:xfrm>
              <a:off x="2483768" y="1563638"/>
              <a:ext cx="1800200" cy="1800200"/>
            </a:xfrm>
            <a:prstGeom prst="rect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Nunito Black" pitchFamily="2" charset="0"/>
                </a:rPr>
                <a:t>Service History</a:t>
              </a:r>
              <a:endParaRPr lang="ko-KR" altLang="en-US" sz="1600" dirty="0">
                <a:solidFill>
                  <a:schemeClr val="tx1"/>
                </a:solidFill>
                <a:latin typeface="Nunito Black" pitchFamily="2" charset="0"/>
              </a:endParaRPr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97B4053E-6D32-3C8C-8E2E-E209E02375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3834" y="2211710"/>
              <a:ext cx="1040068" cy="1040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CD38152-BBE5-A188-3DF7-7E329182CE1C}"/>
              </a:ext>
            </a:extLst>
          </p:cNvPr>
          <p:cNvGrpSpPr/>
          <p:nvPr/>
        </p:nvGrpSpPr>
        <p:grpSpPr>
          <a:xfrm>
            <a:off x="3667336" y="1139343"/>
            <a:ext cx="1800200" cy="1800200"/>
            <a:chOff x="4499992" y="1573510"/>
            <a:chExt cx="1800200" cy="18002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CCD1BCE-63C2-BEDE-41C7-902B44AD56F0}"/>
                </a:ext>
              </a:extLst>
            </p:cNvPr>
            <p:cNvSpPr/>
            <p:nvPr/>
          </p:nvSpPr>
          <p:spPr>
            <a:xfrm>
              <a:off x="4499992" y="1573510"/>
              <a:ext cx="1800200" cy="1800200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Nunito Black" pitchFamily="2" charset="0"/>
                </a:rPr>
                <a:t>Recommendation System</a:t>
              </a:r>
              <a:endParaRPr lang="ko-KR" altLang="en-US" sz="1400" dirty="0">
                <a:solidFill>
                  <a:schemeClr val="tx1"/>
                </a:solidFill>
                <a:latin typeface="Nunito Black" pitchFamily="2" charset="0"/>
              </a:endParaRPr>
            </a:p>
          </p:txBody>
        </p:sp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58922F92-7FD8-4C98-698D-C9B03FD5DF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6088" y="2211710"/>
              <a:ext cx="928008" cy="928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EF1F249-213F-6436-9B0E-87BB18464B9D}"/>
              </a:ext>
            </a:extLst>
          </p:cNvPr>
          <p:cNvGrpSpPr/>
          <p:nvPr/>
        </p:nvGrpSpPr>
        <p:grpSpPr>
          <a:xfrm>
            <a:off x="6090485" y="1139343"/>
            <a:ext cx="1800200" cy="1800200"/>
            <a:chOff x="6516216" y="1573510"/>
            <a:chExt cx="1800200" cy="18002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2944641-1D3F-A16A-0230-B7EF9CF479F5}"/>
                </a:ext>
              </a:extLst>
            </p:cNvPr>
            <p:cNvSpPr/>
            <p:nvPr/>
          </p:nvSpPr>
          <p:spPr>
            <a:xfrm>
              <a:off x="6516216" y="1573510"/>
              <a:ext cx="1800200" cy="18002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Nunito Black" pitchFamily="2" charset="0"/>
                </a:rPr>
                <a:t>Ranking System</a:t>
              </a:r>
              <a:endParaRPr lang="ko-KR" altLang="en-US" sz="1600" dirty="0">
                <a:solidFill>
                  <a:schemeClr val="tx1"/>
                </a:solidFill>
                <a:latin typeface="Nunito Black" pitchFamily="2" charset="0"/>
              </a:endParaRPr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590183CE-9BE9-5CAB-18B0-57C6B29EF5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6256" y="2154472"/>
              <a:ext cx="1080120" cy="1080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BDDAC8D-B5AD-516A-F623-D24E0EC3D966}"/>
              </a:ext>
            </a:extLst>
          </p:cNvPr>
          <p:cNvSpPr/>
          <p:nvPr/>
        </p:nvSpPr>
        <p:spPr>
          <a:xfrm>
            <a:off x="5002644" y="3093286"/>
            <a:ext cx="1800200" cy="18002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Nunito Black" pitchFamily="2" charset="0"/>
              </a:rPr>
              <a:t>Notifications</a:t>
            </a:r>
            <a:endParaRPr lang="ko-KR" altLang="en-US" sz="1600" dirty="0">
              <a:solidFill>
                <a:schemeClr val="tx1"/>
              </a:solidFill>
              <a:latin typeface="Nunito Black" pitchFamily="2" charset="0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911F0279-0781-F010-8640-550089B50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878" y="3579862"/>
            <a:ext cx="1059732" cy="1061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8ED367-8F9B-F41B-1EC3-63F7F0DE49AC}"/>
              </a:ext>
            </a:extLst>
          </p:cNvPr>
          <p:cNvSpPr txBox="1"/>
          <p:nvPr/>
        </p:nvSpPr>
        <p:spPr>
          <a:xfrm>
            <a:off x="107504" y="4746539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750593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>
                <a:latin typeface="Nunito Black" pitchFamily="2" charset="0"/>
              </a:rPr>
              <a:t>Challenges &amp; Constraints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Nunito Black" pitchFamily="2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318DF27-B2B6-3F03-452A-72BE6627CB15}"/>
              </a:ext>
            </a:extLst>
          </p:cNvPr>
          <p:cNvGrpSpPr/>
          <p:nvPr/>
        </p:nvGrpSpPr>
        <p:grpSpPr>
          <a:xfrm>
            <a:off x="395536" y="1563638"/>
            <a:ext cx="2592288" cy="3013884"/>
            <a:chOff x="251520" y="1307270"/>
            <a:chExt cx="2880320" cy="340350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9145034-A2CC-6145-353A-612D44121C5D}"/>
                </a:ext>
              </a:extLst>
            </p:cNvPr>
            <p:cNvSpPr/>
            <p:nvPr/>
          </p:nvSpPr>
          <p:spPr>
            <a:xfrm>
              <a:off x="251520" y="1307270"/>
              <a:ext cx="2880320" cy="3403509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Nunito Black" pitchFamily="2" charset="0"/>
                </a:rPr>
                <a:t>Choose Development Platform and learn it</a:t>
              </a:r>
            </a:p>
            <a:p>
              <a:pPr algn="ctr"/>
              <a:endParaRPr lang="en-US" altLang="ko-KR" dirty="0">
                <a:solidFill>
                  <a:schemeClr val="tx1"/>
                </a:solidFill>
                <a:latin typeface="Nunito Black" pitchFamily="2" charset="0"/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Nunito Black" pitchFamily="2" charset="0"/>
                </a:rPr>
                <a:t> </a:t>
              </a:r>
              <a:r>
                <a:rPr lang="en-US" altLang="ko-KR" sz="1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Nunito Black" pitchFamily="2" charset="0"/>
                </a:rPr>
                <a:t>Flutter</a:t>
              </a:r>
              <a:r>
                <a:rPr lang="en-US" altLang="ko-KR" sz="1400" dirty="0">
                  <a:solidFill>
                    <a:schemeClr val="tx1"/>
                  </a:solidFill>
                  <a:latin typeface="Nunito Black" pitchFamily="2" charset="0"/>
                </a:rPr>
                <a:t> VS </a:t>
              </a:r>
              <a:r>
                <a:rPr lang="en-US" altLang="ko-KR" sz="1400" dirty="0">
                  <a:solidFill>
                    <a:schemeClr val="accent1">
                      <a:lumMod val="75000"/>
                    </a:schemeClr>
                  </a:solidFill>
                  <a:latin typeface="Nunito Black" pitchFamily="2" charset="0"/>
                </a:rPr>
                <a:t>React Native </a:t>
              </a:r>
              <a:r>
                <a:rPr lang="en-US" altLang="ko-KR" sz="1400" dirty="0">
                  <a:solidFill>
                    <a:schemeClr val="tx1"/>
                  </a:solidFill>
                  <a:latin typeface="Nunito Black" pitchFamily="2" charset="0"/>
                </a:rPr>
                <a:t>VS </a:t>
              </a:r>
              <a:r>
                <a:rPr lang="en-US" altLang="ko-KR" sz="1400" dirty="0">
                  <a:solidFill>
                    <a:srgbClr val="00B050"/>
                  </a:solidFill>
                  <a:latin typeface="Nunito Black" pitchFamily="2" charset="0"/>
                </a:rPr>
                <a:t>PWA</a:t>
              </a:r>
              <a:endParaRPr lang="ko-KR" altLang="en-US" sz="1400" dirty="0">
                <a:solidFill>
                  <a:srgbClr val="00B050"/>
                </a:solidFill>
                <a:latin typeface="Nunito Black" pitchFamily="2" charset="0"/>
              </a:endParaRPr>
            </a:p>
          </p:txBody>
        </p:sp>
        <p:pic>
          <p:nvPicPr>
            <p:cNvPr id="2050" name="Picture 2" descr="Comparison Between Ionic vs Flutter vs React Native vs PWA">
              <a:extLst>
                <a:ext uri="{FF2B5EF4-FFF2-40B4-BE49-F238E27FC236}">
                  <a16:creationId xmlns:a16="http://schemas.microsoft.com/office/drawing/2014/main" id="{FCD060CB-ED5F-82DA-E19A-85AE981C9BB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86" t="15152" r="2893" b="10606"/>
            <a:stretch/>
          </p:blipFill>
          <p:spPr bwMode="auto">
            <a:xfrm>
              <a:off x="663930" y="3075806"/>
              <a:ext cx="2055500" cy="125614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D5A335-3FFB-4EDB-4968-4DA89211A3EF}"/>
              </a:ext>
            </a:extLst>
          </p:cNvPr>
          <p:cNvGrpSpPr/>
          <p:nvPr/>
        </p:nvGrpSpPr>
        <p:grpSpPr>
          <a:xfrm>
            <a:off x="3203848" y="1563638"/>
            <a:ext cx="2592288" cy="3013884"/>
            <a:chOff x="2987824" y="1418049"/>
            <a:chExt cx="2592288" cy="301388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778BA90-8654-F572-14A3-BF805315AF02}"/>
                </a:ext>
              </a:extLst>
            </p:cNvPr>
            <p:cNvSpPr/>
            <p:nvPr/>
          </p:nvSpPr>
          <p:spPr>
            <a:xfrm>
              <a:off x="2987824" y="1418049"/>
              <a:ext cx="2592288" cy="3013884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Nunito Black" pitchFamily="2" charset="0"/>
                </a:rPr>
                <a:t>UI/UX</a:t>
              </a:r>
            </a:p>
            <a:p>
              <a:pPr algn="ctr"/>
              <a:endParaRPr lang="en-US" altLang="ko-KR" dirty="0">
                <a:solidFill>
                  <a:schemeClr val="tx1"/>
                </a:solidFill>
                <a:latin typeface="Nunito Black" pitchFamily="2" charset="0"/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  <a:latin typeface="Nunito Black" pitchFamily="2" charset="0"/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Nunito Black" pitchFamily="2" charset="0"/>
                </a:rPr>
                <a:t>How to create user-friendly app</a:t>
              </a:r>
            </a:p>
          </p:txBody>
        </p:sp>
        <p:pic>
          <p:nvPicPr>
            <p:cNvPr id="2052" name="Picture 4" descr="Top 15 UI/UX Design Tips To Adopt Now In Software Development - AppsDevPro">
              <a:extLst>
                <a:ext uri="{FF2B5EF4-FFF2-40B4-BE49-F238E27FC236}">
                  <a16:creationId xmlns:a16="http://schemas.microsoft.com/office/drawing/2014/main" id="{CE1FBABB-C0DC-A327-C0C8-11C2FD4CEF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2720" y="2989072"/>
              <a:ext cx="2002496" cy="115085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03E709-B23E-4F51-1026-084325E61152}"/>
              </a:ext>
            </a:extLst>
          </p:cNvPr>
          <p:cNvGrpSpPr/>
          <p:nvPr/>
        </p:nvGrpSpPr>
        <p:grpSpPr>
          <a:xfrm>
            <a:off x="6043578" y="1563638"/>
            <a:ext cx="2592288" cy="3013884"/>
            <a:chOff x="5827554" y="1418049"/>
            <a:chExt cx="2592288" cy="301388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CA56CE1-EC8E-F4C2-8FAA-078BE9F5F9B9}"/>
                </a:ext>
              </a:extLst>
            </p:cNvPr>
            <p:cNvSpPr/>
            <p:nvPr/>
          </p:nvSpPr>
          <p:spPr>
            <a:xfrm>
              <a:off x="5827554" y="1418049"/>
              <a:ext cx="2592288" cy="301388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Nunito Black" pitchFamily="2" charset="0"/>
                </a:rPr>
                <a:t>Recommendation engine type</a:t>
              </a:r>
            </a:p>
            <a:p>
              <a:pPr algn="ctr"/>
              <a:endParaRPr lang="en-US" altLang="ko-KR" dirty="0">
                <a:solidFill>
                  <a:schemeClr val="tx1"/>
                </a:solidFill>
                <a:latin typeface="Nunito Black" pitchFamily="2" charset="0"/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Nunito Black" pitchFamily="2" charset="0"/>
                </a:rPr>
                <a:t>Choose the right type of model for our app</a:t>
              </a:r>
            </a:p>
          </p:txBody>
        </p:sp>
        <p:pic>
          <p:nvPicPr>
            <p:cNvPr id="2054" name="Picture 6" descr="5: Content based filtering vs Collaborative filtering ( Source:... |  Download Scientific Diagram">
              <a:extLst>
                <a:ext uri="{FF2B5EF4-FFF2-40B4-BE49-F238E27FC236}">
                  <a16:creationId xmlns:a16="http://schemas.microsoft.com/office/drawing/2014/main" id="{794FE6B0-8B73-2941-7F1C-EA2793F8E2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4" y="2975605"/>
              <a:ext cx="1878108" cy="115117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7E96CC8-46FC-324F-070F-9D608726239F}"/>
              </a:ext>
            </a:extLst>
          </p:cNvPr>
          <p:cNvSpPr txBox="1"/>
          <p:nvPr/>
        </p:nvSpPr>
        <p:spPr>
          <a:xfrm>
            <a:off x="107504" y="4746539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631786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>
                <a:latin typeface="Nunito Black" pitchFamily="2" charset="0"/>
              </a:rPr>
              <a:t>Constraints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Nunito Black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8F27F90-15AF-F997-C6E1-FC684C211528}"/>
              </a:ext>
            </a:extLst>
          </p:cNvPr>
          <p:cNvGrpSpPr/>
          <p:nvPr/>
        </p:nvGrpSpPr>
        <p:grpSpPr>
          <a:xfrm>
            <a:off x="792550" y="1736994"/>
            <a:ext cx="2880320" cy="2160436"/>
            <a:chOff x="299198" y="1362731"/>
            <a:chExt cx="2592288" cy="3013884"/>
          </a:xfrm>
          <a:noFill/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9145034-A2CC-6145-353A-612D44121C5D}"/>
                </a:ext>
              </a:extLst>
            </p:cNvPr>
            <p:cNvSpPr/>
            <p:nvPr/>
          </p:nvSpPr>
          <p:spPr>
            <a:xfrm>
              <a:off x="299198" y="1362731"/>
              <a:ext cx="2592288" cy="30138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Nunito Black" pitchFamily="2" charset="0"/>
                </a:rPr>
                <a:t>Learn Mobile Development</a:t>
              </a:r>
              <a:r>
                <a:rPr lang="en-US" altLang="ko-KR" sz="1400" dirty="0">
                  <a:solidFill>
                    <a:schemeClr val="tx1"/>
                  </a:solidFill>
                  <a:latin typeface="Nunito Black" pitchFamily="2" charset="0"/>
                </a:rPr>
                <a:t> </a:t>
              </a:r>
              <a:endParaRPr lang="ko-KR" altLang="en-US" sz="1400" dirty="0">
                <a:solidFill>
                  <a:srgbClr val="00B050"/>
                </a:solidFill>
                <a:latin typeface="Nunito Black" pitchFamily="2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76C4A64-723E-BD80-E09A-2EDE26C43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9572" y="2367268"/>
              <a:ext cx="1664744" cy="1402775"/>
            </a:xfrm>
            <a:prstGeom prst="rect">
              <a:avLst/>
            </a:prstGeom>
            <a:grpFill/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420A593C-1217-1779-FE1E-A1181BB6C0FF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109348" y="1376954"/>
            <a:ext cx="3046828" cy="15828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609AFB91-00C7-A556-19CA-6EF4E204FA5C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109348" y="2959848"/>
            <a:ext cx="3118836" cy="1657466"/>
          </a:xfrm>
          <a:prstGeom prst="bentConnector3">
            <a:avLst>
              <a:gd name="adj1" fmla="val 48903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19E9B3-005A-1B8C-9BFC-32BC859B3774}"/>
              </a:ext>
            </a:extLst>
          </p:cNvPr>
          <p:cNvCxnSpPr>
            <a:cxnSpLocks/>
            <a:stCxn id="7" idx="3"/>
            <a:endCxn id="2054" idx="1"/>
          </p:cNvCxnSpPr>
          <p:nvPr/>
        </p:nvCxnSpPr>
        <p:spPr>
          <a:xfrm flipV="1">
            <a:off x="3109348" y="2958976"/>
            <a:ext cx="3010726" cy="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050" name="Picture 2" descr="GitHub - ahmedeltaher/MVVM-Kotlin-Android-Architecture: MVVM + Kotlin +  Retrofit2 + Hilt + Coroutines + Kotlin Flow + mockK + Espresso + Junit5">
            <a:extLst>
              <a:ext uri="{FF2B5EF4-FFF2-40B4-BE49-F238E27FC236}">
                <a16:creationId xmlns:a16="http://schemas.microsoft.com/office/drawing/2014/main" id="{4DAE2C7B-1017-2151-F448-BBF973A41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263938"/>
            <a:ext cx="2358542" cy="70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s Xianyu Quietly Giving up Flutter? - Alibaba Cloud Community">
            <a:extLst>
              <a:ext uri="{FF2B5EF4-FFF2-40B4-BE49-F238E27FC236}">
                <a16:creationId xmlns:a16="http://schemas.microsoft.com/office/drawing/2014/main" id="{28AAE5C2-2AD5-3A98-2549-D1B205833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980508"/>
            <a:ext cx="1859106" cy="87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upload.wikimedia.org/wikipedia/commons/thumb/3/...">
            <a:extLst>
              <a:ext uri="{FF2B5EF4-FFF2-40B4-BE49-F238E27FC236}">
                <a16:creationId xmlns:a16="http://schemas.microsoft.com/office/drawing/2014/main" id="{236E33C4-CA05-BB83-4D36-F5A88D8F3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074" y="2645189"/>
            <a:ext cx="2231376" cy="62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87B95A-AE50-2AA7-F0B1-A1B2217343EA}"/>
              </a:ext>
            </a:extLst>
          </p:cNvPr>
          <p:cNvSpPr txBox="1"/>
          <p:nvPr/>
        </p:nvSpPr>
        <p:spPr>
          <a:xfrm>
            <a:off x="107504" y="4746539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25274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>
                <a:latin typeface="Nunito Black" pitchFamily="2" charset="0"/>
              </a:rPr>
              <a:t>Conceptual Diagram</a:t>
            </a:r>
            <a:endParaRPr lang="ko-KR" altLang="en-US" dirty="0">
              <a:latin typeface="Nunito Black" pitchFamily="2" charset="0"/>
            </a:endParaRPr>
          </a:p>
        </p:txBody>
      </p: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6EE225B9-41C9-79DD-03C3-C32FB82D974D}"/>
              </a:ext>
            </a:extLst>
          </p:cNvPr>
          <p:cNvGrpSpPr/>
          <p:nvPr/>
        </p:nvGrpSpPr>
        <p:grpSpPr>
          <a:xfrm>
            <a:off x="1763688" y="1203598"/>
            <a:ext cx="5552787" cy="3046710"/>
            <a:chOff x="1763688" y="1203598"/>
            <a:chExt cx="5552787" cy="3046710"/>
          </a:xfrm>
        </p:grpSpPr>
        <p:grpSp>
          <p:nvGrpSpPr>
            <p:cNvPr id="1031" name="Group 1030">
              <a:extLst>
                <a:ext uri="{FF2B5EF4-FFF2-40B4-BE49-F238E27FC236}">
                  <a16:creationId xmlns:a16="http://schemas.microsoft.com/office/drawing/2014/main" id="{FD8DED42-2BB2-5E1D-B2D3-FF0C2792AEE5}"/>
                </a:ext>
              </a:extLst>
            </p:cNvPr>
            <p:cNvGrpSpPr/>
            <p:nvPr/>
          </p:nvGrpSpPr>
          <p:grpSpPr>
            <a:xfrm>
              <a:off x="1763688" y="1203598"/>
              <a:ext cx="5552787" cy="3046710"/>
              <a:chOff x="1323469" y="748596"/>
              <a:chExt cx="5552787" cy="3046710"/>
            </a:xfrm>
          </p:grpSpPr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6B5826AE-08A1-8CB3-6A7B-6B58F7D745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154" y="2298645"/>
                <a:ext cx="1553284" cy="6057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6C24A48-199E-5031-ABEC-D792AAE41682}"/>
                  </a:ext>
                </a:extLst>
              </p:cNvPr>
              <p:cNvSpPr txBox="1"/>
              <p:nvPr/>
            </p:nvSpPr>
            <p:spPr>
              <a:xfrm rot="20285844">
                <a:off x="2549120" y="2543443"/>
                <a:ext cx="129614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800" dirty="0">
                    <a:latin typeface="Nunito Black" pitchFamily="2" charset="0"/>
                  </a:rPr>
                  <a:t>Push notification</a:t>
                </a:r>
              </a:p>
              <a:p>
                <a:pPr algn="ctr"/>
                <a:r>
                  <a:rPr lang="en-US" sz="800" dirty="0">
                    <a:latin typeface="Nunito Black" pitchFamily="2" charset="0"/>
                  </a:rPr>
                  <a:t>Of the service</a:t>
                </a:r>
                <a:endParaRPr lang="en-IL" sz="8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1B73FD3-ECCF-0D7F-0194-EDB2627BD72C}"/>
                  </a:ext>
                </a:extLst>
              </p:cNvPr>
              <p:cNvSpPr txBox="1"/>
              <p:nvPr/>
            </p:nvSpPr>
            <p:spPr>
              <a:xfrm rot="1210020">
                <a:off x="2484700" y="1313267"/>
                <a:ext cx="1296146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800" dirty="0">
                    <a:latin typeface="Nunito Black" pitchFamily="2" charset="0"/>
                  </a:rPr>
                  <a:t>Create new request</a:t>
                </a:r>
                <a:endParaRPr lang="en-IL" sz="800" dirty="0"/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5DABF1CC-4EF6-E1D5-3B6E-85EA34F369F5}"/>
                  </a:ext>
                </a:extLst>
              </p:cNvPr>
              <p:cNvGrpSpPr/>
              <p:nvPr/>
            </p:nvGrpSpPr>
            <p:grpSpPr>
              <a:xfrm>
                <a:off x="3776229" y="1312736"/>
                <a:ext cx="3100027" cy="2172164"/>
                <a:chOff x="3776229" y="1312736"/>
                <a:chExt cx="3100027" cy="2172164"/>
              </a:xfrm>
            </p:grpSpPr>
            <p:sp>
              <p:nvSpPr>
                <p:cNvPr id="29" name="Rectangle: Rounded Corners 28">
                  <a:extLst>
                    <a:ext uri="{FF2B5EF4-FFF2-40B4-BE49-F238E27FC236}">
                      <a16:creationId xmlns:a16="http://schemas.microsoft.com/office/drawing/2014/main" id="{F88351A5-53C8-DC9F-2998-9BD6A882E894}"/>
                    </a:ext>
                  </a:extLst>
                </p:cNvPr>
                <p:cNvSpPr/>
                <p:nvPr/>
              </p:nvSpPr>
              <p:spPr>
                <a:xfrm>
                  <a:off x="4067944" y="1312736"/>
                  <a:ext cx="2808312" cy="2172164"/>
                </a:xfrm>
                <a:prstGeom prst="roundRect">
                  <a:avLst/>
                </a:prstGeom>
                <a:noFill/>
                <a:ln>
                  <a:prstDash val="sysDash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pic>
              <p:nvPicPr>
                <p:cNvPr id="10" name="Picture 6" descr="How to build a real-time chatroom with Firebase and React (Hooks)">
                  <a:extLst>
                    <a:ext uri="{FF2B5EF4-FFF2-40B4-BE49-F238E27FC236}">
                      <a16:creationId xmlns:a16="http://schemas.microsoft.com/office/drawing/2014/main" id="{477FB45D-239A-142A-03D1-E2C8EB09F17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2466" t="8406" r="19547" b="7034"/>
                <a:stretch/>
              </p:blipFill>
              <p:spPr bwMode="auto">
                <a:xfrm>
                  <a:off x="3776229" y="1697036"/>
                  <a:ext cx="723764" cy="79155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7EE7B87C-7A1E-48B5-440A-2C461B4685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788817" y="1398077"/>
                  <a:ext cx="1296146" cy="289344"/>
                </a:xfrm>
                <a:prstGeom prst="rect">
                  <a:avLst/>
                </a:prstGeom>
              </p:spPr>
            </p:pic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437601E7-0B1B-1F5B-4312-B5CF3B9E72AF}"/>
                    </a:ext>
                  </a:extLst>
                </p:cNvPr>
                <p:cNvGrpSpPr/>
                <p:nvPr/>
              </p:nvGrpSpPr>
              <p:grpSpPr>
                <a:xfrm>
                  <a:off x="5367772" y="1762471"/>
                  <a:ext cx="1340535" cy="876698"/>
                  <a:chOff x="5367772" y="1762471"/>
                  <a:chExt cx="1340535" cy="876698"/>
                </a:xfrm>
              </p:grpSpPr>
              <p:pic>
                <p:nvPicPr>
                  <p:cNvPr id="22" name="Picture 21">
                    <a:extLst>
                      <a:ext uri="{FF2B5EF4-FFF2-40B4-BE49-F238E27FC236}">
                        <a16:creationId xmlns:a16="http://schemas.microsoft.com/office/drawing/2014/main" id="{F1733EBE-37E3-5AE6-DF58-597E0821F8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/>
                  <a:srcRect/>
                  <a:stretch/>
                </p:blipFill>
                <p:spPr>
                  <a:xfrm>
                    <a:off x="5500437" y="1840959"/>
                    <a:ext cx="1020826" cy="523884"/>
                  </a:xfrm>
                  <a:prstGeom prst="rect">
                    <a:avLst/>
                  </a:prstGeom>
                </p:spPr>
              </p:pic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7E2DC993-91D2-EDEA-21AB-CA2E30A9737A}"/>
                      </a:ext>
                    </a:extLst>
                  </p:cNvPr>
                  <p:cNvSpPr txBox="1"/>
                  <p:nvPr/>
                </p:nvSpPr>
                <p:spPr>
                  <a:xfrm>
                    <a:off x="5412161" y="2300615"/>
                    <a:ext cx="1296146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Nunito Black" pitchFamily="2" charset="0"/>
                      </a:rPr>
                      <a:t>Recommendation</a:t>
                    </a:r>
                    <a:br>
                      <a:rPr lang="en-US" sz="800" dirty="0">
                        <a:latin typeface="Nunito Black" pitchFamily="2" charset="0"/>
                      </a:rPr>
                    </a:br>
                    <a:r>
                      <a:rPr lang="en-US" sz="800" dirty="0">
                        <a:latin typeface="Nunito Black" pitchFamily="2" charset="0"/>
                      </a:rPr>
                      <a:t>system</a:t>
                    </a:r>
                    <a:endParaRPr lang="en-IL" sz="800" dirty="0"/>
                  </a:p>
                </p:txBody>
              </p:sp>
              <p:sp>
                <p:nvSpPr>
                  <p:cNvPr id="30" name="Rectangle: Rounded Corners 29">
                    <a:extLst>
                      <a:ext uri="{FF2B5EF4-FFF2-40B4-BE49-F238E27FC236}">
                        <a16:creationId xmlns:a16="http://schemas.microsoft.com/office/drawing/2014/main" id="{8E873854-D442-4215-BAB9-D337B132FF6D}"/>
                      </a:ext>
                    </a:extLst>
                  </p:cNvPr>
                  <p:cNvSpPr/>
                  <p:nvPr/>
                </p:nvSpPr>
                <p:spPr>
                  <a:xfrm>
                    <a:off x="5367772" y="1762471"/>
                    <a:ext cx="1296146" cy="873028"/>
                  </a:xfrm>
                  <a:prstGeom prst="roundRect">
                    <a:avLst/>
                  </a:prstGeom>
                  <a:noFill/>
                  <a:ln>
                    <a:prstDash val="sysDash"/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L"/>
                  </a:p>
                </p:txBody>
              </p:sp>
            </p:grp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5A96B4D7-7423-09AB-8771-5D43E5C46328}"/>
                    </a:ext>
                  </a:extLst>
                </p:cNvPr>
                <p:cNvCxnSpPr>
                  <a:cxnSpLocks/>
                  <a:stCxn id="30" idx="1"/>
                </p:cNvCxnSpPr>
                <p:nvPr/>
              </p:nvCxnSpPr>
              <p:spPr>
                <a:xfrm flipH="1">
                  <a:off x="4499993" y="2198985"/>
                  <a:ext cx="867779" cy="1092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1DA9941A-712E-621E-B32E-4023E2D3FB41}"/>
                    </a:ext>
                  </a:extLst>
                </p:cNvPr>
                <p:cNvCxnSpPr>
                  <a:cxnSpLocks/>
                  <a:stCxn id="10" idx="3"/>
                </p:cNvCxnSpPr>
                <p:nvPr/>
              </p:nvCxnSpPr>
              <p:spPr>
                <a:xfrm flipV="1">
                  <a:off x="4499993" y="2081336"/>
                  <a:ext cx="857789" cy="114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78350F5D-88A5-50D1-766F-818AA74FE0FA}"/>
                  </a:ext>
                </a:extLst>
              </p:cNvPr>
              <p:cNvGrpSpPr/>
              <p:nvPr/>
            </p:nvGrpSpPr>
            <p:grpSpPr>
              <a:xfrm>
                <a:off x="1331640" y="748596"/>
                <a:ext cx="1008112" cy="1222990"/>
                <a:chOff x="1331640" y="748596"/>
                <a:chExt cx="1008112" cy="1222990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1AE6C173-CA7A-F889-AF38-1E0A7079C886}"/>
                    </a:ext>
                  </a:extLst>
                </p:cNvPr>
                <p:cNvGrpSpPr/>
                <p:nvPr/>
              </p:nvGrpSpPr>
              <p:grpSpPr>
                <a:xfrm>
                  <a:off x="1331640" y="748596"/>
                  <a:ext cx="1008112" cy="1008112"/>
                  <a:chOff x="972003" y="1279509"/>
                  <a:chExt cx="1008112" cy="1008112"/>
                </a:xfrm>
              </p:grpSpPr>
              <p:pic>
                <p:nvPicPr>
                  <p:cNvPr id="4" name="Picture 3">
                    <a:extLst>
                      <a:ext uri="{FF2B5EF4-FFF2-40B4-BE49-F238E27FC236}">
                        <a16:creationId xmlns:a16="http://schemas.microsoft.com/office/drawing/2014/main" id="{7BD8A50F-225A-B62F-BAF0-E93506353F5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972003" y="1279509"/>
                    <a:ext cx="1008112" cy="1008112"/>
                  </a:xfrm>
                  <a:prstGeom prst="rect">
                    <a:avLst/>
                  </a:prstGeom>
                </p:spPr>
              </p:pic>
              <p:pic>
                <p:nvPicPr>
                  <p:cNvPr id="27" name="Picture 4" descr="Is Xianyu Quietly Giving up Flutter? - Alibaba Cloud Community">
                    <a:extLst>
                      <a:ext uri="{FF2B5EF4-FFF2-40B4-BE49-F238E27FC236}">
                        <a16:creationId xmlns:a16="http://schemas.microsoft.com/office/drawing/2014/main" id="{65F0D40F-AD10-651D-1AAD-6D0275A1594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260438" y="1681707"/>
                    <a:ext cx="431242" cy="20371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71525A07-888E-ED35-B1FE-BC94CDE36285}"/>
                    </a:ext>
                  </a:extLst>
                </p:cNvPr>
                <p:cNvSpPr txBox="1"/>
                <p:nvPr/>
              </p:nvSpPr>
              <p:spPr>
                <a:xfrm>
                  <a:off x="1418269" y="1756142"/>
                  <a:ext cx="905390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800" dirty="0">
                      <a:latin typeface="Nunito Black" pitchFamily="2" charset="0"/>
                    </a:rPr>
                    <a:t>Requester</a:t>
                  </a:r>
                  <a:endParaRPr lang="en-IL" sz="800" dirty="0"/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BA2D9EF3-78CB-8A6C-B64B-D7CA05CC3FAA}"/>
                  </a:ext>
                </a:extLst>
              </p:cNvPr>
              <p:cNvGrpSpPr/>
              <p:nvPr/>
            </p:nvGrpSpPr>
            <p:grpSpPr>
              <a:xfrm>
                <a:off x="1329183" y="2571750"/>
                <a:ext cx="1008112" cy="1223556"/>
                <a:chOff x="1329555" y="2414048"/>
                <a:chExt cx="1008112" cy="1223556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53B21CC2-E027-996E-A199-95DA1EB90633}"/>
                    </a:ext>
                  </a:extLst>
                </p:cNvPr>
                <p:cNvGrpSpPr/>
                <p:nvPr/>
              </p:nvGrpSpPr>
              <p:grpSpPr>
                <a:xfrm>
                  <a:off x="1329555" y="2414048"/>
                  <a:ext cx="1008112" cy="1008112"/>
                  <a:chOff x="972003" y="1279509"/>
                  <a:chExt cx="1008112" cy="1008112"/>
                </a:xfrm>
              </p:grpSpPr>
              <p:pic>
                <p:nvPicPr>
                  <p:cNvPr id="33" name="Picture 32">
                    <a:extLst>
                      <a:ext uri="{FF2B5EF4-FFF2-40B4-BE49-F238E27FC236}">
                        <a16:creationId xmlns:a16="http://schemas.microsoft.com/office/drawing/2014/main" id="{80D1180A-48FB-8B9D-2283-E9FF5BFFDA3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972003" y="1279509"/>
                    <a:ext cx="1008112" cy="1008112"/>
                  </a:xfrm>
                  <a:prstGeom prst="rect">
                    <a:avLst/>
                  </a:prstGeom>
                </p:spPr>
              </p:pic>
              <p:pic>
                <p:nvPicPr>
                  <p:cNvPr id="34" name="Picture 4" descr="Is Xianyu Quietly Giving up Flutter? - Alibaba Cloud Community">
                    <a:extLst>
                      <a:ext uri="{FF2B5EF4-FFF2-40B4-BE49-F238E27FC236}">
                        <a16:creationId xmlns:a16="http://schemas.microsoft.com/office/drawing/2014/main" id="{E876BAF4-63DB-E719-0C06-3E494F76B82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260438" y="1681707"/>
                    <a:ext cx="431242" cy="20371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644100E5-DD51-D19E-E7B5-8265E06545F8}"/>
                    </a:ext>
                  </a:extLst>
                </p:cNvPr>
                <p:cNvSpPr txBox="1"/>
                <p:nvPr/>
              </p:nvSpPr>
              <p:spPr>
                <a:xfrm>
                  <a:off x="1404716" y="3422160"/>
                  <a:ext cx="905390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800" dirty="0">
                      <a:latin typeface="Nunito Black" pitchFamily="2" charset="0"/>
                    </a:rPr>
                    <a:t>Supplier</a:t>
                  </a:r>
                  <a:endParaRPr lang="en-IL" sz="800" dirty="0"/>
                </a:p>
              </p:txBody>
            </p:sp>
          </p:grp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794A7994-1729-44C5-6FEE-9411C9D722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58592" y="1954674"/>
                <a:ext cx="0" cy="5339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4" name="Straight Arrow Connector 1023">
                <a:extLst>
                  <a:ext uri="{FF2B5EF4-FFF2-40B4-BE49-F238E27FC236}">
                    <a16:creationId xmlns:a16="http://schemas.microsoft.com/office/drawing/2014/main" id="{365AAFBB-FFA6-EB32-1B16-3335A0556F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0496" y="1989698"/>
                <a:ext cx="0" cy="5212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9" name="TextBox 1028">
                <a:extLst>
                  <a:ext uri="{FF2B5EF4-FFF2-40B4-BE49-F238E27FC236}">
                    <a16:creationId xmlns:a16="http://schemas.microsoft.com/office/drawing/2014/main" id="{41F5D269-5115-B08C-9FA0-4DB27D2BBE22}"/>
                  </a:ext>
                </a:extLst>
              </p:cNvPr>
              <p:cNvSpPr txBox="1"/>
              <p:nvPr/>
            </p:nvSpPr>
            <p:spPr>
              <a:xfrm>
                <a:off x="1323469" y="2157774"/>
                <a:ext cx="521732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800" dirty="0">
                    <a:latin typeface="Nunito Black" pitchFamily="2" charset="0"/>
                  </a:rPr>
                  <a:t>Chat</a:t>
                </a:r>
                <a:endParaRPr lang="en-IL" sz="800" dirty="0"/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8732EB2E-BBBD-3EF8-4FA8-6168570EAB55}"/>
                  </a:ext>
                </a:extLst>
              </p:cNvPr>
              <p:cNvCxnSpPr>
                <a:cxnSpLocks/>
                <a:stCxn id="4" idx="3"/>
              </p:cNvCxnSpPr>
              <p:nvPr/>
            </p:nvCxnSpPr>
            <p:spPr>
              <a:xfrm>
                <a:off x="2339752" y="1252652"/>
                <a:ext cx="1512168" cy="527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33" name="Picture 8" descr="100,000 Users on Firebase Firestore | by Anthony Dito | Medium">
              <a:extLst>
                <a:ext uri="{FF2B5EF4-FFF2-40B4-BE49-F238E27FC236}">
                  <a16:creationId xmlns:a16="http://schemas.microsoft.com/office/drawing/2014/main" id="{BCD3F4D8-FC67-3A90-1D09-71F8B216DC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9163" y="2842043"/>
              <a:ext cx="1241228" cy="1230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35" name="Straight Arrow Connector 1034">
              <a:extLst>
                <a:ext uri="{FF2B5EF4-FFF2-40B4-BE49-F238E27FC236}">
                  <a16:creationId xmlns:a16="http://schemas.microsoft.com/office/drawing/2014/main" id="{6EE2619F-D6CA-C342-D4F7-644B56D396C7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H="1" flipV="1">
              <a:off x="4578330" y="2943592"/>
              <a:ext cx="557043" cy="4113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Straight Arrow Connector 1037">
              <a:extLst>
                <a:ext uri="{FF2B5EF4-FFF2-40B4-BE49-F238E27FC236}">
                  <a16:creationId xmlns:a16="http://schemas.microsoft.com/office/drawing/2014/main" id="{DF481535-11A1-6C29-9628-CE23AAD7CF12}"/>
                </a:ext>
              </a:extLst>
            </p:cNvPr>
            <p:cNvCxnSpPr>
              <a:cxnSpLocks/>
            </p:cNvCxnSpPr>
            <p:nvPr/>
          </p:nvCxnSpPr>
          <p:spPr>
            <a:xfrm>
              <a:off x="4746724" y="2924894"/>
              <a:ext cx="458816" cy="3394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0BD7A43-78FF-2A64-7DBD-47F84CFD136F}"/>
              </a:ext>
            </a:extLst>
          </p:cNvPr>
          <p:cNvSpPr txBox="1"/>
          <p:nvPr/>
        </p:nvSpPr>
        <p:spPr>
          <a:xfrm>
            <a:off x="107504" y="4746539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03206393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3929</TotalTime>
  <Words>1988</Words>
  <Application>Microsoft Office PowerPoint</Application>
  <PresentationFormat>On-screen Show (16:9)</PresentationFormat>
  <Paragraphs>211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맑은 고딕</vt:lpstr>
      <vt:lpstr>Arial</vt:lpstr>
      <vt:lpstr>Calibri</vt:lpstr>
      <vt:lpstr>Courier New</vt:lpstr>
      <vt:lpstr>Heebo</vt:lpstr>
      <vt:lpstr>Nunito Black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Shmuel Shaul</cp:lastModifiedBy>
  <cp:revision>75</cp:revision>
  <dcterms:created xsi:type="dcterms:W3CDTF">2016-12-05T23:26:54Z</dcterms:created>
  <dcterms:modified xsi:type="dcterms:W3CDTF">2023-01-22T13:46:11Z</dcterms:modified>
</cp:coreProperties>
</file>