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91" r:id="rId5"/>
    <p:sldId id="301" r:id="rId6"/>
    <p:sldId id="302" r:id="rId7"/>
    <p:sldId id="303" r:id="rId8"/>
    <p:sldId id="310" r:id="rId9"/>
    <p:sldId id="295" r:id="rId10"/>
    <p:sldId id="305" r:id="rId11"/>
    <p:sldId id="311" r:id="rId12"/>
    <p:sldId id="306" r:id="rId13"/>
    <p:sldId id="307" r:id="rId14"/>
    <p:sldId id="314" r:id="rId15"/>
    <p:sldId id="308" r:id="rId16"/>
    <p:sldId id="265" r:id="rId17"/>
    <p:sldId id="309" r:id="rId18"/>
    <p:sldId id="31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95784-AB9D-4E4D-99BF-A74B8B23D3A8}" v="6" dt="2023-01-23T12:22:30.280"/>
    <p1510:client id="{919323B9-9912-4728-934A-271E291F5501}" v="537" dt="2023-01-22T13:45:41.404"/>
    <p1510:client id="{D19C2B9B-D8C4-4470-A854-3A387743094D}" v="2" dt="2023-01-22T16:13:0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82958" autoAdjust="0"/>
  </p:normalViewPr>
  <p:slideViewPr>
    <p:cSldViewPr>
      <p:cViewPr>
        <p:scale>
          <a:sx n="100" d="100"/>
          <a:sy n="100" d="100"/>
        </p:scale>
        <p:origin x="1142" y="-18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Shaul" userId="42e60bd3-1405-46d2-9711-0fda8a00c4e7" providerId="ADAL" clId="{D19C2B9B-D8C4-4470-A854-3A387743094D}"/>
    <pc:docChg chg="modSld">
      <pc:chgData name="Shmuel Shaul" userId="42e60bd3-1405-46d2-9711-0fda8a00c4e7" providerId="ADAL" clId="{D19C2B9B-D8C4-4470-A854-3A387743094D}" dt="2023-01-22T16:13:18.954" v="51" actId="14100"/>
      <pc:docMkLst>
        <pc:docMk/>
      </pc:docMkLst>
      <pc:sldChg chg="addSp modSp mod">
        <pc:chgData name="Shmuel Shaul" userId="42e60bd3-1405-46d2-9711-0fda8a00c4e7" providerId="ADAL" clId="{D19C2B9B-D8C4-4470-A854-3A387743094D}" dt="2023-01-22T16:13:18.954" v="51" actId="14100"/>
        <pc:sldMkLst>
          <pc:docMk/>
          <pc:sldMk cId="3032063931" sldId="311"/>
        </pc:sldMkLst>
        <pc:spChg chg="add mod">
          <ac:chgData name="Shmuel Shaul" userId="42e60bd3-1405-46d2-9711-0fda8a00c4e7" providerId="ADAL" clId="{D19C2B9B-D8C4-4470-A854-3A387743094D}" dt="2023-01-22T16:13:18.954" v="51" actId="14100"/>
          <ac:spMkLst>
            <pc:docMk/>
            <pc:sldMk cId="3032063931" sldId="311"/>
            <ac:spMk id="12" creationId="{274C6487-BB81-4321-EEB7-7886D7BE1011}"/>
          </ac:spMkLst>
        </pc:spChg>
        <pc:spChg chg="mod">
          <ac:chgData name="Shmuel Shaul" userId="42e60bd3-1405-46d2-9711-0fda8a00c4e7" providerId="ADAL" clId="{D19C2B9B-D8C4-4470-A854-3A387743094D}" dt="2023-01-22T16:13:04.432" v="41" actId="1076"/>
          <ac:spMkLst>
            <pc:docMk/>
            <pc:sldMk cId="3032063931" sldId="311"/>
            <ac:spMk id="43" creationId="{76C24A48-199E-5031-ABEC-D792AAE41682}"/>
          </ac:spMkLst>
        </pc:spChg>
        <pc:cxnChg chg="add mod">
          <ac:chgData name="Shmuel Shaul" userId="42e60bd3-1405-46d2-9711-0fda8a00c4e7" providerId="ADAL" clId="{D19C2B9B-D8C4-4470-A854-3A387743094D}" dt="2023-01-22T16:13:01.388" v="40" actId="14100"/>
          <ac:cxnSpMkLst>
            <pc:docMk/>
            <pc:sldMk cId="3032063931" sldId="311"/>
            <ac:cxnSpMk id="5" creationId="{C1543345-47A4-6ADC-6970-099AB6C7515C}"/>
          </ac:cxnSpMkLst>
        </pc:cxnChg>
        <pc:cxnChg chg="mod">
          <ac:chgData name="Shmuel Shaul" userId="42e60bd3-1405-46d2-9711-0fda8a00c4e7" providerId="ADAL" clId="{D19C2B9B-D8C4-4470-A854-3A387743094D}" dt="2023-01-22T16:12:48.786" v="34" actId="1076"/>
          <ac:cxnSpMkLst>
            <pc:docMk/>
            <pc:sldMk cId="3032063931" sldId="311"/>
            <ac:cxnSpMk id="37" creationId="{6B5826AE-08A1-8CB3-6A7B-6B58F7D74596}"/>
          </ac:cxnSpMkLst>
        </pc:cxnChg>
      </pc:sldChg>
    </pc:docChg>
  </pc:docChgLst>
  <pc:docChgLst>
    <pc:chgData name="Shmuel Shaul" userId="42e60bd3-1405-46d2-9711-0fda8a00c4e7" providerId="ADAL" clId="{18995784-AB9D-4E4D-99BF-A74B8B23D3A8}"/>
    <pc:docChg chg="undo custSel addSld delSld modSld">
      <pc:chgData name="Shmuel Shaul" userId="42e60bd3-1405-46d2-9711-0fda8a00c4e7" providerId="ADAL" clId="{18995784-AB9D-4E4D-99BF-A74B8B23D3A8}" dt="2023-01-23T12:23:03.304" v="77" actId="20577"/>
      <pc:docMkLst>
        <pc:docMk/>
      </pc:docMkLst>
      <pc:sldChg chg="modSp mod">
        <pc:chgData name="Shmuel Shaul" userId="42e60bd3-1405-46d2-9711-0fda8a00c4e7" providerId="ADAL" clId="{18995784-AB9D-4E4D-99BF-A74B8B23D3A8}" dt="2023-01-23T11:35:29.090" v="29" actId="20577"/>
        <pc:sldMkLst>
          <pc:docMk/>
          <pc:sldMk cId="3239406661" sldId="265"/>
        </pc:sldMkLst>
        <pc:spChg chg="mod">
          <ac:chgData name="Shmuel Shaul" userId="42e60bd3-1405-46d2-9711-0fda8a00c4e7" providerId="ADAL" clId="{18995784-AB9D-4E4D-99BF-A74B8B23D3A8}" dt="2023-01-23T11:35:29.090" v="29" actId="20577"/>
          <ac:spMkLst>
            <pc:docMk/>
            <pc:sldMk cId="3239406661" sldId="265"/>
            <ac:spMk id="3" creationId="{C9600BA0-3D0C-2CF1-B63E-2A34444F28CA}"/>
          </ac:spMkLst>
        </pc:spChg>
      </pc:sldChg>
      <pc:sldChg chg="addSp delSp modSp mod">
        <pc:chgData name="Shmuel Shaul" userId="42e60bd3-1405-46d2-9711-0fda8a00c4e7" providerId="ADAL" clId="{18995784-AB9D-4E4D-99BF-A74B8B23D3A8}" dt="2023-01-23T10:54:41.720" v="3" actId="1076"/>
        <pc:sldMkLst>
          <pc:docMk/>
          <pc:sldMk cId="2117688569" sldId="306"/>
        </pc:sldMkLst>
        <pc:picChg chg="del">
          <ac:chgData name="Shmuel Shaul" userId="42e60bd3-1405-46d2-9711-0fda8a00c4e7" providerId="ADAL" clId="{18995784-AB9D-4E4D-99BF-A74B8B23D3A8}" dt="2023-01-23T10:54:19.559" v="0" actId="478"/>
          <ac:picMkLst>
            <pc:docMk/>
            <pc:sldMk cId="2117688569" sldId="306"/>
            <ac:picMk id="4" creationId="{04E62D83-AFA4-FA6B-29F7-2299432DC2EA}"/>
          </ac:picMkLst>
        </pc:picChg>
        <pc:picChg chg="add mod">
          <ac:chgData name="Shmuel Shaul" userId="42e60bd3-1405-46d2-9711-0fda8a00c4e7" providerId="ADAL" clId="{18995784-AB9D-4E4D-99BF-A74B8B23D3A8}" dt="2023-01-23T10:54:41.720" v="3" actId="1076"/>
          <ac:picMkLst>
            <pc:docMk/>
            <pc:sldMk cId="2117688569" sldId="306"/>
            <ac:picMk id="5" creationId="{BAAECFD9-2DB5-19B3-511A-31E97266A2E2}"/>
          </ac:picMkLst>
        </pc:picChg>
      </pc:sldChg>
      <pc:sldChg chg="addSp delSp modSp mod">
        <pc:chgData name="Shmuel Shaul" userId="42e60bd3-1405-46d2-9711-0fda8a00c4e7" providerId="ADAL" clId="{18995784-AB9D-4E4D-99BF-A74B8B23D3A8}" dt="2023-01-23T12:22:22.945" v="61" actId="1035"/>
        <pc:sldMkLst>
          <pc:docMk/>
          <pc:sldMk cId="3041369274" sldId="307"/>
        </pc:sldMkLst>
        <pc:spChg chg="add mod">
          <ac:chgData name="Shmuel Shaul" userId="42e60bd3-1405-46d2-9711-0fda8a00c4e7" providerId="ADAL" clId="{18995784-AB9D-4E4D-99BF-A74B8B23D3A8}" dt="2023-01-23T12:22:14.088" v="55" actId="20577"/>
          <ac:spMkLst>
            <pc:docMk/>
            <pc:sldMk cId="3041369274" sldId="307"/>
            <ac:spMk id="9" creationId="{C4DB0776-212E-3DEB-C851-82B94FE6C8F3}"/>
          </ac:spMkLst>
        </pc:spChg>
        <pc:picChg chg="del">
          <ac:chgData name="Shmuel Shaul" userId="42e60bd3-1405-46d2-9711-0fda8a00c4e7" providerId="ADAL" clId="{18995784-AB9D-4E4D-99BF-A74B8B23D3A8}" dt="2023-01-23T11:10:31.935" v="5" actId="478"/>
          <ac:picMkLst>
            <pc:docMk/>
            <pc:sldMk cId="3041369274" sldId="307"/>
            <ac:picMk id="4" creationId="{D5D3D7D8-8613-BC75-FB3A-6D50B5C88765}"/>
          </ac:picMkLst>
        </pc:picChg>
        <pc:picChg chg="add del mod">
          <ac:chgData name="Shmuel Shaul" userId="42e60bd3-1405-46d2-9711-0fda8a00c4e7" providerId="ADAL" clId="{18995784-AB9D-4E4D-99BF-A74B8B23D3A8}" dt="2023-01-23T11:11:05.341" v="12" actId="478"/>
          <ac:picMkLst>
            <pc:docMk/>
            <pc:sldMk cId="3041369274" sldId="307"/>
            <ac:picMk id="6" creationId="{86480362-B169-E822-7F90-BA1006B5837B}"/>
          </ac:picMkLst>
        </pc:picChg>
        <pc:picChg chg="add mod">
          <ac:chgData name="Shmuel Shaul" userId="42e60bd3-1405-46d2-9711-0fda8a00c4e7" providerId="ADAL" clId="{18995784-AB9D-4E4D-99BF-A74B8B23D3A8}" dt="2023-01-23T12:22:22.945" v="61" actId="1035"/>
          <ac:picMkLst>
            <pc:docMk/>
            <pc:sldMk cId="3041369274" sldId="307"/>
            <ac:picMk id="8" creationId="{0419F14D-ADC9-005C-F1C2-94BB8C1E9979}"/>
          </ac:picMkLst>
        </pc:picChg>
      </pc:sldChg>
      <pc:sldChg chg="modSp mod">
        <pc:chgData name="Shmuel Shaul" userId="42e60bd3-1405-46d2-9711-0fda8a00c4e7" providerId="ADAL" clId="{18995784-AB9D-4E4D-99BF-A74B8B23D3A8}" dt="2023-01-23T11:35:23.734" v="27" actId="20577"/>
        <pc:sldMkLst>
          <pc:docMk/>
          <pc:sldMk cId="473906681" sldId="308"/>
        </pc:sldMkLst>
        <pc:spChg chg="mod">
          <ac:chgData name="Shmuel Shaul" userId="42e60bd3-1405-46d2-9711-0fda8a00c4e7" providerId="ADAL" clId="{18995784-AB9D-4E4D-99BF-A74B8B23D3A8}" dt="2023-01-23T11:35:23.734" v="27" actId="20577"/>
          <ac:spMkLst>
            <pc:docMk/>
            <pc:sldMk cId="473906681" sldId="308"/>
            <ac:spMk id="4" creationId="{856AB57F-7D41-F66D-7365-D7454AA20339}"/>
          </ac:spMkLst>
        </pc:spChg>
      </pc:sldChg>
      <pc:sldChg chg="modSp mod">
        <pc:chgData name="Shmuel Shaul" userId="42e60bd3-1405-46d2-9711-0fda8a00c4e7" providerId="ADAL" clId="{18995784-AB9D-4E4D-99BF-A74B8B23D3A8}" dt="2023-01-23T11:35:33.030" v="31" actId="20577"/>
        <pc:sldMkLst>
          <pc:docMk/>
          <pc:sldMk cId="2970533652" sldId="309"/>
        </pc:sldMkLst>
        <pc:spChg chg="mod">
          <ac:chgData name="Shmuel Shaul" userId="42e60bd3-1405-46d2-9711-0fda8a00c4e7" providerId="ADAL" clId="{18995784-AB9D-4E4D-99BF-A74B8B23D3A8}" dt="2023-01-23T11:35:33.030" v="31" actId="20577"/>
          <ac:spMkLst>
            <pc:docMk/>
            <pc:sldMk cId="2970533652" sldId="309"/>
            <ac:spMk id="4" creationId="{2ED9E2EB-E65D-3726-983D-E407A5596D43}"/>
          </ac:spMkLst>
        </pc:spChg>
      </pc:sldChg>
      <pc:sldChg chg="addSp modSp">
        <pc:chgData name="Shmuel Shaul" userId="42e60bd3-1405-46d2-9711-0fda8a00c4e7" providerId="ADAL" clId="{18995784-AB9D-4E4D-99BF-A74B8B23D3A8}" dt="2023-01-23T10:55:39.252" v="4" actId="164"/>
        <pc:sldMkLst>
          <pc:docMk/>
          <pc:sldMk cId="3032063931" sldId="311"/>
        </pc:sldMkLst>
        <pc:spChg chg="mod">
          <ac:chgData name="Shmuel Shaul" userId="42e60bd3-1405-46d2-9711-0fda8a00c4e7" providerId="ADAL" clId="{18995784-AB9D-4E4D-99BF-A74B8B23D3A8}" dt="2023-01-23T10:55:39.252" v="4" actId="164"/>
          <ac:spMkLst>
            <pc:docMk/>
            <pc:sldMk cId="3032063931" sldId="311"/>
            <ac:spMk id="12" creationId="{274C6487-BB81-4321-EEB7-7886D7BE1011}"/>
          </ac:spMkLst>
        </pc:spChg>
        <pc:grpChg chg="add mod">
          <ac:chgData name="Shmuel Shaul" userId="42e60bd3-1405-46d2-9711-0fda8a00c4e7" providerId="ADAL" clId="{18995784-AB9D-4E4D-99BF-A74B8B23D3A8}" dt="2023-01-23T10:55:39.252" v="4" actId="164"/>
          <ac:grpSpMkLst>
            <pc:docMk/>
            <pc:sldMk cId="3032063931" sldId="311"/>
            <ac:grpSpMk id="6" creationId="{76DBA94E-980D-EA35-3B00-2EC157673EAA}"/>
          </ac:grpSpMkLst>
        </pc:grpChg>
        <pc:grpChg chg="mod">
          <ac:chgData name="Shmuel Shaul" userId="42e60bd3-1405-46d2-9711-0fda8a00c4e7" providerId="ADAL" clId="{18995784-AB9D-4E4D-99BF-A74B8B23D3A8}" dt="2023-01-23T10:55:39.252" v="4" actId="164"/>
          <ac:grpSpMkLst>
            <pc:docMk/>
            <pc:sldMk cId="3032063931" sldId="311"/>
            <ac:grpSpMk id="1043" creationId="{6EE225B9-41C9-79DD-03C3-C32FB82D974D}"/>
          </ac:grpSpMkLst>
        </pc:grpChg>
        <pc:cxnChg chg="mod">
          <ac:chgData name="Shmuel Shaul" userId="42e60bd3-1405-46d2-9711-0fda8a00c4e7" providerId="ADAL" clId="{18995784-AB9D-4E4D-99BF-A74B8B23D3A8}" dt="2023-01-23T10:55:39.252" v="4" actId="164"/>
          <ac:cxnSpMkLst>
            <pc:docMk/>
            <pc:sldMk cId="3032063931" sldId="311"/>
            <ac:cxnSpMk id="5" creationId="{C1543345-47A4-6ADC-6970-099AB6C7515C}"/>
          </ac:cxnSpMkLst>
        </pc:cxnChg>
      </pc:sldChg>
      <pc:sldChg chg="addSp delSp new del mod">
        <pc:chgData name="Shmuel Shaul" userId="42e60bd3-1405-46d2-9711-0fda8a00c4e7" providerId="ADAL" clId="{18995784-AB9D-4E4D-99BF-A74B8B23D3A8}" dt="2023-01-23T11:35:06.584" v="23" actId="47"/>
        <pc:sldMkLst>
          <pc:docMk/>
          <pc:sldMk cId="1155154159" sldId="313"/>
        </pc:sldMkLst>
        <pc:spChg chg="del">
          <ac:chgData name="Shmuel Shaul" userId="42e60bd3-1405-46d2-9711-0fda8a00c4e7" providerId="ADAL" clId="{18995784-AB9D-4E4D-99BF-A74B8B23D3A8}" dt="2023-01-23T11:34:32.563" v="17" actId="478"/>
          <ac:spMkLst>
            <pc:docMk/>
            <pc:sldMk cId="1155154159" sldId="313"/>
            <ac:spMk id="3" creationId="{FD75829C-BEA2-182A-7581-BDED8B773CE1}"/>
          </ac:spMkLst>
        </pc:spChg>
        <pc:picChg chg="add del">
          <ac:chgData name="Shmuel Shaul" userId="42e60bd3-1405-46d2-9711-0fda8a00c4e7" providerId="ADAL" clId="{18995784-AB9D-4E4D-99BF-A74B8B23D3A8}" dt="2023-01-23T11:35:02.282" v="21" actId="21"/>
          <ac:picMkLst>
            <pc:docMk/>
            <pc:sldMk cId="1155154159" sldId="313"/>
            <ac:picMk id="5" creationId="{C80AE3F6-AD1D-8E94-44AD-14A3F50B8BF4}"/>
          </ac:picMkLst>
        </pc:picChg>
      </pc:sldChg>
      <pc:sldChg chg="addSp delSp modSp add mod">
        <pc:chgData name="Shmuel Shaul" userId="42e60bd3-1405-46d2-9711-0fda8a00c4e7" providerId="ADAL" clId="{18995784-AB9D-4E4D-99BF-A74B8B23D3A8}" dt="2023-01-23T12:23:03.304" v="77" actId="20577"/>
        <pc:sldMkLst>
          <pc:docMk/>
          <pc:sldMk cId="3699844875" sldId="314"/>
        </pc:sldMkLst>
        <pc:spChg chg="mod">
          <ac:chgData name="Shmuel Shaul" userId="42e60bd3-1405-46d2-9711-0fda8a00c4e7" providerId="ADAL" clId="{18995784-AB9D-4E4D-99BF-A74B8B23D3A8}" dt="2023-01-23T11:35:19.489" v="25" actId="20577"/>
          <ac:spMkLst>
            <pc:docMk/>
            <pc:sldMk cId="3699844875" sldId="314"/>
            <ac:spMk id="3" creationId="{EEBFA1A0-F610-4462-ED5E-370BE548519E}"/>
          </ac:spMkLst>
        </pc:spChg>
        <pc:spChg chg="add mod">
          <ac:chgData name="Shmuel Shaul" userId="42e60bd3-1405-46d2-9711-0fda8a00c4e7" providerId="ADAL" clId="{18995784-AB9D-4E4D-99BF-A74B8B23D3A8}" dt="2023-01-23T12:23:03.304" v="77" actId="20577"/>
          <ac:spMkLst>
            <pc:docMk/>
            <pc:sldMk cId="3699844875" sldId="314"/>
            <ac:spMk id="5" creationId="{20C61DC9-2D08-86B9-CA9C-BCBD89DF7FD3}"/>
          </ac:spMkLst>
        </pc:spChg>
        <pc:picChg chg="add mod">
          <ac:chgData name="Shmuel Shaul" userId="42e60bd3-1405-46d2-9711-0fda8a00c4e7" providerId="ADAL" clId="{18995784-AB9D-4E4D-99BF-A74B8B23D3A8}" dt="2023-01-23T11:35:03.506" v="22"/>
          <ac:picMkLst>
            <pc:docMk/>
            <pc:sldMk cId="3699844875" sldId="314"/>
            <ac:picMk id="4" creationId="{610E8841-6739-6F85-BFC7-BF02E5C5CF32}"/>
          </ac:picMkLst>
        </pc:picChg>
        <pc:picChg chg="del">
          <ac:chgData name="Shmuel Shaul" userId="42e60bd3-1405-46d2-9711-0fda8a00c4e7" providerId="ADAL" clId="{18995784-AB9D-4E4D-99BF-A74B8B23D3A8}" dt="2023-01-23T11:34:59.914" v="20" actId="478"/>
          <ac:picMkLst>
            <pc:docMk/>
            <pc:sldMk cId="3699844875" sldId="314"/>
            <ac:picMk id="8" creationId="{0419F14D-ADC9-005C-F1C2-94BB8C1E9979}"/>
          </ac:picMkLst>
        </pc:picChg>
      </pc:sldChg>
      <pc:sldChg chg="new del">
        <pc:chgData name="Shmuel Shaul" userId="42e60bd3-1405-46d2-9711-0fda8a00c4e7" providerId="ADAL" clId="{18995784-AB9D-4E4D-99BF-A74B8B23D3A8}" dt="2023-01-23T12:21:57.687" v="33" actId="680"/>
        <pc:sldMkLst>
          <pc:docMk/>
          <pc:sldMk cId="119520087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3718C1-1444-39F4-5674-C63D732020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1FC4-0583-0486-F693-CE5A05E0D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A05D5-EC84-4990-8BCE-F73D60F7B097}" type="datetimeFigureOut">
              <a:rPr lang="en-IL" smtClean="0"/>
              <a:t>23/01/2023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5C4A0-2246-08D0-327C-9A876B44E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C993-4CC6-78E0-B5C6-B01084EF9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5DDF-8983-48DB-A6B6-87A2365CE4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8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0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9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9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4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Jenny.</a:t>
            </a:r>
          </a:p>
          <a:p>
            <a:r>
              <a:rPr lang="en-US" dirty="0"/>
              <a:t>Jenny is a mother of 3 and works full time.</a:t>
            </a:r>
          </a:p>
          <a:p>
            <a:r>
              <a:rPr lang="en-US" dirty="0"/>
              <a:t>Jenny's daily routine is busy and exhausting and in addition to the routine she has several other tasks this morning:</a:t>
            </a:r>
          </a:p>
          <a:p>
            <a:r>
              <a:rPr lang="en-US" dirty="0"/>
              <a:t>1. Take the dog for a walk.</a:t>
            </a:r>
          </a:p>
          <a:p>
            <a:r>
              <a:rPr lang="en-US" dirty="0"/>
              <a:t>2. Go to the bakery and buy a cake for her older child's birthday.</a:t>
            </a:r>
          </a:p>
          <a:p>
            <a:r>
              <a:rPr lang="en-US" dirty="0"/>
              <a:t>3. Go to the post office and pick up an important package that arrived.</a:t>
            </a:r>
          </a:p>
          <a:p>
            <a:endParaRPr lang="en-US" dirty="0"/>
          </a:p>
          <a:p>
            <a:r>
              <a:rPr lang="en-US" dirty="0"/>
              <a:t>Most of us have encountered such a situation.</a:t>
            </a:r>
            <a:br>
              <a:rPr lang="en-US" dirty="0"/>
            </a:br>
            <a:r>
              <a:rPr lang="en-US" dirty="0"/>
              <a:t>I guess we would be happy if there was someone who could help us with all these tasks.</a:t>
            </a:r>
          </a:p>
          <a:p>
            <a:r>
              <a:rPr lang="en-US" dirty="0"/>
              <a:t>So there is someone like that.</a:t>
            </a:r>
          </a:p>
          <a:p>
            <a:r>
              <a:rPr lang="en-US" dirty="0"/>
              <a:t>Meet the boy Adam who is looking for money for the summer vacation.</a:t>
            </a:r>
          </a:p>
          <a:p>
            <a:r>
              <a:rPr lang="en-US" dirty="0"/>
              <a:t>He suggests to Jenny that he take out the dog instead.</a:t>
            </a:r>
          </a:p>
          <a:p>
            <a:endParaRPr lang="en-US" dirty="0"/>
          </a:p>
          <a:p>
            <a:r>
              <a:rPr lang="en-US" dirty="0"/>
              <a:t>Alice is a student looking for extra income. She just has an hour free from school and suggests to Jenny that she bring the cake.</a:t>
            </a:r>
          </a:p>
          <a:p>
            <a:r>
              <a:rPr lang="en-US" dirty="0"/>
              <a:t>And Bob is just at the post office and offers Jenny that he will pick up the package and bring it to her.</a:t>
            </a:r>
          </a:p>
          <a:p>
            <a:endParaRPr lang="en-US" dirty="0"/>
          </a:p>
          <a:p>
            <a:r>
              <a:rPr lang="en-US" dirty="0"/>
              <a:t>And that way Jenny will be able to come to work calm and happy.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Jenny and the complex situation she was in, that's why we offer our solution: </a:t>
            </a:r>
            <a:r>
              <a:rPr lang="en-US" b="1" dirty="0"/>
              <a:t>Doit</a:t>
            </a:r>
            <a:r>
              <a:rPr lang="en-US" dirty="0"/>
              <a:t> that will make our life easier.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what is </a:t>
            </a:r>
            <a:r>
              <a:rPr lang="en-US" b="1" dirty="0"/>
              <a:t>Doit, </a:t>
            </a:r>
            <a:r>
              <a:rPr lang="en-US" b="0" dirty="0"/>
              <a:t>Doit is a 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Platform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for providing and 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consuming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services based on user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preferences using a recommendation engine</a:t>
            </a: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In more simple words, we have 2 kinds of users: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1. </a:t>
            </a:r>
            <a:r>
              <a:rPr lang="en-IL" sz="1200" dirty="0">
                <a:latin typeface="Nunito Black" pitchFamily="2" charset="0"/>
              </a:rPr>
              <a:t>The user who requested the service</a:t>
            </a:r>
            <a:r>
              <a:rPr lang="en-US" sz="1200" dirty="0">
                <a:latin typeface="Nunito Black" pitchFamily="2" charset="0"/>
              </a:rPr>
              <a:t>, just like Jenny.</a:t>
            </a:r>
            <a:endParaRPr lang="en-IL" sz="1200" dirty="0">
              <a:latin typeface="Nunito Black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2. And </a:t>
            </a:r>
            <a:r>
              <a:rPr lang="en-IL" sz="1200" dirty="0">
                <a:latin typeface="Nunito Black" pitchFamily="2" charset="0"/>
              </a:rPr>
              <a:t>The user who provides the service</a:t>
            </a:r>
            <a:r>
              <a:rPr lang="en-US" sz="1200" dirty="0">
                <a:latin typeface="Nunito Black" pitchFamily="2" charset="0"/>
              </a:rPr>
              <a:t> just like Adam, Bob and Alice.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</a:rPr>
              <a:t>Each user can do both things: provide and service.</a:t>
            </a:r>
            <a:endParaRPr lang="en-IL" sz="1200" dirty="0">
              <a:latin typeface="Nunito Black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Nunito Black" pitchFamily="2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  <a:p>
            <a:r>
              <a:rPr lang="en-US" dirty="0"/>
              <a:t>How will the user use Doit? We would like to develop a mobile application for Doit.</a:t>
            </a:r>
          </a:p>
          <a:p>
            <a:r>
              <a:rPr lang="en-US" dirty="0"/>
              <a:t>Our application will be cross platform application, which means that both iOS and Android users can use it.</a:t>
            </a:r>
          </a:p>
          <a:p>
            <a:r>
              <a:rPr lang="en-US" dirty="0"/>
              <a:t>We choose to develop the front</a:t>
            </a:r>
            <a:r>
              <a:rPr lang="he-IL" dirty="0"/>
              <a:t>-</a:t>
            </a:r>
            <a:r>
              <a:rPr lang="en-US" dirty="0"/>
              <a:t>end with Flutter, since we are students and lack of time, we wanted take advantage of the concept of code once and use it on multiple Operating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1.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Today, there is a group on Facebook for any topic. in Israel, for example, there is a group called "need something"? which counts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thousands of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 people. In this group, people post demands or questions and other people provide the required services/answers.</a:t>
            </a:r>
            <a:endParaRPr lang="en-US" sz="1800" dirty="0">
              <a:effectLst/>
              <a:latin typeface="Heebo" pitchFamily="2" charset="-79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Heebo" pitchFamily="2" charset="-79"/>
              </a:rPr>
              <a:t>The problem with it, is that it is not dedicated for this purpose.</a:t>
            </a:r>
          </a:p>
          <a:p>
            <a:endParaRPr lang="en-US" sz="1800" dirty="0">
              <a:effectLst/>
              <a:latin typeface="Heebo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</a:rPr>
              <a:t>2.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Thumbtack allows users to find the right people for all their projects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The service providers are professionals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UrbanClap is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a large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home service provider that connects customers to service professionals to meet their daily needs.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 Again –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professionals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only.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US" sz="1800" dirty="0" err="1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Bizzby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Services right from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house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 cleaning to gardening, junk removal, health, and beauty, to the child and personal care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. Kind of similar idea, but bad implementation. Only for android and ranked in google store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2/5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 stars.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As you can see most of the existing solutions are for professional providers, we offer a different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technology company we push AI in the presentation.</a:t>
            </a:r>
          </a:p>
          <a:p>
            <a:r>
              <a:rPr lang="en-US" dirty="0"/>
              <a:t>But in this case, we really intend to use a recommendation system model to improve the user experience.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will also see later, one of the challenges was to choose which type of recommendation system to choose. Finally, we chose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 Based Filtering.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That means that when user sign-up to our app, he choose the categories he likes and the system offer him service to supply based on his preferences, distance and usage history.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main features of our application:</a:t>
            </a:r>
          </a:p>
          <a:p>
            <a:r>
              <a:rPr lang="en-US" dirty="0"/>
              <a:t>1. </a:t>
            </a:r>
            <a:r>
              <a:rPr lang="en-US" b="1" dirty="0"/>
              <a:t>Internal chat</a:t>
            </a:r>
            <a:r>
              <a:rPr lang="en-US" dirty="0"/>
              <a:t>: a chat that will allow users to communicate with each other within the application and not in different applications such as WhatsApp.</a:t>
            </a:r>
          </a:p>
          <a:p>
            <a:r>
              <a:rPr lang="en-US" dirty="0"/>
              <a:t>2. </a:t>
            </a:r>
            <a:r>
              <a:rPr lang="en-US" b="1" dirty="0"/>
              <a:t>Recommendation system: </a:t>
            </a:r>
            <a:r>
              <a:rPr lang="en-US" dirty="0"/>
              <a:t>exactly as we explained in the previous slide.</a:t>
            </a:r>
            <a:endParaRPr lang="he-IL" dirty="0"/>
          </a:p>
          <a:p>
            <a:r>
              <a:rPr lang="en-US" dirty="0"/>
              <a:t>3. </a:t>
            </a:r>
            <a:r>
              <a:rPr lang="en-US" b="1" dirty="0"/>
              <a:t>Rating system: </a:t>
            </a:r>
            <a:r>
              <a:rPr lang="en-US" dirty="0"/>
              <a:t>As with any service platform, we will allow users to rate the service providers and thus provide a motive for satisfying services at a higher level.</a:t>
            </a:r>
          </a:p>
          <a:p>
            <a:r>
              <a:rPr lang="en-US" dirty="0"/>
              <a:t>4. </a:t>
            </a:r>
            <a:r>
              <a:rPr lang="en-US" b="1" dirty="0"/>
              <a:t>Service history: </a:t>
            </a:r>
            <a:r>
              <a:rPr lang="en-US" dirty="0"/>
              <a:t>Each user will be able to view previous services they have consumed/provided with all the relevant details.</a:t>
            </a:r>
          </a:p>
          <a:p>
            <a:r>
              <a:rPr lang="en-US" dirty="0"/>
              <a:t>5. </a:t>
            </a:r>
            <a:r>
              <a:rPr lang="en-US" b="1" dirty="0"/>
              <a:t>Notifications: </a:t>
            </a:r>
            <a:r>
              <a:rPr lang="en-US" dirty="0"/>
              <a:t>in order to improve the user experience, as soon as there is an important event such as a user wishing to provide you with a service or a new service that someone requests has been published, the user will receive a notification.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part of the engineering process, we encountered several challenges: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Choose Development Platform: </a:t>
            </a:r>
            <a:r>
              <a:rPr lang="en-US" altLang="ko-KR" dirty="0">
                <a:solidFill>
                  <a:schemeClr val="tx1"/>
                </a:solidFill>
                <a:latin typeface="Nunito Black" pitchFamily="2" charset="0"/>
              </a:rPr>
              <a:t>At first, we were debating between Flutter and React Native because we wanted a cross platform SDK, then Alex suggest us to use PWA. We some research  and eventually we decided to go with flutter, since we wanted to learn something new that getting a lot of popularity in recent years.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UI/UX:</a:t>
            </a:r>
            <a:r>
              <a:rPr lang="en-US" altLang="ko-KR" b="0" dirty="0">
                <a:solidFill>
                  <a:schemeClr val="tx1"/>
                </a:solidFill>
                <a:latin typeface="Nunito Black" pitchFamily="2" charset="0"/>
              </a:rPr>
              <a:t> we are software engineers not a UI/UX designers, so one of the main aspect of successful app is the UX.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Recommendation engine type:</a:t>
            </a:r>
            <a:r>
              <a:rPr lang="en-US" altLang="ko-KR" b="0" dirty="0">
                <a:solidFill>
                  <a:schemeClr val="tx1"/>
                </a:solidFill>
                <a:latin typeface="Nunito Black" pitchFamily="2" charset="0"/>
              </a:rPr>
              <a:t> as we said before we needed to choose between content based filtering and collaborative filtering and eventually we choose content based as the more suitable solution to our app.</a:t>
            </a:r>
            <a:endParaRPr lang="en-US" altLang="ko-KR" b="1" dirty="0">
              <a:solidFill>
                <a:schemeClr val="tx1"/>
              </a:solidFill>
              <a:latin typeface="Nunito Black" pitchFamily="2" charset="0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="1" dirty="0">
              <a:solidFill>
                <a:schemeClr val="tx1"/>
              </a:solidFill>
              <a:latin typeface="Nunito Black" pitchFamily="2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main constraint will be to learn new technologies that we have not encountered yet.</a:t>
            </a:r>
          </a:p>
          <a:p>
            <a:r>
              <a:rPr lang="en-US" dirty="0"/>
              <a:t>For the client side we will have to learn Flutter. For the server side- firebase And for the software architecture we will have to learn how to implement MVVM.</a:t>
            </a:r>
          </a:p>
          <a:p>
            <a:r>
              <a:rPr lang="en-US" dirty="0"/>
              <a:t>Before starting the implementation stage, we will have to study all the components well.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0686" y="2067694"/>
            <a:ext cx="5346338" cy="26642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Heebo" pitchFamily="2" charset="-79"/>
                <a:ea typeface="Times New Roman" panose="02020603050405020304" pitchFamily="18" charset="0"/>
                <a:cs typeface="Arial" panose="020B0604020202020204" pitchFamily="34" charset="0"/>
              </a:rPr>
              <a:t>Capstone Project Phase A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DoIt :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Heebo" pitchFamily="2" charset="-79"/>
                <a:ea typeface="Times New Roman" panose="02020603050405020304" pitchFamily="18" charset="0"/>
                <a:cs typeface="Arial" panose="020B0604020202020204" pitchFamily="34" charset="0"/>
              </a:rPr>
              <a:t>An application for providing and consuming services with recommendation engine</a:t>
            </a:r>
            <a:endParaRPr lang="en-US" sz="1800" b="1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IL" sz="24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Supervisor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: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L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IL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 Alex Keselman</a:t>
            </a:r>
            <a:endParaRPr lang="en-US" sz="24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Group Members: </a:t>
            </a:r>
            <a:r>
              <a:rPr lang="en-US" sz="1800" dirty="0">
                <a:latin typeface="Heebo" pitchFamily="2" charset="-79"/>
                <a:ea typeface="Calibri" panose="020F0502020204030204" pitchFamily="34" charset="0"/>
              </a:rPr>
              <a:t>Aneel Amar &amp;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Shmuel Shaul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87824" y="1270946"/>
            <a:ext cx="216024" cy="2835832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78665AE-2ACA-4486-E258-FDF5138C5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86" y="1270946"/>
            <a:ext cx="3062974" cy="72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13560-6ADB-6B5B-6EBF-CEA04A43B557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Use Case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AFE38-571C-F664-29CA-B23C6BF43E2A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AECFD9-2DB5-19B3-511A-31E97266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50" y="695083"/>
            <a:ext cx="6477772" cy="4261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76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Activity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FA1A0-F610-4462-ED5E-370BE548519E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9F14D-ADC9-005C-F1C2-94BB8C1E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17" y="1059582"/>
            <a:ext cx="5760638" cy="354552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DB0776-212E-3DEB-C851-82B94FE6C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Request Service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1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Activity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FA1A0-F610-4462-ED5E-370BE548519E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E8841-6739-6F85-BFC7-BF02E5C5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860"/>
            <a:ext cx="9144000" cy="30137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C61DC9-2D08-86B9-CA9C-BCBD89DF7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Provide Service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984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UI Characterization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6B25B9-88CD-129E-4694-02321CB7D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4" y="843558"/>
            <a:ext cx="1720532" cy="3656554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229B9AD7-E82B-6730-40B4-0FE7F02DF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8" y="1275606"/>
            <a:ext cx="1872208" cy="319843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4EE879D-193D-44F5-675F-CB324C559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5606"/>
            <a:ext cx="1871856" cy="317219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C3DE8D-AB7F-36E8-BB65-6621A9FD07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64460"/>
            <a:ext cx="1860898" cy="3183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5482-0EC5-9DAF-AF39-91B205AC6ACA}"/>
              </a:ext>
            </a:extLst>
          </p:cNvPr>
          <p:cNvSpPr txBox="1"/>
          <p:nvPr/>
        </p:nvSpPr>
        <p:spPr>
          <a:xfrm>
            <a:off x="758294" y="4507909"/>
            <a:ext cx="144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Nunito Black" pitchFamily="2" charset="0"/>
                <a:cs typeface="Arial" pitchFamily="34" charset="0"/>
              </a:rPr>
              <a:t>Main Screen</a:t>
            </a:r>
            <a:endParaRPr lang="ko-KR" altLang="en-US" sz="1400" b="1" dirty="0"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558E2-03FF-3255-E966-AD327B0C6885}"/>
              </a:ext>
            </a:extLst>
          </p:cNvPr>
          <p:cNvSpPr txBox="1"/>
          <p:nvPr/>
        </p:nvSpPr>
        <p:spPr>
          <a:xfrm>
            <a:off x="2746336" y="4507909"/>
            <a:ext cx="172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Search Service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949-883F-8417-6767-139FDD624FD9}"/>
              </a:ext>
            </a:extLst>
          </p:cNvPr>
          <p:cNvSpPr txBox="1"/>
          <p:nvPr/>
        </p:nvSpPr>
        <p:spPr>
          <a:xfrm>
            <a:off x="4860032" y="4507909"/>
            <a:ext cx="187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A801D-2885-0DE4-3D19-D455C7D49473}"/>
              </a:ext>
            </a:extLst>
          </p:cNvPr>
          <p:cNvSpPr txBox="1"/>
          <p:nvPr/>
        </p:nvSpPr>
        <p:spPr>
          <a:xfrm>
            <a:off x="6948264" y="4507909"/>
            <a:ext cx="186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Create Request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AB57F-7D41-F66D-7365-D7454AA20339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390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Verification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C93C3-39C2-A19D-28CA-C40AF2D09299}"/>
              </a:ext>
            </a:extLst>
          </p:cNvPr>
          <p:cNvSpPr txBox="1"/>
          <p:nvPr/>
        </p:nvSpPr>
        <p:spPr>
          <a:xfrm>
            <a:off x="467544" y="987574"/>
            <a:ext cx="7632848" cy="68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we chose to work in </a:t>
            </a:r>
            <a:r>
              <a:rPr lang="en-US" dirty="0"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gile development method, thus, Every sprint we test the features that were developed during the sprint.</a:t>
            </a:r>
            <a:endParaRPr lang="en-IL" sz="1600" dirty="0">
              <a:effectLst/>
              <a:latin typeface="Nunito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7B2A56-AAB7-9A3C-1DD1-4B69C936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78668"/>
              </p:ext>
            </p:extLst>
          </p:nvPr>
        </p:nvGraphicFramePr>
        <p:xfrm>
          <a:off x="323528" y="1752046"/>
          <a:ext cx="8424937" cy="32623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14840">
                  <a:extLst>
                    <a:ext uri="{9D8B030D-6E8A-4147-A177-3AD203B41FA5}">
                      <a16:colId xmlns:a16="http://schemas.microsoft.com/office/drawing/2014/main" val="2648206247"/>
                    </a:ext>
                  </a:extLst>
                </a:gridCol>
                <a:gridCol w="2456980">
                  <a:extLst>
                    <a:ext uri="{9D8B030D-6E8A-4147-A177-3AD203B41FA5}">
                      <a16:colId xmlns:a16="http://schemas.microsoft.com/office/drawing/2014/main" val="4197578417"/>
                    </a:ext>
                  </a:extLst>
                </a:gridCol>
                <a:gridCol w="2999083">
                  <a:extLst>
                    <a:ext uri="{9D8B030D-6E8A-4147-A177-3AD203B41FA5}">
                      <a16:colId xmlns:a16="http://schemas.microsoft.com/office/drawing/2014/main" val="3076696683"/>
                    </a:ext>
                  </a:extLst>
                </a:gridCol>
                <a:gridCol w="2154034">
                  <a:extLst>
                    <a:ext uri="{9D8B030D-6E8A-4147-A177-3AD203B41FA5}">
                      <a16:colId xmlns:a16="http://schemas.microsoft.com/office/drawing/2014/main" val="1432338102"/>
                    </a:ext>
                  </a:extLst>
                </a:gridCol>
              </a:tblGrid>
              <a:tr h="35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Req. Number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Requirement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Description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Expected Result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86136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1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users to sign-in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system.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app and press sign-in on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home page. Then enter his details.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System validates the details and if they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valid, save the details in the DB. Else show an error message on the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3538119273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2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login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system.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app and press login on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home page and insert credentials.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validates the credentials,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if valid and user exist, move the user to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the home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1806159761"/>
                  </a:ext>
                </a:extLst>
              </a:tr>
              <a:tr h="4474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3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enter his profile page.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his profile picture.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switch screen to the user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profile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1621608835"/>
                  </a:ext>
                </a:extLst>
              </a:tr>
              <a:tr h="543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4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user to enter a map that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shows services.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press on the map icon in the main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switch screen to the map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 and show marked services on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the map.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3937689394"/>
                  </a:ext>
                </a:extLst>
              </a:tr>
              <a:tr h="543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5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see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about services on map.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a service he wants the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about.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raise a popup window with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detail about the service the user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pressed on.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4091144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600BA0-3D0C-2CF1-B63E-2A34444F28CA}"/>
              </a:ext>
            </a:extLst>
          </p:cNvPr>
          <p:cNvSpPr txBox="1"/>
          <p:nvPr/>
        </p:nvSpPr>
        <p:spPr>
          <a:xfrm>
            <a:off x="-36512" y="4774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357B61-D3B0-E5EA-92A4-EE0DD96F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42967"/>
              </p:ext>
            </p:extLst>
          </p:nvPr>
        </p:nvGraphicFramePr>
        <p:xfrm>
          <a:off x="251520" y="685167"/>
          <a:ext cx="8496944" cy="44148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895133341"/>
                    </a:ext>
                  </a:extLst>
                </a:gridCol>
                <a:gridCol w="3042216">
                  <a:extLst>
                    <a:ext uri="{9D8B030D-6E8A-4147-A177-3AD203B41FA5}">
                      <a16:colId xmlns:a16="http://schemas.microsoft.com/office/drawing/2014/main" val="1093157043"/>
                    </a:ext>
                  </a:extLst>
                </a:gridCol>
                <a:gridCol w="2922246">
                  <a:extLst>
                    <a:ext uri="{9D8B030D-6E8A-4147-A177-3AD203B41FA5}">
                      <a16:colId xmlns:a16="http://schemas.microsoft.com/office/drawing/2014/main" val="2244142169"/>
                    </a:ext>
                  </a:extLst>
                </a:gridCol>
                <a:gridCol w="2172442">
                  <a:extLst>
                    <a:ext uri="{9D8B030D-6E8A-4147-A177-3AD203B41FA5}">
                      <a16:colId xmlns:a16="http://schemas.microsoft.com/office/drawing/2014/main" val="1767665916"/>
                    </a:ext>
                  </a:extLst>
                </a:gridCol>
              </a:tblGrid>
              <a:tr h="386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Req. Number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Requirement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Description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Expected Result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31377"/>
                  </a:ext>
                </a:extLst>
              </a:tr>
              <a:tr h="386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6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choose service from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map.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‘provide’ button inside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service popup window.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open a chat with the requester in order to allow the users to agree on a deal.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893840170"/>
                  </a:ext>
                </a:extLst>
              </a:tr>
              <a:tr h="560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7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watch a recommended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services list.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the ‘recommended for you’ button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on the map 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switch screen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‘recommended for you’ screen and show a list of recommended service that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provided by the recommendations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system.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664182407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8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see details about services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on list.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a service he wants the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about.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raise a popup window with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detail about the service the user pressed on.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272828513"/>
                  </a:ext>
                </a:extLst>
              </a:tr>
              <a:tr h="502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9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add new service request.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the ‘Add service request’ button in the main screen, fill the request form a press done.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validate the details. If valid, save on DB and send related notifications. Else show an error message on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709626756"/>
                  </a:ext>
                </a:extLst>
              </a:tr>
              <a:tr h="269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10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communicate with other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users.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chat room form different user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profile or by providing service.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switch to the chat screen with the requested user.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97987156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11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allows the user to rank other users.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user has to choose rating on different user profiles.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will save the rank in the DB and calculate the new average rating.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53270655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12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will be able to send notifications.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Notification will be sent by system after providing event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or offering service event.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send notification to the destination user with the relevant details.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247804336"/>
                  </a:ext>
                </a:extLst>
              </a:tr>
              <a:tr h="560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be able to recommend on services to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users according to user preferences.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be using a model to filter a service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according to user preferences 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use the recommendations system to generate recommended services list and show the list in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‘recommended for you’ 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7897502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D9E2EB-E65D-3726-983D-E407A5596D43}"/>
              </a:ext>
            </a:extLst>
          </p:cNvPr>
          <p:cNvSpPr txBox="1"/>
          <p:nvPr/>
        </p:nvSpPr>
        <p:spPr>
          <a:xfrm>
            <a:off x="-99126" y="4774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053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IF - Thank You Thanks GIFs">
            <a:extLst>
              <a:ext uri="{FF2B5EF4-FFF2-40B4-BE49-F238E27FC236}">
                <a16:creationId xmlns:a16="http://schemas.microsoft.com/office/drawing/2014/main" id="{09C199BC-6B75-CB3C-531B-F0600CF9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3450"/>
            <a:ext cx="3024336" cy="40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Motivation</a:t>
            </a:r>
            <a:endParaRPr lang="ko-KR" altLang="en-US" dirty="0">
              <a:latin typeface="Nunito Black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355235"/>
            <a:ext cx="4032448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3608" y="1258925"/>
            <a:ext cx="4032448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2017" y="1344235"/>
            <a:ext cx="109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Nunito Black" pitchFamily="2" charset="0"/>
                <a:cs typeface="Arial" pitchFamily="34" charset="0"/>
              </a:rPr>
              <a:t>Requester</a:t>
            </a:r>
            <a:endParaRPr lang="ko-KR" altLang="en-US" sz="1400" b="1" dirty="0">
              <a:solidFill>
                <a:schemeClr val="bg1"/>
              </a:solidFill>
              <a:latin typeface="Nunito Black" pitchFamily="2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87A95A-CBBD-E5E0-8E08-CA96FDBF55BE}"/>
              </a:ext>
            </a:extLst>
          </p:cNvPr>
          <p:cNvGrpSpPr/>
          <p:nvPr/>
        </p:nvGrpSpPr>
        <p:grpSpPr>
          <a:xfrm>
            <a:off x="5796136" y="1258925"/>
            <a:ext cx="2448272" cy="3503598"/>
            <a:chOff x="5796136" y="1258925"/>
            <a:chExt cx="2448272" cy="3503598"/>
          </a:xfrm>
        </p:grpSpPr>
        <p:sp>
          <p:nvSpPr>
            <p:cNvPr id="5" name="Rectangle 4"/>
            <p:cNvSpPr/>
            <p:nvPr/>
          </p:nvSpPr>
          <p:spPr>
            <a:xfrm>
              <a:off x="5796136" y="1359014"/>
              <a:ext cx="2448272" cy="3403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6136" y="1258925"/>
              <a:ext cx="2448272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083" y="1349475"/>
              <a:ext cx="1101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Nunito Black" pitchFamily="2" charset="0"/>
                  <a:cs typeface="Arial" pitchFamily="34" charset="0"/>
                </a:rPr>
                <a:t>Suppliers</a:t>
              </a:r>
              <a:endParaRPr lang="ko-KR" altLang="en-US" sz="1400" b="1" dirty="0">
                <a:solidFill>
                  <a:schemeClr val="bg1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DEF2C7-26ED-B5B3-9C60-9978949C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9" y="3614493"/>
            <a:ext cx="699853" cy="6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A34C8A-B948-5868-B811-BC29F366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98" y="2886955"/>
            <a:ext cx="601288" cy="6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4EF3BF-48BE-11FF-3496-CB03DAD3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80" y="2174544"/>
            <a:ext cx="601290" cy="60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978ED-AA97-B893-63B3-5EB55BBFAEA9}"/>
              </a:ext>
            </a:extLst>
          </p:cNvPr>
          <p:cNvGrpSpPr/>
          <p:nvPr/>
        </p:nvGrpSpPr>
        <p:grpSpPr>
          <a:xfrm>
            <a:off x="1236680" y="2798196"/>
            <a:ext cx="864100" cy="1002421"/>
            <a:chOff x="1259632" y="1854650"/>
            <a:chExt cx="864100" cy="100242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35FA59-64C8-F60D-FAA8-99DAD4EBB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8546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F2E471-F662-3DC9-ECEB-DF159E09DC25}"/>
                </a:ext>
              </a:extLst>
            </p:cNvPr>
            <p:cNvSpPr txBox="1"/>
            <p:nvPr/>
          </p:nvSpPr>
          <p:spPr>
            <a:xfrm>
              <a:off x="1259632" y="2549294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Nunito Black" pitchFamily="2" charset="0"/>
                  <a:cs typeface="Arial" pitchFamily="34" charset="0"/>
                </a:rPr>
                <a:t>Jenny</a:t>
              </a:r>
              <a:endParaRPr lang="en-IL" sz="1400" b="1" dirty="0">
                <a:solidFill>
                  <a:schemeClr val="accent4">
                    <a:lumMod val="75000"/>
                  </a:schemeClr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1852A5-F885-A7D1-44A5-54BC0C372E29}"/>
              </a:ext>
            </a:extLst>
          </p:cNvPr>
          <p:cNvGrpSpPr/>
          <p:nvPr/>
        </p:nvGrpSpPr>
        <p:grpSpPr>
          <a:xfrm>
            <a:off x="6668529" y="1879862"/>
            <a:ext cx="876514" cy="925635"/>
            <a:chOff x="6086675" y="1857331"/>
            <a:chExt cx="876514" cy="925635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F423791-1B4C-8C35-7878-0EEE17414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675" y="185733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FE9251-FCC7-192D-5AC3-AFB708BB77BC}"/>
                </a:ext>
              </a:extLst>
            </p:cNvPr>
            <p:cNvSpPr txBox="1"/>
            <p:nvPr/>
          </p:nvSpPr>
          <p:spPr>
            <a:xfrm>
              <a:off x="6099089" y="2475189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Nunito Black" pitchFamily="2" charset="0"/>
                  <a:cs typeface="Arial" pitchFamily="34" charset="0"/>
                </a:rPr>
                <a:t>Adam</a:t>
              </a:r>
              <a:endParaRPr lang="en-IL" sz="1400" b="1" dirty="0">
                <a:solidFill>
                  <a:schemeClr val="accent1">
                    <a:lumMod val="75000"/>
                  </a:schemeClr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D43429-C340-0646-0FD9-006AEB4622D7}"/>
              </a:ext>
            </a:extLst>
          </p:cNvPr>
          <p:cNvGrpSpPr/>
          <p:nvPr/>
        </p:nvGrpSpPr>
        <p:grpSpPr>
          <a:xfrm>
            <a:off x="6655891" y="2914093"/>
            <a:ext cx="914204" cy="915932"/>
            <a:chOff x="6106072" y="2837767"/>
            <a:chExt cx="914204" cy="915932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251E4C1-76B0-F047-A2DB-A9AC2105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072" y="2837767"/>
              <a:ext cx="673260" cy="673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D387B1-3040-D2DD-9E3B-D4E3ADB3D629}"/>
                </a:ext>
              </a:extLst>
            </p:cNvPr>
            <p:cNvSpPr txBox="1"/>
            <p:nvPr/>
          </p:nvSpPr>
          <p:spPr>
            <a:xfrm>
              <a:off x="6156176" y="3445922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  <a:latin typeface="Nunito Black" pitchFamily="2" charset="0"/>
                  <a:cs typeface="Arial" pitchFamily="34" charset="0"/>
                </a:rPr>
                <a:t>Alice</a:t>
              </a:r>
              <a:endParaRPr lang="en-IL" sz="1400" b="1" dirty="0">
                <a:solidFill>
                  <a:srgbClr val="FFC000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09158-0EA7-5194-8F00-06999084B313}"/>
              </a:ext>
            </a:extLst>
          </p:cNvPr>
          <p:cNvGrpSpPr/>
          <p:nvPr/>
        </p:nvGrpSpPr>
        <p:grpSpPr>
          <a:xfrm>
            <a:off x="6680943" y="3890962"/>
            <a:ext cx="936243" cy="917000"/>
            <a:chOff x="6104705" y="3890521"/>
            <a:chExt cx="936243" cy="91700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8A7F230-DD0E-F44F-571A-9B94182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705" y="389052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65481A-A23A-2868-08CF-861F5202281C}"/>
                </a:ext>
              </a:extLst>
            </p:cNvPr>
            <p:cNvSpPr txBox="1"/>
            <p:nvPr/>
          </p:nvSpPr>
          <p:spPr>
            <a:xfrm>
              <a:off x="6176848" y="4499744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  <a:latin typeface="Nunito Black" pitchFamily="2" charset="0"/>
                  <a:cs typeface="Arial" pitchFamily="34" charset="0"/>
                </a:rPr>
                <a:t>Bob</a:t>
              </a:r>
              <a:endParaRPr lang="en-IL" sz="1400" b="1" dirty="0">
                <a:solidFill>
                  <a:srgbClr val="7030A0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6F9B1F-4FCA-99C4-0FC4-94FC561826A6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 flipV="1">
            <a:off x="1956760" y="2475189"/>
            <a:ext cx="559620" cy="68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D08773-D880-4615-C99A-E8E4A9E4A332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956760" y="3158236"/>
            <a:ext cx="546438" cy="2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4DC943-826D-5FD3-3002-F298C6E589B7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1956760" y="3158236"/>
            <a:ext cx="463819" cy="8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E078C437-1BE1-45CB-3B57-B9888A2C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0" y="2778066"/>
            <a:ext cx="819066" cy="81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4A9F2A-8318-C800-4B08-F822946DDD1A}"/>
              </a:ext>
            </a:extLst>
          </p:cNvPr>
          <p:cNvCxnSpPr>
            <a:cxnSpLocks/>
            <a:stCxn id="1032" idx="3"/>
            <a:endCxn id="1040" idx="1"/>
          </p:cNvCxnSpPr>
          <p:nvPr/>
        </p:nvCxnSpPr>
        <p:spPr>
          <a:xfrm>
            <a:off x="3117670" y="2475189"/>
            <a:ext cx="569660" cy="71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8856E0-2F70-9338-FB7F-FA668B52CC95}"/>
              </a:ext>
            </a:extLst>
          </p:cNvPr>
          <p:cNvCxnSpPr>
            <a:cxnSpLocks/>
            <a:stCxn id="1030" idx="3"/>
            <a:endCxn id="1040" idx="1"/>
          </p:cNvCxnSpPr>
          <p:nvPr/>
        </p:nvCxnSpPr>
        <p:spPr>
          <a:xfrm>
            <a:off x="3104486" y="3187599"/>
            <a:ext cx="582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6E8A4-2C9A-1AE3-B911-D5757999C9C9}"/>
              </a:ext>
            </a:extLst>
          </p:cNvPr>
          <p:cNvCxnSpPr>
            <a:cxnSpLocks/>
            <a:stCxn id="1028" idx="3"/>
            <a:endCxn id="1040" idx="1"/>
          </p:cNvCxnSpPr>
          <p:nvPr/>
        </p:nvCxnSpPr>
        <p:spPr>
          <a:xfrm flipV="1">
            <a:off x="3120432" y="3187599"/>
            <a:ext cx="566898" cy="7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0AA2D-C733-950B-9D72-C2A8C2DE8F70}"/>
              </a:ext>
            </a:extLst>
          </p:cNvPr>
          <p:cNvCxnSpPr>
            <a:cxnSpLocks/>
            <a:stCxn id="1038" idx="1"/>
            <a:endCxn id="1032" idx="3"/>
          </p:cNvCxnSpPr>
          <p:nvPr/>
        </p:nvCxnSpPr>
        <p:spPr>
          <a:xfrm flipH="1">
            <a:off x="3117670" y="2211821"/>
            <a:ext cx="3550859" cy="2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458186-4292-C559-F247-791C0D060DC0}"/>
              </a:ext>
            </a:extLst>
          </p:cNvPr>
          <p:cNvCxnSpPr>
            <a:stCxn id="1036" idx="1"/>
            <a:endCxn id="1030" idx="3"/>
          </p:cNvCxnSpPr>
          <p:nvPr/>
        </p:nvCxnSpPr>
        <p:spPr>
          <a:xfrm flipH="1" flipV="1">
            <a:off x="3104486" y="3187599"/>
            <a:ext cx="3551405" cy="631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D35508-A2FC-7543-99F9-45BD60B74170}"/>
              </a:ext>
            </a:extLst>
          </p:cNvPr>
          <p:cNvCxnSpPr>
            <a:stCxn id="1034" idx="1"/>
            <a:endCxn id="1028" idx="3"/>
          </p:cNvCxnSpPr>
          <p:nvPr/>
        </p:nvCxnSpPr>
        <p:spPr>
          <a:xfrm flipH="1" flipV="1">
            <a:off x="3120432" y="3964420"/>
            <a:ext cx="3560511" cy="2585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7E29D8-EE35-AF06-748F-F9426C4899C3}"/>
              </a:ext>
            </a:extLst>
          </p:cNvPr>
          <p:cNvCxnSpPr>
            <a:stCxn id="1026" idx="3"/>
            <a:endCxn id="1040" idx="1"/>
          </p:cNvCxnSpPr>
          <p:nvPr/>
        </p:nvCxnSpPr>
        <p:spPr>
          <a:xfrm>
            <a:off x="1956760" y="3158236"/>
            <a:ext cx="1730570" cy="2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6FD5F2-7298-C7F3-BE91-344A3A66967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Our S</a:t>
            </a:r>
            <a:r>
              <a:rPr lang="en-US" altLang="ko-KR" dirty="0">
                <a:latin typeface="Nunito Black" pitchFamily="2" charset="0"/>
              </a:rPr>
              <a:t>olution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9A6AAC-6CFC-D734-FEA4-8B57448A9625}"/>
              </a:ext>
            </a:extLst>
          </p:cNvPr>
          <p:cNvGrpSpPr/>
          <p:nvPr/>
        </p:nvGrpSpPr>
        <p:grpSpPr>
          <a:xfrm>
            <a:off x="899592" y="1521505"/>
            <a:ext cx="3969356" cy="1188088"/>
            <a:chOff x="899592" y="1521505"/>
            <a:chExt cx="3969356" cy="1188088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4" y="1572510"/>
              <a:ext cx="3033254" cy="1086078"/>
              <a:chOff x="496118" y="2469560"/>
              <a:chExt cx="1892538" cy="1086078"/>
            </a:xfrm>
            <a:noFill/>
          </p:grpSpPr>
          <p:sp>
            <p:nvSpPr>
              <p:cNvPr id="9" name="TextBox 8"/>
              <p:cNvSpPr txBox="1"/>
              <p:nvPr/>
            </p:nvSpPr>
            <p:spPr>
              <a:xfrm>
                <a:off x="496118" y="2724641"/>
                <a:ext cx="1892538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Platform </a:t>
                </a: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for providing and </a:t>
                </a:r>
                <a: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consuming </a:t>
                </a: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services based on user</a:t>
                </a:r>
                <a:b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</a:b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preferences using a recommendation engine</a:t>
                </a:r>
                <a:r>
                  <a:rPr lang="en-US" sz="1200" dirty="0">
                    <a:latin typeface="Nunito Black" pitchFamily="2" charset="0"/>
                    <a:ea typeface="Calibri" panose="020F0502020204030204" pitchFamily="34" charset="0"/>
                  </a:rPr>
                  <a:t>.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latin typeface="Nunito Black" pitchFamily="2" charset="0"/>
                    <a:cs typeface="Arial" pitchFamily="34" charset="0"/>
                  </a:rPr>
                  <a:t>What is DoIt?</a:t>
                </a:r>
                <a:endParaRPr lang="ko-KR" altLang="en-US" sz="1400" b="1" dirty="0">
                  <a:solidFill>
                    <a:schemeClr val="accent2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383E13-B8EF-2263-345D-EAFB86752BC3}"/>
              </a:ext>
            </a:extLst>
          </p:cNvPr>
          <p:cNvGrpSpPr/>
          <p:nvPr/>
        </p:nvGrpSpPr>
        <p:grpSpPr>
          <a:xfrm>
            <a:off x="4868951" y="1521472"/>
            <a:ext cx="3600400" cy="1188088"/>
            <a:chOff x="4868951" y="1521472"/>
            <a:chExt cx="3600400" cy="1188088"/>
          </a:xfrm>
        </p:grpSpPr>
        <p:grpSp>
          <p:nvGrpSpPr>
            <p:cNvPr id="12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805055" y="1572477"/>
              <a:ext cx="2664296" cy="716746"/>
              <a:chOff x="496119" y="2469560"/>
              <a:chExt cx="1752190" cy="716746"/>
            </a:xfrm>
            <a:noFill/>
          </p:grpSpPr>
          <p:sp>
            <p:nvSpPr>
              <p:cNvPr id="16" name="TextBox 15"/>
              <p:cNvSpPr txBox="1"/>
              <p:nvPr/>
            </p:nvSpPr>
            <p:spPr>
              <a:xfrm>
                <a:off x="496119" y="2724641"/>
                <a:ext cx="175219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Black" pitchFamily="2" charset="0"/>
                    <a:cs typeface="Arial" pitchFamily="34" charset="0"/>
                  </a:rPr>
                  <a:t>Cross platform application develop with Flutter SDK.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latin typeface="Nunito Black" pitchFamily="2" charset="0"/>
                    <a:cs typeface="Arial" pitchFamily="34" charset="0"/>
                  </a:rPr>
                  <a:t>Mobile Application</a:t>
                </a:r>
                <a:endParaRPr lang="ko-KR" altLang="en-US" sz="1400" b="1" dirty="0">
                  <a:solidFill>
                    <a:schemeClr val="accent3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415D70-2E9F-C400-B02B-8034E1DA9816}"/>
              </a:ext>
            </a:extLst>
          </p:cNvPr>
          <p:cNvGrpSpPr/>
          <p:nvPr/>
        </p:nvGrpSpPr>
        <p:grpSpPr>
          <a:xfrm>
            <a:off x="899592" y="3213682"/>
            <a:ext cx="4176465" cy="1188088"/>
            <a:chOff x="899592" y="3213682"/>
            <a:chExt cx="4176465" cy="1188088"/>
          </a:xfrm>
        </p:grpSpPr>
        <p:grpSp>
          <p:nvGrpSpPr>
            <p:cNvPr id="19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835696" y="3264687"/>
              <a:ext cx="3240361" cy="739444"/>
              <a:chOff x="496119" y="2469560"/>
              <a:chExt cx="2131043" cy="739444"/>
            </a:xfrm>
            <a:noFill/>
          </p:grpSpPr>
          <p:sp>
            <p:nvSpPr>
              <p:cNvPr id="23" name="TextBox 22"/>
              <p:cNvSpPr txBox="1"/>
              <p:nvPr/>
            </p:nvSpPr>
            <p:spPr>
              <a:xfrm>
                <a:off x="496119" y="2724641"/>
                <a:ext cx="2131043" cy="4843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IL" sz="1200" dirty="0">
                    <a:latin typeface="Nunito Black" pitchFamily="2" charset="0"/>
                  </a:rPr>
                  <a:t>The user who requested the service.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IL" sz="1200" dirty="0">
                    <a:latin typeface="Nunito Black" pitchFamily="2" charset="0"/>
                  </a:rPr>
                  <a:t>The user who provides the service.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latin typeface="Nunito Black" pitchFamily="2" charset="0"/>
                    <a:cs typeface="Arial" pitchFamily="34" charset="0"/>
                  </a:rPr>
                  <a:t>Stakeholders</a:t>
                </a:r>
                <a:endParaRPr lang="ko-KR" altLang="en-US" sz="1400" b="1" dirty="0">
                  <a:solidFill>
                    <a:schemeClr val="accent1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B77DC0-886D-971F-B94C-7D789F0A5E2D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913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Existing S</a:t>
            </a:r>
            <a:r>
              <a:rPr lang="en-US" altLang="ko-KR" dirty="0">
                <a:latin typeface="Nunito Black" pitchFamily="2" charset="0"/>
              </a:rPr>
              <a:t>olution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A6735D-F85D-7A63-C6DF-6BE880EF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47" y="191942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0A9172-35B1-B665-8707-5EF8EE89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07" y="178473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con image">
            <a:extLst>
              <a:ext uri="{FF2B5EF4-FFF2-40B4-BE49-F238E27FC236}">
                <a16:creationId xmlns:a16="http://schemas.microsoft.com/office/drawing/2014/main" id="{E56DD7CD-46B7-45C7-D2DE-9AB01188C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6847" y="26370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84842D-DC33-6698-8268-04F96076A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459" y="2016380"/>
            <a:ext cx="829756" cy="845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266D6C-1113-6E89-B04C-BDC0084525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39" t="4876" r="1903"/>
          <a:stretch/>
        </p:blipFill>
        <p:spPr>
          <a:xfrm>
            <a:off x="6300192" y="1995686"/>
            <a:ext cx="843364" cy="8658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27A678-A30D-2B64-6A13-2B3F48AF7078}"/>
              </a:ext>
            </a:extLst>
          </p:cNvPr>
          <p:cNvSpPr txBox="1"/>
          <p:nvPr/>
        </p:nvSpPr>
        <p:spPr>
          <a:xfrm>
            <a:off x="1781555" y="286150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unito Black" pitchFamily="2" charset="0"/>
                <a:cs typeface="Arial" pitchFamily="34" charset="0"/>
              </a:rPr>
              <a:t>Facebook</a:t>
            </a:r>
            <a:br>
              <a:rPr lang="en-US" sz="1400" b="1" dirty="0">
                <a:latin typeface="Nunito Black" pitchFamily="2" charset="0"/>
                <a:cs typeface="Arial" pitchFamily="34" charset="0"/>
              </a:rPr>
            </a:br>
            <a:r>
              <a:rPr lang="en-US" sz="1400" b="1" dirty="0">
                <a:latin typeface="Nunito Black" pitchFamily="2" charset="0"/>
                <a:cs typeface="Arial" pitchFamily="34" charset="0"/>
              </a:rPr>
              <a:t>Groups</a:t>
            </a:r>
            <a:endParaRPr lang="en-IL" sz="1400" b="1" dirty="0"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66A6E-0C92-853F-2884-C28D69A184E0}"/>
              </a:ext>
            </a:extLst>
          </p:cNvPr>
          <p:cNvSpPr txBox="1"/>
          <p:nvPr/>
        </p:nvSpPr>
        <p:spPr>
          <a:xfrm>
            <a:off x="3389007" y="28615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/>
              <a:t>Thumbtack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EF13E-2A48-448E-BC40-93687F95C9B9}"/>
              </a:ext>
            </a:extLst>
          </p:cNvPr>
          <p:cNvSpPr txBox="1"/>
          <p:nvPr/>
        </p:nvSpPr>
        <p:spPr>
          <a:xfrm>
            <a:off x="4784779" y="28615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/>
              <a:t>UrbanClap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BEA433-CD2B-411C-EDBC-09008E9C1563}"/>
              </a:ext>
            </a:extLst>
          </p:cNvPr>
          <p:cNvSpPr txBox="1"/>
          <p:nvPr/>
        </p:nvSpPr>
        <p:spPr>
          <a:xfrm>
            <a:off x="6109806" y="289286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 err="1"/>
              <a:t>Bizzby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D74ED-2CFD-BFE4-B08B-240A7A60F356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70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Recommendation</a:t>
            </a:r>
            <a:r>
              <a:rPr lang="he-IL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System</a:t>
            </a:r>
            <a:endParaRPr lang="ko-KR" altLang="en-US" dirty="0">
              <a:latin typeface="Nunito Black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52120" y="138091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 Based Filtering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Content-based filtering is a method of recommending items to users based on their past preferences and behavior.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It uses the characteristics or attributes of the items themselves, rather than the behavior of other users, to make recommendations.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It is also known as "content-based recommendation.“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Our system will provide recommendations based on self preferences and distance.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8AA407-395A-D5EA-9AE1-09B5E941772F}"/>
              </a:ext>
            </a:extLst>
          </p:cNvPr>
          <p:cNvGrpSpPr/>
          <p:nvPr/>
        </p:nvGrpSpPr>
        <p:grpSpPr>
          <a:xfrm>
            <a:off x="3733325" y="1927898"/>
            <a:ext cx="1658577" cy="1614496"/>
            <a:chOff x="6086675" y="1857331"/>
            <a:chExt cx="948567" cy="882662"/>
          </a:xfrm>
        </p:grpSpPr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132FCC15-6CC9-8CFB-0DEF-4201EBE6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675" y="185733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E8643C-E476-A06C-0D0D-57564DC5C60C}"/>
                </a:ext>
              </a:extLst>
            </p:cNvPr>
            <p:cNvSpPr txBox="1"/>
            <p:nvPr/>
          </p:nvSpPr>
          <p:spPr>
            <a:xfrm>
              <a:off x="6171142" y="2521249"/>
              <a:ext cx="864100" cy="21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Adam</a:t>
              </a:r>
              <a:endParaRPr lang="en-IL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457191-8F41-097C-3771-CEA3643C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1" y="1761821"/>
            <a:ext cx="403334" cy="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5ABC07-7311-B3AE-9F28-21091F78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86" y="2813353"/>
            <a:ext cx="491700" cy="4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21C79B-3166-A288-AF26-DB190649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7" y="3998295"/>
            <a:ext cx="483206" cy="4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D936-B47C-9B46-7715-2D5027DF61EE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2956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Features</a:t>
            </a:r>
            <a:endParaRPr lang="ko-KR" altLang="en-US" dirty="0">
              <a:latin typeface="Nunito Black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B6738-0CE3-3E61-2025-1C182426CA5A}"/>
              </a:ext>
            </a:extLst>
          </p:cNvPr>
          <p:cNvGrpSpPr/>
          <p:nvPr/>
        </p:nvGrpSpPr>
        <p:grpSpPr>
          <a:xfrm>
            <a:off x="1253316" y="1139343"/>
            <a:ext cx="1800200" cy="1800200"/>
            <a:chOff x="395536" y="1573510"/>
            <a:chExt cx="1800200" cy="18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C8D679-303D-BB9E-F791-5FAADE9C05C6}"/>
                </a:ext>
              </a:extLst>
            </p:cNvPr>
            <p:cNvSpPr/>
            <p:nvPr/>
          </p:nvSpPr>
          <p:spPr>
            <a:xfrm>
              <a:off x="395536" y="1573510"/>
              <a:ext cx="1800200" cy="1800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Internal Chat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CA3F46D-B670-4F26-FFA0-FDC9AC559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211710"/>
              <a:ext cx="100811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9A8BC9-46E9-FFEB-FFA3-16977A42922B}"/>
              </a:ext>
            </a:extLst>
          </p:cNvPr>
          <p:cNvGrpSpPr/>
          <p:nvPr/>
        </p:nvGrpSpPr>
        <p:grpSpPr>
          <a:xfrm>
            <a:off x="2339752" y="3104057"/>
            <a:ext cx="1800200" cy="1800200"/>
            <a:chOff x="2483768" y="1563638"/>
            <a:chExt cx="1800200" cy="180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9CD269-0EC7-1E31-8E9A-A046CBA941D0}"/>
                </a:ext>
              </a:extLst>
            </p:cNvPr>
            <p:cNvSpPr/>
            <p:nvPr/>
          </p:nvSpPr>
          <p:spPr>
            <a:xfrm>
              <a:off x="2483768" y="1563638"/>
              <a:ext cx="1800200" cy="1800200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Service History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B4053E-6D32-3C8C-8E2E-E209E0237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34" y="2211710"/>
              <a:ext cx="1040068" cy="104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D38152-BBE5-A188-3DF7-7E329182CE1C}"/>
              </a:ext>
            </a:extLst>
          </p:cNvPr>
          <p:cNvGrpSpPr/>
          <p:nvPr/>
        </p:nvGrpSpPr>
        <p:grpSpPr>
          <a:xfrm>
            <a:off x="3667336" y="1139343"/>
            <a:ext cx="1800200" cy="1800200"/>
            <a:chOff x="4499992" y="1573510"/>
            <a:chExt cx="1800200" cy="1800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D1BCE-63C2-BEDE-41C7-902B44AD56F0}"/>
                </a:ext>
              </a:extLst>
            </p:cNvPr>
            <p:cNvSpPr/>
            <p:nvPr/>
          </p:nvSpPr>
          <p:spPr>
            <a:xfrm>
              <a:off x="4499992" y="1573510"/>
              <a:ext cx="1800200" cy="1800200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Recommendation System</a:t>
              </a:r>
              <a:endParaRPr lang="ko-KR" altLang="en-US" sz="14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922F92-7FD8-4C98-698D-C9B03FD5D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088" y="2211710"/>
              <a:ext cx="928008" cy="92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F1F249-213F-6436-9B0E-87BB18464B9D}"/>
              </a:ext>
            </a:extLst>
          </p:cNvPr>
          <p:cNvGrpSpPr/>
          <p:nvPr/>
        </p:nvGrpSpPr>
        <p:grpSpPr>
          <a:xfrm>
            <a:off x="6090485" y="1139343"/>
            <a:ext cx="1800200" cy="1800200"/>
            <a:chOff x="6516216" y="1573510"/>
            <a:chExt cx="1800200" cy="180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944641-1D3F-A16A-0230-B7EF9CF479F5}"/>
                </a:ext>
              </a:extLst>
            </p:cNvPr>
            <p:cNvSpPr/>
            <p:nvPr/>
          </p:nvSpPr>
          <p:spPr>
            <a:xfrm>
              <a:off x="6516216" y="1573510"/>
              <a:ext cx="1800200" cy="1800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Ranking System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90183CE-9BE9-5CAB-18B0-57C6B29EF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154472"/>
              <a:ext cx="108012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DAC8D-B5AD-516A-F623-D24E0EC3D966}"/>
              </a:ext>
            </a:extLst>
          </p:cNvPr>
          <p:cNvSpPr/>
          <p:nvPr/>
        </p:nvSpPr>
        <p:spPr>
          <a:xfrm>
            <a:off x="5002644" y="3093286"/>
            <a:ext cx="1800200" cy="1800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unito Black" pitchFamily="2" charset="0"/>
              </a:rPr>
              <a:t>Notifications</a:t>
            </a:r>
            <a:endParaRPr lang="ko-KR" altLang="en-US" sz="1600" dirty="0">
              <a:solidFill>
                <a:schemeClr val="tx1"/>
              </a:solidFill>
              <a:latin typeface="Nunito Black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11F0279-0781-F010-8640-550089B5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78" y="3579862"/>
            <a:ext cx="1059732" cy="10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ED367-8F9B-F41B-1EC3-63F7F0DE49AC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5059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Challenges &amp; Constraints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8DF27-B2B6-3F03-452A-72BE6627CB15}"/>
              </a:ext>
            </a:extLst>
          </p:cNvPr>
          <p:cNvGrpSpPr/>
          <p:nvPr/>
        </p:nvGrpSpPr>
        <p:grpSpPr>
          <a:xfrm>
            <a:off x="395536" y="1563638"/>
            <a:ext cx="2592288" cy="3013884"/>
            <a:chOff x="251520" y="1307270"/>
            <a:chExt cx="2880320" cy="34035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145034-A2CC-6145-353A-612D44121C5D}"/>
                </a:ext>
              </a:extLst>
            </p:cNvPr>
            <p:cNvSpPr/>
            <p:nvPr/>
          </p:nvSpPr>
          <p:spPr>
            <a:xfrm>
              <a:off x="251520" y="1307270"/>
              <a:ext cx="2880320" cy="34035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Choose Development Platform and learn it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unito Black" pitchFamily="2" charset="0"/>
                </a:rPr>
                <a:t>Flutter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VS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Nunito Black" pitchFamily="2" charset="0"/>
                </a:rPr>
                <a:t>React Native 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VS </a:t>
              </a:r>
              <a:r>
                <a:rPr lang="en-US" altLang="ko-KR" sz="1400" dirty="0">
                  <a:solidFill>
                    <a:srgbClr val="00B050"/>
                  </a:solidFill>
                  <a:latin typeface="Nunito Black" pitchFamily="2" charset="0"/>
                </a:rPr>
                <a:t>PWA</a:t>
              </a:r>
              <a:endParaRPr lang="ko-KR" altLang="en-US" sz="1400" dirty="0">
                <a:solidFill>
                  <a:srgbClr val="00B050"/>
                </a:solidFill>
                <a:latin typeface="Nunito Black" pitchFamily="2" charset="0"/>
              </a:endParaRPr>
            </a:p>
          </p:txBody>
        </p:sp>
        <p:pic>
          <p:nvPicPr>
            <p:cNvPr id="2050" name="Picture 2" descr="Comparison Between Ionic vs Flutter vs React Native vs PWA">
              <a:extLst>
                <a:ext uri="{FF2B5EF4-FFF2-40B4-BE49-F238E27FC236}">
                  <a16:creationId xmlns:a16="http://schemas.microsoft.com/office/drawing/2014/main" id="{FCD060CB-ED5F-82DA-E19A-85AE981C9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6" t="15152" r="2893" b="10606"/>
            <a:stretch/>
          </p:blipFill>
          <p:spPr bwMode="auto">
            <a:xfrm>
              <a:off x="663930" y="3075806"/>
              <a:ext cx="2055500" cy="1256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5A335-3FFB-4EDB-4968-4DA89211A3EF}"/>
              </a:ext>
            </a:extLst>
          </p:cNvPr>
          <p:cNvGrpSpPr/>
          <p:nvPr/>
        </p:nvGrpSpPr>
        <p:grpSpPr>
          <a:xfrm>
            <a:off x="3203848" y="1563638"/>
            <a:ext cx="2592288" cy="3013884"/>
            <a:chOff x="2987824" y="1418049"/>
            <a:chExt cx="2592288" cy="30138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78BA90-8654-F572-14A3-BF805315AF02}"/>
                </a:ext>
              </a:extLst>
            </p:cNvPr>
            <p:cNvSpPr/>
            <p:nvPr/>
          </p:nvSpPr>
          <p:spPr>
            <a:xfrm>
              <a:off x="2987824" y="1418049"/>
              <a:ext cx="2592288" cy="301388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UI/UX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How to create user-friendly app</a:t>
              </a:r>
            </a:p>
          </p:txBody>
        </p:sp>
        <p:pic>
          <p:nvPicPr>
            <p:cNvPr id="2052" name="Picture 4" descr="Top 15 UI/UX Design Tips To Adopt Now In Software Development - AppsDevPro">
              <a:extLst>
                <a:ext uri="{FF2B5EF4-FFF2-40B4-BE49-F238E27FC236}">
                  <a16:creationId xmlns:a16="http://schemas.microsoft.com/office/drawing/2014/main" id="{CE1FBABB-C0DC-A327-C0C8-11C2FD4CE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0" y="2989072"/>
              <a:ext cx="2002496" cy="11508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03E709-B23E-4F51-1026-084325E61152}"/>
              </a:ext>
            </a:extLst>
          </p:cNvPr>
          <p:cNvGrpSpPr/>
          <p:nvPr/>
        </p:nvGrpSpPr>
        <p:grpSpPr>
          <a:xfrm>
            <a:off x="6043578" y="1563638"/>
            <a:ext cx="2592288" cy="3013884"/>
            <a:chOff x="5827554" y="1418049"/>
            <a:chExt cx="2592288" cy="30138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A56CE1-EC8E-F4C2-8FAA-078BE9F5F9B9}"/>
                </a:ext>
              </a:extLst>
            </p:cNvPr>
            <p:cNvSpPr/>
            <p:nvPr/>
          </p:nvSpPr>
          <p:spPr>
            <a:xfrm>
              <a:off x="5827554" y="1418049"/>
              <a:ext cx="2592288" cy="301388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Recommendation engine type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Choose the right type of model for our app</a:t>
              </a:r>
            </a:p>
          </p:txBody>
        </p:sp>
        <p:pic>
          <p:nvPicPr>
            <p:cNvPr id="2054" name="Picture 6" descr="5: Content based filtering vs Collaborative filtering ( Source:... |  Download Scientific Diagram">
              <a:extLst>
                <a:ext uri="{FF2B5EF4-FFF2-40B4-BE49-F238E27FC236}">
                  <a16:creationId xmlns:a16="http://schemas.microsoft.com/office/drawing/2014/main" id="{794FE6B0-8B73-2941-7F1C-EA2793F8E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75605"/>
              <a:ext cx="1878108" cy="1151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E96CC8-46FC-324F-070F-9D608726239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Constraints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F27F90-15AF-F997-C6E1-FC684C211528}"/>
              </a:ext>
            </a:extLst>
          </p:cNvPr>
          <p:cNvGrpSpPr/>
          <p:nvPr/>
        </p:nvGrpSpPr>
        <p:grpSpPr>
          <a:xfrm>
            <a:off x="792550" y="1736994"/>
            <a:ext cx="2880320" cy="2160436"/>
            <a:chOff x="299198" y="1362731"/>
            <a:chExt cx="2592288" cy="3013884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145034-A2CC-6145-353A-612D44121C5D}"/>
                </a:ext>
              </a:extLst>
            </p:cNvPr>
            <p:cNvSpPr/>
            <p:nvPr/>
          </p:nvSpPr>
          <p:spPr>
            <a:xfrm>
              <a:off x="299198" y="1362731"/>
              <a:ext cx="2592288" cy="3013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Learn Mobile Development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</a:t>
              </a:r>
              <a:endParaRPr lang="ko-KR" altLang="en-US" sz="1400" dirty="0">
                <a:solidFill>
                  <a:srgbClr val="00B050"/>
                </a:solidFill>
                <a:latin typeface="Nunito Black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6C4A64-723E-BD80-E09A-2EDE26C4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572" y="2367268"/>
              <a:ext cx="1664744" cy="1402775"/>
            </a:xfrm>
            <a:prstGeom prst="rect">
              <a:avLst/>
            </a:prstGeom>
            <a:grpFill/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20A593C-1217-1779-FE1E-A1181BB6C0F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9348" y="1376954"/>
            <a:ext cx="3046828" cy="158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09AFB91-00C7-A556-19CA-6EF4E204FA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9348" y="2959848"/>
            <a:ext cx="3118836" cy="1657466"/>
          </a:xfrm>
          <a:prstGeom prst="bentConnector3">
            <a:avLst>
              <a:gd name="adj1" fmla="val 489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19E9B3-005A-1B8C-9BFC-32BC859B3774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 flipV="1">
            <a:off x="3109348" y="2958976"/>
            <a:ext cx="3010726" cy="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GitHub - ahmedeltaher/MVVM-Kotlin-Android-Architecture: MVVM + Kotlin +  Retrofit2 + Hilt + Coroutines + Kotlin Flow + mockK + Espresso + Junit5">
            <a:extLst>
              <a:ext uri="{FF2B5EF4-FFF2-40B4-BE49-F238E27FC236}">
                <a16:creationId xmlns:a16="http://schemas.microsoft.com/office/drawing/2014/main" id="{4DAE2C7B-1017-2151-F448-BBF973A4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63938"/>
            <a:ext cx="2358542" cy="7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 Xianyu Quietly Giving up Flutter? - Alibaba Cloud Community">
            <a:extLst>
              <a:ext uri="{FF2B5EF4-FFF2-40B4-BE49-F238E27FC236}">
                <a16:creationId xmlns:a16="http://schemas.microsoft.com/office/drawing/2014/main" id="{28AAE5C2-2AD5-3A98-2549-D1B2058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508"/>
            <a:ext cx="1859106" cy="8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.wikimedia.org/wikipedia/commons/thumb/3/...">
            <a:extLst>
              <a:ext uri="{FF2B5EF4-FFF2-40B4-BE49-F238E27FC236}">
                <a16:creationId xmlns:a16="http://schemas.microsoft.com/office/drawing/2014/main" id="{236E33C4-CA05-BB83-4D36-F5A88D8F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74" y="2645189"/>
            <a:ext cx="2231376" cy="6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7B95A-AE50-2AA7-F0B1-A1B2217343EA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527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Conceptual Diagram</a:t>
            </a:r>
            <a:endParaRPr lang="ko-KR" altLang="en-US" dirty="0">
              <a:latin typeface="Nunito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D7A43-78FF-2A64-7DBD-47F84CFD136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DBA94E-980D-EA35-3B00-2EC157673EAA}"/>
              </a:ext>
            </a:extLst>
          </p:cNvPr>
          <p:cNvGrpSpPr/>
          <p:nvPr/>
        </p:nvGrpSpPr>
        <p:grpSpPr>
          <a:xfrm>
            <a:off x="1763688" y="1203598"/>
            <a:ext cx="5552787" cy="3046710"/>
            <a:chOff x="1763688" y="1203598"/>
            <a:chExt cx="5552787" cy="3046710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6EE225B9-41C9-79DD-03C3-C32FB82D974D}"/>
                </a:ext>
              </a:extLst>
            </p:cNvPr>
            <p:cNvGrpSpPr/>
            <p:nvPr/>
          </p:nvGrpSpPr>
          <p:grpSpPr>
            <a:xfrm>
              <a:off x="1763688" y="1203598"/>
              <a:ext cx="5552787" cy="3046710"/>
              <a:chOff x="1763688" y="1203598"/>
              <a:chExt cx="5552787" cy="3046710"/>
            </a:xfrm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FD8DED42-2BB2-5E1D-B2D3-FF0C2792AEE5}"/>
                  </a:ext>
                </a:extLst>
              </p:cNvPr>
              <p:cNvGrpSpPr/>
              <p:nvPr/>
            </p:nvGrpSpPr>
            <p:grpSpPr>
              <a:xfrm>
                <a:off x="1763688" y="1203598"/>
                <a:ext cx="5552787" cy="3046710"/>
                <a:chOff x="1323469" y="748596"/>
                <a:chExt cx="5552787" cy="3046710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B5826AE-08A1-8CB3-6A7B-6B58F7D74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3602" y="2476612"/>
                  <a:ext cx="1553284" cy="60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24A48-199E-5031-ABEC-D792AAE41682}"/>
                    </a:ext>
                  </a:extLst>
                </p:cNvPr>
                <p:cNvSpPr txBox="1"/>
                <p:nvPr/>
              </p:nvSpPr>
              <p:spPr>
                <a:xfrm rot="20285844">
                  <a:off x="2617323" y="2725377"/>
                  <a:ext cx="122274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dirty="0">
                      <a:latin typeface="Nunito Black" pitchFamily="2" charset="0"/>
                    </a:rPr>
                    <a:t>Send recommended services</a:t>
                  </a:r>
                  <a:endParaRPr lang="en-IL" sz="8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1B73FD3-ECCF-0D7F-0194-EDB2627BD72C}"/>
                    </a:ext>
                  </a:extLst>
                </p:cNvPr>
                <p:cNvSpPr txBox="1"/>
                <p:nvPr/>
              </p:nvSpPr>
              <p:spPr>
                <a:xfrm rot="1210020">
                  <a:off x="2484700" y="1313267"/>
                  <a:ext cx="1296146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dirty="0">
                      <a:latin typeface="Nunito Black" pitchFamily="2" charset="0"/>
                    </a:rPr>
                    <a:t>Create new request</a:t>
                  </a:r>
                  <a:endParaRPr lang="en-IL" sz="800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DABF1CC-4EF6-E1D5-3B6E-85EA34F369F5}"/>
                    </a:ext>
                  </a:extLst>
                </p:cNvPr>
                <p:cNvGrpSpPr/>
                <p:nvPr/>
              </p:nvGrpSpPr>
              <p:grpSpPr>
                <a:xfrm>
                  <a:off x="3776229" y="1312736"/>
                  <a:ext cx="3100027" cy="2172164"/>
                  <a:chOff x="3776229" y="1312736"/>
                  <a:chExt cx="3100027" cy="2172164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F88351A5-53C8-DC9F-2998-9BD6A882E894}"/>
                      </a:ext>
                    </a:extLst>
                  </p:cNvPr>
                  <p:cNvSpPr/>
                  <p:nvPr/>
                </p:nvSpPr>
                <p:spPr>
                  <a:xfrm>
                    <a:off x="4067944" y="1312736"/>
                    <a:ext cx="2808312" cy="2172164"/>
                  </a:xfrm>
                  <a:prstGeom prst="round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pic>
                <p:nvPicPr>
                  <p:cNvPr id="10" name="Picture 6" descr="How to build a real-time chatroom with Firebase and React (Hooks)">
                    <a:extLst>
                      <a:ext uri="{FF2B5EF4-FFF2-40B4-BE49-F238E27FC236}">
                        <a16:creationId xmlns:a16="http://schemas.microsoft.com/office/drawing/2014/main" id="{477FB45D-239A-142A-03D1-E2C8EB09F1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66" t="8406" r="19547" b="7034"/>
                  <a:stretch/>
                </p:blipFill>
                <p:spPr bwMode="auto">
                  <a:xfrm>
                    <a:off x="3776229" y="1697036"/>
                    <a:ext cx="723764" cy="7915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7EE7B87C-7A1E-48B5-440A-2C461B468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788817" y="1398077"/>
                    <a:ext cx="1296146" cy="289344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437601E7-0B1B-1F5B-4312-B5CF3B9E72AF}"/>
                      </a:ext>
                    </a:extLst>
                  </p:cNvPr>
                  <p:cNvGrpSpPr/>
                  <p:nvPr/>
                </p:nvGrpSpPr>
                <p:grpSpPr>
                  <a:xfrm>
                    <a:off x="5367772" y="1762471"/>
                    <a:ext cx="1340535" cy="876698"/>
                    <a:chOff x="5367772" y="1762471"/>
                    <a:chExt cx="1340535" cy="876698"/>
                  </a:xfrm>
                </p:grpSpPr>
                <p:pic>
                  <p:nvPicPr>
                    <p:cNvPr id="22" name="Picture 21">
                      <a:extLst>
                        <a:ext uri="{FF2B5EF4-FFF2-40B4-BE49-F238E27FC236}">
                          <a16:creationId xmlns:a16="http://schemas.microsoft.com/office/drawing/2014/main" id="{F1733EBE-37E3-5AE6-DF58-597E0821F8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/>
                    <a:stretch/>
                  </p:blipFill>
                  <p:spPr>
                    <a:xfrm>
                      <a:off x="5500437" y="1840959"/>
                      <a:ext cx="1020826" cy="5238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E2DC993-91D2-EDEA-21AB-CA2E30A97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161" y="2300615"/>
                      <a:ext cx="12961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Nunito Black" pitchFamily="2" charset="0"/>
                        </a:rPr>
                        <a:t>Recommendation</a:t>
                      </a:r>
                      <a:br>
                        <a:rPr lang="en-US" sz="800" dirty="0">
                          <a:latin typeface="Nunito Black" pitchFamily="2" charset="0"/>
                        </a:rPr>
                      </a:br>
                      <a:r>
                        <a:rPr lang="en-US" sz="800" dirty="0">
                          <a:latin typeface="Nunito Black" pitchFamily="2" charset="0"/>
                        </a:rPr>
                        <a:t>system</a:t>
                      </a:r>
                      <a:endParaRPr lang="en-IL" sz="800" dirty="0"/>
                    </a:p>
                  </p:txBody>
                </p:sp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8E873854-D442-4215-BAB9-D337B132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7772" y="1762471"/>
                      <a:ext cx="1296146" cy="873028"/>
                    </a:xfrm>
                    <a:prstGeom prst="roundRect">
                      <a:avLst/>
                    </a:prstGeom>
                    <a:noFill/>
                    <a:ln>
                      <a:prstDash val="sysDash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L"/>
                    </a:p>
                  </p:txBody>
                </p:sp>
              </p:grp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5A96B4D7-7423-09AB-8771-5D43E5C46328}"/>
                      </a:ext>
                    </a:extLst>
                  </p:cNvPr>
                  <p:cNvCxnSpPr>
                    <a:cxnSpLocks/>
                    <a:stCxn id="30" idx="1"/>
                  </p:cNvCxnSpPr>
                  <p:nvPr/>
                </p:nvCxnSpPr>
                <p:spPr>
                  <a:xfrm flipH="1">
                    <a:off x="4499993" y="2198985"/>
                    <a:ext cx="867779" cy="109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1DA9941A-712E-621E-B32E-4023E2D3FB41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 flipV="1">
                    <a:off x="4499993" y="2081336"/>
                    <a:ext cx="857789" cy="1147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8350F5D-88A5-50D1-766F-818AA74FE0FA}"/>
                    </a:ext>
                  </a:extLst>
                </p:cNvPr>
                <p:cNvGrpSpPr/>
                <p:nvPr/>
              </p:nvGrpSpPr>
              <p:grpSpPr>
                <a:xfrm>
                  <a:off x="1331640" y="748596"/>
                  <a:ext cx="1008112" cy="1222990"/>
                  <a:chOff x="1331640" y="748596"/>
                  <a:chExt cx="1008112" cy="12229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1AE6C173-CA7A-F889-AF38-1E0A7079C886}"/>
                      </a:ext>
                    </a:extLst>
                  </p:cNvPr>
                  <p:cNvGrpSpPr/>
                  <p:nvPr/>
                </p:nvGrpSpPr>
                <p:grpSpPr>
                  <a:xfrm>
                    <a:off x="1331640" y="748596"/>
                    <a:ext cx="1008112" cy="1008112"/>
                    <a:chOff x="972003" y="1279509"/>
                    <a:chExt cx="1008112" cy="1008112"/>
                  </a:xfrm>
                </p:grpSpPr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7BD8A50F-225A-B62F-BAF0-E93506353F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72003" y="1279509"/>
                      <a:ext cx="1008112" cy="100811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4" descr="Is Xianyu Quietly Giving up Flutter? - Alibaba Cloud Community">
                      <a:extLst>
                        <a:ext uri="{FF2B5EF4-FFF2-40B4-BE49-F238E27FC236}">
                          <a16:creationId xmlns:a16="http://schemas.microsoft.com/office/drawing/2014/main" id="{65F0D40F-AD10-651D-1AAD-6D0275A159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60438" y="1681707"/>
                      <a:ext cx="431242" cy="20371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1525A07-888E-ED35-B1FE-BC94CDE36285}"/>
                      </a:ext>
                    </a:extLst>
                  </p:cNvPr>
                  <p:cNvSpPr txBox="1"/>
                  <p:nvPr/>
                </p:nvSpPr>
                <p:spPr>
                  <a:xfrm>
                    <a:off x="1418269" y="1756142"/>
                    <a:ext cx="905390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Nunito Black" pitchFamily="2" charset="0"/>
                      </a:rPr>
                      <a:t>Requester</a:t>
                    </a:r>
                    <a:endParaRPr lang="en-IL" sz="800" dirty="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A2D9EF3-78CB-8A6C-B64B-D7CA05CC3FAA}"/>
                    </a:ext>
                  </a:extLst>
                </p:cNvPr>
                <p:cNvGrpSpPr/>
                <p:nvPr/>
              </p:nvGrpSpPr>
              <p:grpSpPr>
                <a:xfrm>
                  <a:off x="1329183" y="2571750"/>
                  <a:ext cx="1008112" cy="1223556"/>
                  <a:chOff x="1329555" y="2414048"/>
                  <a:chExt cx="1008112" cy="1223556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53B21CC2-E027-996E-A199-95DA1EB90633}"/>
                      </a:ext>
                    </a:extLst>
                  </p:cNvPr>
                  <p:cNvGrpSpPr/>
                  <p:nvPr/>
                </p:nvGrpSpPr>
                <p:grpSpPr>
                  <a:xfrm>
                    <a:off x="1329555" y="2414048"/>
                    <a:ext cx="1008112" cy="1008112"/>
                    <a:chOff x="972003" y="1279509"/>
                    <a:chExt cx="1008112" cy="1008112"/>
                  </a:xfrm>
                </p:grpSpPr>
                <p:pic>
                  <p:nvPicPr>
                    <p:cNvPr id="33" name="Picture 32">
                      <a:extLst>
                        <a:ext uri="{FF2B5EF4-FFF2-40B4-BE49-F238E27FC236}">
                          <a16:creationId xmlns:a16="http://schemas.microsoft.com/office/drawing/2014/main" id="{80D1180A-48FB-8B9D-2283-E9FF5BFFDA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72003" y="1279509"/>
                      <a:ext cx="1008112" cy="100811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Picture 4" descr="Is Xianyu Quietly Giving up Flutter? - Alibaba Cloud Community">
                      <a:extLst>
                        <a:ext uri="{FF2B5EF4-FFF2-40B4-BE49-F238E27FC236}">
                          <a16:creationId xmlns:a16="http://schemas.microsoft.com/office/drawing/2014/main" id="{E876BAF4-63DB-E719-0C06-3E494F76B8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60438" y="1681707"/>
                      <a:ext cx="431242" cy="20371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44100E5-DD51-D19E-E7B5-8265E06545F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716" y="3422160"/>
                    <a:ext cx="905390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Nunito Black" pitchFamily="2" charset="0"/>
                      </a:rPr>
                      <a:t>Supplier</a:t>
                    </a:r>
                    <a:endParaRPr lang="en-IL" sz="800" dirty="0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94A7994-1729-44C5-6FEE-9411C9D72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8592" y="1954674"/>
                  <a:ext cx="0" cy="533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Arrow Connector 1023">
                  <a:extLst>
                    <a:ext uri="{FF2B5EF4-FFF2-40B4-BE49-F238E27FC236}">
                      <a16:creationId xmlns:a16="http://schemas.microsoft.com/office/drawing/2014/main" id="{365AAFBB-FFA6-EB32-1B16-3335A0556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0496" y="1989698"/>
                  <a:ext cx="0" cy="5212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41F5D269-5115-B08C-9FA0-4DB27D2BBE22}"/>
                    </a:ext>
                  </a:extLst>
                </p:cNvPr>
                <p:cNvSpPr txBox="1"/>
                <p:nvPr/>
              </p:nvSpPr>
              <p:spPr>
                <a:xfrm>
                  <a:off x="1323469" y="2157774"/>
                  <a:ext cx="52173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dirty="0">
                      <a:latin typeface="Nunito Black" pitchFamily="2" charset="0"/>
                    </a:rPr>
                    <a:t>Chat</a:t>
                  </a:r>
                  <a:endParaRPr lang="en-IL" sz="800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732EB2E-BBBD-3EF8-4FA8-6168570EAB55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>
                  <a:off x="2339752" y="1252652"/>
                  <a:ext cx="1512168" cy="527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3" name="Picture 8" descr="100,000 Users on Firebase Firestore | by Anthony Dito | Medium">
                <a:extLst>
                  <a:ext uri="{FF2B5EF4-FFF2-40B4-BE49-F238E27FC236}">
                    <a16:creationId xmlns:a16="http://schemas.microsoft.com/office/drawing/2014/main" id="{BCD3F4D8-FC67-3A90-1D09-71F8B216D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9163" y="2842043"/>
                <a:ext cx="1241228" cy="1230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5" name="Straight Arrow Connector 1034">
                <a:extLst>
                  <a:ext uri="{FF2B5EF4-FFF2-40B4-BE49-F238E27FC236}">
                    <a16:creationId xmlns:a16="http://schemas.microsoft.com/office/drawing/2014/main" id="{6EE2619F-D6CA-C342-D4F7-644B56D396C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 flipV="1">
                <a:off x="4578330" y="2943592"/>
                <a:ext cx="557043" cy="411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>
                <a:extLst>
                  <a:ext uri="{FF2B5EF4-FFF2-40B4-BE49-F238E27FC236}">
                    <a16:creationId xmlns:a16="http://schemas.microsoft.com/office/drawing/2014/main" id="{DF481535-11A1-6C29-9628-CE23AAD7C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724" y="2924894"/>
                <a:ext cx="458816" cy="339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1543345-47A4-6ADC-6970-099AB6C75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831" y="2784839"/>
              <a:ext cx="1513238" cy="59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4C6487-BB81-4321-EEB7-7886D7BE1011}"/>
                </a:ext>
              </a:extLst>
            </p:cNvPr>
            <p:cNvSpPr txBox="1"/>
            <p:nvPr/>
          </p:nvSpPr>
          <p:spPr>
            <a:xfrm rot="20285844">
              <a:off x="2794323" y="2774463"/>
              <a:ext cx="12839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Nunito Black" pitchFamily="2" charset="0"/>
                </a:rPr>
                <a:t>Ask for recommended services</a:t>
              </a:r>
              <a:endParaRPr lang="en-I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0639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1998</Words>
  <Application>Microsoft Office PowerPoint</Application>
  <PresentationFormat>On-screen Show (16:9)</PresentationFormat>
  <Paragraphs>216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맑은 고딕</vt:lpstr>
      <vt:lpstr>Arial</vt:lpstr>
      <vt:lpstr>Calibri</vt:lpstr>
      <vt:lpstr>Courier New</vt:lpstr>
      <vt:lpstr>Heebo</vt:lpstr>
      <vt:lpstr>Nunito Black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Shmuel Shaul</cp:lastModifiedBy>
  <cp:revision>75</cp:revision>
  <dcterms:created xsi:type="dcterms:W3CDTF">2016-12-05T23:26:54Z</dcterms:created>
  <dcterms:modified xsi:type="dcterms:W3CDTF">2023-01-23T12:23:27Z</dcterms:modified>
</cp:coreProperties>
</file>