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handoutMasterIdLst>
    <p:handoutMasterId r:id="rId37"/>
  </p:handoutMasterIdLst>
  <p:sldIdLst>
    <p:sldId id="256" r:id="rId5"/>
    <p:sldId id="261" r:id="rId6"/>
    <p:sldId id="284" r:id="rId7"/>
    <p:sldId id="287" r:id="rId8"/>
    <p:sldId id="291" r:id="rId9"/>
    <p:sldId id="323" r:id="rId10"/>
    <p:sldId id="325" r:id="rId11"/>
    <p:sldId id="324" r:id="rId12"/>
    <p:sldId id="313" r:id="rId13"/>
    <p:sldId id="289" r:id="rId14"/>
    <p:sldId id="327" r:id="rId15"/>
    <p:sldId id="328" r:id="rId16"/>
    <p:sldId id="326" r:id="rId17"/>
    <p:sldId id="304" r:id="rId18"/>
    <p:sldId id="317" r:id="rId19"/>
    <p:sldId id="329" r:id="rId20"/>
    <p:sldId id="288" r:id="rId21"/>
    <p:sldId id="290" r:id="rId22"/>
    <p:sldId id="314" r:id="rId23"/>
    <p:sldId id="305" r:id="rId24"/>
    <p:sldId id="315" r:id="rId25"/>
    <p:sldId id="293" r:id="rId26"/>
    <p:sldId id="316" r:id="rId27"/>
    <p:sldId id="319" r:id="rId28"/>
    <p:sldId id="294" r:id="rId29"/>
    <p:sldId id="306" r:id="rId30"/>
    <p:sldId id="318" r:id="rId31"/>
    <p:sldId id="320" r:id="rId32"/>
    <p:sldId id="322" r:id="rId33"/>
    <p:sldId id="269"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89286" autoAdjust="0"/>
  </p:normalViewPr>
  <p:slideViewPr>
    <p:cSldViewPr snapToGrid="0">
      <p:cViewPr varScale="1">
        <p:scale>
          <a:sx n="117" d="100"/>
          <a:sy n="117" d="100"/>
        </p:scale>
        <p:origin x="120" y="420"/>
      </p:cViewPr>
      <p:guideLst/>
    </p:cSldViewPr>
  </p:slideViewPr>
  <p:outlineViewPr>
    <p:cViewPr>
      <p:scale>
        <a:sx n="33" d="100"/>
        <a:sy n="33" d="100"/>
      </p:scale>
      <p:origin x="0" y="-12600"/>
    </p:cViewPr>
  </p:outlineViewPr>
  <p:notesTextViewPr>
    <p:cViewPr>
      <p:scale>
        <a:sx n="3" d="2"/>
        <a:sy n="3" d="2"/>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17-Jan-19</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t>17/01/2019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again on practical</a:t>
            </a:r>
            <a:r>
              <a:rPr lang="en-US" baseline="0" dirty="0" smtClean="0"/>
              <a:t>ities of setting up a shiny app, theory and back end is not the focus of these workshops. </a:t>
            </a:r>
          </a:p>
          <a:p>
            <a:endParaRPr lang="en-US" baseline="0" dirty="0" smtClean="0"/>
          </a:p>
          <a:p>
            <a:r>
              <a:rPr lang="en-US" baseline="0" dirty="0" smtClean="0"/>
              <a:t>More focused on results and getting the job done</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3</a:t>
            </a:fld>
            <a:endParaRPr lang="en-GB" dirty="0"/>
          </a:p>
        </p:txBody>
      </p:sp>
    </p:spTree>
    <p:extLst>
      <p:ext uri="{BB962C8B-B14F-4D97-AF65-F5344CB8AC3E}">
        <p14:creationId xmlns:p14="http://schemas.microsoft.com/office/powerpoint/2010/main" val="51392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16</a:t>
            </a:fld>
            <a:endParaRPr lang="en-GB" dirty="0"/>
          </a:p>
        </p:txBody>
      </p:sp>
    </p:spTree>
    <p:extLst>
      <p:ext uri="{BB962C8B-B14F-4D97-AF65-F5344CB8AC3E}">
        <p14:creationId xmlns:p14="http://schemas.microsoft.com/office/powerpoint/2010/main" val="270389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a:t>
            </a:r>
            <a:r>
              <a:rPr lang="en-US" dirty="0" err="1" smtClean="0"/>
              <a:t>ui</a:t>
            </a:r>
            <a:r>
              <a:rPr lang="en-US" sz="1200" b="0" i="0" kern="1200" dirty="0" smtClean="0">
                <a:solidFill>
                  <a:schemeClr val="tx1"/>
                </a:solidFill>
                <a:effectLst/>
                <a:latin typeface="+mn-lt"/>
                <a:ea typeface="+mn-ea"/>
                <a:cs typeface="+mn-cs"/>
              </a:rPr>
              <a:t> object calls R functions that return HTML. In other words, Shiny lets you generate HTML with R. This is why you do not need to know HTML to use Shiny.</a:t>
            </a:r>
          </a:p>
          <a:p>
            <a:r>
              <a:rPr lang="en-US" sz="1200" b="0" i="0" kern="1200" dirty="0" smtClean="0">
                <a:solidFill>
                  <a:schemeClr val="tx1"/>
                </a:solidFill>
                <a:effectLst/>
                <a:latin typeface="+mn-lt"/>
                <a:ea typeface="+mn-ea"/>
                <a:cs typeface="+mn-cs"/>
              </a:rPr>
              <a:t>You can use HTML to customize your Shiny apps. Every Shiny app is built on an HTML document that creates the apps’ user interface. Usually, Shiny developers create this document by building the </a:t>
            </a:r>
            <a:r>
              <a:rPr lang="en-US" dirty="0" err="1" smtClean="0"/>
              <a:t>ui</a:t>
            </a:r>
            <a:r>
              <a:rPr lang="en-US" sz="1200" b="0" i="0" kern="1200" dirty="0" smtClean="0">
                <a:solidFill>
                  <a:schemeClr val="tx1"/>
                </a:solidFill>
                <a:effectLst/>
                <a:latin typeface="+mn-lt"/>
                <a:ea typeface="+mn-ea"/>
                <a:cs typeface="+mn-cs"/>
              </a:rPr>
              <a:t> object with R functions that build HTML output. However, you can supply HTML output directly with </a:t>
            </a:r>
            <a:r>
              <a:rPr lang="en-US" sz="1200" b="0" i="0" kern="1200" dirty="0" err="1" smtClean="0">
                <a:solidFill>
                  <a:schemeClr val="tx1"/>
                </a:solidFill>
                <a:effectLst/>
                <a:latin typeface="+mn-lt"/>
                <a:ea typeface="+mn-ea"/>
                <a:cs typeface="+mn-cs"/>
              </a:rPr>
              <a:t>Shiny’s</a:t>
            </a:r>
            <a:r>
              <a:rPr lang="en-US" sz="1200" b="0" i="0" kern="1200" dirty="0" smtClean="0">
                <a:solidFill>
                  <a:schemeClr val="tx1"/>
                </a:solidFill>
                <a:effectLst/>
                <a:latin typeface="+mn-lt"/>
                <a:ea typeface="+mn-ea"/>
                <a:cs typeface="+mn-cs"/>
              </a:rPr>
              <a:t> </a:t>
            </a:r>
            <a:r>
              <a:rPr lang="en-US" dirty="0" smtClean="0"/>
              <a:t>tags</a:t>
            </a:r>
            <a:r>
              <a:rPr lang="en-US" sz="1200" b="0" i="0" kern="1200" dirty="0" smtClean="0">
                <a:solidFill>
                  <a:schemeClr val="tx1"/>
                </a:solidFill>
                <a:effectLst/>
                <a:latin typeface="+mn-lt"/>
                <a:ea typeface="+mn-ea"/>
                <a:cs typeface="+mn-cs"/>
              </a:rPr>
              <a:t> object.</a:t>
            </a:r>
            <a:endParaRPr lang="en-US" dirty="0" smtClean="0"/>
          </a:p>
          <a:p>
            <a:endParaRPr lang="en-US" dirty="0" smtClean="0"/>
          </a:p>
          <a:p>
            <a:r>
              <a:rPr lang="en-US" dirty="0" smtClean="0"/>
              <a:t>Adding characters; html site hyperlink</a:t>
            </a:r>
            <a:r>
              <a:rPr lang="en-US" baseline="0" dirty="0" smtClean="0"/>
              <a:t> so you can look up the appropriate wrapper tag to allow you to include unusual characters (e.g. less than or equals to sign, subscript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17</a:t>
            </a:fld>
            <a:endParaRPr lang="en-GB" dirty="0"/>
          </a:p>
        </p:txBody>
      </p:sp>
    </p:spTree>
    <p:extLst>
      <p:ext uri="{BB962C8B-B14F-4D97-AF65-F5344CB8AC3E}">
        <p14:creationId xmlns:p14="http://schemas.microsoft.com/office/powerpoint/2010/main" val="174400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Target=“_blank” – opens the link in a new tab, if this is removed it will open on the same page</a:t>
            </a:r>
          </a:p>
          <a:p>
            <a:r>
              <a:rPr lang="en-IE" dirty="0" smtClean="0"/>
              <a:t>The second link is what would appear in the text. Could</a:t>
            </a:r>
            <a:r>
              <a:rPr lang="en-IE" baseline="0" dirty="0" smtClean="0"/>
              <a:t> be changed to “click here”</a:t>
            </a:r>
            <a:endParaRPr lang="en-IE" dirty="0"/>
          </a:p>
        </p:txBody>
      </p:sp>
      <p:sp>
        <p:nvSpPr>
          <p:cNvPr id="4" name="Slide Number Placeholder 3"/>
          <p:cNvSpPr>
            <a:spLocks noGrp="1"/>
          </p:cNvSpPr>
          <p:nvPr>
            <p:ph type="sldNum" sz="quarter" idx="10"/>
          </p:nvPr>
        </p:nvSpPr>
        <p:spPr/>
        <p:txBody>
          <a:bodyPr/>
          <a:lstStyle/>
          <a:p>
            <a:fld id="{F6DE8F2A-B3D4-43F2-B39B-CD77F64A1950}" type="slidenum">
              <a:rPr lang="en-GB" smtClean="0"/>
              <a:t>20</a:t>
            </a:fld>
            <a:endParaRPr lang="en-GB" dirty="0"/>
          </a:p>
        </p:txBody>
      </p:sp>
    </p:spTree>
    <p:extLst>
      <p:ext uri="{BB962C8B-B14F-4D97-AF65-F5344CB8AC3E}">
        <p14:creationId xmlns:p14="http://schemas.microsoft.com/office/powerpoint/2010/main" val="272896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DE8F2A-B3D4-43F2-B39B-CD77F64A1950}" type="slidenum">
              <a:rPr lang="en-GB" smtClean="0"/>
              <a:t>22</a:t>
            </a:fld>
            <a:endParaRPr lang="en-GB" dirty="0"/>
          </a:p>
        </p:txBody>
      </p:sp>
    </p:spTree>
    <p:extLst>
      <p:ext uri="{BB962C8B-B14F-4D97-AF65-F5344CB8AC3E}">
        <p14:creationId xmlns:p14="http://schemas.microsoft.com/office/powerpoint/2010/main" val="328121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https://rstudio.github.io/DT/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29</a:t>
            </a:fld>
            <a:endParaRPr lang="en-GB" dirty="0"/>
          </a:p>
        </p:txBody>
      </p:sp>
    </p:spTree>
    <p:extLst>
      <p:ext uri="{BB962C8B-B14F-4D97-AF65-F5344CB8AC3E}">
        <p14:creationId xmlns:p14="http://schemas.microsoft.com/office/powerpoint/2010/main" val="264291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equivalents include;</a:t>
            </a:r>
            <a:r>
              <a:rPr lang="en-US" baseline="0" dirty="0" smtClean="0"/>
              <a:t> </a:t>
            </a:r>
            <a:r>
              <a:rPr lang="en-US" sz="1200" b="0" i="0" kern="1200" dirty="0" err="1" smtClean="0">
                <a:solidFill>
                  <a:schemeClr val="tx1"/>
                </a:solidFill>
                <a:effectLst/>
                <a:latin typeface="+mn-lt"/>
                <a:ea typeface="+mn-ea"/>
                <a:cs typeface="+mn-cs"/>
              </a:rPr>
              <a:t>navbarPage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sidebarLayout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a:t>
            </a:fld>
            <a:endParaRPr lang="en-GB" dirty="0"/>
          </a:p>
        </p:txBody>
      </p:sp>
    </p:spTree>
    <p:extLst>
      <p:ext uri="{BB962C8B-B14F-4D97-AF65-F5344CB8AC3E}">
        <p14:creationId xmlns:p14="http://schemas.microsoft.com/office/powerpoint/2010/main" val="144842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a:t>
            </a:fld>
            <a:endParaRPr lang="en-GB" dirty="0"/>
          </a:p>
        </p:txBody>
      </p:sp>
    </p:spTree>
    <p:extLst>
      <p:ext uri="{BB962C8B-B14F-4D97-AF65-F5344CB8AC3E}">
        <p14:creationId xmlns:p14="http://schemas.microsoft.com/office/powerpoint/2010/main" val="3743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if you set the first level column</a:t>
            </a:r>
            <a:r>
              <a:rPr lang="en-US" baseline="0" dirty="0" smtClean="0"/>
              <a:t> to equal 9 then all the level 2 columns need to total to 9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8</a:t>
            </a:fld>
            <a:endParaRPr lang="en-GB" dirty="0"/>
          </a:p>
        </p:txBody>
      </p:sp>
    </p:spTree>
    <p:extLst>
      <p:ext uri="{BB962C8B-B14F-4D97-AF65-F5344CB8AC3E}">
        <p14:creationId xmlns:p14="http://schemas.microsoft.com/office/powerpoint/2010/main" val="62560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a more plug and play option</a:t>
            </a:r>
          </a:p>
          <a:p>
            <a:endParaRPr lang="en-US" baseline="0" dirty="0" smtClean="0"/>
          </a:p>
          <a:p>
            <a:r>
              <a:rPr lang="en-US" baseline="0" dirty="0" smtClean="0"/>
              <a:t>R markdown integrations enables auto-report generation, limited design formatting and better with only a few elements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10</a:t>
            </a:fld>
            <a:endParaRPr lang="en-GB" dirty="0"/>
          </a:p>
        </p:txBody>
      </p:sp>
    </p:spTree>
    <p:extLst>
      <p:ext uri="{BB962C8B-B14F-4D97-AF65-F5344CB8AC3E}">
        <p14:creationId xmlns:p14="http://schemas.microsoft.com/office/powerpoint/2010/main" val="310454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recommended unless you</a:t>
            </a:r>
            <a:r>
              <a:rPr lang="en-US" baseline="0" dirty="0" smtClean="0"/>
              <a:t> need one of the in-build functionalities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11</a:t>
            </a:fld>
            <a:endParaRPr lang="en-GB" dirty="0"/>
          </a:p>
        </p:txBody>
      </p:sp>
    </p:spTree>
    <p:extLst>
      <p:ext uri="{BB962C8B-B14F-4D97-AF65-F5344CB8AC3E}">
        <p14:creationId xmlns:p14="http://schemas.microsoft.com/office/powerpoint/2010/main" val="353464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used to create actual content of webpage</a:t>
            </a:r>
          </a:p>
          <a:p>
            <a:r>
              <a:rPr lang="en-US" dirty="0" smtClean="0"/>
              <a:t>CSS is</a:t>
            </a:r>
            <a:r>
              <a:rPr lang="en-US" baseline="0" dirty="0" smtClean="0"/>
              <a:t> responsible for the design or style of the website </a:t>
            </a:r>
            <a:r>
              <a:rPr lang="en-US" baseline="0" dirty="0" err="1" smtClean="0"/>
              <a:t>colours</a:t>
            </a:r>
            <a:r>
              <a:rPr lang="en-US" baseline="0" dirty="0" smtClean="0"/>
              <a:t>, fonts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12</a:t>
            </a:fld>
            <a:endParaRPr lang="en-GB" dirty="0"/>
          </a:p>
        </p:txBody>
      </p:sp>
    </p:spTree>
    <p:extLst>
      <p:ext uri="{BB962C8B-B14F-4D97-AF65-F5344CB8AC3E}">
        <p14:creationId xmlns:p14="http://schemas.microsoft.com/office/powerpoint/2010/main" val="370925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Shiny applications inherit the default visual theme of the Bootstrap web framework upon which Shiny is based. If you want to change the look of your application it’s possible to specify an alternate Bootstrap theme. You can do this using the </a:t>
            </a:r>
            <a:r>
              <a:rPr lang="en-US" b="1" dirty="0" smtClean="0"/>
              <a:t>theme</a:t>
            </a:r>
            <a:r>
              <a:rPr lang="en-US" dirty="0" smtClean="0"/>
              <a:t> parameter to the </a:t>
            </a:r>
            <a:r>
              <a:rPr lang="en-US" dirty="0" err="1" smtClean="0"/>
              <a:t>fluidPage</a:t>
            </a:r>
            <a:r>
              <a:rPr lang="en-US" dirty="0" smtClean="0"/>
              <a:t>(), </a:t>
            </a:r>
            <a:r>
              <a:rPr lang="en-US" dirty="0" err="1" smtClean="0"/>
              <a:t>fixedPage</a:t>
            </a:r>
            <a:r>
              <a:rPr lang="en-US" dirty="0" smtClean="0"/>
              <a:t>(), or </a:t>
            </a:r>
            <a:r>
              <a:rPr lang="en-US" dirty="0" err="1" smtClean="0"/>
              <a:t>navbarPage</a:t>
            </a:r>
            <a:r>
              <a:rPr lang="en-US" dirty="0" smtClean="0"/>
              <a:t>() function, which specifies an alternative Bootstrap CSS stylesheet to use for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Download the .</a:t>
            </a:r>
            <a:r>
              <a:rPr lang="en-US" dirty="0" err="1" smtClean="0"/>
              <a:t>css</a:t>
            </a:r>
            <a:r>
              <a:rPr lang="en-US" dirty="0" smtClean="0"/>
              <a:t> file,</a:t>
            </a:r>
            <a:r>
              <a:rPr lang="en-US" baseline="0" dirty="0" smtClean="0"/>
              <a:t> save it and then specify it’s location within your </a:t>
            </a:r>
            <a:r>
              <a:rPr lang="en-US" baseline="0" dirty="0" err="1" smtClean="0"/>
              <a:t>ui</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Very useful if you want to use a theme but it’s parameters clash with other elements of your app i.e. leaflet and light </a:t>
            </a:r>
            <a:r>
              <a:rPr lang="en-US" baseline="0" dirty="0" err="1" smtClean="0"/>
              <a:t>coloured</a:t>
            </a:r>
            <a:r>
              <a:rPr lang="en-US" baseline="0" dirty="0" smtClean="0"/>
              <a:t> font default for popups means text, while actually present, looks </a:t>
            </a:r>
            <a:r>
              <a:rPr lang="en-US" baseline="0" dirty="0" err="1" smtClean="0"/>
              <a:t>invivsible</a:t>
            </a:r>
            <a:r>
              <a:rPr lang="en-US" baseline="0" dirty="0" smtClean="0"/>
              <a:t>. Minor change to the .</a:t>
            </a:r>
            <a:r>
              <a:rPr lang="en-US" baseline="0" dirty="0" err="1" smtClean="0"/>
              <a:t>css</a:t>
            </a:r>
            <a:r>
              <a:rPr lang="en-US" baseline="0" dirty="0" smtClean="0"/>
              <a:t> file and resave. </a:t>
            </a:r>
            <a:endParaRPr lang="en-US" dirty="0" smtClean="0"/>
          </a:p>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13</a:t>
            </a:fld>
            <a:endParaRPr lang="en-GB" dirty="0"/>
          </a:p>
        </p:txBody>
      </p:sp>
    </p:spTree>
    <p:extLst>
      <p:ext uri="{BB962C8B-B14F-4D97-AF65-F5344CB8AC3E}">
        <p14:creationId xmlns:p14="http://schemas.microsoft.com/office/powerpoint/2010/main" val="61910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t>
            </a:r>
            <a:r>
              <a:rPr lang="en-US" baseline="0" dirty="0" smtClean="0"/>
              <a:t> you can use several themes already generated and accessible through the ‘theme’ argument but you specify </a:t>
            </a:r>
            <a:r>
              <a:rPr lang="en-US" baseline="0" dirty="0" err="1" smtClean="0"/>
              <a:t>shinytheme</a:t>
            </a:r>
            <a:r>
              <a:rPr lang="en-US" baseline="0" dirty="0" smtClean="0"/>
              <a:t>(“</a:t>
            </a:r>
            <a:r>
              <a:rPr lang="en-US" baseline="0" dirty="0" err="1" smtClean="0"/>
              <a:t>nameoftheme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14</a:t>
            </a:fld>
            <a:endParaRPr lang="en-GB" dirty="0"/>
          </a:p>
        </p:txBody>
      </p:sp>
    </p:spTree>
    <p:extLst>
      <p:ext uri="{BB962C8B-B14F-4D97-AF65-F5344CB8AC3E}">
        <p14:creationId xmlns:p14="http://schemas.microsoft.com/office/powerpoint/2010/main" val="282184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smtClean="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tx1"/>
                </a:solidFill>
              </a:rPr>
              <a:pPr/>
              <a:t>‹#›</a:t>
            </a:fld>
            <a:endParaRPr lang="en-GB" b="1"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smtClean="0"/>
              <a:t>Edit Master text styles</a:t>
            </a:r>
          </a:p>
          <a:p>
            <a:pPr lvl="1"/>
            <a:r>
              <a:rPr lang="en-US" smtClean="0"/>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smtClean="0"/>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flexdashboar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lmasaeed2010/AdminLT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rstudio.github.io/shinydashboard/" TargetMode="External"/><Relationship Id="rId4" Type="http://schemas.openxmlformats.org/officeDocument/2006/relationships/hyperlink" Target="https://rstudio.github.io/shinydashboard/behavior.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bootswat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rstudio.github.io/shinytheme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rstudio.com/articles/html-tags.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shiny.rstudio.com/articles/tag-glossary.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rstudio.github.io/leafl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plot.ly/r/" TargetMode="External"/><Relationship Id="rId2" Type="http://schemas.openxmlformats.org/officeDocument/2006/relationships/hyperlink" Target="https://github.com/plotly/plotly.js" TargetMode="Externa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hyperlink" Target="https://plotly-book.cpsievert.me/" TargetMode="External"/><Relationship Id="rId4" Type="http://schemas.openxmlformats.org/officeDocument/2006/relationships/hyperlink" Target="https://plot.ly/ggplot2"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datatables.ne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gallery.shinyapps.io/012-datatable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hyperlink" Target="https://cran.r-project.org/web/packages/data.table/vignettes/datatable-intro.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5012250"/>
            <a:ext cx="10607040" cy="590931"/>
          </a:xfrm>
        </p:spPr>
        <p:txBody>
          <a:bodyPr/>
          <a:lstStyle/>
          <a:p>
            <a:r>
              <a:rPr lang="en-GB" sz="3600" dirty="0" smtClean="0"/>
              <a:t>Shiny</a:t>
            </a:r>
            <a:endParaRPr lang="en-GB" sz="3600" dirty="0"/>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GB" dirty="0" smtClean="0"/>
              <a:t>Web development through R</a:t>
            </a:r>
            <a:endParaRPr lang="en-GB" dirty="0"/>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464" b="17464"/>
          <a:stretch>
            <a:fillRect/>
          </a:stretch>
        </p:blipFill>
        <p:spPr/>
      </p:pic>
    </p:spTree>
    <p:extLst>
      <p:ext uri="{BB962C8B-B14F-4D97-AF65-F5344CB8AC3E}">
        <p14:creationId xmlns:p14="http://schemas.microsoft.com/office/powerpoint/2010/main" val="383075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a:xfrm>
            <a:off x="2306213" y="635252"/>
            <a:ext cx="4290729" cy="328410"/>
          </a:xfrm>
        </p:spPr>
        <p:txBody>
          <a:bodyPr/>
          <a:lstStyle/>
          <a:p>
            <a:r>
              <a:rPr lang="en-US" sz="2400" dirty="0" err="1"/>
              <a:t>flexdashboard</a:t>
            </a:r>
            <a:endParaRPr lang="en-US" sz="2400" dirty="0"/>
          </a:p>
          <a:p>
            <a:endParaRPr lang="en-US" dirty="0"/>
          </a:p>
        </p:txBody>
      </p:sp>
      <p:sp>
        <p:nvSpPr>
          <p:cNvPr id="17" name="Text Placeholder 16"/>
          <p:cNvSpPr>
            <a:spLocks noGrp="1"/>
          </p:cNvSpPr>
          <p:nvPr>
            <p:ph type="body" sz="quarter" idx="17"/>
          </p:nvPr>
        </p:nvSpPr>
        <p:spPr>
          <a:xfrm>
            <a:off x="511405" y="1768415"/>
            <a:ext cx="4025576" cy="3545458"/>
          </a:xfrm>
        </p:spPr>
        <p:txBody>
          <a:bodyPr/>
          <a:lstStyle/>
          <a:p>
            <a:pPr marL="285750" indent="-285750">
              <a:buFont typeface="Arial" panose="020B0604020202020204" pitchFamily="34" charset="0"/>
              <a:buChar char="•"/>
            </a:pPr>
            <a:r>
              <a:rPr lang="en-US" sz="1600" b="1" dirty="0" smtClean="0"/>
              <a:t>R Markdown integration***</a:t>
            </a:r>
          </a:p>
          <a:p>
            <a:pPr marL="285750" indent="-285750">
              <a:buFont typeface="Arial" panose="020B0604020202020204" pitchFamily="34" charset="0"/>
              <a:buChar char="•"/>
            </a:pPr>
            <a:r>
              <a:rPr lang="en-US" sz="1600" dirty="0" smtClean="0"/>
              <a:t>Super easy</a:t>
            </a:r>
          </a:p>
          <a:p>
            <a:pPr marL="285750" indent="-285750">
              <a:buFont typeface="Arial" panose="020B0604020202020204" pitchFamily="34" charset="0"/>
              <a:buChar char="•"/>
            </a:pPr>
            <a:r>
              <a:rPr lang="en-US" sz="1600" dirty="0" smtClean="0"/>
              <a:t>Static or Dynamic</a:t>
            </a:r>
          </a:p>
          <a:p>
            <a:pPr marL="285750" indent="-285750">
              <a:buFont typeface="Arial" panose="020B0604020202020204" pitchFamily="34" charset="0"/>
              <a:buChar char="•"/>
            </a:pPr>
            <a:r>
              <a:rPr lang="en-US" sz="1600" dirty="0" smtClean="0"/>
              <a:t>Slightly more restrictive in UI design</a:t>
            </a:r>
          </a:p>
          <a:p>
            <a:pPr marL="285750" indent="-285750">
              <a:buFont typeface="Arial" panose="020B0604020202020204" pitchFamily="34" charset="0"/>
              <a:buChar char="•"/>
            </a:pPr>
            <a:r>
              <a:rPr lang="en-US" sz="1600" dirty="0">
                <a:hlinkClick r:id="rId3"/>
              </a:rPr>
              <a:t>link</a:t>
            </a:r>
            <a:endParaRPr lang="en-US" sz="16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endParaRPr lang="en-US" dirty="0"/>
          </a:p>
        </p:txBody>
      </p:sp>
      <p:sp>
        <p:nvSpPr>
          <p:cNvPr id="6" name="Title 5"/>
          <p:cNvSpPr>
            <a:spLocks noGrp="1"/>
          </p:cNvSpPr>
          <p:nvPr>
            <p:ph type="title"/>
          </p:nvPr>
        </p:nvSpPr>
        <p:spPr/>
        <p:txBody>
          <a:bodyPr/>
          <a:lstStyle/>
          <a:p>
            <a:r>
              <a:rPr lang="en-US" dirty="0" smtClean="0"/>
              <a:t>Layout</a:t>
            </a:r>
            <a:endParaRPr lang="en-US" dirty="0"/>
          </a:p>
        </p:txBody>
      </p:sp>
      <p:pic>
        <p:nvPicPr>
          <p:cNvPr id="13" name="Picture 12"/>
          <p:cNvPicPr>
            <a:picLocks noChangeAspect="1"/>
          </p:cNvPicPr>
          <p:nvPr/>
        </p:nvPicPr>
        <p:blipFill>
          <a:blip r:embed="rId4"/>
          <a:stretch>
            <a:fillRect/>
          </a:stretch>
        </p:blipFill>
        <p:spPr>
          <a:xfrm>
            <a:off x="4536982" y="1390764"/>
            <a:ext cx="7495704" cy="4053959"/>
          </a:xfrm>
          <a:prstGeom prst="rect">
            <a:avLst/>
          </a:prstGeom>
        </p:spPr>
      </p:pic>
    </p:spTree>
    <p:extLst>
      <p:ext uri="{BB962C8B-B14F-4D97-AF65-F5344CB8AC3E}">
        <p14:creationId xmlns:p14="http://schemas.microsoft.com/office/powerpoint/2010/main" val="116553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500215"/>
            <a:ext cx="11174186" cy="590931"/>
          </a:xfrm>
        </p:spPr>
        <p:txBody>
          <a:bodyPr/>
          <a:lstStyle/>
          <a:p>
            <a:r>
              <a:rPr lang="en-US" dirty="0" err="1"/>
              <a:t>Shinydashboard</a:t>
            </a:r>
            <a:r>
              <a:rPr lang="en-US" dirty="0"/>
              <a:t> </a:t>
            </a:r>
            <a:r>
              <a:rPr lang="en-US" b="0" dirty="0"/>
              <a:t>–</a:t>
            </a:r>
            <a:r>
              <a:rPr lang="en-US" dirty="0"/>
              <a:t> </a:t>
            </a:r>
            <a:r>
              <a:rPr lang="en-US" b="0" dirty="0" err="1"/>
              <a:t>dashboardPage</a:t>
            </a:r>
            <a:r>
              <a:rPr lang="en-US" b="0" dirty="0" smtClean="0"/>
              <a:t>()</a:t>
            </a:r>
            <a:endParaRPr lang="en-US" b="0" dirty="0"/>
          </a:p>
        </p:txBody>
      </p:sp>
      <p:sp>
        <p:nvSpPr>
          <p:cNvPr id="3" name="Content Placeholder 2"/>
          <p:cNvSpPr>
            <a:spLocks noGrp="1"/>
          </p:cNvSpPr>
          <p:nvPr>
            <p:ph idx="1"/>
          </p:nvPr>
        </p:nvSpPr>
        <p:spPr>
          <a:xfrm>
            <a:off x="446316" y="1463040"/>
            <a:ext cx="3878550" cy="4770098"/>
          </a:xfrm>
        </p:spPr>
        <p:txBody>
          <a:bodyPr/>
          <a:lstStyle/>
          <a:p>
            <a:pPr marL="285750" indent="-285750"/>
            <a:r>
              <a:rPr lang="en-US" dirty="0"/>
              <a:t>Shiny UI code, built using </a:t>
            </a:r>
            <a:r>
              <a:rPr lang="en-US" dirty="0" err="1">
                <a:hlinkClick r:id="rId3"/>
              </a:rPr>
              <a:t>AdminLTE</a:t>
            </a:r>
            <a:endParaRPr lang="en-US" dirty="0"/>
          </a:p>
          <a:p>
            <a:pPr marL="285750" indent="-285750"/>
            <a:r>
              <a:rPr lang="en-US" dirty="0"/>
              <a:t>Not quite as easy</a:t>
            </a:r>
          </a:p>
          <a:p>
            <a:pPr marL="285750" indent="-285750"/>
            <a:r>
              <a:rPr lang="en-US" dirty="0"/>
              <a:t>Dynamic</a:t>
            </a:r>
          </a:p>
          <a:p>
            <a:pPr marL="285750" indent="-285750"/>
            <a:r>
              <a:rPr lang="en-US" dirty="0"/>
              <a:t>Main advantages - </a:t>
            </a:r>
            <a:r>
              <a:rPr lang="en-US" dirty="0">
                <a:hlinkClick r:id="rId4"/>
              </a:rPr>
              <a:t>here</a:t>
            </a:r>
            <a:endParaRPr lang="en-US" dirty="0"/>
          </a:p>
          <a:p>
            <a:r>
              <a:rPr lang="en-US" dirty="0">
                <a:hlinkClick r:id="rId5"/>
              </a:rPr>
              <a:t>link</a:t>
            </a:r>
            <a:endParaRPr lang="en-US" dirty="0"/>
          </a:p>
          <a:p>
            <a:pPr marL="0" indent="0">
              <a:buNone/>
            </a:pPr>
            <a:endParaRPr lang="en-US" dirty="0"/>
          </a:p>
        </p:txBody>
      </p:sp>
      <p:sp>
        <p:nvSpPr>
          <p:cNvPr id="5" name="Text Placeholder 10"/>
          <p:cNvSpPr txBox="1">
            <a:spLocks/>
          </p:cNvSpPr>
          <p:nvPr/>
        </p:nvSpPr>
        <p:spPr>
          <a:xfrm>
            <a:off x="6108267" y="2323617"/>
            <a:ext cx="4114141" cy="1802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endParaRPr lang="en-US" dirty="0"/>
          </a:p>
        </p:txBody>
      </p:sp>
      <p:pic>
        <p:nvPicPr>
          <p:cNvPr id="6" name="Picture 5"/>
          <p:cNvPicPr>
            <a:picLocks noChangeAspect="1"/>
          </p:cNvPicPr>
          <p:nvPr/>
        </p:nvPicPr>
        <p:blipFill rotWithShape="1">
          <a:blip r:embed="rId6"/>
          <a:srcRect b="11472"/>
          <a:stretch/>
        </p:blipFill>
        <p:spPr>
          <a:xfrm>
            <a:off x="4324866" y="1463040"/>
            <a:ext cx="7721072" cy="4377881"/>
          </a:xfrm>
          <a:prstGeom prst="rect">
            <a:avLst/>
          </a:prstGeom>
        </p:spPr>
      </p:pic>
    </p:spTree>
    <p:extLst>
      <p:ext uri="{BB962C8B-B14F-4D97-AF65-F5344CB8AC3E}">
        <p14:creationId xmlns:p14="http://schemas.microsoft.com/office/powerpoint/2010/main" val="58234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sp>
        <p:nvSpPr>
          <p:cNvPr id="3" name="Content Placeholder 2"/>
          <p:cNvSpPr>
            <a:spLocks noGrp="1"/>
          </p:cNvSpPr>
          <p:nvPr>
            <p:ph idx="1"/>
          </p:nvPr>
        </p:nvSpPr>
        <p:spPr/>
        <p:txBody>
          <a:bodyPr/>
          <a:lstStyle/>
          <a:p>
            <a:r>
              <a:rPr lang="en-US" dirty="0" smtClean="0"/>
              <a:t>Bootstrap grid system supports responsive CSS, adapt to viewing windows/diff devices </a:t>
            </a:r>
            <a:r>
              <a:rPr lang="en-US" dirty="0" err="1" smtClean="0"/>
              <a:t>etc</a:t>
            </a:r>
            <a:endParaRPr lang="en-US" dirty="0" smtClean="0"/>
          </a:p>
          <a:p>
            <a:pPr marL="800100" lvl="1" indent="-342900">
              <a:buFont typeface="+mj-lt"/>
              <a:buAutoNum type="arabicPeriod"/>
            </a:pPr>
            <a:r>
              <a:rPr lang="en-US" dirty="0" smtClean="0"/>
              <a:t>Modifying width of columns</a:t>
            </a:r>
          </a:p>
          <a:p>
            <a:pPr marL="800100" lvl="1" indent="-342900">
              <a:buFont typeface="+mj-lt"/>
              <a:buAutoNum type="arabicPeriod"/>
            </a:pPr>
            <a:r>
              <a:rPr lang="en-US" dirty="0" smtClean="0"/>
              <a:t>Stack elements instead of float whenever necessary</a:t>
            </a:r>
          </a:p>
          <a:p>
            <a:pPr marL="800100" lvl="1" indent="-342900">
              <a:buFont typeface="+mj-lt"/>
              <a:buAutoNum type="arabicPeriod"/>
            </a:pPr>
            <a:r>
              <a:rPr lang="en-US" dirty="0" smtClean="0"/>
              <a:t>Resize headings  and text to what is appropriate for device in use</a:t>
            </a:r>
          </a:p>
          <a:p>
            <a:r>
              <a:rPr lang="en-US" dirty="0" smtClean="0"/>
              <a:t>To disable, use responsive = FALSE in </a:t>
            </a:r>
            <a:r>
              <a:rPr lang="en-US" dirty="0" err="1" smtClean="0"/>
              <a:t>fluidPage</a:t>
            </a:r>
            <a:r>
              <a:rPr lang="en-US" dirty="0" smtClean="0"/>
              <a:t>()</a:t>
            </a:r>
          </a:p>
          <a:p>
            <a:r>
              <a:rPr lang="en-US" dirty="0" smtClean="0"/>
              <a:t>Means that small (or big) adjustments can be made in CSS</a:t>
            </a:r>
            <a:endParaRPr lang="en-US" dirty="0"/>
          </a:p>
        </p:txBody>
      </p:sp>
    </p:spTree>
    <p:extLst>
      <p:ext uri="{BB962C8B-B14F-4D97-AF65-F5344CB8AC3E}">
        <p14:creationId xmlns:p14="http://schemas.microsoft.com/office/powerpoint/2010/main" val="361108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Themes</a:t>
            </a:r>
            <a:endParaRPr lang="en-US" dirty="0"/>
          </a:p>
        </p:txBody>
      </p:sp>
      <p:sp>
        <p:nvSpPr>
          <p:cNvPr id="4" name="Content Placeholder 3"/>
          <p:cNvSpPr>
            <a:spLocks noGrp="1"/>
          </p:cNvSpPr>
          <p:nvPr>
            <p:ph idx="1"/>
          </p:nvPr>
        </p:nvSpPr>
        <p:spPr>
          <a:xfrm>
            <a:off x="446314" y="1627797"/>
            <a:ext cx="10386442" cy="4770098"/>
          </a:xfrm>
        </p:spPr>
        <p:txBody>
          <a:bodyPr/>
          <a:lstStyle/>
          <a:p>
            <a:r>
              <a:rPr lang="en-US" dirty="0" smtClean="0"/>
              <a:t>Bootstrap </a:t>
            </a:r>
            <a:r>
              <a:rPr lang="en-US" dirty="0"/>
              <a:t>themes are typically specified using a single CSS source file (although it’s possible for them to have associated images, </a:t>
            </a:r>
            <a:r>
              <a:rPr lang="en-US" dirty="0" err="1"/>
              <a:t>css</a:t>
            </a:r>
            <a:r>
              <a:rPr lang="en-US" dirty="0"/>
              <a:t>, or fonts as well). </a:t>
            </a:r>
            <a:endParaRPr lang="en-US" dirty="0" smtClean="0"/>
          </a:p>
          <a:p>
            <a:r>
              <a:rPr lang="en-US" dirty="0" smtClean="0"/>
              <a:t>If </a:t>
            </a:r>
            <a:r>
              <a:rPr lang="en-US" dirty="0"/>
              <a:t>you’ve saved a theme at the location </a:t>
            </a:r>
            <a:r>
              <a:rPr lang="en-US" b="1" dirty="0"/>
              <a:t>www/bootstrap.css </a:t>
            </a:r>
            <a:r>
              <a:rPr lang="en-US" dirty="0"/>
              <a:t>within your application directory then you would link it in using this code</a:t>
            </a:r>
            <a:r>
              <a:rPr lang="en-US" dirty="0" smtClean="0"/>
              <a:t>:</a:t>
            </a:r>
          </a:p>
          <a:p>
            <a:pPr marL="0" indent="0">
              <a:buNone/>
            </a:pPr>
            <a:endParaRPr lang="en-US" dirty="0" smtClean="0">
              <a:hlinkClick r:id="rId3"/>
            </a:endParaRPr>
          </a:p>
          <a:p>
            <a:pPr marL="0" indent="0">
              <a:buNone/>
            </a:pPr>
            <a:endParaRPr lang="en-US" dirty="0">
              <a:hlinkClick r:id="rId3"/>
            </a:endParaRPr>
          </a:p>
          <a:p>
            <a:pPr marL="0" indent="0">
              <a:buNone/>
            </a:pPr>
            <a:endParaRPr lang="en-US" dirty="0" smtClean="0">
              <a:hlinkClick r:id="rId3"/>
            </a:endParaRPr>
          </a:p>
          <a:p>
            <a:pPr marL="0" indent="0">
              <a:buNone/>
            </a:pPr>
            <a:endParaRPr lang="en-US" dirty="0">
              <a:hlinkClick r:id="rId3"/>
            </a:endParaRPr>
          </a:p>
          <a:p>
            <a:r>
              <a:rPr lang="en-US" dirty="0" smtClean="0">
                <a:hlinkClick r:id="rId3"/>
              </a:rPr>
              <a:t>Bootswatch</a:t>
            </a:r>
            <a:endParaRPr lang="en-US" dirty="0"/>
          </a:p>
        </p:txBody>
      </p:sp>
      <p:pic>
        <p:nvPicPr>
          <p:cNvPr id="2" name="Picture 1"/>
          <p:cNvPicPr>
            <a:picLocks noChangeAspect="1"/>
          </p:cNvPicPr>
          <p:nvPr/>
        </p:nvPicPr>
        <p:blipFill>
          <a:blip r:embed="rId4"/>
          <a:stretch>
            <a:fillRect/>
          </a:stretch>
        </p:blipFill>
        <p:spPr>
          <a:xfrm>
            <a:off x="3121802" y="3201296"/>
            <a:ext cx="3760404" cy="1947352"/>
          </a:xfrm>
          <a:prstGeom prst="rect">
            <a:avLst/>
          </a:prstGeom>
        </p:spPr>
      </p:pic>
    </p:spTree>
    <p:extLst>
      <p:ext uri="{BB962C8B-B14F-4D97-AF65-F5344CB8AC3E}">
        <p14:creationId xmlns:p14="http://schemas.microsoft.com/office/powerpoint/2010/main" val="341367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Shinythemes</a:t>
            </a:r>
            <a:endParaRPr lang="en-IE" dirty="0"/>
          </a:p>
        </p:txBody>
      </p:sp>
      <p:sp>
        <p:nvSpPr>
          <p:cNvPr id="3" name="Content Placeholder 2"/>
          <p:cNvSpPr>
            <a:spLocks noGrp="1"/>
          </p:cNvSpPr>
          <p:nvPr>
            <p:ph idx="1"/>
          </p:nvPr>
        </p:nvSpPr>
        <p:spPr/>
        <p:txBody>
          <a:bodyPr/>
          <a:lstStyle/>
          <a:p>
            <a:r>
              <a:rPr lang="en-IE" dirty="0">
                <a:hlinkClick r:id="rId3"/>
              </a:rPr>
              <a:t>https://rstudio.github.io/shinythemes</a:t>
            </a:r>
            <a:r>
              <a:rPr lang="en-IE" dirty="0" smtClean="0">
                <a:hlinkClick r:id="rId3"/>
              </a:rPr>
              <a:t>/</a:t>
            </a:r>
            <a:endParaRPr lang="en-IE" dirty="0" smtClean="0"/>
          </a:p>
          <a:p>
            <a:r>
              <a:rPr lang="en-IE" dirty="0" smtClean="0"/>
              <a:t>Some options:</a:t>
            </a:r>
          </a:p>
          <a:p>
            <a:endParaRPr lang="en-IE" dirty="0"/>
          </a:p>
        </p:txBody>
      </p:sp>
      <p:pic>
        <p:nvPicPr>
          <p:cNvPr id="4" name="Picture 3"/>
          <p:cNvPicPr>
            <a:picLocks noChangeAspect="1"/>
          </p:cNvPicPr>
          <p:nvPr/>
        </p:nvPicPr>
        <p:blipFill>
          <a:blip r:embed="rId4"/>
          <a:stretch>
            <a:fillRect/>
          </a:stretch>
        </p:blipFill>
        <p:spPr>
          <a:xfrm>
            <a:off x="657225" y="2623163"/>
            <a:ext cx="8934450" cy="3609975"/>
          </a:xfrm>
          <a:prstGeom prst="rect">
            <a:avLst/>
          </a:prstGeom>
        </p:spPr>
      </p:pic>
    </p:spTree>
    <p:extLst>
      <p:ext uri="{BB962C8B-B14F-4D97-AF65-F5344CB8AC3E}">
        <p14:creationId xmlns:p14="http://schemas.microsoft.com/office/powerpoint/2010/main" val="1930833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11070" y="1639329"/>
            <a:ext cx="11009430" cy="1754326"/>
          </a:xfrm>
          <a:prstGeom prst="rect">
            <a:avLst/>
          </a:prstGeom>
          <a:noFill/>
        </p:spPr>
        <p:txBody>
          <a:bodyPr wrap="square" rtlCol="0">
            <a:spAutoFit/>
          </a:bodyPr>
          <a:lstStyle/>
          <a:p>
            <a:r>
              <a:rPr lang="en-US" dirty="0" smtClean="0"/>
              <a:t>Explore some different </a:t>
            </a:r>
            <a:r>
              <a:rPr lang="en-US" dirty="0" err="1" smtClean="0"/>
              <a:t>shinythemes</a:t>
            </a:r>
            <a:r>
              <a:rPr lang="en-US" dirty="0" smtClean="0"/>
              <a:t> and choose one to add to </a:t>
            </a:r>
            <a:r>
              <a:rPr lang="en-US" dirty="0"/>
              <a:t>your </a:t>
            </a:r>
            <a:r>
              <a:rPr lang="en-US" dirty="0" smtClean="0"/>
              <a:t>app.</a:t>
            </a:r>
          </a:p>
          <a:p>
            <a:endParaRPr lang="en-US" dirty="0"/>
          </a:p>
          <a:p>
            <a:r>
              <a:rPr lang="en-US" dirty="0" smtClean="0"/>
              <a:t>You will need the package “</a:t>
            </a:r>
            <a:r>
              <a:rPr lang="en-US" dirty="0" err="1" smtClean="0"/>
              <a:t>shinythemes</a:t>
            </a:r>
            <a:r>
              <a:rPr lang="en-US" dirty="0" smtClean="0"/>
              <a:t>”</a:t>
            </a:r>
          </a:p>
          <a:p>
            <a:endParaRPr lang="en-US" dirty="0"/>
          </a:p>
          <a:p>
            <a:r>
              <a:rPr lang="en-US" dirty="0" smtClean="0"/>
              <a:t>You can use the live theme tester to quickly preview how the different themes will look by adding </a:t>
            </a:r>
            <a:r>
              <a:rPr lang="en-US" dirty="0" err="1" smtClean="0"/>
              <a:t>themeSelector</a:t>
            </a:r>
            <a:r>
              <a:rPr lang="en-US" dirty="0" smtClean="0"/>
              <a:t>() somewhere in your </a:t>
            </a:r>
            <a:r>
              <a:rPr lang="en-US" dirty="0" err="1" smtClean="0"/>
              <a:t>ui</a:t>
            </a:r>
            <a:r>
              <a:rPr lang="en-US" dirty="0" smtClean="0"/>
              <a:t>.</a:t>
            </a:r>
            <a:endParaRPr lang="en-US" dirty="0"/>
          </a:p>
        </p:txBody>
      </p:sp>
    </p:spTree>
    <p:extLst>
      <p:ext uri="{BB962C8B-B14F-4D97-AF65-F5344CB8AC3E}">
        <p14:creationId xmlns:p14="http://schemas.microsoft.com/office/powerpoint/2010/main" val="3332503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hint</a:t>
            </a:r>
            <a:endParaRPr lang="en-US" dirty="0"/>
          </a:p>
        </p:txBody>
      </p:sp>
      <p:pic>
        <p:nvPicPr>
          <p:cNvPr id="6" name="Content Placeholder 5"/>
          <p:cNvPicPr>
            <a:picLocks noGrp="1" noChangeAspect="1"/>
          </p:cNvPicPr>
          <p:nvPr>
            <p:ph idx="1"/>
          </p:nvPr>
        </p:nvPicPr>
        <p:blipFill>
          <a:blip r:embed="rId3"/>
          <a:stretch>
            <a:fillRect/>
          </a:stretch>
        </p:blipFill>
        <p:spPr>
          <a:xfrm>
            <a:off x="1844899" y="1617357"/>
            <a:ext cx="6816415" cy="3757079"/>
          </a:xfrm>
          <a:prstGeom prst="rect">
            <a:avLst/>
          </a:prstGeom>
        </p:spPr>
      </p:pic>
    </p:spTree>
    <p:extLst>
      <p:ext uri="{BB962C8B-B14F-4D97-AF65-F5344CB8AC3E}">
        <p14:creationId xmlns:p14="http://schemas.microsoft.com/office/powerpoint/2010/main" val="2712485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&amp; Formatting with html</a:t>
            </a:r>
            <a:endParaRPr lang="en-US" dirty="0"/>
          </a:p>
        </p:txBody>
      </p:sp>
      <p:sp>
        <p:nvSpPr>
          <p:cNvPr id="3" name="Content Placeholder 2"/>
          <p:cNvSpPr>
            <a:spLocks noGrp="1"/>
          </p:cNvSpPr>
          <p:nvPr>
            <p:ph idx="1"/>
          </p:nvPr>
        </p:nvSpPr>
        <p:spPr>
          <a:xfrm>
            <a:off x="446316" y="1506055"/>
            <a:ext cx="4984666" cy="4770098"/>
          </a:xfrm>
        </p:spPr>
        <p:txBody>
          <a:bodyPr/>
          <a:lstStyle/>
          <a:p>
            <a:r>
              <a:rPr lang="en-US" dirty="0" smtClean="0">
                <a:solidFill>
                  <a:schemeClr val="tx1"/>
                </a:solidFill>
              </a:rPr>
              <a:t>Format text using in-built tags to create Headers, alter alignment, bole/italicize, change </a:t>
            </a:r>
            <a:r>
              <a:rPr lang="en-US" dirty="0" err="1" smtClean="0">
                <a:solidFill>
                  <a:schemeClr val="tx1"/>
                </a:solidFill>
              </a:rPr>
              <a:t>colour</a:t>
            </a:r>
            <a:r>
              <a:rPr lang="en-US" dirty="0" smtClean="0">
                <a:solidFill>
                  <a:schemeClr val="tx1"/>
                </a:solidFill>
              </a:rPr>
              <a:t> etc.</a:t>
            </a:r>
          </a:p>
          <a:p>
            <a:r>
              <a:rPr lang="en-US" dirty="0" smtClean="0">
                <a:solidFill>
                  <a:schemeClr val="tx1"/>
                </a:solidFill>
              </a:rPr>
              <a:t>Each </a:t>
            </a:r>
            <a:r>
              <a:rPr lang="en-US" dirty="0" err="1" smtClean="0">
                <a:solidFill>
                  <a:schemeClr val="tx1"/>
                </a:solidFill>
              </a:rPr>
              <a:t>ui</a:t>
            </a:r>
            <a:r>
              <a:rPr lang="en-US" dirty="0" smtClean="0">
                <a:solidFill>
                  <a:schemeClr val="tx1"/>
                </a:solidFill>
              </a:rPr>
              <a:t> object calls R functions that return HTML code</a:t>
            </a:r>
          </a:p>
          <a:p>
            <a:pPr lvl="1"/>
            <a:r>
              <a:rPr lang="en-US" dirty="0" smtClean="0">
                <a:solidFill>
                  <a:schemeClr val="tx1"/>
                </a:solidFill>
              </a:rPr>
              <a:t>E.g. </a:t>
            </a:r>
          </a:p>
          <a:p>
            <a:r>
              <a:rPr lang="en-US" dirty="0" smtClean="0">
                <a:solidFill>
                  <a:schemeClr val="tx1"/>
                </a:solidFill>
              </a:rPr>
              <a:t>You can also </a:t>
            </a:r>
            <a:r>
              <a:rPr lang="en-US" dirty="0" smtClean="0">
                <a:solidFill>
                  <a:schemeClr val="tx1"/>
                </a:solidFill>
                <a:hlinkClick r:id="rId3"/>
              </a:rPr>
              <a:t>customize your UI with HTML</a:t>
            </a:r>
            <a:endParaRPr lang="en-US" dirty="0" smtClean="0">
              <a:solidFill>
                <a:schemeClr val="tx1"/>
              </a:solidFill>
            </a:endParaRPr>
          </a:p>
          <a:p>
            <a:endParaRPr lang="en-US" dirty="0" smtClean="0">
              <a:solidFill>
                <a:schemeClr val="tx1"/>
              </a:solidFill>
              <a:hlinkClick r:id="rId4"/>
            </a:endParaRPr>
          </a:p>
          <a:p>
            <a:endParaRPr lang="en-US" dirty="0" smtClean="0">
              <a:solidFill>
                <a:schemeClr val="tx1"/>
              </a:solidFill>
              <a:hlinkClick r:id="rId4"/>
            </a:endParaRPr>
          </a:p>
          <a:p>
            <a:r>
              <a:rPr lang="en-US" dirty="0" smtClean="0">
                <a:solidFill>
                  <a:schemeClr val="tx1"/>
                </a:solidFill>
                <a:hlinkClick r:id="rId4"/>
              </a:rPr>
              <a:t>Shiny HTML tags glossary</a:t>
            </a:r>
            <a:endParaRPr lang="en-US" dirty="0" smtClean="0">
              <a:solidFill>
                <a:schemeClr val="tx1"/>
              </a:solidFill>
            </a:endParaRPr>
          </a:p>
          <a:p>
            <a:endParaRPr lang="en-US" dirty="0">
              <a:solidFill>
                <a:schemeClr val="tx1"/>
              </a:solidFill>
            </a:endParaRPr>
          </a:p>
          <a:p>
            <a:endParaRPr lang="en-US" dirty="0"/>
          </a:p>
        </p:txBody>
      </p:sp>
      <p:pic>
        <p:nvPicPr>
          <p:cNvPr id="4" name="Picture 3"/>
          <p:cNvPicPr>
            <a:picLocks noChangeAspect="1"/>
          </p:cNvPicPr>
          <p:nvPr/>
        </p:nvPicPr>
        <p:blipFill>
          <a:blip r:embed="rId5"/>
          <a:stretch>
            <a:fillRect/>
          </a:stretch>
        </p:blipFill>
        <p:spPr>
          <a:xfrm>
            <a:off x="5813569" y="1463040"/>
            <a:ext cx="6143625" cy="4933950"/>
          </a:xfrm>
          <a:prstGeom prst="rect">
            <a:avLst/>
          </a:prstGeom>
        </p:spPr>
      </p:pic>
      <p:sp>
        <p:nvSpPr>
          <p:cNvPr id="5" name="Rectangle 1"/>
          <p:cNvSpPr>
            <a:spLocks noChangeArrowheads="1"/>
          </p:cNvSpPr>
          <p:nvPr/>
        </p:nvSpPr>
        <p:spPr bwMode="auto">
          <a:xfrm>
            <a:off x="1837036" y="3270576"/>
            <a:ext cx="3006813" cy="49244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titlePanel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"Hello Shiny!"</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1" u="none" strike="noStrike" cap="none" normalizeH="0" baseline="0" dirty="0" smtClean="0">
                <a:ln>
                  <a:noFill/>
                </a:ln>
                <a:solidFill>
                  <a:srgbClr val="4C886B"/>
                </a:solidFill>
                <a:effectLst/>
                <a:latin typeface="Source Code Pro"/>
              </a:rPr>
              <a:t>## &lt;h2&gt;Hello Shiny!&lt;/h2&gt;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33166" y="4398315"/>
            <a:ext cx="4697816"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tags</a:t>
            </a:r>
            <a:r>
              <a:rPr kumimoji="0" lang="en-US" altLang="en-US" sz="1600" b="0" i="0" u="none" strike="noStrike" cap="none" normalizeH="0" baseline="0" dirty="0" err="1" smtClean="0">
                <a:ln>
                  <a:noFill/>
                </a:ln>
                <a:solidFill>
                  <a:srgbClr val="687687"/>
                </a:solidFill>
                <a:effectLst/>
                <a:latin typeface="Arial" panose="020B0604020202020204" pitchFamily="34" charset="0"/>
              </a:rPr>
              <a:t>$</a:t>
            </a:r>
            <a:r>
              <a:rPr kumimoji="0" lang="en-US" altLang="en-US" sz="1600" b="0" i="0" u="none" strike="noStrike" cap="none" normalizeH="0" baseline="0" dirty="0" err="1" smtClean="0">
                <a:ln>
                  <a:noFill/>
                </a:ln>
                <a:solidFill>
                  <a:srgbClr val="000000"/>
                </a:solidFill>
                <a:effectLst/>
                <a:latin typeface="Source Code Pro"/>
              </a:rPr>
              <a:t>div</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ource Code Pro"/>
              </a:rPr>
              <a:t>HTML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"&lt;strong&gt;Raw HTML!&lt;/strong&gt;"</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4C886B"/>
                </a:solidFill>
                <a:effectLst/>
                <a:latin typeface="Source Code Pro"/>
              </a:rPr>
              <a:t>## &lt;div&gt;&lt;strong&gt;Raw HTML!&lt;/strong&gt;&lt;/div&gt;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331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a:xfrm>
            <a:off x="150751" y="1379912"/>
            <a:ext cx="11469749" cy="4770098"/>
          </a:xfrm>
        </p:spPr>
        <p:txBody>
          <a:bodyPr/>
          <a:lstStyle/>
          <a:p>
            <a:r>
              <a:rPr lang="en-US" dirty="0" smtClean="0"/>
              <a:t>‘</a:t>
            </a:r>
            <a:r>
              <a:rPr lang="en-US" dirty="0" err="1" smtClean="0"/>
              <a:t>img</a:t>
            </a:r>
            <a:r>
              <a:rPr lang="en-US" dirty="0" smtClean="0"/>
              <a:t>’ function with name of your image file as </a:t>
            </a:r>
            <a:r>
              <a:rPr lang="en-US" dirty="0" err="1" smtClean="0"/>
              <a:t>src</a:t>
            </a:r>
            <a:r>
              <a:rPr lang="en-US" dirty="0" smtClean="0"/>
              <a:t> argument</a:t>
            </a:r>
          </a:p>
          <a:p>
            <a:r>
              <a:rPr lang="en-US" dirty="0" smtClean="0"/>
              <a:t>Can also include HTML friendly parameters like heights and width (numbers refer to pixels)</a:t>
            </a:r>
          </a:p>
          <a:p>
            <a:r>
              <a:rPr lang="en-US" dirty="0" err="1" smtClean="0"/>
              <a:t>Img</a:t>
            </a:r>
            <a:r>
              <a:rPr lang="en-US" dirty="0" smtClean="0"/>
              <a:t> </a:t>
            </a:r>
            <a:r>
              <a:rPr lang="en-US" dirty="0" err="1" smtClean="0"/>
              <a:t>fuction</a:t>
            </a:r>
            <a:r>
              <a:rPr lang="en-US" dirty="0" smtClean="0"/>
              <a:t> looks for your image in a specific place; so your file must be in a folder named ‘www’ in the same directory as your </a:t>
            </a:r>
            <a:r>
              <a:rPr lang="en-US" dirty="0" err="1" smtClean="0"/>
              <a:t>app.r</a:t>
            </a:r>
            <a:r>
              <a:rPr lang="en-US" dirty="0" smtClean="0"/>
              <a:t> script.</a:t>
            </a:r>
          </a:p>
          <a:p>
            <a:r>
              <a:rPr lang="en-US" dirty="0" smtClean="0"/>
              <a:t>So if you wanted to use an image called rstudio.png, your App-1 directory should look like this;</a:t>
            </a:r>
          </a:p>
          <a:p>
            <a:endParaRPr lang="en-US" dirty="0" smtClean="0"/>
          </a:p>
        </p:txBody>
      </p:sp>
      <p:pic>
        <p:nvPicPr>
          <p:cNvPr id="6" name="Picture 2" descr="Image in www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11" y="3581276"/>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0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594950"/>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dirty="0" smtClean="0"/>
              <a:t>Now you…</a:t>
            </a:r>
            <a:endParaRPr lang="en-US" dirty="0"/>
          </a:p>
        </p:txBody>
      </p:sp>
      <p:sp>
        <p:nvSpPr>
          <p:cNvPr id="4" name="TextBox 3"/>
          <p:cNvSpPr txBox="1"/>
          <p:nvPr/>
        </p:nvSpPr>
        <p:spPr>
          <a:xfrm>
            <a:off x="716221" y="1614969"/>
            <a:ext cx="9130938" cy="1477328"/>
          </a:xfrm>
          <a:prstGeom prst="rect">
            <a:avLst/>
          </a:prstGeom>
          <a:noFill/>
        </p:spPr>
        <p:txBody>
          <a:bodyPr wrap="square" rtlCol="0">
            <a:spAutoFit/>
          </a:bodyPr>
          <a:lstStyle/>
          <a:p>
            <a:r>
              <a:rPr lang="en-US" dirty="0" smtClean="0"/>
              <a:t>Download and save an image of the marine institute logo from the internet and add it to your app.</a:t>
            </a:r>
          </a:p>
          <a:p>
            <a:endParaRPr lang="en-US" dirty="0" smtClean="0"/>
          </a:p>
          <a:p>
            <a:endParaRPr lang="en-US" dirty="0"/>
          </a:p>
          <a:p>
            <a:r>
              <a:rPr lang="en-US" dirty="0" smtClean="0"/>
              <a:t>Feel free to add text and other elements to jazz it up.</a:t>
            </a:r>
            <a:endParaRPr lang="en-US" dirty="0"/>
          </a:p>
        </p:txBody>
      </p:sp>
    </p:spTree>
    <p:extLst>
      <p:ext uri="{BB962C8B-B14F-4D97-AF65-F5344CB8AC3E}">
        <p14:creationId xmlns:p14="http://schemas.microsoft.com/office/powerpoint/2010/main" val="241022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dirty="0" smtClean="0"/>
              <a:t>Outline </a:t>
            </a:r>
            <a:endParaRPr lang="en-GB" dirty="0"/>
          </a:p>
        </p:txBody>
      </p:sp>
      <p:sp>
        <p:nvSpPr>
          <p:cNvPr id="13" name="Content Placeholder 12">
            <a:extLst>
              <a:ext uri="{FF2B5EF4-FFF2-40B4-BE49-F238E27FC236}">
                <a16:creationId xmlns:a16="http://schemas.microsoft.com/office/drawing/2014/main" id="{265BEEEB-C965-402F-B778-B1CD1494ACE6}"/>
              </a:ext>
            </a:extLst>
          </p:cNvPr>
          <p:cNvSpPr>
            <a:spLocks noGrp="1"/>
          </p:cNvSpPr>
          <p:nvPr>
            <p:ph idx="1"/>
          </p:nvPr>
        </p:nvSpPr>
        <p:spPr>
          <a:xfrm>
            <a:off x="446315" y="1463040"/>
            <a:ext cx="11174185" cy="4770098"/>
          </a:xfrm>
        </p:spPr>
        <p:txBody>
          <a:bodyPr/>
          <a:lstStyle/>
          <a:p>
            <a:r>
              <a:rPr lang="en-US" dirty="0" smtClean="0"/>
              <a:t>Workshop sessions</a:t>
            </a:r>
            <a:endParaRPr lang="en-US" dirty="0"/>
          </a:p>
          <a:p>
            <a:pPr marL="800100" lvl="1" indent="-342900">
              <a:buFont typeface="+mj-lt"/>
              <a:buAutoNum type="arabicPeriod"/>
            </a:pPr>
            <a:r>
              <a:rPr lang="en-US" dirty="0">
                <a:solidFill>
                  <a:schemeClr val="bg1">
                    <a:lumMod val="75000"/>
                  </a:schemeClr>
                </a:solidFill>
              </a:rPr>
              <a:t>Introduction, Structure &amp; </a:t>
            </a:r>
            <a:r>
              <a:rPr lang="en-US" dirty="0" smtClean="0">
                <a:solidFill>
                  <a:schemeClr val="bg1">
                    <a:lumMod val="75000"/>
                  </a:schemeClr>
                </a:solidFill>
              </a:rPr>
              <a:t>Basics - </a:t>
            </a:r>
            <a:r>
              <a:rPr lang="en-US" b="1" dirty="0" smtClean="0">
                <a:solidFill>
                  <a:schemeClr val="bg1">
                    <a:lumMod val="75000"/>
                  </a:schemeClr>
                </a:solidFill>
              </a:rPr>
              <a:t>10</a:t>
            </a:r>
            <a:r>
              <a:rPr lang="en-US" b="1" baseline="30000" dirty="0" smtClean="0">
                <a:solidFill>
                  <a:schemeClr val="bg1">
                    <a:lumMod val="75000"/>
                  </a:schemeClr>
                </a:solidFill>
              </a:rPr>
              <a:t>th</a:t>
            </a:r>
            <a:r>
              <a:rPr lang="en-US" b="1" dirty="0" smtClean="0">
                <a:solidFill>
                  <a:schemeClr val="bg1">
                    <a:lumMod val="75000"/>
                  </a:schemeClr>
                </a:solidFill>
              </a:rPr>
              <a:t> Jan</a:t>
            </a:r>
          </a:p>
          <a:p>
            <a:pPr marL="914400" lvl="2" indent="0">
              <a:buNone/>
            </a:pPr>
            <a:r>
              <a:rPr lang="en-US" dirty="0">
                <a:solidFill>
                  <a:schemeClr val="bg1">
                    <a:lumMod val="75000"/>
                  </a:schemeClr>
                </a:solidFill>
              </a:rPr>
              <a:t>– </a:t>
            </a:r>
            <a:r>
              <a:rPr lang="en-US" dirty="0" smtClean="0">
                <a:solidFill>
                  <a:schemeClr val="bg1">
                    <a:lumMod val="75000"/>
                  </a:schemeClr>
                </a:solidFill>
              </a:rPr>
              <a:t>Widgets, images, links and how to share</a:t>
            </a:r>
            <a:endParaRPr lang="en-US" b="1" dirty="0">
              <a:solidFill>
                <a:schemeClr val="bg1">
                  <a:lumMod val="75000"/>
                </a:schemeClr>
              </a:solidFill>
            </a:endParaRPr>
          </a:p>
          <a:p>
            <a:pPr marL="800100" lvl="1" indent="-342900">
              <a:buFont typeface="+mj-lt"/>
              <a:buAutoNum type="arabicPeriod"/>
            </a:pPr>
            <a:r>
              <a:rPr lang="en-US" dirty="0" smtClean="0"/>
              <a:t>More advanced elements – </a:t>
            </a:r>
            <a:r>
              <a:rPr lang="en-US" b="1" dirty="0" smtClean="0"/>
              <a:t>17</a:t>
            </a:r>
            <a:r>
              <a:rPr lang="en-US" b="1" baseline="30000" dirty="0" smtClean="0"/>
              <a:t>th</a:t>
            </a:r>
            <a:r>
              <a:rPr lang="en-US" b="1" dirty="0" smtClean="0"/>
              <a:t> Jan</a:t>
            </a:r>
          </a:p>
          <a:p>
            <a:pPr marL="914400" lvl="2" indent="0">
              <a:buNone/>
            </a:pPr>
            <a:r>
              <a:rPr lang="en-US" dirty="0" smtClean="0"/>
              <a:t>– Layout, themes &amp; dashboards, formatting, mapping, plots and tables</a:t>
            </a:r>
          </a:p>
          <a:p>
            <a:pPr marL="800100" lvl="1" indent="-342900">
              <a:buFont typeface="+mj-lt"/>
              <a:buAutoNum type="arabicPeriod"/>
            </a:pPr>
            <a:r>
              <a:rPr lang="en-US" dirty="0" smtClean="0"/>
              <a:t>Interactivity </a:t>
            </a:r>
            <a:r>
              <a:rPr lang="en-US" dirty="0"/>
              <a:t>and </a:t>
            </a:r>
            <a:r>
              <a:rPr lang="en-US" dirty="0" err="1" smtClean="0"/>
              <a:t>renderUI</a:t>
            </a:r>
            <a:r>
              <a:rPr lang="en-US" dirty="0" smtClean="0"/>
              <a:t> – </a:t>
            </a:r>
            <a:r>
              <a:rPr lang="en-US" b="1" dirty="0" smtClean="0"/>
              <a:t>24</a:t>
            </a:r>
            <a:r>
              <a:rPr lang="en-US" b="1" baseline="30000" dirty="0" smtClean="0"/>
              <a:t>th</a:t>
            </a:r>
            <a:r>
              <a:rPr lang="en-US" b="1" dirty="0" smtClean="0"/>
              <a:t> Jan</a:t>
            </a:r>
            <a:endParaRPr lang="en-US" b="1" dirty="0"/>
          </a:p>
          <a:p>
            <a:pPr marL="914400" lvl="2" indent="0">
              <a:buNone/>
            </a:pPr>
            <a:r>
              <a:rPr lang="en-US" dirty="0"/>
              <a:t>– Troubleshooting &amp; “BYO-App” </a:t>
            </a:r>
            <a:r>
              <a:rPr lang="en-US" dirty="0" smtClean="0"/>
              <a:t>session</a:t>
            </a:r>
            <a:endParaRPr lang="en-US" b="1" dirty="0" smtClean="0"/>
          </a:p>
          <a:p>
            <a:pPr marL="0" indent="0">
              <a:buNone/>
            </a:pPr>
            <a:endParaRPr lang="en-GB" dirty="0"/>
          </a:p>
        </p:txBody>
      </p:sp>
    </p:spTree>
    <p:extLst>
      <p:ext uri="{BB962C8B-B14F-4D97-AF65-F5344CB8AC3E}">
        <p14:creationId xmlns:p14="http://schemas.microsoft.com/office/powerpoint/2010/main" val="299479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
        <p:nvSpPr>
          <p:cNvPr id="5" name="Content Placeholder 4"/>
          <p:cNvSpPr>
            <a:spLocks noGrp="1"/>
          </p:cNvSpPr>
          <p:nvPr>
            <p:ph idx="1"/>
          </p:nvPr>
        </p:nvSpPr>
        <p:spPr>
          <a:xfrm>
            <a:off x="446315" y="1463040"/>
            <a:ext cx="10198681" cy="4770098"/>
          </a:xfrm>
        </p:spPr>
        <p:txBody>
          <a:bodyPr/>
          <a:lstStyle/>
          <a:p>
            <a:pPr marL="0" indent="0">
              <a:spcBef>
                <a:spcPts val="0"/>
              </a:spcBef>
              <a:spcAft>
                <a:spcPts val="0"/>
              </a:spcAft>
              <a:buNone/>
            </a:pPr>
            <a:r>
              <a:rPr lang="en-IE" dirty="0" err="1"/>
              <a:t>runApp</a:t>
            </a:r>
            <a:r>
              <a:rPr lang="en-IE" dirty="0"/>
              <a:t>(</a:t>
            </a:r>
          </a:p>
          <a:p>
            <a:pPr marL="0" indent="0">
              <a:spcBef>
                <a:spcPts val="0"/>
              </a:spcBef>
              <a:spcAft>
                <a:spcPts val="0"/>
              </a:spcAft>
              <a:buNone/>
            </a:pPr>
            <a:r>
              <a:rPr lang="en-IE" dirty="0"/>
              <a:t>  list(</a:t>
            </a:r>
            <a:r>
              <a:rPr lang="en-IE" dirty="0" err="1"/>
              <a:t>ui</a:t>
            </a:r>
            <a:r>
              <a:rPr lang="en-IE" dirty="0"/>
              <a:t> = </a:t>
            </a:r>
            <a:r>
              <a:rPr lang="en-IE" dirty="0" err="1"/>
              <a:t>fluidPage</a:t>
            </a:r>
            <a:r>
              <a:rPr lang="en-IE" dirty="0"/>
              <a:t>(</a:t>
            </a:r>
          </a:p>
          <a:p>
            <a:pPr marL="0" indent="0">
              <a:spcBef>
                <a:spcPts val="0"/>
              </a:spcBef>
              <a:spcAft>
                <a:spcPts val="0"/>
              </a:spcAft>
              <a:buNone/>
            </a:pPr>
            <a:r>
              <a:rPr lang="en-IE" dirty="0"/>
              <a:t>     </a:t>
            </a:r>
            <a:r>
              <a:rPr lang="en-IE" dirty="0" err="1"/>
              <a:t>uiOutput</a:t>
            </a:r>
            <a:r>
              <a:rPr lang="en-IE" dirty="0"/>
              <a:t>("tab")</a:t>
            </a:r>
          </a:p>
          <a:p>
            <a:pPr marL="0" indent="0">
              <a:spcBef>
                <a:spcPts val="0"/>
              </a:spcBef>
              <a:spcAft>
                <a:spcPts val="0"/>
              </a:spcAft>
              <a:buNone/>
            </a:pPr>
            <a:r>
              <a:rPr lang="en-IE" dirty="0"/>
              <a:t>    ),</a:t>
            </a:r>
          </a:p>
          <a:p>
            <a:pPr marL="0" indent="0">
              <a:spcBef>
                <a:spcPts val="0"/>
              </a:spcBef>
              <a:spcAft>
                <a:spcPts val="0"/>
              </a:spcAft>
              <a:buNone/>
            </a:pPr>
            <a:r>
              <a:rPr lang="en-IE" dirty="0"/>
              <a:t>  server = function(input, output, session){</a:t>
            </a:r>
          </a:p>
          <a:p>
            <a:pPr marL="0" indent="0">
              <a:spcBef>
                <a:spcPts val="0"/>
              </a:spcBef>
              <a:spcAft>
                <a:spcPts val="0"/>
              </a:spcAft>
              <a:buNone/>
            </a:pPr>
            <a:r>
              <a:rPr lang="en-IE" dirty="0"/>
              <a:t>    </a:t>
            </a:r>
            <a:r>
              <a:rPr lang="en-IE" dirty="0" err="1"/>
              <a:t>url</a:t>
            </a:r>
            <a:r>
              <a:rPr lang="en-IE" dirty="0"/>
              <a:t> &lt;- a("Google Homepage", </a:t>
            </a:r>
            <a:r>
              <a:rPr lang="en-IE" dirty="0" err="1"/>
              <a:t>href</a:t>
            </a:r>
            <a:r>
              <a:rPr lang="en-IE" dirty="0"/>
              <a:t>="https://www.google.com/")</a:t>
            </a:r>
          </a:p>
          <a:p>
            <a:pPr marL="0" indent="0">
              <a:spcBef>
                <a:spcPts val="0"/>
              </a:spcBef>
              <a:spcAft>
                <a:spcPts val="0"/>
              </a:spcAft>
              <a:buNone/>
            </a:pPr>
            <a:r>
              <a:rPr lang="en-IE" dirty="0"/>
              <a:t>    </a:t>
            </a:r>
            <a:r>
              <a:rPr lang="en-IE" dirty="0" err="1"/>
              <a:t>output$tab</a:t>
            </a:r>
            <a:r>
              <a:rPr lang="en-IE" dirty="0"/>
              <a:t> &lt;- </a:t>
            </a:r>
            <a:r>
              <a:rPr lang="en-IE" dirty="0" err="1"/>
              <a:t>renderUI</a:t>
            </a:r>
            <a:r>
              <a:rPr lang="en-IE" dirty="0"/>
              <a:t>({</a:t>
            </a:r>
          </a:p>
          <a:p>
            <a:pPr marL="0" indent="0">
              <a:spcBef>
                <a:spcPts val="0"/>
              </a:spcBef>
              <a:spcAft>
                <a:spcPts val="0"/>
              </a:spcAft>
              <a:buNone/>
            </a:pPr>
            <a:r>
              <a:rPr lang="en-IE" dirty="0"/>
              <a:t>      </a:t>
            </a:r>
            <a:r>
              <a:rPr lang="en-IE" dirty="0" err="1"/>
              <a:t>tagList</a:t>
            </a:r>
            <a:r>
              <a:rPr lang="en-IE" dirty="0"/>
              <a:t>("URL link:", </a:t>
            </a:r>
            <a:r>
              <a:rPr lang="en-IE" dirty="0" err="1"/>
              <a:t>url</a:t>
            </a:r>
            <a:r>
              <a:rPr lang="en-IE" dirty="0"/>
              <a:t>)</a:t>
            </a:r>
          </a:p>
          <a:p>
            <a:pPr marL="0" indent="0">
              <a:spcBef>
                <a:spcPts val="0"/>
              </a:spcBef>
              <a:spcAft>
                <a:spcPts val="0"/>
              </a:spcAft>
              <a:buNone/>
            </a:pPr>
            <a:r>
              <a:rPr lang="en-IE" dirty="0"/>
              <a:t>    })</a:t>
            </a:r>
          </a:p>
          <a:p>
            <a:pPr marL="0" indent="0">
              <a:spcBef>
                <a:spcPts val="0"/>
              </a:spcBef>
              <a:spcAft>
                <a:spcPts val="0"/>
              </a:spcAft>
              <a:buNone/>
            </a:pPr>
            <a:r>
              <a:rPr lang="en-IE" dirty="0"/>
              <a:t>  })</a:t>
            </a:r>
          </a:p>
          <a:p>
            <a:pPr marL="0" indent="0">
              <a:spcBef>
                <a:spcPts val="0"/>
              </a:spcBef>
              <a:spcAft>
                <a:spcPts val="0"/>
              </a:spcAft>
              <a:buNone/>
            </a:pPr>
            <a:r>
              <a:rPr lang="en-IE" dirty="0" smtClean="0"/>
              <a:t>)</a:t>
            </a:r>
          </a:p>
          <a:p>
            <a:pPr marL="0" indent="0">
              <a:spcBef>
                <a:spcPts val="0"/>
              </a:spcBef>
              <a:spcAft>
                <a:spcPts val="0"/>
              </a:spcAft>
              <a:buNone/>
            </a:pPr>
            <a:endParaRPr lang="en-IE" dirty="0"/>
          </a:p>
          <a:p>
            <a:pPr marL="0" indent="0">
              <a:spcBef>
                <a:spcPts val="0"/>
              </a:spcBef>
              <a:spcAft>
                <a:spcPts val="0"/>
              </a:spcAft>
              <a:buNone/>
            </a:pPr>
            <a:endParaRPr lang="en-IE" dirty="0" smtClean="0"/>
          </a:p>
          <a:p>
            <a:pPr marL="0" indent="0">
              <a:spcBef>
                <a:spcPts val="0"/>
              </a:spcBef>
              <a:spcAft>
                <a:spcPts val="0"/>
              </a:spcAft>
              <a:buNone/>
            </a:pPr>
            <a:r>
              <a:rPr lang="en-IE" dirty="0" smtClean="0"/>
              <a:t>HTML syntax within a block of text:</a:t>
            </a:r>
          </a:p>
          <a:p>
            <a:pPr marL="0" indent="0">
              <a:spcBef>
                <a:spcPts val="0"/>
              </a:spcBef>
              <a:spcAft>
                <a:spcPts val="0"/>
              </a:spcAft>
              <a:buNone/>
            </a:pPr>
            <a:r>
              <a:rPr lang="pt-BR" dirty="0"/>
              <a:t> &lt;a href="https://www.marine.ie/Home/home"  target="_blank</a:t>
            </a:r>
            <a:r>
              <a:rPr lang="pt-BR" dirty="0" smtClean="0"/>
              <a:t>"&gt;www.marine.ie&lt;/</a:t>
            </a:r>
            <a:r>
              <a:rPr lang="pt-BR" dirty="0"/>
              <a:t>a&gt;</a:t>
            </a:r>
            <a:endParaRPr lang="en-IE" dirty="0"/>
          </a:p>
        </p:txBody>
      </p:sp>
    </p:spTree>
    <p:extLst>
      <p:ext uri="{BB962C8B-B14F-4D97-AF65-F5344CB8AC3E}">
        <p14:creationId xmlns:p14="http://schemas.microsoft.com/office/powerpoint/2010/main" val="2525891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4" name="TextBox 3"/>
          <p:cNvSpPr txBox="1"/>
          <p:nvPr/>
        </p:nvSpPr>
        <p:spPr>
          <a:xfrm>
            <a:off x="815075" y="1631445"/>
            <a:ext cx="9130938" cy="369332"/>
          </a:xfrm>
          <a:prstGeom prst="rect">
            <a:avLst/>
          </a:prstGeom>
          <a:noFill/>
        </p:spPr>
        <p:txBody>
          <a:bodyPr wrap="square" rtlCol="0">
            <a:spAutoFit/>
          </a:bodyPr>
          <a:lstStyle/>
          <a:p>
            <a:r>
              <a:rPr lang="en-US" dirty="0"/>
              <a:t>Add </a:t>
            </a:r>
            <a:r>
              <a:rPr lang="en-US" dirty="0" smtClean="0"/>
              <a:t>a link to the MI webpage somewhere in your app</a:t>
            </a:r>
            <a:endParaRPr lang="en-US" dirty="0"/>
          </a:p>
        </p:txBody>
      </p:sp>
    </p:spTree>
    <p:extLst>
      <p:ext uri="{BB962C8B-B14F-4D97-AF65-F5344CB8AC3E}">
        <p14:creationId xmlns:p14="http://schemas.microsoft.com/office/powerpoint/2010/main" val="3390064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 leaflet </a:t>
            </a:r>
            <a:endParaRPr lang="en-US" dirty="0"/>
          </a:p>
        </p:txBody>
      </p:sp>
      <p:pic>
        <p:nvPicPr>
          <p:cNvPr id="4" name="Picture 3"/>
          <p:cNvPicPr>
            <a:picLocks noChangeAspect="1"/>
          </p:cNvPicPr>
          <p:nvPr/>
        </p:nvPicPr>
        <p:blipFill>
          <a:blip r:embed="rId3"/>
          <a:stretch>
            <a:fillRect/>
          </a:stretch>
        </p:blipFill>
        <p:spPr>
          <a:xfrm>
            <a:off x="126663" y="1527585"/>
            <a:ext cx="6776099" cy="3716889"/>
          </a:xfrm>
          <a:prstGeom prst="rect">
            <a:avLst/>
          </a:prstGeom>
        </p:spPr>
      </p:pic>
      <p:sp>
        <p:nvSpPr>
          <p:cNvPr id="5" name="TextBox 4"/>
          <p:cNvSpPr txBox="1"/>
          <p:nvPr/>
        </p:nvSpPr>
        <p:spPr>
          <a:xfrm>
            <a:off x="6902762" y="5680913"/>
            <a:ext cx="5222929" cy="646331"/>
          </a:xfrm>
          <a:prstGeom prst="rect">
            <a:avLst/>
          </a:prstGeom>
          <a:noFill/>
        </p:spPr>
        <p:txBody>
          <a:bodyPr wrap="square" rtlCol="0">
            <a:spAutoFit/>
          </a:bodyPr>
          <a:lstStyle/>
          <a:p>
            <a:r>
              <a:rPr lang="en-US" dirty="0"/>
              <a:t>More info: </a:t>
            </a:r>
            <a:r>
              <a:rPr lang="en-US" dirty="0">
                <a:hlinkClick r:id="rId4"/>
              </a:rPr>
              <a:t>https://rstudio.github.io/leaflet/</a:t>
            </a:r>
            <a:r>
              <a:rPr lang="en-US" dirty="0"/>
              <a:t> </a:t>
            </a:r>
          </a:p>
          <a:p>
            <a:endParaRPr lang="en-US" dirty="0"/>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231" t="1635" r="1774" b="41268"/>
          <a:stretch/>
        </p:blipFill>
        <p:spPr>
          <a:xfrm>
            <a:off x="6881648" y="3543659"/>
            <a:ext cx="5135909" cy="1785662"/>
          </a:xfrm>
          <a:prstGeom prst="rect">
            <a:avLst/>
          </a:prstGeom>
        </p:spPr>
      </p:pic>
      <p:sp>
        <p:nvSpPr>
          <p:cNvPr id="7" name="TextBox 6"/>
          <p:cNvSpPr txBox="1"/>
          <p:nvPr/>
        </p:nvSpPr>
        <p:spPr>
          <a:xfrm>
            <a:off x="445107" y="5694556"/>
            <a:ext cx="6139213" cy="369332"/>
          </a:xfrm>
          <a:prstGeom prst="rect">
            <a:avLst/>
          </a:prstGeom>
          <a:noFill/>
        </p:spPr>
        <p:txBody>
          <a:bodyPr wrap="square" rtlCol="0">
            <a:spAutoFit/>
          </a:bodyPr>
          <a:lstStyle/>
          <a:p>
            <a:r>
              <a:rPr lang="en-US" dirty="0" err="1"/>
              <a:t>u</a:t>
            </a:r>
            <a:r>
              <a:rPr lang="en-US" dirty="0" err="1" smtClean="0"/>
              <a:t>i</a:t>
            </a:r>
            <a:r>
              <a:rPr lang="en-US" dirty="0" smtClean="0"/>
              <a:t> &lt;- </a:t>
            </a:r>
            <a:r>
              <a:rPr lang="en-US" dirty="0" err="1" smtClean="0"/>
              <a:t>renderLeaflet</a:t>
            </a:r>
            <a:r>
              <a:rPr lang="en-US" dirty="0" smtClean="0"/>
              <a:t>(m)</a:t>
            </a:r>
            <a:endParaRPr lang="en-US" dirty="0"/>
          </a:p>
        </p:txBody>
      </p:sp>
      <p:pic>
        <p:nvPicPr>
          <p:cNvPr id="3" name="Picture 2"/>
          <p:cNvPicPr>
            <a:picLocks noChangeAspect="1"/>
          </p:cNvPicPr>
          <p:nvPr/>
        </p:nvPicPr>
        <p:blipFill>
          <a:blip r:embed="rId6"/>
          <a:stretch>
            <a:fillRect/>
          </a:stretch>
        </p:blipFill>
        <p:spPr>
          <a:xfrm>
            <a:off x="7133419" y="1091146"/>
            <a:ext cx="4181475" cy="2076450"/>
          </a:xfrm>
          <a:prstGeom prst="rect">
            <a:avLst/>
          </a:prstGeom>
        </p:spPr>
      </p:pic>
    </p:spTree>
    <p:extLst>
      <p:ext uri="{BB962C8B-B14F-4D97-AF65-F5344CB8AC3E}">
        <p14:creationId xmlns:p14="http://schemas.microsoft.com/office/powerpoint/2010/main" val="400218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652615"/>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mtClean="0"/>
              <a:t>Now you…</a:t>
            </a:r>
            <a:endParaRPr lang="en-US"/>
          </a:p>
        </p:txBody>
      </p:sp>
      <p:sp>
        <p:nvSpPr>
          <p:cNvPr id="4" name="TextBox 3"/>
          <p:cNvSpPr txBox="1"/>
          <p:nvPr/>
        </p:nvSpPr>
        <p:spPr>
          <a:xfrm>
            <a:off x="840260" y="1589903"/>
            <a:ext cx="9193542" cy="369332"/>
          </a:xfrm>
          <a:prstGeom prst="rect">
            <a:avLst/>
          </a:prstGeom>
          <a:noFill/>
        </p:spPr>
        <p:txBody>
          <a:bodyPr wrap="none" rtlCol="0">
            <a:spAutoFit/>
          </a:bodyPr>
          <a:lstStyle/>
          <a:p>
            <a:r>
              <a:rPr lang="en-US" dirty="0"/>
              <a:t>Add a map of the MI </a:t>
            </a:r>
            <a:r>
              <a:rPr lang="en-US" dirty="0" smtClean="0"/>
              <a:t>location to your app, include a marker and a pop-up label </a:t>
            </a:r>
            <a:endParaRPr lang="en-US" dirty="0"/>
          </a:p>
        </p:txBody>
      </p:sp>
    </p:spTree>
    <p:extLst>
      <p:ext uri="{BB962C8B-B14F-4D97-AF65-F5344CB8AC3E}">
        <p14:creationId xmlns:p14="http://schemas.microsoft.com/office/powerpoint/2010/main" val="1177849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7784758" y="1921930"/>
            <a:ext cx="4036542" cy="4110974"/>
          </a:xfrm>
        </p:spPr>
        <p:txBody>
          <a:bodyPr/>
          <a:lstStyle/>
          <a:p>
            <a:pPr marL="285750" indent="-285750">
              <a:buFont typeface="Arial" panose="020B0604020202020204" pitchFamily="34" charset="0"/>
              <a:buChar char="•"/>
            </a:pPr>
            <a:r>
              <a:rPr lang="en-US" sz="1800" dirty="0"/>
              <a:t>Normal </a:t>
            </a:r>
            <a:r>
              <a:rPr lang="en-US" sz="1800" dirty="0" err="1" smtClean="0"/>
              <a:t>ggplot</a:t>
            </a:r>
            <a:r>
              <a:rPr lang="en-US" sz="1800" dirty="0" smtClean="0"/>
              <a:t> code </a:t>
            </a:r>
            <a:r>
              <a:rPr lang="en-US" sz="1800" dirty="0"/>
              <a:t>can be output as is within </a:t>
            </a:r>
            <a:r>
              <a:rPr lang="en-US" sz="1800" dirty="0" smtClean="0"/>
              <a:t>shiny</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Normal </a:t>
            </a:r>
            <a:r>
              <a:rPr lang="en-US" sz="1800" dirty="0"/>
              <a:t>R plotting code inside </a:t>
            </a:r>
            <a:r>
              <a:rPr lang="en-US" sz="1800" b="1" dirty="0" err="1"/>
              <a:t>renderPlot</a:t>
            </a:r>
            <a:r>
              <a:rPr lang="en-US" sz="1800" b="1" dirty="0" smtClean="0"/>
              <a:t>()</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Can also wrap code within </a:t>
            </a:r>
            <a:r>
              <a:rPr lang="en-US" sz="1800" dirty="0" err="1"/>
              <a:t>plotly</a:t>
            </a:r>
            <a:r>
              <a:rPr lang="en-US" sz="1800" dirty="0"/>
              <a:t> and gain </a:t>
            </a:r>
            <a:r>
              <a:rPr lang="en-US" sz="1800" dirty="0" smtClean="0"/>
              <a:t>interactivity using </a:t>
            </a:r>
            <a:r>
              <a:rPr lang="en-US" sz="1800" b="1" dirty="0" err="1" smtClean="0"/>
              <a:t>ggplotly</a:t>
            </a:r>
            <a:r>
              <a:rPr lang="en-US" sz="1800" b="1" dirty="0" smtClean="0"/>
              <a:t>() </a:t>
            </a:r>
            <a:r>
              <a:rPr lang="en-US" sz="1800" dirty="0" smtClean="0"/>
              <a:t>or by wrapping inside </a:t>
            </a:r>
            <a:r>
              <a:rPr lang="en-US" sz="1800" b="1" dirty="0" err="1" smtClean="0"/>
              <a:t>renderPlotly</a:t>
            </a:r>
            <a:r>
              <a:rPr lang="en-US" sz="1800" b="1" dirty="0" smtClean="0"/>
              <a:t>()</a:t>
            </a:r>
            <a:endParaRPr lang="en-US" sz="1800" b="1" dirty="0"/>
          </a:p>
        </p:txBody>
      </p:sp>
      <p:sp>
        <p:nvSpPr>
          <p:cNvPr id="2" name="Title 1"/>
          <p:cNvSpPr>
            <a:spLocks noGrp="1"/>
          </p:cNvSpPr>
          <p:nvPr>
            <p:ph type="title"/>
          </p:nvPr>
        </p:nvSpPr>
        <p:spPr/>
        <p:txBody>
          <a:bodyPr/>
          <a:lstStyle/>
          <a:p>
            <a:r>
              <a:rPr lang="en-US" dirty="0"/>
              <a:t>Incorporating </a:t>
            </a:r>
            <a:r>
              <a:rPr lang="en-US" dirty="0" smtClean="0"/>
              <a:t>plots</a:t>
            </a:r>
            <a:endParaRPr lang="en-US" dirty="0"/>
          </a:p>
        </p:txBody>
      </p:sp>
      <p:sp>
        <p:nvSpPr>
          <p:cNvPr id="3" name="Content Placeholder 2"/>
          <p:cNvSpPr>
            <a:spLocks noGrp="1"/>
          </p:cNvSpPr>
          <p:nvPr>
            <p:ph idx="4294967295"/>
          </p:nvPr>
        </p:nvSpPr>
        <p:spPr>
          <a:xfrm>
            <a:off x="0" y="1506538"/>
            <a:ext cx="8031163" cy="4768850"/>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
        <p:nvSpPr>
          <p:cNvPr id="4" name="Rectangle 1"/>
          <p:cNvSpPr>
            <a:spLocks noChangeArrowheads="1"/>
          </p:cNvSpPr>
          <p:nvPr/>
        </p:nvSpPr>
        <p:spPr bwMode="auto">
          <a:xfrm>
            <a:off x="461689" y="1921930"/>
            <a:ext cx="7107783" cy="4151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Advantages of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consistent underlying </a:t>
            </a:r>
            <a:r>
              <a:rPr kumimoji="0" lang="en-US" altLang="en-US" sz="1400" b="0" i="0" u="none" strike="noStrike" cap="none" normalizeH="0" baseline="0" dirty="0" smtClean="0">
                <a:ln>
                  <a:noFill/>
                </a:ln>
                <a:solidFill>
                  <a:srgbClr val="333333"/>
                </a:solidFill>
                <a:effectLst/>
                <a:latin typeface="+mn-lt"/>
                <a:cs typeface="Courier New" panose="02070309020205020404" pitchFamily="49" charset="0"/>
              </a:rPr>
              <a:t>grammar of graphics</a:t>
            </a:r>
            <a:r>
              <a:rPr kumimoji="0" lang="en-US" altLang="en-US" sz="1400" b="0" i="0" u="none" strike="noStrike" cap="none" normalizeH="0" baseline="0" dirty="0" smtClean="0">
                <a:ln>
                  <a:noFill/>
                </a:ln>
                <a:solidFill>
                  <a:srgbClr val="333333"/>
                </a:solidFill>
                <a:effectLst/>
                <a:latin typeface="+mn-lt"/>
              </a:rPr>
              <a:t> (Wilkinson, 2005)</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plot specification at a high level of abstraction</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very flexible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theme system for polishing plot appearance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mature and complete graphics system</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many users, active mailing list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That said, there are some things you cannot (or should not) do With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3-dimensional graphics (see the </a:t>
            </a:r>
            <a:r>
              <a:rPr kumimoji="0" lang="en-US" altLang="en-US" sz="1400" b="0" i="0" u="none" strike="noStrike" cap="none" normalizeH="0" baseline="0" dirty="0" err="1" smtClean="0">
                <a:ln>
                  <a:noFill/>
                </a:ln>
                <a:solidFill>
                  <a:srgbClr val="333333"/>
                </a:solidFill>
                <a:effectLst/>
                <a:latin typeface="+mn-lt"/>
              </a:rPr>
              <a:t>rgl</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Graph-theory type graphs (nodes/edges layout; see the </a:t>
            </a:r>
            <a:r>
              <a:rPr kumimoji="0" lang="en-US" altLang="en-US" sz="1400" b="0" i="0" u="none" strike="noStrike" cap="none" normalizeH="0" baseline="0" dirty="0" err="1" smtClean="0">
                <a:ln>
                  <a:noFill/>
                </a:ln>
                <a:solidFill>
                  <a:srgbClr val="333333"/>
                </a:solidFill>
                <a:effectLst/>
                <a:latin typeface="+mn-lt"/>
              </a:rPr>
              <a:t>igraph</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Interactive graphics (see the </a:t>
            </a:r>
            <a:r>
              <a:rPr kumimoji="0" lang="en-US" altLang="en-US" sz="1400" b="0" i="0" u="none" strike="noStrike" cap="none" normalizeH="0" baseline="0" dirty="0" err="1" smtClean="0">
                <a:ln>
                  <a:noFill/>
                </a:ln>
                <a:solidFill>
                  <a:srgbClr val="333333"/>
                </a:solidFill>
                <a:effectLst/>
                <a:latin typeface="+mn-lt"/>
              </a:rPr>
              <a:t>ggvis</a:t>
            </a:r>
            <a:r>
              <a:rPr kumimoji="0" lang="en-US" altLang="en-US" sz="1400" b="0" i="0" u="none" strike="noStrike" cap="none" normalizeH="0" baseline="0" dirty="0" smtClean="0">
                <a:ln>
                  <a:noFill/>
                </a:ln>
                <a:solidFill>
                  <a:srgbClr val="333333"/>
                </a:solidFill>
                <a:effectLst/>
                <a:latin typeface="+mn-lt"/>
              </a:rPr>
              <a:t> or </a:t>
            </a:r>
            <a:r>
              <a:rPr kumimoji="0" lang="en-US" altLang="en-US" sz="1400" b="0" i="0" u="none" strike="noStrike" cap="none" normalizeH="0" baseline="0" dirty="0" err="1" smtClean="0">
                <a:ln>
                  <a:noFill/>
                </a:ln>
                <a:solidFill>
                  <a:srgbClr val="333333"/>
                </a:solidFill>
                <a:effectLst/>
                <a:latin typeface="+mn-lt"/>
              </a:rPr>
              <a:t>plotly</a:t>
            </a:r>
            <a:r>
              <a:rPr kumimoji="0" lang="en-US" altLang="en-US" sz="1400" b="0" i="0" u="none" strike="noStrike" cap="none" normalizeH="0" dirty="0" smtClean="0">
                <a:ln>
                  <a:noFill/>
                </a:ln>
                <a:solidFill>
                  <a:srgbClr val="333333"/>
                </a:solidFill>
                <a:effectLst/>
                <a:latin typeface="+mn-lt"/>
              </a:rPr>
              <a:t> </a:t>
            </a:r>
            <a:r>
              <a:rPr kumimoji="0" lang="en-US" altLang="en-US" sz="1400" b="0" i="0" u="none" strike="noStrike" cap="none" normalizeH="0" baseline="0" dirty="0" smtClean="0">
                <a:ln>
                  <a:noFill/>
                </a:ln>
                <a:solidFill>
                  <a:srgbClr val="333333"/>
                </a:solidFill>
                <a:effectLst/>
                <a:latin typeface="+mn-lt"/>
              </a:rPr>
              <a:t>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p:txBody>
      </p:sp>
      <p:sp>
        <p:nvSpPr>
          <p:cNvPr id="9" name="Text Placeholder 6"/>
          <p:cNvSpPr>
            <a:spLocks noGrp="1"/>
          </p:cNvSpPr>
          <p:nvPr>
            <p:ph type="body" sz="quarter" idx="14"/>
          </p:nvPr>
        </p:nvSpPr>
        <p:spPr>
          <a:xfrm>
            <a:off x="446314" y="1339284"/>
            <a:ext cx="4900386" cy="334508"/>
          </a:xfrm>
        </p:spPr>
        <p:txBody>
          <a:bodyPr/>
          <a:lstStyle/>
          <a:p>
            <a:r>
              <a:rPr lang="en-US" dirty="0" err="1" smtClean="0"/>
              <a:t>ggplot</a:t>
            </a:r>
            <a:endParaRPr lang="en-US" dirty="0"/>
          </a:p>
        </p:txBody>
      </p:sp>
    </p:spTree>
    <p:extLst>
      <p:ext uri="{BB962C8B-B14F-4D97-AF65-F5344CB8AC3E}">
        <p14:creationId xmlns:p14="http://schemas.microsoft.com/office/powerpoint/2010/main" val="2203006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plots - </a:t>
            </a:r>
            <a:r>
              <a:rPr lang="en-US" dirty="0" err="1" smtClean="0"/>
              <a:t>Plotly</a:t>
            </a:r>
            <a:endParaRPr lang="en-US" dirty="0"/>
          </a:p>
        </p:txBody>
      </p:sp>
      <p:sp>
        <p:nvSpPr>
          <p:cNvPr id="3" name="Content Placeholder 2"/>
          <p:cNvSpPr>
            <a:spLocks noGrp="1"/>
          </p:cNvSpPr>
          <p:nvPr>
            <p:ph idx="1"/>
          </p:nvPr>
        </p:nvSpPr>
        <p:spPr/>
        <p:txBody>
          <a:bodyPr/>
          <a:lstStyle/>
          <a:p>
            <a:r>
              <a:rPr lang="en-US" dirty="0"/>
              <a:t>a high-level interface to the open source JavaScript graphing library </a:t>
            </a:r>
            <a:r>
              <a:rPr lang="en-US" dirty="0">
                <a:hlinkClick r:id="rId2"/>
              </a:rPr>
              <a:t>plotly.js</a:t>
            </a:r>
            <a:r>
              <a:rPr lang="en-US" dirty="0"/>
              <a:t> (which powers </a:t>
            </a:r>
            <a:r>
              <a:rPr lang="en-US" dirty="0">
                <a:hlinkClick r:id="rId3"/>
              </a:rPr>
              <a:t>plot.ly</a:t>
            </a:r>
            <a:r>
              <a:rPr lang="en-US" dirty="0"/>
              <a:t>). </a:t>
            </a:r>
            <a:endParaRPr lang="en-US" dirty="0" smtClean="0"/>
          </a:p>
          <a:p>
            <a:r>
              <a:rPr lang="en-US" dirty="0" smtClean="0"/>
              <a:t>Can also wrap </a:t>
            </a:r>
            <a:r>
              <a:rPr lang="en-US" dirty="0" err="1" smtClean="0"/>
              <a:t>ggplot</a:t>
            </a:r>
            <a:r>
              <a:rPr lang="en-US" dirty="0" smtClean="0"/>
              <a:t> inside </a:t>
            </a:r>
            <a:r>
              <a:rPr lang="en-US" dirty="0" err="1" smtClean="0"/>
              <a:t>renderPlotly</a:t>
            </a:r>
            <a:r>
              <a:rPr lang="en-US" dirty="0" smtClean="0"/>
              <a:t>(); this will make your plot interactive (</a:t>
            </a:r>
            <a:r>
              <a:rPr lang="en-US" dirty="0" smtClean="0">
                <a:hlinkClick r:id="rId4"/>
              </a:rPr>
              <a:t>link</a:t>
            </a:r>
            <a:r>
              <a:rPr lang="en-US" dirty="0" smtClean="0"/>
              <a:t>)</a:t>
            </a:r>
          </a:p>
          <a:p>
            <a:r>
              <a:rPr lang="en-US" dirty="0" smtClean="0"/>
              <a:t>Comprehensive guide (</a:t>
            </a:r>
            <a:r>
              <a:rPr lang="en-US" dirty="0" smtClean="0">
                <a:hlinkClick r:id="rId5"/>
              </a:rPr>
              <a:t>here</a:t>
            </a:r>
            <a:r>
              <a:rPr lang="en-US" dirty="0" smtClean="0"/>
              <a:t>) </a:t>
            </a:r>
          </a:p>
          <a:p>
            <a:r>
              <a:rPr lang="en-US" dirty="0" smtClean="0"/>
              <a:t>Basic code:</a:t>
            </a:r>
          </a:p>
          <a:p>
            <a:pPr marL="457200" lvl="1" indent="0">
              <a:spcBef>
                <a:spcPts val="0"/>
              </a:spcBef>
              <a:spcAft>
                <a:spcPts val="0"/>
              </a:spcAft>
              <a:buNone/>
            </a:pPr>
            <a:r>
              <a:rPr lang="en-US" dirty="0"/>
              <a:t>library( </a:t>
            </a:r>
            <a:r>
              <a:rPr lang="en-US" dirty="0" err="1"/>
              <a:t>plotly</a:t>
            </a:r>
            <a:r>
              <a:rPr lang="en-US" dirty="0"/>
              <a:t> ) </a:t>
            </a:r>
            <a:endParaRPr lang="en-US" dirty="0" smtClean="0"/>
          </a:p>
          <a:p>
            <a:pPr marL="457200" lvl="1" indent="0">
              <a:spcBef>
                <a:spcPts val="0"/>
              </a:spcBef>
              <a:spcAft>
                <a:spcPts val="0"/>
              </a:spcAft>
              <a:buNone/>
            </a:pPr>
            <a:r>
              <a:rPr lang="en-US" dirty="0" smtClean="0"/>
              <a:t>p </a:t>
            </a:r>
            <a:r>
              <a:rPr lang="en-US" dirty="0"/>
              <a:t>&lt;- </a:t>
            </a:r>
            <a:r>
              <a:rPr lang="en-US" b="1" dirty="0" err="1"/>
              <a:t>plot_ly</a:t>
            </a:r>
            <a:r>
              <a:rPr lang="en-US" dirty="0"/>
              <a:t> </a:t>
            </a:r>
            <a:r>
              <a:rPr lang="en-US" dirty="0" smtClean="0"/>
              <a:t>(</a:t>
            </a:r>
          </a:p>
          <a:p>
            <a:pPr marL="457200" lvl="1" indent="0">
              <a:spcBef>
                <a:spcPts val="0"/>
              </a:spcBef>
              <a:spcAft>
                <a:spcPts val="0"/>
              </a:spcAft>
              <a:buNone/>
            </a:pPr>
            <a:r>
              <a:rPr lang="en-US" dirty="0" smtClean="0"/>
              <a:t>x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y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mode </a:t>
            </a:r>
            <a:r>
              <a:rPr lang="en-US" dirty="0"/>
              <a:t>= ‘markers’ </a:t>
            </a:r>
            <a:r>
              <a:rPr lang="en-US" dirty="0" smtClean="0"/>
              <a:t>)</a:t>
            </a:r>
          </a:p>
          <a:p>
            <a:pPr marL="457200" lvl="1" indent="0">
              <a:spcBef>
                <a:spcPts val="0"/>
              </a:spcBef>
              <a:spcAft>
                <a:spcPts val="0"/>
              </a:spcAft>
              <a:buNone/>
            </a:pPr>
            <a:r>
              <a:rPr lang="en-US" dirty="0" smtClean="0"/>
              <a:t>P or print(p)</a:t>
            </a:r>
            <a:endParaRPr lang="en-US" dirty="0"/>
          </a:p>
        </p:txBody>
      </p:sp>
      <p:pic>
        <p:nvPicPr>
          <p:cNvPr id="4" name="Picture 3"/>
          <p:cNvPicPr>
            <a:picLocks noChangeAspect="1"/>
          </p:cNvPicPr>
          <p:nvPr/>
        </p:nvPicPr>
        <p:blipFill>
          <a:blip r:embed="rId6"/>
          <a:stretch>
            <a:fillRect/>
          </a:stretch>
        </p:blipFill>
        <p:spPr>
          <a:xfrm>
            <a:off x="8726702" y="1091146"/>
            <a:ext cx="2152650" cy="5248275"/>
          </a:xfrm>
          <a:prstGeom prst="rect">
            <a:avLst/>
          </a:prstGeom>
        </p:spPr>
      </p:pic>
    </p:spTree>
    <p:extLst>
      <p:ext uri="{BB962C8B-B14F-4D97-AF65-F5344CB8AC3E}">
        <p14:creationId xmlns:p14="http://schemas.microsoft.com/office/powerpoint/2010/main" val="783449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10" name="Picture 9"/>
          <p:cNvPicPr>
            <a:picLocks noChangeAspect="1"/>
          </p:cNvPicPr>
          <p:nvPr/>
        </p:nvPicPr>
        <p:blipFill rotWithShape="1">
          <a:blip r:embed="rId2"/>
          <a:srcRect l="2749" r="2495"/>
          <a:stretch/>
        </p:blipFill>
        <p:spPr>
          <a:xfrm>
            <a:off x="108857" y="1587536"/>
            <a:ext cx="12083143" cy="3607482"/>
          </a:xfrm>
          <a:prstGeom prst="rect">
            <a:avLst/>
          </a:prstGeom>
        </p:spPr>
      </p:pic>
    </p:spTree>
    <p:extLst>
      <p:ext uri="{BB962C8B-B14F-4D97-AF65-F5344CB8AC3E}">
        <p14:creationId xmlns:p14="http://schemas.microsoft.com/office/powerpoint/2010/main" val="616111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090" y="1294112"/>
            <a:ext cx="7674634" cy="4933693"/>
          </a:xfrm>
          <a:prstGeom prst="rect">
            <a:avLst/>
          </a:prstGeom>
        </p:spPr>
      </p:pic>
    </p:spTree>
    <p:extLst>
      <p:ext uri="{BB962C8B-B14F-4D97-AF65-F5344CB8AC3E}">
        <p14:creationId xmlns:p14="http://schemas.microsoft.com/office/powerpoint/2010/main" val="521001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 </a:t>
            </a:r>
            <a:r>
              <a:rPr lang="en-US" dirty="0" err="1"/>
              <a:t>D</a:t>
            </a:r>
            <a:r>
              <a:rPr lang="en-US" dirty="0" err="1" smtClean="0"/>
              <a:t>atatable</a:t>
            </a:r>
            <a:endParaRPr lang="en-US" dirty="0"/>
          </a:p>
        </p:txBody>
      </p:sp>
      <p:sp>
        <p:nvSpPr>
          <p:cNvPr id="3" name="Content Placeholder 2"/>
          <p:cNvSpPr>
            <a:spLocks noGrp="1"/>
          </p:cNvSpPr>
          <p:nvPr>
            <p:ph idx="1"/>
          </p:nvPr>
        </p:nvSpPr>
        <p:spPr>
          <a:xfrm>
            <a:off x="446315" y="1463040"/>
            <a:ext cx="5015371" cy="4770098"/>
          </a:xfrm>
        </p:spPr>
        <p:txBody>
          <a:bodyPr/>
          <a:lstStyle/>
          <a:p>
            <a:r>
              <a:rPr lang="en-US" sz="1400" dirty="0"/>
              <a:t>DT: An R interface to the </a:t>
            </a:r>
            <a:r>
              <a:rPr lang="en-US" sz="1400" dirty="0" err="1"/>
              <a:t>DataTables</a:t>
            </a:r>
            <a:r>
              <a:rPr lang="en-US" sz="1400" dirty="0"/>
              <a:t> library</a:t>
            </a:r>
          </a:p>
          <a:p>
            <a:r>
              <a:rPr lang="en-US" sz="1400" dirty="0"/>
              <a:t>The R package </a:t>
            </a:r>
            <a:r>
              <a:rPr lang="en-US" sz="1400" b="1" dirty="0"/>
              <a:t>DT</a:t>
            </a:r>
            <a:r>
              <a:rPr lang="en-US" sz="1400" dirty="0"/>
              <a:t> provides an R interface to the JavaScript library </a:t>
            </a:r>
            <a:r>
              <a:rPr lang="en-US" sz="1400" b="1" dirty="0" err="1" smtClean="0">
                <a:hlinkClick r:id="rId2"/>
              </a:rPr>
              <a:t>DataTables</a:t>
            </a:r>
            <a:endParaRPr lang="en-US" sz="1400" b="1" dirty="0" smtClean="0"/>
          </a:p>
          <a:p>
            <a:r>
              <a:rPr lang="en-US" sz="1400" dirty="0"/>
              <a:t>R data objects (matrices or data frames) can be displayed as tables on HTML pages, and </a:t>
            </a:r>
            <a:r>
              <a:rPr lang="en-US" sz="1400" b="1" dirty="0" err="1"/>
              <a:t>DataTables</a:t>
            </a:r>
            <a:r>
              <a:rPr lang="en-US" sz="1400" dirty="0"/>
              <a:t> provides filtering, pagination, sorting, and many other features in the </a:t>
            </a:r>
            <a:r>
              <a:rPr lang="en-US" sz="1400" dirty="0" smtClean="0"/>
              <a:t>tables</a:t>
            </a:r>
          </a:p>
          <a:p>
            <a:r>
              <a:rPr lang="en-US" sz="1400" dirty="0"/>
              <a:t>You may install the stable version from CRAN, or the development version using </a:t>
            </a:r>
            <a:r>
              <a:rPr lang="en-US" sz="1400" b="1" dirty="0" err="1"/>
              <a:t>devtools</a:t>
            </a:r>
            <a:r>
              <a:rPr lang="en-US" sz="1400" b="1" dirty="0"/>
              <a:t>::</a:t>
            </a:r>
            <a:r>
              <a:rPr lang="en-US" sz="1400" b="1" dirty="0" err="1"/>
              <a:t>install_github</a:t>
            </a:r>
            <a:r>
              <a:rPr lang="en-US" sz="1400" b="1" dirty="0"/>
              <a:t>('</a:t>
            </a:r>
            <a:r>
              <a:rPr lang="en-US" sz="1400" b="1" dirty="0" err="1"/>
              <a:t>rstudio</a:t>
            </a:r>
            <a:r>
              <a:rPr lang="en-US" sz="1400" b="1" dirty="0"/>
              <a:t>/DT</a:t>
            </a:r>
            <a:r>
              <a:rPr lang="en-US" sz="1400" b="1" dirty="0" smtClean="0"/>
              <a:t>') </a:t>
            </a:r>
          </a:p>
          <a:p>
            <a:r>
              <a:rPr lang="en-US" sz="1400" dirty="0"/>
              <a:t>The main function in this package is </a:t>
            </a:r>
            <a:r>
              <a:rPr lang="en-US" sz="1400" b="1" dirty="0" err="1"/>
              <a:t>datatable</a:t>
            </a:r>
            <a:r>
              <a:rPr lang="en-US" sz="1400" b="1" dirty="0"/>
              <a:t>(). </a:t>
            </a:r>
            <a:r>
              <a:rPr lang="en-US" sz="1400" dirty="0"/>
              <a:t>It creates an HTML widget to display R data objects with </a:t>
            </a:r>
            <a:r>
              <a:rPr lang="en-US" sz="1400" dirty="0" err="1"/>
              <a:t>DataTables</a:t>
            </a:r>
            <a:r>
              <a:rPr lang="en-US" sz="1400" dirty="0"/>
              <a:t>.</a:t>
            </a:r>
            <a:endParaRPr lang="en-US" sz="1400" dirty="0" smtClean="0"/>
          </a:p>
          <a:p>
            <a:endParaRPr lang="en-US" dirty="0"/>
          </a:p>
        </p:txBody>
      </p:sp>
      <p:pic>
        <p:nvPicPr>
          <p:cNvPr id="6" name="Picture 5"/>
          <p:cNvPicPr>
            <a:picLocks noChangeAspect="1"/>
          </p:cNvPicPr>
          <p:nvPr/>
        </p:nvPicPr>
        <p:blipFill rotWithShape="1">
          <a:blip r:embed="rId3"/>
          <a:srcRect t="5285"/>
          <a:stretch/>
        </p:blipFill>
        <p:spPr>
          <a:xfrm>
            <a:off x="5461686" y="1336761"/>
            <a:ext cx="6730314" cy="4196448"/>
          </a:xfrm>
          <a:prstGeom prst="rect">
            <a:avLst/>
          </a:prstGeom>
        </p:spPr>
      </p:pic>
    </p:spTree>
    <p:extLst>
      <p:ext uri="{BB962C8B-B14F-4D97-AF65-F5344CB8AC3E}">
        <p14:creationId xmlns:p14="http://schemas.microsoft.com/office/powerpoint/2010/main" val="10744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42620" y="1226357"/>
            <a:ext cx="4900386" cy="334508"/>
          </a:xfrm>
        </p:spPr>
        <p:txBody>
          <a:bodyPr/>
          <a:lstStyle/>
          <a:p>
            <a:r>
              <a:rPr lang="en-US" dirty="0"/>
              <a:t>minimal </a:t>
            </a:r>
            <a:r>
              <a:rPr lang="en-US" dirty="0" smtClean="0"/>
              <a:t>example 1</a:t>
            </a:r>
            <a:endParaRPr lang="en-US" dirty="0"/>
          </a:p>
        </p:txBody>
      </p:sp>
      <p:sp>
        <p:nvSpPr>
          <p:cNvPr id="10" name="Text Placeholder 9"/>
          <p:cNvSpPr>
            <a:spLocks noGrp="1"/>
          </p:cNvSpPr>
          <p:nvPr>
            <p:ph type="body" sz="quarter" idx="18"/>
          </p:nvPr>
        </p:nvSpPr>
        <p:spPr>
          <a:xfrm>
            <a:off x="6533248" y="5574061"/>
            <a:ext cx="4900386" cy="883020"/>
          </a:xfrm>
        </p:spPr>
        <p:txBody>
          <a:bodyPr/>
          <a:lstStyle/>
          <a:p>
            <a:r>
              <a:rPr lang="en-US" dirty="0"/>
              <a:t>More complex </a:t>
            </a:r>
            <a:r>
              <a:rPr lang="en-US" dirty="0" smtClean="0"/>
              <a:t>example/ </a:t>
            </a:r>
            <a:r>
              <a:rPr lang="en-US" dirty="0"/>
              <a:t>demo of other functionalities</a:t>
            </a:r>
            <a:r>
              <a:rPr lang="en-US" dirty="0" smtClean="0"/>
              <a:t>:</a:t>
            </a:r>
            <a:endParaRPr lang="en-US" dirty="0"/>
          </a:p>
          <a:p>
            <a:r>
              <a:rPr lang="en-US" dirty="0">
                <a:hlinkClick r:id="rId3"/>
              </a:rPr>
              <a:t>https://gallery.shinyapps.io/012-datatables/</a:t>
            </a:r>
            <a:r>
              <a:rPr lang="en-US" dirty="0"/>
              <a:t> </a:t>
            </a:r>
          </a:p>
        </p:txBody>
      </p:sp>
      <p:sp>
        <p:nvSpPr>
          <p:cNvPr id="3" name="Title 2"/>
          <p:cNvSpPr>
            <a:spLocks noGrp="1"/>
          </p:cNvSpPr>
          <p:nvPr>
            <p:ph type="title"/>
          </p:nvPr>
        </p:nvSpPr>
        <p:spPr/>
        <p:txBody>
          <a:bodyPr/>
          <a:lstStyle/>
          <a:p>
            <a:r>
              <a:rPr lang="en-US" dirty="0" err="1" smtClean="0"/>
              <a:t>DataTables</a:t>
            </a:r>
            <a:endParaRPr lang="en-US" dirty="0"/>
          </a:p>
        </p:txBody>
      </p:sp>
      <p:sp>
        <p:nvSpPr>
          <p:cNvPr id="5" name="Rectangle 1"/>
          <p:cNvSpPr>
            <a:spLocks noGrp="1" noChangeArrowheads="1"/>
          </p:cNvSpPr>
          <p:nvPr>
            <p:ph idx="4294967295"/>
          </p:nvPr>
        </p:nvSpPr>
        <p:spPr bwMode="auto">
          <a:xfrm>
            <a:off x="608522" y="1696076"/>
            <a:ext cx="4991100" cy="3877985"/>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library(DT)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&lt;-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fluidPage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h2("The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dataTableOutput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&lt;- function(input, output)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output$mytable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&lt;-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renderDataTable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shinyApp</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a:t>
            </a:r>
          </a:p>
        </p:txBody>
      </p:sp>
      <p:pic>
        <p:nvPicPr>
          <p:cNvPr id="4" name="Picture 3"/>
          <p:cNvPicPr>
            <a:picLocks noChangeAspect="1"/>
          </p:cNvPicPr>
          <p:nvPr/>
        </p:nvPicPr>
        <p:blipFill>
          <a:blip r:embed="rId4"/>
          <a:stretch>
            <a:fillRect/>
          </a:stretch>
        </p:blipFill>
        <p:spPr>
          <a:xfrm>
            <a:off x="7090460" y="3077802"/>
            <a:ext cx="3952875" cy="2257425"/>
          </a:xfrm>
          <a:prstGeom prst="rect">
            <a:avLst/>
          </a:prstGeom>
        </p:spPr>
      </p:pic>
      <p:pic>
        <p:nvPicPr>
          <p:cNvPr id="6" name="Picture 5"/>
          <p:cNvPicPr>
            <a:picLocks noChangeAspect="1"/>
          </p:cNvPicPr>
          <p:nvPr/>
        </p:nvPicPr>
        <p:blipFill rotWithShape="1">
          <a:blip r:embed="rId5"/>
          <a:srcRect t="13475"/>
          <a:stretch/>
        </p:blipFill>
        <p:spPr>
          <a:xfrm>
            <a:off x="6533248" y="1318054"/>
            <a:ext cx="5067300" cy="1664774"/>
          </a:xfrm>
          <a:prstGeom prst="rect">
            <a:avLst/>
          </a:prstGeom>
        </p:spPr>
      </p:pic>
      <p:sp>
        <p:nvSpPr>
          <p:cNvPr id="8" name="TextBox 7"/>
          <p:cNvSpPr txBox="1"/>
          <p:nvPr/>
        </p:nvSpPr>
        <p:spPr>
          <a:xfrm>
            <a:off x="332900" y="5709272"/>
            <a:ext cx="5733535" cy="1200329"/>
          </a:xfrm>
          <a:prstGeom prst="rect">
            <a:avLst/>
          </a:prstGeom>
          <a:noFill/>
        </p:spPr>
        <p:txBody>
          <a:bodyPr wrap="square" rtlCol="0">
            <a:spAutoFit/>
          </a:bodyPr>
          <a:lstStyle/>
          <a:p>
            <a:r>
              <a:rPr lang="en-US" dirty="0">
                <a:hlinkClick r:id="rId6"/>
              </a:rPr>
              <a:t>https://cran.r-project.org/web/packages/data.table/vignettes/datatable-intro.html</a:t>
            </a:r>
            <a:r>
              <a:rPr lang="en-US" dirty="0"/>
              <a:t> </a:t>
            </a:r>
          </a:p>
          <a:p>
            <a:endParaRPr lang="en-US" dirty="0"/>
          </a:p>
        </p:txBody>
      </p:sp>
    </p:spTree>
    <p:extLst>
      <p:ext uri="{BB962C8B-B14F-4D97-AF65-F5344CB8AC3E}">
        <p14:creationId xmlns:p14="http://schemas.microsoft.com/office/powerpoint/2010/main" val="33639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sz="2400" dirty="0" smtClean="0"/>
              <a:t>Outline</a:t>
            </a:r>
          </a:p>
          <a:p>
            <a:pPr lvl="1"/>
            <a:r>
              <a:rPr lang="en-US" dirty="0"/>
              <a:t>Layout options</a:t>
            </a:r>
          </a:p>
          <a:p>
            <a:pPr lvl="1"/>
            <a:r>
              <a:rPr lang="en-US" dirty="0"/>
              <a:t>Themes &amp; dashboards</a:t>
            </a:r>
          </a:p>
          <a:p>
            <a:pPr lvl="1"/>
            <a:r>
              <a:rPr lang="en-US" dirty="0"/>
              <a:t>HTML formatting</a:t>
            </a:r>
          </a:p>
          <a:p>
            <a:pPr lvl="1"/>
            <a:r>
              <a:rPr lang="en-US" dirty="0"/>
              <a:t>Mapping with Leaflet</a:t>
            </a:r>
          </a:p>
          <a:p>
            <a:pPr lvl="1"/>
            <a:r>
              <a:rPr lang="en-US" dirty="0"/>
              <a:t>Plots with </a:t>
            </a:r>
            <a:r>
              <a:rPr lang="en-US" dirty="0" err="1"/>
              <a:t>plotly</a:t>
            </a:r>
            <a:r>
              <a:rPr lang="en-US" dirty="0"/>
              <a:t> and </a:t>
            </a:r>
            <a:r>
              <a:rPr lang="en-US" dirty="0" err="1"/>
              <a:t>ggplot</a:t>
            </a:r>
            <a:endParaRPr lang="en-US" dirty="0"/>
          </a:p>
          <a:p>
            <a:pPr lvl="1"/>
            <a:r>
              <a:rPr lang="en-US" dirty="0"/>
              <a:t>Tables with </a:t>
            </a:r>
            <a:r>
              <a:rPr lang="en-US" dirty="0" err="1"/>
              <a:t>Datatable</a:t>
            </a:r>
            <a:r>
              <a:rPr lang="en-US" dirty="0"/>
              <a:t> </a:t>
            </a:r>
          </a:p>
          <a:p>
            <a:pPr lvl="1"/>
            <a:endParaRPr lang="en-US" dirty="0" smtClean="0"/>
          </a:p>
          <a:p>
            <a:pPr lvl="1"/>
            <a:endParaRPr lang="en-US" dirty="0" smtClean="0"/>
          </a:p>
          <a:p>
            <a:pPr lvl="1"/>
            <a:endParaRPr lang="en-US" dirty="0"/>
          </a:p>
        </p:txBody>
      </p:sp>
      <p:pic>
        <p:nvPicPr>
          <p:cNvPr id="8" name="Picture Placeholder 6"/>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044" y="1463040"/>
            <a:ext cx="4836160" cy="3108960"/>
          </a:xfrm>
          <a:prstGeom prst="rect">
            <a:avLst/>
          </a:prstGeom>
        </p:spPr>
      </p:pic>
    </p:spTree>
    <p:extLst>
      <p:ext uri="{BB962C8B-B14F-4D97-AF65-F5344CB8AC3E}">
        <p14:creationId xmlns:p14="http://schemas.microsoft.com/office/powerpoint/2010/main" val="3537949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12316563" cy="7065818"/>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b="1" dirty="0">
              <a:solidFill>
                <a:schemeClr val="bg1">
                  <a:alpha val="0"/>
                </a:schemeClr>
              </a:solidFill>
            </a:endParaRPr>
          </a:p>
        </p:txBody>
      </p:sp>
      <p:sp>
        <p:nvSpPr>
          <p:cNvPr id="12" name="Rectangle 11" descr="Lower accent block for slide image">
            <a:extLst>
              <a:ext uri="{FF2B5EF4-FFF2-40B4-BE49-F238E27FC236}">
                <a16:creationId xmlns:a16="http://schemas.microsoft.com/office/drawing/2014/main" id="{D7F67FDF-D697-3249-AD21-75F6353FFBA5}"/>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08218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p:txBody>
          <a:bodyPr/>
          <a:lstStyle/>
          <a:p>
            <a:r>
              <a:rPr lang="en-US" dirty="0" smtClean="0"/>
              <a:t>Outline</a:t>
            </a:r>
          </a:p>
          <a:p>
            <a:pPr lvl="1"/>
            <a:r>
              <a:rPr lang="en-US" dirty="0" err="1" smtClean="0"/>
              <a:t>renderUI</a:t>
            </a:r>
            <a:r>
              <a:rPr lang="en-US" dirty="0" smtClean="0"/>
              <a:t> function, </a:t>
            </a:r>
            <a:r>
              <a:rPr lang="en-US" dirty="0" err="1" smtClean="0"/>
              <a:t>conditionalPanels</a:t>
            </a:r>
            <a:r>
              <a:rPr lang="en-US" dirty="0" smtClean="0"/>
              <a:t>, Observers and reactive filtering</a:t>
            </a:r>
          </a:p>
          <a:p>
            <a:pPr lvl="1"/>
            <a:r>
              <a:rPr lang="en-US" dirty="0" smtClean="0"/>
              <a:t>Reactive plotting/filtering – tagging app, code to allow you to chose your plot parameters</a:t>
            </a:r>
          </a:p>
          <a:p>
            <a:pPr lvl="1"/>
            <a:r>
              <a:rPr lang="en-US" dirty="0"/>
              <a:t>T</a:t>
            </a:r>
            <a:r>
              <a:rPr lang="en-US" dirty="0" smtClean="0"/>
              <a:t>ips </a:t>
            </a:r>
            <a:r>
              <a:rPr lang="en-US" dirty="0"/>
              <a:t>and tricks</a:t>
            </a:r>
            <a:endParaRPr lang="en-US" dirty="0" smtClean="0"/>
          </a:p>
          <a:p>
            <a:pPr lvl="2">
              <a:buFontTx/>
              <a:buChar char="-"/>
            </a:pPr>
            <a:r>
              <a:rPr lang="en-US" dirty="0" smtClean="0"/>
              <a:t>Additional resources </a:t>
            </a:r>
          </a:p>
          <a:p>
            <a:pPr lvl="1"/>
            <a:r>
              <a:rPr lang="en-US" dirty="0"/>
              <a:t>App </a:t>
            </a:r>
            <a:r>
              <a:rPr lang="en-US" dirty="0" smtClean="0"/>
              <a:t>troubleshooting -BYOA</a:t>
            </a:r>
          </a:p>
          <a:p>
            <a:pPr lvl="1"/>
            <a:endParaRPr lang="en-US" dirty="0" smtClean="0"/>
          </a:p>
          <a:p>
            <a:pPr lvl="1"/>
            <a:endParaRPr lang="en-US" dirty="0"/>
          </a:p>
        </p:txBody>
      </p:sp>
    </p:spTree>
    <p:extLst>
      <p:ext uri="{BB962C8B-B14F-4D97-AF65-F5344CB8AC3E}">
        <p14:creationId xmlns:p14="http://schemas.microsoft.com/office/powerpoint/2010/main" val="148436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z="1800" dirty="0" err="1" smtClean="0"/>
              <a:t>fluidPage</a:t>
            </a:r>
            <a:endParaRPr lang="en-US" sz="1800" dirty="0"/>
          </a:p>
        </p:txBody>
      </p:sp>
      <p:sp>
        <p:nvSpPr>
          <p:cNvPr id="10" name="Text Placeholder 9"/>
          <p:cNvSpPr>
            <a:spLocks noGrp="1"/>
          </p:cNvSpPr>
          <p:nvPr>
            <p:ph type="body" sz="quarter" idx="17"/>
          </p:nvPr>
        </p:nvSpPr>
        <p:spPr/>
        <p:txBody>
          <a:bodyPr/>
          <a:lstStyle/>
          <a:p>
            <a:pPr marL="285750" indent="-285750">
              <a:buFont typeface="Arial" panose="020B0604020202020204" pitchFamily="34" charset="0"/>
              <a:buChar char="•"/>
            </a:pPr>
            <a:r>
              <a:rPr lang="en-US" sz="1600" dirty="0" smtClean="0"/>
              <a:t>Most used and very flexible</a:t>
            </a:r>
          </a:p>
          <a:p>
            <a:pPr marL="285750" indent="-285750">
              <a:buFont typeface="Arial" panose="020B0604020202020204" pitchFamily="34" charset="0"/>
              <a:buChar char="•"/>
            </a:pPr>
            <a:r>
              <a:rPr lang="en-US" sz="1600" b="1" dirty="0" err="1" smtClean="0"/>
              <a:t>titlePanel</a:t>
            </a:r>
            <a:r>
              <a:rPr lang="en-US" sz="1600" dirty="0" smtClean="0"/>
              <a:t> and </a:t>
            </a:r>
            <a:r>
              <a:rPr lang="en-US" sz="1600" b="1" dirty="0" err="1" smtClean="0"/>
              <a:t>sidebarLayout</a:t>
            </a:r>
            <a:r>
              <a:rPr lang="en-US" sz="1600" dirty="0" smtClean="0"/>
              <a:t> are most commonly used elements to add.</a:t>
            </a:r>
          </a:p>
          <a:p>
            <a:pPr marL="285750" indent="-285750">
              <a:buFont typeface="Arial" panose="020B0604020202020204" pitchFamily="34" charset="0"/>
              <a:buChar char="•"/>
            </a:pPr>
            <a:r>
              <a:rPr lang="en-US" sz="1600" dirty="0" err="1"/>
              <a:t>Organise</a:t>
            </a:r>
            <a:r>
              <a:rPr lang="en-US" sz="1600" dirty="0"/>
              <a:t> panels and elements into a layout using a layout function with elements as arguments.</a:t>
            </a:r>
          </a:p>
          <a:p>
            <a:pPr marL="285750" indent="-285750">
              <a:buFont typeface="Arial" panose="020B0604020202020204" pitchFamily="34" charset="0"/>
              <a:buChar char="•"/>
            </a:pPr>
            <a:r>
              <a:rPr lang="en-US" sz="1600" dirty="0" smtClean="0"/>
              <a:t>Combine multiple elements using different panel functions.</a:t>
            </a:r>
          </a:p>
          <a:p>
            <a:pPr marL="285750" indent="-285750">
              <a:buFont typeface="Arial" panose="020B0604020202020204" pitchFamily="34" charset="0"/>
              <a:buChar char="•"/>
            </a:pPr>
            <a:r>
              <a:rPr lang="en-US" sz="1600" dirty="0" smtClean="0"/>
              <a:t>Can nest functions within one another.</a:t>
            </a:r>
          </a:p>
        </p:txBody>
      </p:sp>
      <p:sp>
        <p:nvSpPr>
          <p:cNvPr id="6" name="Title 5"/>
          <p:cNvSpPr>
            <a:spLocks noGrp="1"/>
          </p:cNvSpPr>
          <p:nvPr>
            <p:ph type="title"/>
          </p:nvPr>
        </p:nvSpPr>
        <p:spPr/>
        <p:txBody>
          <a:bodyPr/>
          <a:lstStyle/>
          <a:p>
            <a:r>
              <a:rPr lang="en-US" dirty="0" smtClean="0"/>
              <a:t>Layout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426" y="2156688"/>
            <a:ext cx="5501418" cy="2725278"/>
          </a:xfrm>
          <a:prstGeom prst="rect">
            <a:avLst/>
          </a:prstGeom>
        </p:spPr>
      </p:pic>
    </p:spTree>
    <p:extLst>
      <p:ext uri="{BB962C8B-B14F-4D97-AF65-F5344CB8AC3E}">
        <p14:creationId xmlns:p14="http://schemas.microsoft.com/office/powerpoint/2010/main" val="2933761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code examples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97" y="1377521"/>
            <a:ext cx="10058400" cy="4787153"/>
          </a:xfrm>
          <a:prstGeom prst="rect">
            <a:avLst/>
          </a:prstGeom>
        </p:spPr>
      </p:pic>
    </p:spTree>
    <p:extLst>
      <p:ext uri="{BB962C8B-B14F-4D97-AF65-F5344CB8AC3E}">
        <p14:creationId xmlns:p14="http://schemas.microsoft.com/office/powerpoint/2010/main" val="1392171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en-US" dirty="0" smtClean="0"/>
              <a:t>Bootstrap 2 grid system</a:t>
            </a:r>
          </a:p>
          <a:p>
            <a:r>
              <a:rPr lang="en-US" dirty="0"/>
              <a:t>t</a:t>
            </a:r>
            <a:r>
              <a:rPr lang="en-US" dirty="0" smtClean="0"/>
              <a:t>wo types; </a:t>
            </a:r>
            <a:r>
              <a:rPr lang="en-US" b="1" dirty="0" smtClean="0"/>
              <a:t>fluid</a:t>
            </a:r>
            <a:r>
              <a:rPr lang="en-US" dirty="0" smtClean="0"/>
              <a:t> and fixed</a:t>
            </a:r>
          </a:p>
          <a:p>
            <a:r>
              <a:rPr lang="en-US" dirty="0" smtClean="0"/>
              <a:t>Both use flexibly sub-</a:t>
            </a:r>
            <a:r>
              <a:rPr lang="en-US" dirty="0" err="1" smtClean="0"/>
              <a:t>divisable</a:t>
            </a:r>
            <a:r>
              <a:rPr lang="en-US" dirty="0" smtClean="0"/>
              <a:t> 12-column grid for layout</a:t>
            </a:r>
          </a:p>
          <a:p>
            <a:r>
              <a:rPr lang="en-US" b="1" dirty="0"/>
              <a:t>F</a:t>
            </a:r>
            <a:r>
              <a:rPr lang="en-US" b="1" dirty="0" smtClean="0"/>
              <a:t>luid </a:t>
            </a:r>
            <a:r>
              <a:rPr lang="en-US" b="1" dirty="0"/>
              <a:t>system </a:t>
            </a:r>
            <a:r>
              <a:rPr lang="en-US" dirty="0" smtClean="0"/>
              <a:t>(</a:t>
            </a:r>
            <a:r>
              <a:rPr lang="en-US" dirty="0" err="1" smtClean="0"/>
              <a:t>i.e</a:t>
            </a:r>
            <a:r>
              <a:rPr lang="en-US" dirty="0" smtClean="0"/>
              <a:t> </a:t>
            </a:r>
            <a:r>
              <a:rPr lang="en-US" dirty="0" err="1" smtClean="0"/>
              <a:t>fluidPage</a:t>
            </a:r>
            <a:r>
              <a:rPr lang="en-US" dirty="0" smtClean="0"/>
              <a:t>() also the default for other Shiny functions)</a:t>
            </a:r>
            <a:r>
              <a:rPr lang="en-US" b="1" dirty="0" smtClean="0"/>
              <a:t> </a:t>
            </a:r>
            <a:r>
              <a:rPr lang="en-US" dirty="0" smtClean="0"/>
              <a:t>always </a:t>
            </a:r>
            <a:r>
              <a:rPr lang="en-US" dirty="0"/>
              <a:t>occupies the full width of the web page and re-sizes it’s components dynamically as the size of the page changes. </a:t>
            </a:r>
            <a:endParaRPr lang="en-US" dirty="0" smtClean="0"/>
          </a:p>
          <a:p>
            <a:pPr lvl="1"/>
            <a:r>
              <a:rPr lang="en-US" dirty="0" smtClean="0"/>
              <a:t>Create rows with </a:t>
            </a:r>
            <a:r>
              <a:rPr lang="en-US" dirty="0" err="1" smtClean="0"/>
              <a:t>fluidRow</a:t>
            </a:r>
            <a:r>
              <a:rPr lang="en-US" dirty="0" smtClean="0"/>
              <a:t>()</a:t>
            </a:r>
          </a:p>
          <a:p>
            <a:pPr lvl="1"/>
            <a:r>
              <a:rPr lang="en-US" dirty="0" smtClean="0"/>
              <a:t>Create columns with column()</a:t>
            </a:r>
          </a:p>
        </p:txBody>
      </p:sp>
      <p:pic>
        <p:nvPicPr>
          <p:cNvPr id="4" name="Picture 3"/>
          <p:cNvPicPr>
            <a:picLocks noChangeAspect="1"/>
          </p:cNvPicPr>
          <p:nvPr/>
        </p:nvPicPr>
        <p:blipFill>
          <a:blip r:embed="rId2"/>
          <a:stretch>
            <a:fillRect/>
          </a:stretch>
        </p:blipFill>
        <p:spPr>
          <a:xfrm>
            <a:off x="8732624" y="1463040"/>
            <a:ext cx="2887876" cy="4584153"/>
          </a:xfrm>
          <a:prstGeom prst="rect">
            <a:avLst/>
          </a:prstGeom>
        </p:spPr>
      </p:pic>
    </p:spTree>
    <p:extLst>
      <p:ext uri="{BB962C8B-B14F-4D97-AF65-F5344CB8AC3E}">
        <p14:creationId xmlns:p14="http://schemas.microsoft.com/office/powerpoint/2010/main" val="172498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6315" y="1463040"/>
            <a:ext cx="7236627" cy="4770098"/>
          </a:xfrm>
        </p:spPr>
        <p:txBody>
          <a:bodyPr/>
          <a:lstStyle/>
          <a:p>
            <a:pPr marL="342900" indent="-342900">
              <a:buFont typeface="+mj-lt"/>
              <a:buAutoNum type="arabicPeriod"/>
            </a:pPr>
            <a:r>
              <a:rPr lang="en-US" dirty="0"/>
              <a:t>Arrange columns using offset parameter to column</a:t>
            </a:r>
            <a:r>
              <a:rPr lang="en-US" dirty="0" smtClean="0"/>
              <a:t>()</a:t>
            </a:r>
          </a:p>
          <a:p>
            <a:endParaRPr lang="en-US" dirty="0"/>
          </a:p>
          <a:p>
            <a:endParaRPr lang="en-US" dirty="0" smtClean="0"/>
          </a:p>
          <a:p>
            <a:endParaRPr lang="en-US" dirty="0"/>
          </a:p>
          <a:p>
            <a:endParaRPr lang="en-US" dirty="0" smtClean="0"/>
          </a:p>
          <a:p>
            <a:pPr marL="342900" indent="-342900">
              <a:buFont typeface="+mj-lt"/>
              <a:buAutoNum type="arabicPeriod" startAt="2"/>
            </a:pPr>
            <a:r>
              <a:rPr lang="en-US" dirty="0" smtClean="0"/>
              <a:t>Column nesting; each nested level of columns should add up to 12 as fluid grid uses %, not pixels.</a:t>
            </a:r>
          </a:p>
          <a:p>
            <a:pPr marL="342900" indent="-342900">
              <a:buFont typeface="+mj-lt"/>
              <a:buAutoNum type="arabicPeriod" startAt="2"/>
            </a:pPr>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81" y="2108629"/>
            <a:ext cx="6724650" cy="1009650"/>
          </a:xfrm>
          <a:prstGeom prst="rect">
            <a:avLst/>
          </a:prstGeom>
        </p:spPr>
      </p:pic>
      <p:pic>
        <p:nvPicPr>
          <p:cNvPr id="10" name="Picture 9"/>
          <p:cNvPicPr>
            <a:picLocks noChangeAspect="1"/>
          </p:cNvPicPr>
          <p:nvPr/>
        </p:nvPicPr>
        <p:blipFill rotWithShape="1">
          <a:blip r:embed="rId3"/>
          <a:srcRect l="5235" r="9975"/>
          <a:stretch/>
        </p:blipFill>
        <p:spPr>
          <a:xfrm>
            <a:off x="7554097" y="1463040"/>
            <a:ext cx="2059460" cy="4238625"/>
          </a:xfrm>
          <a:prstGeom prst="rect">
            <a:avLst/>
          </a:prstGeom>
        </p:spPr>
      </p:pic>
      <p:pic>
        <p:nvPicPr>
          <p:cNvPr id="11" name="Picture 10"/>
          <p:cNvPicPr>
            <a:picLocks noChangeAspect="1"/>
          </p:cNvPicPr>
          <p:nvPr/>
        </p:nvPicPr>
        <p:blipFill rotWithShape="1">
          <a:blip r:embed="rId4"/>
          <a:srcRect t="1015" r="14515"/>
          <a:stretch/>
        </p:blipFill>
        <p:spPr>
          <a:xfrm>
            <a:off x="9909605" y="1463040"/>
            <a:ext cx="2035260" cy="46665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39" y="4909163"/>
            <a:ext cx="6743700" cy="1323975"/>
          </a:xfrm>
          <a:prstGeom prst="rect">
            <a:avLst/>
          </a:prstGeom>
        </p:spPr>
      </p:pic>
      <p:sp>
        <p:nvSpPr>
          <p:cNvPr id="13" name="Title 1"/>
          <p:cNvSpPr>
            <a:spLocks noGrp="1"/>
          </p:cNvSpPr>
          <p:nvPr>
            <p:ph type="title"/>
          </p:nvPr>
        </p:nvSpPr>
        <p:spPr>
          <a:xfrm>
            <a:off x="446314" y="500215"/>
            <a:ext cx="11174186" cy="590931"/>
          </a:xfrm>
        </p:spPr>
        <p:txBody>
          <a:bodyPr/>
          <a:lstStyle/>
          <a:p>
            <a:r>
              <a:rPr lang="en-US" dirty="0" smtClean="0"/>
              <a:t>Grid system</a:t>
            </a:r>
            <a:endParaRPr lang="en-US" dirty="0"/>
          </a:p>
        </p:txBody>
      </p:sp>
    </p:spTree>
    <p:extLst>
      <p:ext uri="{BB962C8B-B14F-4D97-AF65-F5344CB8AC3E}">
        <p14:creationId xmlns:p14="http://schemas.microsoft.com/office/powerpoint/2010/main" val="229388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a:xfrm>
            <a:off x="446315" y="1463040"/>
            <a:ext cx="11259653" cy="4770098"/>
          </a:xfrm>
        </p:spPr>
        <p:txBody>
          <a:bodyPr/>
          <a:lstStyle/>
          <a:p>
            <a:r>
              <a:rPr lang="en-US" dirty="0"/>
              <a:t>The fixed system occupies a fixed width of 940 pixels by default and the grid will also adapt to be 724px or 1170px </a:t>
            </a:r>
            <a:r>
              <a:rPr lang="en-US" dirty="0" smtClean="0"/>
              <a:t>wide when </a:t>
            </a:r>
            <a:r>
              <a:rPr lang="en-US" dirty="0"/>
              <a:t>Bootstrap responsive layout kicks in (e.g. when on a tablet</a:t>
            </a:r>
            <a:r>
              <a:rPr lang="en-US" dirty="0" smtClean="0"/>
              <a:t>).</a:t>
            </a:r>
          </a:p>
          <a:p>
            <a:r>
              <a:rPr lang="en-US" dirty="0"/>
              <a:t>The main benefit of a fixed grid is that it provides stronger guarantees about how users will see the various elements of your UI laid </a:t>
            </a:r>
            <a:r>
              <a:rPr lang="en-US" dirty="0" smtClean="0"/>
              <a:t>out.</a:t>
            </a:r>
          </a:p>
          <a:p>
            <a:r>
              <a:rPr lang="en-US" dirty="0"/>
              <a:t>Using fixed grids in Shiny works almost identically to fluid grids. Here are the differences to keep in mind</a:t>
            </a:r>
            <a:r>
              <a:rPr lang="en-US" dirty="0" smtClean="0"/>
              <a:t>:</a:t>
            </a:r>
            <a:endParaRPr lang="en-US" dirty="0"/>
          </a:p>
          <a:p>
            <a:pPr lvl="1"/>
            <a:r>
              <a:rPr lang="en-US" dirty="0"/>
              <a:t>You use the </a:t>
            </a:r>
            <a:r>
              <a:rPr lang="en-US" dirty="0" err="1"/>
              <a:t>fixedPage</a:t>
            </a:r>
            <a:r>
              <a:rPr lang="en-US" dirty="0"/>
              <a:t>() and </a:t>
            </a:r>
            <a:r>
              <a:rPr lang="en-US" dirty="0" err="1"/>
              <a:t>fixedRow</a:t>
            </a:r>
            <a:r>
              <a:rPr lang="en-US" dirty="0"/>
              <a:t>() functions to build the grid</a:t>
            </a:r>
            <a:r>
              <a:rPr lang="en-US" dirty="0" smtClean="0"/>
              <a:t>.</a:t>
            </a:r>
            <a:endParaRPr lang="en-US" dirty="0"/>
          </a:p>
          <a:p>
            <a:pPr lvl="1"/>
            <a:r>
              <a:rPr lang="en-US" dirty="0"/>
              <a:t>Rows can nest, but should always include a set of columns that add up to the number of columns of their parent (rather than resetting to 12 at each nesting level as they do in fluid grids).</a:t>
            </a:r>
          </a:p>
          <a:p>
            <a:endParaRPr lang="en-US" dirty="0"/>
          </a:p>
        </p:txBody>
      </p:sp>
    </p:spTree>
    <p:extLst>
      <p:ext uri="{BB962C8B-B14F-4D97-AF65-F5344CB8AC3E}">
        <p14:creationId xmlns:p14="http://schemas.microsoft.com/office/powerpoint/2010/main" val="192651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00891" y="1606731"/>
            <a:ext cx="9130938" cy="923330"/>
          </a:xfrm>
          <a:prstGeom prst="rect">
            <a:avLst/>
          </a:prstGeom>
          <a:noFill/>
        </p:spPr>
        <p:txBody>
          <a:bodyPr wrap="square" rtlCol="0">
            <a:spAutoFit/>
          </a:bodyPr>
          <a:lstStyle/>
          <a:p>
            <a:r>
              <a:rPr lang="en-US" dirty="0" smtClean="0"/>
              <a:t>Create a new </a:t>
            </a:r>
            <a:r>
              <a:rPr lang="en-US" dirty="0" err="1" smtClean="0"/>
              <a:t>RStudio</a:t>
            </a:r>
            <a:r>
              <a:rPr lang="en-US" dirty="0" smtClean="0"/>
              <a:t> project, </a:t>
            </a:r>
            <a:r>
              <a:rPr lang="en-US" dirty="0"/>
              <a:t>o</a:t>
            </a:r>
            <a:r>
              <a:rPr lang="en-US" dirty="0" smtClean="0"/>
              <a:t>pen a script and start building an app. </a:t>
            </a:r>
          </a:p>
          <a:p>
            <a:endParaRPr lang="en-US" dirty="0"/>
          </a:p>
          <a:p>
            <a:r>
              <a:rPr lang="en-US" dirty="0" smtClean="0"/>
              <a:t>Explore different layouts and then build a vertical layout inside a split layout </a:t>
            </a:r>
            <a:endParaRPr lang="en-US" dirty="0"/>
          </a:p>
        </p:txBody>
      </p:sp>
    </p:spTree>
    <p:extLst>
      <p:ext uri="{BB962C8B-B14F-4D97-AF65-F5344CB8AC3E}">
        <p14:creationId xmlns:p14="http://schemas.microsoft.com/office/powerpoint/2010/main" val="7728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7" id="{215D63C3-B139-4AD7-9F60-51396BC82D2C}" vid="{FAE53EBD-DCD0-4C4A-8B10-EB06EA236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23BE856-B6C2-4675-AE16-47A27D415D46}">
  <ds:schemaRefs>
    <ds:schemaRef ds:uri="http://schemas.microsoft.com/sharepoint/v3/contenttype/forms"/>
  </ds:schemaRefs>
</ds:datastoreItem>
</file>

<file path=customXml/itemProps2.xml><?xml version="1.0" encoding="utf-8"?>
<ds:datastoreItem xmlns:ds="http://schemas.openxmlformats.org/officeDocument/2006/customXml" ds:itemID="{67D8A4B1-1036-4F2B-9C1A-A86F68D3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439D9-8631-4FC1-BCE0-1BDB23425EE1}">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b0879af-3eba-417a-a55a-ffe6dcd6ca77"/>
    <ds:schemaRef ds:uri="http://purl.org/dc/elements/1.1/"/>
    <ds:schemaRef ds:uri="http://schemas.microsoft.com/office/2006/metadata/properties"/>
    <ds:schemaRef ds:uri="6dc4bcd6-49db-4c07-9060-8acfc67cef9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1462</Words>
  <Application>Microsoft Office PowerPoint</Application>
  <PresentationFormat>Widescreen</PresentationFormat>
  <Paragraphs>258</Paragraphs>
  <Slides>31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Courier New</vt:lpstr>
      <vt:lpstr>Source Code Pro</vt:lpstr>
      <vt:lpstr>Office Theme</vt:lpstr>
      <vt:lpstr>Shiny</vt:lpstr>
      <vt:lpstr>Outline </vt:lpstr>
      <vt:lpstr>Session 2</vt:lpstr>
      <vt:lpstr>Layout</vt:lpstr>
      <vt:lpstr>Layout code examples</vt:lpstr>
      <vt:lpstr>Grid system</vt:lpstr>
      <vt:lpstr>Grid system</vt:lpstr>
      <vt:lpstr>Grid System</vt:lpstr>
      <vt:lpstr>Now you…</vt:lpstr>
      <vt:lpstr>Layout</vt:lpstr>
      <vt:lpstr>Shinydashboard – dashboardPage()</vt:lpstr>
      <vt:lpstr>Responsive Layout</vt:lpstr>
      <vt:lpstr>Application Themes</vt:lpstr>
      <vt:lpstr>Shinythemes</vt:lpstr>
      <vt:lpstr>Now you…</vt:lpstr>
      <vt:lpstr>hint</vt:lpstr>
      <vt:lpstr>Adding content &amp; Formatting with html</vt:lpstr>
      <vt:lpstr>Images</vt:lpstr>
      <vt:lpstr>PowerPoint Presentation</vt:lpstr>
      <vt:lpstr>Adding links</vt:lpstr>
      <vt:lpstr>Now you…</vt:lpstr>
      <vt:lpstr>Mapping - leaflet </vt:lpstr>
      <vt:lpstr>PowerPoint Presentation</vt:lpstr>
      <vt:lpstr>Incorporating plots</vt:lpstr>
      <vt:lpstr>Interactive plots - Plotly</vt:lpstr>
      <vt:lpstr>Plotly – species dashboard</vt:lpstr>
      <vt:lpstr>Plotly – species dashboard</vt:lpstr>
      <vt:lpstr>Tables - Datatable</vt:lpstr>
      <vt:lpstr>DataTables</vt:lpstr>
      <vt:lpstr>Questions?</vt:lpstr>
      <vt:lpstr>Session 3</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2018-10-08T09:45:36Z</dcterms:created>
  <dcterms:modified xsi:type="dcterms:W3CDTF">2019-01-18T09:54:59Z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