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4" r:id="rId4"/>
  </p:sldMasterIdLst>
  <p:notesMasterIdLst>
    <p:notesMasterId r:id="rId45"/>
  </p:notesMasterIdLst>
  <p:handoutMasterIdLst>
    <p:handoutMasterId r:id="rId46"/>
  </p:handoutMasterIdLst>
  <p:sldIdLst>
    <p:sldId id="256" r:id="rId5"/>
    <p:sldId id="262" r:id="rId6"/>
    <p:sldId id="259" r:id="rId7"/>
    <p:sldId id="260" r:id="rId8"/>
    <p:sldId id="257" r:id="rId9"/>
    <p:sldId id="263" r:id="rId10"/>
    <p:sldId id="520" r:id="rId11"/>
    <p:sldId id="264" r:id="rId12"/>
    <p:sldId id="265" r:id="rId13"/>
    <p:sldId id="266" r:id="rId14"/>
    <p:sldId id="267" r:id="rId15"/>
    <p:sldId id="512" r:id="rId16"/>
    <p:sldId id="269" r:id="rId17"/>
    <p:sldId id="270" r:id="rId18"/>
    <p:sldId id="514" r:id="rId19"/>
    <p:sldId id="513" r:id="rId20"/>
    <p:sldId id="272" r:id="rId21"/>
    <p:sldId id="273" r:id="rId22"/>
    <p:sldId id="492" r:id="rId23"/>
    <p:sldId id="493" r:id="rId24"/>
    <p:sldId id="494" r:id="rId25"/>
    <p:sldId id="495" r:id="rId26"/>
    <p:sldId id="496" r:id="rId27"/>
    <p:sldId id="497" r:id="rId28"/>
    <p:sldId id="506" r:id="rId29"/>
    <p:sldId id="498" r:id="rId30"/>
    <p:sldId id="518" r:id="rId31"/>
    <p:sldId id="517" r:id="rId32"/>
    <p:sldId id="515" r:id="rId33"/>
    <p:sldId id="501" r:id="rId34"/>
    <p:sldId id="502" r:id="rId35"/>
    <p:sldId id="508" r:id="rId36"/>
    <p:sldId id="509" r:id="rId37"/>
    <p:sldId id="510" r:id="rId38"/>
    <p:sldId id="511" r:id="rId39"/>
    <p:sldId id="503" r:id="rId40"/>
    <p:sldId id="505" r:id="rId41"/>
    <p:sldId id="519" r:id="rId42"/>
    <p:sldId id="504" r:id="rId43"/>
    <p:sldId id="491" r:id="rId44"/>
  </p:sldIdLst>
  <p:sldSz cx="12192000" cy="6858000"/>
  <p:notesSz cx="6980238"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0" userDrawn="1">
          <p15:clr>
            <a:srgbClr val="A4A3A4"/>
          </p15:clr>
        </p15:guide>
        <p15:guide id="2" pos="385" userDrawn="1">
          <p15:clr>
            <a:srgbClr val="A4A3A4"/>
          </p15:clr>
        </p15:guide>
        <p15:guide id="3" orient="horz">
          <p15:clr>
            <a:srgbClr val="A4A3A4"/>
          </p15:clr>
        </p15:guide>
        <p15:guide id="4">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99"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kyra Adorno" initials="SA" lastIdx="11" clrIdx="0">
    <p:extLst>
      <p:ext uri="{19B8F6BF-5375-455C-9EA6-DF929625EA0E}">
        <p15:presenceInfo xmlns:p15="http://schemas.microsoft.com/office/powerpoint/2012/main" userId="S-1-5-21-2116825684-2010480077-1094980219-1072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97D0"/>
    <a:srgbClr val="0E3DAB"/>
    <a:srgbClr val="0048DB"/>
    <a:srgbClr val="0AE6FE"/>
    <a:srgbClr val="202359"/>
    <a:srgbClr val="CFCFCF"/>
    <a:srgbClr val="E6E6E6"/>
    <a:srgbClr val="DEDEDE"/>
    <a:srgbClr val="BFBFB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78" autoAdjust="0"/>
    <p:restoredTop sz="88152" autoAdjust="0"/>
  </p:normalViewPr>
  <p:slideViewPr>
    <p:cSldViewPr snapToGrid="0">
      <p:cViewPr varScale="1">
        <p:scale>
          <a:sx n="67" d="100"/>
          <a:sy n="67" d="100"/>
        </p:scale>
        <p:origin x="77" y="346"/>
      </p:cViewPr>
      <p:guideLst>
        <p:guide orient="horz" pos="1920"/>
        <p:guide pos="385"/>
        <p:guide orient="horz"/>
        <p:guide/>
      </p:guideLst>
    </p:cSldViewPr>
  </p:slideViewPr>
  <p:outlineViewPr>
    <p:cViewPr>
      <p:scale>
        <a:sx n="33" d="100"/>
        <a:sy n="33" d="100"/>
      </p:scale>
      <p:origin x="0" y="-3101"/>
    </p:cViewPr>
  </p:outlineViewPr>
  <p:notesTextViewPr>
    <p:cViewPr>
      <p:scale>
        <a:sx n="100" d="100"/>
        <a:sy n="100" d="100"/>
      </p:scale>
      <p:origin x="0" y="0"/>
    </p:cViewPr>
  </p:notesTextViewPr>
  <p:sorterViewPr>
    <p:cViewPr varScale="1">
      <p:scale>
        <a:sx n="100" d="100"/>
        <a:sy n="100" d="100"/>
      </p:scale>
      <p:origin x="0" y="-1688"/>
    </p:cViewPr>
  </p:sorterViewPr>
  <p:notesViewPr>
    <p:cSldViewPr snapToGrid="0">
      <p:cViewPr varScale="1">
        <p:scale>
          <a:sx n="63" d="100"/>
          <a:sy n="63" d="100"/>
        </p:scale>
        <p:origin x="3110" y="77"/>
      </p:cViewPr>
      <p:guideLst>
        <p:guide orient="horz" pos="2880"/>
        <p:guide pos="219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3396F-A231-4E32-BC67-4D8E545E15F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947F23C-244A-47A9-B4C7-81A6959EE2DE}">
      <dgm:prSet/>
      <dgm:spPr/>
      <dgm:t>
        <a:bodyPr/>
        <a:lstStyle/>
        <a:p>
          <a:pPr>
            <a:defRPr b="1"/>
          </a:pPr>
          <a:r>
            <a:rPr lang="en-CA" dirty="0"/>
            <a:t>Container Image Scanning will solve:</a:t>
          </a:r>
          <a:endParaRPr lang="en-US" dirty="0"/>
        </a:p>
      </dgm:t>
    </dgm:pt>
    <dgm:pt modelId="{AB47B9C2-3172-477E-A253-29AC16254982}" type="parTrans" cxnId="{C73506EC-CAA2-4D21-B680-439F9A3E08D0}">
      <dgm:prSet/>
      <dgm:spPr/>
      <dgm:t>
        <a:bodyPr/>
        <a:lstStyle/>
        <a:p>
          <a:endParaRPr lang="en-US"/>
        </a:p>
      </dgm:t>
    </dgm:pt>
    <dgm:pt modelId="{F1B055ED-5E17-4130-B8C6-AE9298C9BACF}" type="sibTrans" cxnId="{C73506EC-CAA2-4D21-B680-439F9A3E08D0}">
      <dgm:prSet/>
      <dgm:spPr/>
      <dgm:t>
        <a:bodyPr/>
        <a:lstStyle/>
        <a:p>
          <a:endParaRPr lang="en-US"/>
        </a:p>
      </dgm:t>
    </dgm:pt>
    <dgm:pt modelId="{45AD5C50-D32A-477A-8071-B797D56668BC}">
      <dgm:prSet/>
      <dgm:spPr/>
      <dgm:t>
        <a:bodyPr/>
        <a:lstStyle/>
        <a:p>
          <a:r>
            <a:rPr lang="en-CA" dirty="0"/>
            <a:t>Find known 3rd-party vulnerabilities in your product</a:t>
          </a:r>
          <a:endParaRPr lang="en-US" dirty="0"/>
        </a:p>
      </dgm:t>
    </dgm:pt>
    <dgm:pt modelId="{6E00E00A-A7A3-4DD4-965B-BC3FD3B1C54A}" type="parTrans" cxnId="{3F38626F-E284-44FC-B47F-82052708D6E5}">
      <dgm:prSet/>
      <dgm:spPr/>
      <dgm:t>
        <a:bodyPr/>
        <a:lstStyle/>
        <a:p>
          <a:endParaRPr lang="en-US"/>
        </a:p>
      </dgm:t>
    </dgm:pt>
    <dgm:pt modelId="{40D0D4B1-6993-4639-84C7-47DFFE94CA05}" type="sibTrans" cxnId="{3F38626F-E284-44FC-B47F-82052708D6E5}">
      <dgm:prSet/>
      <dgm:spPr/>
      <dgm:t>
        <a:bodyPr/>
        <a:lstStyle/>
        <a:p>
          <a:endParaRPr lang="en-US"/>
        </a:p>
      </dgm:t>
    </dgm:pt>
    <dgm:pt modelId="{CE098A97-D9C2-4699-A4B8-A2A070044629}">
      <dgm:prSet/>
      <dgm:spPr/>
      <dgm:t>
        <a:bodyPr/>
        <a:lstStyle/>
        <a:p>
          <a:pPr>
            <a:defRPr b="1"/>
          </a:pPr>
          <a:r>
            <a:rPr lang="en-CA" dirty="0"/>
            <a:t>Container Image Scanning will NOT solve:</a:t>
          </a:r>
          <a:endParaRPr lang="en-US" dirty="0"/>
        </a:p>
      </dgm:t>
    </dgm:pt>
    <dgm:pt modelId="{B1389D2F-DEDA-4E0B-AEE2-8A185A099736}" type="parTrans" cxnId="{5CF06884-B18A-42FE-ACDB-801C904B66A7}">
      <dgm:prSet/>
      <dgm:spPr/>
      <dgm:t>
        <a:bodyPr/>
        <a:lstStyle/>
        <a:p>
          <a:endParaRPr lang="en-US"/>
        </a:p>
      </dgm:t>
    </dgm:pt>
    <dgm:pt modelId="{79D2F65E-2038-4659-B0B5-A9092B0D7A26}" type="sibTrans" cxnId="{5CF06884-B18A-42FE-ACDB-801C904B66A7}">
      <dgm:prSet/>
      <dgm:spPr/>
      <dgm:t>
        <a:bodyPr/>
        <a:lstStyle/>
        <a:p>
          <a:endParaRPr lang="en-US"/>
        </a:p>
      </dgm:t>
    </dgm:pt>
    <dgm:pt modelId="{BA6530BB-B413-4C76-B472-3566201FE7ED}">
      <dgm:prSet/>
      <dgm:spPr/>
      <dgm:t>
        <a:bodyPr/>
        <a:lstStyle/>
        <a:p>
          <a:r>
            <a:rPr lang="en-CA" dirty="0"/>
            <a:t>Detect undiscovered vulnerabilities</a:t>
          </a:r>
          <a:endParaRPr lang="en-US" dirty="0"/>
        </a:p>
      </dgm:t>
    </dgm:pt>
    <dgm:pt modelId="{805BABD9-6612-48C5-90E5-5FC730C758C9}" type="parTrans" cxnId="{2F404FD1-D0D1-41E6-8523-405AE1D42EEB}">
      <dgm:prSet/>
      <dgm:spPr/>
      <dgm:t>
        <a:bodyPr/>
        <a:lstStyle/>
        <a:p>
          <a:endParaRPr lang="en-US"/>
        </a:p>
      </dgm:t>
    </dgm:pt>
    <dgm:pt modelId="{C07FF793-7F71-485E-BBFC-7EA8ACC8B090}" type="sibTrans" cxnId="{2F404FD1-D0D1-41E6-8523-405AE1D42EEB}">
      <dgm:prSet/>
      <dgm:spPr/>
      <dgm:t>
        <a:bodyPr/>
        <a:lstStyle/>
        <a:p>
          <a:endParaRPr lang="en-US"/>
        </a:p>
      </dgm:t>
    </dgm:pt>
    <dgm:pt modelId="{EBEBF5BA-CFA0-481C-A808-CE131B4C9BB3}">
      <dgm:prSet/>
      <dgm:spPr/>
      <dgm:t>
        <a:bodyPr/>
        <a:lstStyle/>
        <a:p>
          <a:r>
            <a:rPr lang="en-CA" dirty="0"/>
            <a:t>Protect against malicious containers</a:t>
          </a:r>
          <a:endParaRPr lang="en-US" dirty="0"/>
        </a:p>
      </dgm:t>
    </dgm:pt>
    <dgm:pt modelId="{3C1507D9-3073-4EE5-A727-B29F5F03654C}" type="parTrans" cxnId="{4E225462-3616-4784-AD62-0C763122758F}">
      <dgm:prSet/>
      <dgm:spPr/>
      <dgm:t>
        <a:bodyPr/>
        <a:lstStyle/>
        <a:p>
          <a:endParaRPr lang="en-US"/>
        </a:p>
      </dgm:t>
    </dgm:pt>
    <dgm:pt modelId="{9B8E9645-DAC2-4A80-B278-28300A35B23E}" type="sibTrans" cxnId="{4E225462-3616-4784-AD62-0C763122758F}">
      <dgm:prSet/>
      <dgm:spPr/>
      <dgm:t>
        <a:bodyPr/>
        <a:lstStyle/>
        <a:p>
          <a:endParaRPr lang="en-US"/>
        </a:p>
      </dgm:t>
    </dgm:pt>
    <dgm:pt modelId="{753F01BC-261E-4D77-8014-E79AB7D3565A}">
      <dgm:prSet/>
      <dgm:spPr/>
      <dgm:t>
        <a:bodyPr/>
        <a:lstStyle/>
        <a:p>
          <a:r>
            <a:rPr lang="en-CA" dirty="0"/>
            <a:t>Protect against backdoors</a:t>
          </a:r>
          <a:endParaRPr lang="en-US" dirty="0"/>
        </a:p>
      </dgm:t>
    </dgm:pt>
    <dgm:pt modelId="{4582453A-27EB-4022-8C4D-B7FEE78A281D}" type="parTrans" cxnId="{599E2D92-B707-43E7-A912-97C9ABE787E2}">
      <dgm:prSet/>
      <dgm:spPr/>
      <dgm:t>
        <a:bodyPr/>
        <a:lstStyle/>
        <a:p>
          <a:endParaRPr lang="en-US"/>
        </a:p>
      </dgm:t>
    </dgm:pt>
    <dgm:pt modelId="{06AFCB44-7A77-4EE0-BEC6-90AF0504B526}" type="sibTrans" cxnId="{599E2D92-B707-43E7-A912-97C9ABE787E2}">
      <dgm:prSet/>
      <dgm:spPr/>
      <dgm:t>
        <a:bodyPr/>
        <a:lstStyle/>
        <a:p>
          <a:endParaRPr lang="en-US"/>
        </a:p>
      </dgm:t>
    </dgm:pt>
    <dgm:pt modelId="{CA75EC63-4E99-45D3-BF07-AA7FB4CE1D7C}">
      <dgm:prSet/>
      <dgm:spPr/>
      <dgm:t>
        <a:bodyPr/>
        <a:lstStyle/>
        <a:p>
          <a:r>
            <a:rPr lang="en-CA" dirty="0"/>
            <a:t>Solve container runtime security problems</a:t>
          </a:r>
          <a:endParaRPr lang="en-US" dirty="0"/>
        </a:p>
      </dgm:t>
    </dgm:pt>
    <dgm:pt modelId="{4DEB10E4-28AF-43F1-A4CE-03936F220634}" type="parTrans" cxnId="{A481C621-34D9-40D9-BABF-9EB0E7BB5786}">
      <dgm:prSet/>
      <dgm:spPr/>
      <dgm:t>
        <a:bodyPr/>
        <a:lstStyle/>
        <a:p>
          <a:endParaRPr lang="en-US"/>
        </a:p>
      </dgm:t>
    </dgm:pt>
    <dgm:pt modelId="{5276E163-5C19-4EBD-BEF5-C17BD2A13818}" type="sibTrans" cxnId="{A481C621-34D9-40D9-BABF-9EB0E7BB5786}">
      <dgm:prSet/>
      <dgm:spPr/>
      <dgm:t>
        <a:bodyPr/>
        <a:lstStyle/>
        <a:p>
          <a:endParaRPr lang="en-US"/>
        </a:p>
      </dgm:t>
    </dgm:pt>
    <dgm:pt modelId="{FCD0FE9D-3CEA-4D21-AC58-4D2EE3C4BA12}" type="pres">
      <dgm:prSet presAssocID="{0233396F-A231-4E32-BC67-4D8E545E15F2}" presName="root" presStyleCnt="0">
        <dgm:presLayoutVars>
          <dgm:dir/>
          <dgm:resizeHandles val="exact"/>
        </dgm:presLayoutVars>
      </dgm:prSet>
      <dgm:spPr/>
    </dgm:pt>
    <dgm:pt modelId="{D94A6C84-DF12-4A12-837D-B6162438CDF2}" type="pres">
      <dgm:prSet presAssocID="{E947F23C-244A-47A9-B4C7-81A6959EE2DE}" presName="compNode" presStyleCnt="0"/>
      <dgm:spPr/>
    </dgm:pt>
    <dgm:pt modelId="{613E90EC-6AD7-4F17-B6CD-1BE2DD748644}" type="pres">
      <dgm:prSet presAssocID="{E947F23C-244A-47A9-B4C7-81A6959EE2DE}"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70E72D4C-1100-41D6-B5FA-68F093F7B3D9}" type="pres">
      <dgm:prSet presAssocID="{E947F23C-244A-47A9-B4C7-81A6959EE2DE}" presName="iconSpace" presStyleCnt="0"/>
      <dgm:spPr/>
    </dgm:pt>
    <dgm:pt modelId="{E3279629-7090-458F-A1F6-B1F3E2094267}" type="pres">
      <dgm:prSet presAssocID="{E947F23C-244A-47A9-B4C7-81A6959EE2DE}" presName="parTx" presStyleLbl="revTx" presStyleIdx="0" presStyleCnt="4">
        <dgm:presLayoutVars>
          <dgm:chMax val="0"/>
          <dgm:chPref val="0"/>
        </dgm:presLayoutVars>
      </dgm:prSet>
      <dgm:spPr/>
    </dgm:pt>
    <dgm:pt modelId="{EFD913BC-1A08-4296-9FEA-9C52BE030927}" type="pres">
      <dgm:prSet presAssocID="{E947F23C-244A-47A9-B4C7-81A6959EE2DE}" presName="txSpace" presStyleCnt="0"/>
      <dgm:spPr/>
    </dgm:pt>
    <dgm:pt modelId="{E400C0DA-CE83-4D93-83A1-F0C627BC0954}" type="pres">
      <dgm:prSet presAssocID="{E947F23C-244A-47A9-B4C7-81A6959EE2DE}" presName="desTx" presStyleLbl="revTx" presStyleIdx="1" presStyleCnt="4">
        <dgm:presLayoutVars/>
      </dgm:prSet>
      <dgm:spPr/>
    </dgm:pt>
    <dgm:pt modelId="{B038EA6A-4DE1-48FF-9740-A6278D3D975B}" type="pres">
      <dgm:prSet presAssocID="{F1B055ED-5E17-4130-B8C6-AE9298C9BACF}" presName="sibTrans" presStyleCnt="0"/>
      <dgm:spPr/>
    </dgm:pt>
    <dgm:pt modelId="{186FD83C-D931-461A-A33B-E389C70160B2}" type="pres">
      <dgm:prSet presAssocID="{CE098A97-D9C2-4699-A4B8-A2A070044629}" presName="compNode" presStyleCnt="0"/>
      <dgm:spPr/>
    </dgm:pt>
    <dgm:pt modelId="{177CC22F-42DE-4121-B305-1ECB59E5EBA8}" type="pres">
      <dgm:prSet presAssocID="{CE098A97-D9C2-4699-A4B8-A2A0700446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onfused face with no fill"/>
        </a:ext>
      </dgm:extLst>
    </dgm:pt>
    <dgm:pt modelId="{309F850B-4ED1-4667-908B-D9465CDEDAF6}" type="pres">
      <dgm:prSet presAssocID="{CE098A97-D9C2-4699-A4B8-A2A070044629}" presName="iconSpace" presStyleCnt="0"/>
      <dgm:spPr/>
    </dgm:pt>
    <dgm:pt modelId="{BB6DDA87-2316-4A5B-8369-4DB64B0A958F}" type="pres">
      <dgm:prSet presAssocID="{CE098A97-D9C2-4699-A4B8-A2A070044629}" presName="parTx" presStyleLbl="revTx" presStyleIdx="2" presStyleCnt="4">
        <dgm:presLayoutVars>
          <dgm:chMax val="0"/>
          <dgm:chPref val="0"/>
        </dgm:presLayoutVars>
      </dgm:prSet>
      <dgm:spPr/>
    </dgm:pt>
    <dgm:pt modelId="{4CF4447F-9FB4-4276-A5BA-1A524049718B}" type="pres">
      <dgm:prSet presAssocID="{CE098A97-D9C2-4699-A4B8-A2A070044629}" presName="txSpace" presStyleCnt="0"/>
      <dgm:spPr/>
    </dgm:pt>
    <dgm:pt modelId="{4FEFDE26-1CBD-467B-AB9A-E675CE1272BD}" type="pres">
      <dgm:prSet presAssocID="{CE098A97-D9C2-4699-A4B8-A2A070044629}" presName="desTx" presStyleLbl="revTx" presStyleIdx="3" presStyleCnt="4">
        <dgm:presLayoutVars/>
      </dgm:prSet>
      <dgm:spPr/>
    </dgm:pt>
  </dgm:ptLst>
  <dgm:cxnLst>
    <dgm:cxn modelId="{A481C621-34D9-40D9-BABF-9EB0E7BB5786}" srcId="{CE098A97-D9C2-4699-A4B8-A2A070044629}" destId="{CA75EC63-4E99-45D3-BF07-AA7FB4CE1D7C}" srcOrd="3" destOrd="0" parTransId="{4DEB10E4-28AF-43F1-A4CE-03936F220634}" sibTransId="{5276E163-5C19-4EBD-BEF5-C17BD2A13818}"/>
    <dgm:cxn modelId="{A1A90939-A68D-49A1-A800-F54BF41EC602}" type="presOf" srcId="{BA6530BB-B413-4C76-B472-3566201FE7ED}" destId="{4FEFDE26-1CBD-467B-AB9A-E675CE1272BD}" srcOrd="0" destOrd="0" presId="urn:microsoft.com/office/officeart/2018/5/layout/CenteredIconLabelDescriptionList"/>
    <dgm:cxn modelId="{4E225462-3616-4784-AD62-0C763122758F}" srcId="{CE098A97-D9C2-4699-A4B8-A2A070044629}" destId="{EBEBF5BA-CFA0-481C-A808-CE131B4C9BB3}" srcOrd="1" destOrd="0" parTransId="{3C1507D9-3073-4EE5-A727-B29F5F03654C}" sibTransId="{9B8E9645-DAC2-4A80-B278-28300A35B23E}"/>
    <dgm:cxn modelId="{5ABD9F47-F209-4A6B-9115-0104A3BCD210}" type="presOf" srcId="{0233396F-A231-4E32-BC67-4D8E545E15F2}" destId="{FCD0FE9D-3CEA-4D21-AC58-4D2EE3C4BA12}" srcOrd="0" destOrd="0" presId="urn:microsoft.com/office/officeart/2018/5/layout/CenteredIconLabelDescriptionList"/>
    <dgm:cxn modelId="{EB8D404A-1327-4395-B868-72ACD98CEAF2}" type="presOf" srcId="{EBEBF5BA-CFA0-481C-A808-CE131B4C9BB3}" destId="{4FEFDE26-1CBD-467B-AB9A-E675CE1272BD}" srcOrd="0" destOrd="1" presId="urn:microsoft.com/office/officeart/2018/5/layout/CenteredIconLabelDescriptionList"/>
    <dgm:cxn modelId="{37071A4C-CC08-42B3-8DA2-1669013ED12B}" type="presOf" srcId="{CE098A97-D9C2-4699-A4B8-A2A070044629}" destId="{BB6DDA87-2316-4A5B-8369-4DB64B0A958F}" srcOrd="0" destOrd="0" presId="urn:microsoft.com/office/officeart/2018/5/layout/CenteredIconLabelDescriptionList"/>
    <dgm:cxn modelId="{3F38626F-E284-44FC-B47F-82052708D6E5}" srcId="{E947F23C-244A-47A9-B4C7-81A6959EE2DE}" destId="{45AD5C50-D32A-477A-8071-B797D56668BC}" srcOrd="0" destOrd="0" parTransId="{6E00E00A-A7A3-4DD4-965B-BC3FD3B1C54A}" sibTransId="{40D0D4B1-6993-4639-84C7-47DFFE94CA05}"/>
    <dgm:cxn modelId="{5CF06884-B18A-42FE-ACDB-801C904B66A7}" srcId="{0233396F-A231-4E32-BC67-4D8E545E15F2}" destId="{CE098A97-D9C2-4699-A4B8-A2A070044629}" srcOrd="1" destOrd="0" parTransId="{B1389D2F-DEDA-4E0B-AEE2-8A185A099736}" sibTransId="{79D2F65E-2038-4659-B0B5-A9092B0D7A26}"/>
    <dgm:cxn modelId="{C41E918D-F9AD-4B4F-B578-1763DB308B2E}" type="presOf" srcId="{CA75EC63-4E99-45D3-BF07-AA7FB4CE1D7C}" destId="{4FEFDE26-1CBD-467B-AB9A-E675CE1272BD}" srcOrd="0" destOrd="3" presId="urn:microsoft.com/office/officeart/2018/5/layout/CenteredIconLabelDescriptionList"/>
    <dgm:cxn modelId="{599E2D92-B707-43E7-A912-97C9ABE787E2}" srcId="{CE098A97-D9C2-4699-A4B8-A2A070044629}" destId="{753F01BC-261E-4D77-8014-E79AB7D3565A}" srcOrd="2" destOrd="0" parTransId="{4582453A-27EB-4022-8C4D-B7FEE78A281D}" sibTransId="{06AFCB44-7A77-4EE0-BEC6-90AF0504B526}"/>
    <dgm:cxn modelId="{46B167B0-C697-4090-A65A-FB72F1E764A2}" type="presOf" srcId="{753F01BC-261E-4D77-8014-E79AB7D3565A}" destId="{4FEFDE26-1CBD-467B-AB9A-E675CE1272BD}" srcOrd="0" destOrd="2" presId="urn:microsoft.com/office/officeart/2018/5/layout/CenteredIconLabelDescriptionList"/>
    <dgm:cxn modelId="{2F404FD1-D0D1-41E6-8523-405AE1D42EEB}" srcId="{CE098A97-D9C2-4699-A4B8-A2A070044629}" destId="{BA6530BB-B413-4C76-B472-3566201FE7ED}" srcOrd="0" destOrd="0" parTransId="{805BABD9-6612-48C5-90E5-5FC730C758C9}" sibTransId="{C07FF793-7F71-485E-BBFC-7EA8ACC8B090}"/>
    <dgm:cxn modelId="{4A5F54E3-6BB3-49AE-A3C3-5E44BE57546F}" type="presOf" srcId="{E947F23C-244A-47A9-B4C7-81A6959EE2DE}" destId="{E3279629-7090-458F-A1F6-B1F3E2094267}" srcOrd="0" destOrd="0" presId="urn:microsoft.com/office/officeart/2018/5/layout/CenteredIconLabelDescriptionList"/>
    <dgm:cxn modelId="{C73506EC-CAA2-4D21-B680-439F9A3E08D0}" srcId="{0233396F-A231-4E32-BC67-4D8E545E15F2}" destId="{E947F23C-244A-47A9-B4C7-81A6959EE2DE}" srcOrd="0" destOrd="0" parTransId="{AB47B9C2-3172-477E-A253-29AC16254982}" sibTransId="{F1B055ED-5E17-4130-B8C6-AE9298C9BACF}"/>
    <dgm:cxn modelId="{1F5A56F8-C33E-4B77-8C95-C4B45222F137}" type="presOf" srcId="{45AD5C50-D32A-477A-8071-B797D56668BC}" destId="{E400C0DA-CE83-4D93-83A1-F0C627BC0954}" srcOrd="0" destOrd="0" presId="urn:microsoft.com/office/officeart/2018/5/layout/CenteredIconLabelDescriptionList"/>
    <dgm:cxn modelId="{74470B6A-9547-4726-9831-2D2B80ED45E9}" type="presParOf" srcId="{FCD0FE9D-3CEA-4D21-AC58-4D2EE3C4BA12}" destId="{D94A6C84-DF12-4A12-837D-B6162438CDF2}" srcOrd="0" destOrd="0" presId="urn:microsoft.com/office/officeart/2018/5/layout/CenteredIconLabelDescriptionList"/>
    <dgm:cxn modelId="{5291C1A4-95CD-4244-8535-B5244012A3BB}" type="presParOf" srcId="{D94A6C84-DF12-4A12-837D-B6162438CDF2}" destId="{613E90EC-6AD7-4F17-B6CD-1BE2DD748644}" srcOrd="0" destOrd="0" presId="urn:microsoft.com/office/officeart/2018/5/layout/CenteredIconLabelDescriptionList"/>
    <dgm:cxn modelId="{AE8B1B99-7BEB-45C2-A1E8-914FD236A1EB}" type="presParOf" srcId="{D94A6C84-DF12-4A12-837D-B6162438CDF2}" destId="{70E72D4C-1100-41D6-B5FA-68F093F7B3D9}" srcOrd="1" destOrd="0" presId="urn:microsoft.com/office/officeart/2018/5/layout/CenteredIconLabelDescriptionList"/>
    <dgm:cxn modelId="{B34827B9-B03C-4F96-A2CE-BF045D84205C}" type="presParOf" srcId="{D94A6C84-DF12-4A12-837D-B6162438CDF2}" destId="{E3279629-7090-458F-A1F6-B1F3E2094267}" srcOrd="2" destOrd="0" presId="urn:microsoft.com/office/officeart/2018/5/layout/CenteredIconLabelDescriptionList"/>
    <dgm:cxn modelId="{53FF82E2-8C1A-42A2-A2DE-4785C00B0A53}" type="presParOf" srcId="{D94A6C84-DF12-4A12-837D-B6162438CDF2}" destId="{EFD913BC-1A08-4296-9FEA-9C52BE030927}" srcOrd="3" destOrd="0" presId="urn:microsoft.com/office/officeart/2018/5/layout/CenteredIconLabelDescriptionList"/>
    <dgm:cxn modelId="{13DA0E3B-46C2-469A-9148-FAE80567459F}" type="presParOf" srcId="{D94A6C84-DF12-4A12-837D-B6162438CDF2}" destId="{E400C0DA-CE83-4D93-83A1-F0C627BC0954}" srcOrd="4" destOrd="0" presId="urn:microsoft.com/office/officeart/2018/5/layout/CenteredIconLabelDescriptionList"/>
    <dgm:cxn modelId="{515BCA8B-D47D-4617-AEEF-B05237FCC579}" type="presParOf" srcId="{FCD0FE9D-3CEA-4D21-AC58-4D2EE3C4BA12}" destId="{B038EA6A-4DE1-48FF-9740-A6278D3D975B}" srcOrd="1" destOrd="0" presId="urn:microsoft.com/office/officeart/2018/5/layout/CenteredIconLabelDescriptionList"/>
    <dgm:cxn modelId="{EB78D278-9671-4292-8F45-AA301C073EFF}" type="presParOf" srcId="{FCD0FE9D-3CEA-4D21-AC58-4D2EE3C4BA12}" destId="{186FD83C-D931-461A-A33B-E389C70160B2}" srcOrd="2" destOrd="0" presId="urn:microsoft.com/office/officeart/2018/5/layout/CenteredIconLabelDescriptionList"/>
    <dgm:cxn modelId="{D3FCBEE9-B702-41D5-8CE2-EAF6732CC360}" type="presParOf" srcId="{186FD83C-D931-461A-A33B-E389C70160B2}" destId="{177CC22F-42DE-4121-B305-1ECB59E5EBA8}" srcOrd="0" destOrd="0" presId="urn:microsoft.com/office/officeart/2018/5/layout/CenteredIconLabelDescriptionList"/>
    <dgm:cxn modelId="{30B2E7D8-16FC-4994-9057-356F7750F8B5}" type="presParOf" srcId="{186FD83C-D931-461A-A33B-E389C70160B2}" destId="{309F850B-4ED1-4667-908B-D9465CDEDAF6}" srcOrd="1" destOrd="0" presId="urn:microsoft.com/office/officeart/2018/5/layout/CenteredIconLabelDescriptionList"/>
    <dgm:cxn modelId="{01936D08-26FC-4956-A67F-7DBEB5835D00}" type="presParOf" srcId="{186FD83C-D931-461A-A33B-E389C70160B2}" destId="{BB6DDA87-2316-4A5B-8369-4DB64B0A958F}" srcOrd="2" destOrd="0" presId="urn:microsoft.com/office/officeart/2018/5/layout/CenteredIconLabelDescriptionList"/>
    <dgm:cxn modelId="{2252EEB0-832E-410E-91A0-73F2F3B16AD5}" type="presParOf" srcId="{186FD83C-D931-461A-A33B-E389C70160B2}" destId="{4CF4447F-9FB4-4276-A5BA-1A524049718B}" srcOrd="3" destOrd="0" presId="urn:microsoft.com/office/officeart/2018/5/layout/CenteredIconLabelDescriptionList"/>
    <dgm:cxn modelId="{B05BA90D-40B2-479C-9D4C-91E4B3869F88}" type="presParOf" srcId="{186FD83C-D931-461A-A33B-E389C70160B2}" destId="{4FEFDE26-1CBD-467B-AB9A-E675CE1272BD}"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918822-B411-4CC6-808E-DF9C956ADD28}" type="doc">
      <dgm:prSet loTypeId="urn:microsoft.com/office/officeart/2009/3/layout/StepUpProcess" loCatId="process" qsTypeId="urn:microsoft.com/office/officeart/2005/8/quickstyle/simple1" qsCatId="simple" csTypeId="urn:microsoft.com/office/officeart/2005/8/colors/colorful4" csCatId="colorful" phldr="1"/>
      <dgm:spPr/>
    </dgm:pt>
    <dgm:pt modelId="{B01F8A53-1378-43B6-BBD1-22849033A838}">
      <dgm:prSet phldrT="[Text]" custT="1"/>
      <dgm:spPr/>
      <dgm:t>
        <a:bodyPr/>
        <a:lstStyle/>
        <a:p>
          <a:r>
            <a:rPr lang="en-CA" sz="2800" dirty="0">
              <a:latin typeface="+mn-lt"/>
            </a:rPr>
            <a:t>Component detection (libraries, packages, software)</a:t>
          </a:r>
        </a:p>
      </dgm:t>
    </dgm:pt>
    <dgm:pt modelId="{4E7A0CDA-1CBD-4D8C-B1A3-0363BA8DCC77}" type="parTrans" cxnId="{B40B80C1-4C46-4D56-BEB8-801C2511D0A3}">
      <dgm:prSet/>
      <dgm:spPr/>
      <dgm:t>
        <a:bodyPr/>
        <a:lstStyle/>
        <a:p>
          <a:endParaRPr lang="en-US"/>
        </a:p>
      </dgm:t>
    </dgm:pt>
    <dgm:pt modelId="{C8FB577A-DD25-4F0E-90F3-244B3827C9AD}" type="sibTrans" cxnId="{B40B80C1-4C46-4D56-BEB8-801C2511D0A3}">
      <dgm:prSet/>
      <dgm:spPr/>
      <dgm:t>
        <a:bodyPr/>
        <a:lstStyle/>
        <a:p>
          <a:endParaRPr lang="en-US"/>
        </a:p>
      </dgm:t>
    </dgm:pt>
    <dgm:pt modelId="{0785E911-EEDE-4972-AC00-444D823EFB1A}">
      <dgm:prSet phldrT="[Text]" custT="1"/>
      <dgm:spPr/>
      <dgm:t>
        <a:bodyPr/>
        <a:lstStyle/>
        <a:p>
          <a:r>
            <a:rPr lang="en-CA" sz="2800" dirty="0">
              <a:latin typeface="+mn-lt"/>
            </a:rPr>
            <a:t>Vulnerability matching</a:t>
          </a:r>
          <a:endParaRPr lang="en-US" sz="2800" dirty="0">
            <a:latin typeface="+mn-lt"/>
          </a:endParaRPr>
        </a:p>
      </dgm:t>
    </dgm:pt>
    <dgm:pt modelId="{A0433613-07A9-4672-8A7B-EA84EEA07000}" type="parTrans" cxnId="{1BDED5A3-58D2-4A93-B1E6-89D54D38190B}">
      <dgm:prSet/>
      <dgm:spPr/>
      <dgm:t>
        <a:bodyPr/>
        <a:lstStyle/>
        <a:p>
          <a:endParaRPr lang="en-US"/>
        </a:p>
      </dgm:t>
    </dgm:pt>
    <dgm:pt modelId="{E1218F7C-7B43-4F2B-A945-FAFA12246E6D}" type="sibTrans" cxnId="{1BDED5A3-58D2-4A93-B1E6-89D54D38190B}">
      <dgm:prSet/>
      <dgm:spPr/>
      <dgm:t>
        <a:bodyPr/>
        <a:lstStyle/>
        <a:p>
          <a:endParaRPr lang="en-US"/>
        </a:p>
      </dgm:t>
    </dgm:pt>
    <dgm:pt modelId="{4599C66D-E69F-4894-AC05-B7A6108D84FE}">
      <dgm:prSet phldrT="[Text]" custT="1"/>
      <dgm:spPr/>
      <dgm:t>
        <a:bodyPr/>
        <a:lstStyle/>
        <a:p>
          <a:r>
            <a:rPr lang="en-US" sz="2800" dirty="0">
              <a:latin typeface="+mn-lt"/>
            </a:rPr>
            <a:t>Reporting</a:t>
          </a:r>
        </a:p>
      </dgm:t>
    </dgm:pt>
    <dgm:pt modelId="{21ABD491-B9D6-4585-9CFE-19A3CDE7F40B}" type="parTrans" cxnId="{A57AED05-CC41-4E54-A4E9-012C582195C5}">
      <dgm:prSet/>
      <dgm:spPr/>
      <dgm:t>
        <a:bodyPr/>
        <a:lstStyle/>
        <a:p>
          <a:endParaRPr lang="en-US"/>
        </a:p>
      </dgm:t>
    </dgm:pt>
    <dgm:pt modelId="{451A7EBC-FFA6-4C8B-BB2E-4F39B44CB402}" type="sibTrans" cxnId="{A57AED05-CC41-4E54-A4E9-012C582195C5}">
      <dgm:prSet/>
      <dgm:spPr/>
      <dgm:t>
        <a:bodyPr/>
        <a:lstStyle/>
        <a:p>
          <a:endParaRPr lang="en-US"/>
        </a:p>
      </dgm:t>
    </dgm:pt>
    <dgm:pt modelId="{13DE0463-60DD-4D86-9122-336BEDD1CEE2}" type="pres">
      <dgm:prSet presAssocID="{C6918822-B411-4CC6-808E-DF9C956ADD28}" presName="rootnode" presStyleCnt="0">
        <dgm:presLayoutVars>
          <dgm:chMax/>
          <dgm:chPref/>
          <dgm:dir/>
          <dgm:animLvl val="lvl"/>
        </dgm:presLayoutVars>
      </dgm:prSet>
      <dgm:spPr/>
    </dgm:pt>
    <dgm:pt modelId="{D3B43877-B942-4D43-87E0-281D7A5BE683}" type="pres">
      <dgm:prSet presAssocID="{B01F8A53-1378-43B6-BBD1-22849033A838}" presName="composite" presStyleCnt="0"/>
      <dgm:spPr/>
    </dgm:pt>
    <dgm:pt modelId="{56C628A5-087B-4AF5-8CCF-7F7A4CF2460E}" type="pres">
      <dgm:prSet presAssocID="{B01F8A53-1378-43B6-BBD1-22849033A838}" presName="LShape" presStyleLbl="alignNode1" presStyleIdx="0" presStyleCnt="5"/>
      <dgm:spPr/>
    </dgm:pt>
    <dgm:pt modelId="{C64BF1D2-6AD2-48D9-A15C-863E1DB51A78}" type="pres">
      <dgm:prSet presAssocID="{B01F8A53-1378-43B6-BBD1-22849033A838}" presName="ParentText" presStyleLbl="revTx" presStyleIdx="0" presStyleCnt="3">
        <dgm:presLayoutVars>
          <dgm:chMax val="0"/>
          <dgm:chPref val="0"/>
          <dgm:bulletEnabled val="1"/>
        </dgm:presLayoutVars>
      </dgm:prSet>
      <dgm:spPr/>
    </dgm:pt>
    <dgm:pt modelId="{8CDFD227-2574-4157-8168-E60B22F28E1C}" type="pres">
      <dgm:prSet presAssocID="{B01F8A53-1378-43B6-BBD1-22849033A838}" presName="Triangle" presStyleLbl="alignNode1" presStyleIdx="1" presStyleCnt="5"/>
      <dgm:spPr/>
    </dgm:pt>
    <dgm:pt modelId="{C1AC5917-47F5-4D21-A1E9-FA0C37F243EE}" type="pres">
      <dgm:prSet presAssocID="{C8FB577A-DD25-4F0E-90F3-244B3827C9AD}" presName="sibTrans" presStyleCnt="0"/>
      <dgm:spPr/>
    </dgm:pt>
    <dgm:pt modelId="{EE3F4CA5-A64D-4030-904F-F0ECE4ED15B4}" type="pres">
      <dgm:prSet presAssocID="{C8FB577A-DD25-4F0E-90F3-244B3827C9AD}" presName="space" presStyleCnt="0"/>
      <dgm:spPr/>
    </dgm:pt>
    <dgm:pt modelId="{9370D55B-514C-4AB0-808D-B9A3709F5E07}" type="pres">
      <dgm:prSet presAssocID="{0785E911-EEDE-4972-AC00-444D823EFB1A}" presName="composite" presStyleCnt="0"/>
      <dgm:spPr/>
    </dgm:pt>
    <dgm:pt modelId="{3E75104A-A3A7-438E-B0A1-FA1327D2430E}" type="pres">
      <dgm:prSet presAssocID="{0785E911-EEDE-4972-AC00-444D823EFB1A}" presName="LShape" presStyleLbl="alignNode1" presStyleIdx="2" presStyleCnt="5"/>
      <dgm:spPr/>
    </dgm:pt>
    <dgm:pt modelId="{48913079-0EA4-43C0-ACEC-83B4E1874C83}" type="pres">
      <dgm:prSet presAssocID="{0785E911-EEDE-4972-AC00-444D823EFB1A}" presName="ParentText" presStyleLbl="revTx" presStyleIdx="1" presStyleCnt="3">
        <dgm:presLayoutVars>
          <dgm:chMax val="0"/>
          <dgm:chPref val="0"/>
          <dgm:bulletEnabled val="1"/>
        </dgm:presLayoutVars>
      </dgm:prSet>
      <dgm:spPr/>
    </dgm:pt>
    <dgm:pt modelId="{F0436093-D3BA-44BF-8D5E-9E35A15C6BAA}" type="pres">
      <dgm:prSet presAssocID="{0785E911-EEDE-4972-AC00-444D823EFB1A}" presName="Triangle" presStyleLbl="alignNode1" presStyleIdx="3" presStyleCnt="5"/>
      <dgm:spPr/>
    </dgm:pt>
    <dgm:pt modelId="{9D4B2E1A-FD57-49B8-8253-CD6DECF9D633}" type="pres">
      <dgm:prSet presAssocID="{E1218F7C-7B43-4F2B-A945-FAFA12246E6D}" presName="sibTrans" presStyleCnt="0"/>
      <dgm:spPr/>
    </dgm:pt>
    <dgm:pt modelId="{F66CDABD-6C86-49C7-A03E-6E5588F462E2}" type="pres">
      <dgm:prSet presAssocID="{E1218F7C-7B43-4F2B-A945-FAFA12246E6D}" presName="space" presStyleCnt="0"/>
      <dgm:spPr/>
    </dgm:pt>
    <dgm:pt modelId="{5C20FD00-0A2E-4F31-87D6-E2822221BE4D}" type="pres">
      <dgm:prSet presAssocID="{4599C66D-E69F-4894-AC05-B7A6108D84FE}" presName="composite" presStyleCnt="0"/>
      <dgm:spPr/>
    </dgm:pt>
    <dgm:pt modelId="{AF104367-113E-440B-9457-CDE97EC01FF1}" type="pres">
      <dgm:prSet presAssocID="{4599C66D-E69F-4894-AC05-B7A6108D84FE}" presName="LShape" presStyleLbl="alignNode1" presStyleIdx="4" presStyleCnt="5"/>
      <dgm:spPr/>
    </dgm:pt>
    <dgm:pt modelId="{B7350444-CF84-4CBD-9DD6-E37F5D892293}" type="pres">
      <dgm:prSet presAssocID="{4599C66D-E69F-4894-AC05-B7A6108D84FE}" presName="ParentText" presStyleLbl="revTx" presStyleIdx="2" presStyleCnt="3">
        <dgm:presLayoutVars>
          <dgm:chMax val="0"/>
          <dgm:chPref val="0"/>
          <dgm:bulletEnabled val="1"/>
        </dgm:presLayoutVars>
      </dgm:prSet>
      <dgm:spPr/>
    </dgm:pt>
  </dgm:ptLst>
  <dgm:cxnLst>
    <dgm:cxn modelId="{A57AED05-CC41-4E54-A4E9-012C582195C5}" srcId="{C6918822-B411-4CC6-808E-DF9C956ADD28}" destId="{4599C66D-E69F-4894-AC05-B7A6108D84FE}" srcOrd="2" destOrd="0" parTransId="{21ABD491-B9D6-4585-9CFE-19A3CDE7F40B}" sibTransId="{451A7EBC-FFA6-4C8B-BB2E-4F39B44CB402}"/>
    <dgm:cxn modelId="{0B522332-752F-44D6-844D-DF035BEC832D}" type="presOf" srcId="{0785E911-EEDE-4972-AC00-444D823EFB1A}" destId="{48913079-0EA4-43C0-ACEC-83B4E1874C83}" srcOrd="0" destOrd="0" presId="urn:microsoft.com/office/officeart/2009/3/layout/StepUpProcess"/>
    <dgm:cxn modelId="{C256D46A-4478-43B4-AE98-BA8D32AF04FE}" type="presOf" srcId="{4599C66D-E69F-4894-AC05-B7A6108D84FE}" destId="{B7350444-CF84-4CBD-9DD6-E37F5D892293}" srcOrd="0" destOrd="0" presId="urn:microsoft.com/office/officeart/2009/3/layout/StepUpProcess"/>
    <dgm:cxn modelId="{9EEAE66F-81C7-4540-ADFD-E7F1BA86E60A}" type="presOf" srcId="{B01F8A53-1378-43B6-BBD1-22849033A838}" destId="{C64BF1D2-6AD2-48D9-A15C-863E1DB51A78}" srcOrd="0" destOrd="0" presId="urn:microsoft.com/office/officeart/2009/3/layout/StepUpProcess"/>
    <dgm:cxn modelId="{1BDED5A3-58D2-4A93-B1E6-89D54D38190B}" srcId="{C6918822-B411-4CC6-808E-DF9C956ADD28}" destId="{0785E911-EEDE-4972-AC00-444D823EFB1A}" srcOrd="1" destOrd="0" parTransId="{A0433613-07A9-4672-8A7B-EA84EEA07000}" sibTransId="{E1218F7C-7B43-4F2B-A945-FAFA12246E6D}"/>
    <dgm:cxn modelId="{B40B80C1-4C46-4D56-BEB8-801C2511D0A3}" srcId="{C6918822-B411-4CC6-808E-DF9C956ADD28}" destId="{B01F8A53-1378-43B6-BBD1-22849033A838}" srcOrd="0" destOrd="0" parTransId="{4E7A0CDA-1CBD-4D8C-B1A3-0363BA8DCC77}" sibTransId="{C8FB577A-DD25-4F0E-90F3-244B3827C9AD}"/>
    <dgm:cxn modelId="{AC99C4CA-99DC-41BE-BFA3-09D627636317}" type="presOf" srcId="{C6918822-B411-4CC6-808E-DF9C956ADD28}" destId="{13DE0463-60DD-4D86-9122-336BEDD1CEE2}" srcOrd="0" destOrd="0" presId="urn:microsoft.com/office/officeart/2009/3/layout/StepUpProcess"/>
    <dgm:cxn modelId="{1AD3717F-4F77-4E57-848E-C2273987DE25}" type="presParOf" srcId="{13DE0463-60DD-4D86-9122-336BEDD1CEE2}" destId="{D3B43877-B942-4D43-87E0-281D7A5BE683}" srcOrd="0" destOrd="0" presId="urn:microsoft.com/office/officeart/2009/3/layout/StepUpProcess"/>
    <dgm:cxn modelId="{408A4180-493B-4CB2-B0D4-1957469A47A0}" type="presParOf" srcId="{D3B43877-B942-4D43-87E0-281D7A5BE683}" destId="{56C628A5-087B-4AF5-8CCF-7F7A4CF2460E}" srcOrd="0" destOrd="0" presId="urn:microsoft.com/office/officeart/2009/3/layout/StepUpProcess"/>
    <dgm:cxn modelId="{DA48F23A-4611-4766-BCFD-10BD2A174D4B}" type="presParOf" srcId="{D3B43877-B942-4D43-87E0-281D7A5BE683}" destId="{C64BF1D2-6AD2-48D9-A15C-863E1DB51A78}" srcOrd="1" destOrd="0" presId="urn:microsoft.com/office/officeart/2009/3/layout/StepUpProcess"/>
    <dgm:cxn modelId="{4A0BDF8C-2A97-4AE8-9134-AD83C3EC1065}" type="presParOf" srcId="{D3B43877-B942-4D43-87E0-281D7A5BE683}" destId="{8CDFD227-2574-4157-8168-E60B22F28E1C}" srcOrd="2" destOrd="0" presId="urn:microsoft.com/office/officeart/2009/3/layout/StepUpProcess"/>
    <dgm:cxn modelId="{E4055225-166F-4F57-9630-381E6726C03E}" type="presParOf" srcId="{13DE0463-60DD-4D86-9122-336BEDD1CEE2}" destId="{C1AC5917-47F5-4D21-A1E9-FA0C37F243EE}" srcOrd="1" destOrd="0" presId="urn:microsoft.com/office/officeart/2009/3/layout/StepUpProcess"/>
    <dgm:cxn modelId="{3647DAB8-A571-4780-94C7-DB4A4251D279}" type="presParOf" srcId="{C1AC5917-47F5-4D21-A1E9-FA0C37F243EE}" destId="{EE3F4CA5-A64D-4030-904F-F0ECE4ED15B4}" srcOrd="0" destOrd="0" presId="urn:microsoft.com/office/officeart/2009/3/layout/StepUpProcess"/>
    <dgm:cxn modelId="{BF637044-7172-4905-83AB-0340A6147E5F}" type="presParOf" srcId="{13DE0463-60DD-4D86-9122-336BEDD1CEE2}" destId="{9370D55B-514C-4AB0-808D-B9A3709F5E07}" srcOrd="2" destOrd="0" presId="urn:microsoft.com/office/officeart/2009/3/layout/StepUpProcess"/>
    <dgm:cxn modelId="{94D1487E-76E4-4A1E-B755-059010797E5C}" type="presParOf" srcId="{9370D55B-514C-4AB0-808D-B9A3709F5E07}" destId="{3E75104A-A3A7-438E-B0A1-FA1327D2430E}" srcOrd="0" destOrd="0" presId="urn:microsoft.com/office/officeart/2009/3/layout/StepUpProcess"/>
    <dgm:cxn modelId="{E1F503F2-6EE2-4DC7-A03F-A9DE892C093D}" type="presParOf" srcId="{9370D55B-514C-4AB0-808D-B9A3709F5E07}" destId="{48913079-0EA4-43C0-ACEC-83B4E1874C83}" srcOrd="1" destOrd="0" presId="urn:microsoft.com/office/officeart/2009/3/layout/StepUpProcess"/>
    <dgm:cxn modelId="{ACA462A8-DD26-476B-B5DF-6EEB44473406}" type="presParOf" srcId="{9370D55B-514C-4AB0-808D-B9A3709F5E07}" destId="{F0436093-D3BA-44BF-8D5E-9E35A15C6BAA}" srcOrd="2" destOrd="0" presId="urn:microsoft.com/office/officeart/2009/3/layout/StepUpProcess"/>
    <dgm:cxn modelId="{B282C100-CEA6-4E38-BF1F-58902807C1A9}" type="presParOf" srcId="{13DE0463-60DD-4D86-9122-336BEDD1CEE2}" destId="{9D4B2E1A-FD57-49B8-8253-CD6DECF9D633}" srcOrd="3" destOrd="0" presId="urn:microsoft.com/office/officeart/2009/3/layout/StepUpProcess"/>
    <dgm:cxn modelId="{F11B2F2D-D218-4A29-9DCE-9030B1C36BDB}" type="presParOf" srcId="{9D4B2E1A-FD57-49B8-8253-CD6DECF9D633}" destId="{F66CDABD-6C86-49C7-A03E-6E5588F462E2}" srcOrd="0" destOrd="0" presId="urn:microsoft.com/office/officeart/2009/3/layout/StepUpProcess"/>
    <dgm:cxn modelId="{CDBD2B40-1F64-49B7-9BAA-982F236F5368}" type="presParOf" srcId="{13DE0463-60DD-4D86-9122-336BEDD1CEE2}" destId="{5C20FD00-0A2E-4F31-87D6-E2822221BE4D}" srcOrd="4" destOrd="0" presId="urn:microsoft.com/office/officeart/2009/3/layout/StepUpProcess"/>
    <dgm:cxn modelId="{4717F5DF-3CD7-4C91-BC88-401122BB9701}" type="presParOf" srcId="{5C20FD00-0A2E-4F31-87D6-E2822221BE4D}" destId="{AF104367-113E-440B-9457-CDE97EC01FF1}" srcOrd="0" destOrd="0" presId="urn:microsoft.com/office/officeart/2009/3/layout/StepUpProcess"/>
    <dgm:cxn modelId="{A1ABE722-602D-40AA-9E82-9B3D154F20EF}" type="presParOf" srcId="{5C20FD00-0A2E-4F31-87D6-E2822221BE4D}" destId="{B7350444-CF84-4CBD-9DD6-E37F5D89229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918822-B411-4CC6-808E-DF9C956ADD28}" type="doc">
      <dgm:prSet loTypeId="urn:microsoft.com/office/officeart/2009/3/layout/StepUpProcess" loCatId="process" qsTypeId="urn:microsoft.com/office/officeart/2005/8/quickstyle/simple1" qsCatId="simple" csTypeId="urn:microsoft.com/office/officeart/2005/8/colors/colorful4" csCatId="colorful" phldr="1"/>
      <dgm:spPr/>
    </dgm:pt>
    <dgm:pt modelId="{B01F8A53-1378-43B6-BBD1-22849033A838}">
      <dgm:prSet phldrT="[Text]" custT="1"/>
      <dgm:spPr/>
      <dgm:t>
        <a:bodyPr/>
        <a:lstStyle/>
        <a:p>
          <a:r>
            <a:rPr lang="en-CA" sz="2800" dirty="0">
              <a:latin typeface="+mn-lt"/>
            </a:rPr>
            <a:t>Component detection (libraries, packages, software)</a:t>
          </a:r>
        </a:p>
      </dgm:t>
    </dgm:pt>
    <dgm:pt modelId="{4E7A0CDA-1CBD-4D8C-B1A3-0363BA8DCC77}" type="parTrans" cxnId="{B40B80C1-4C46-4D56-BEB8-801C2511D0A3}">
      <dgm:prSet/>
      <dgm:spPr/>
      <dgm:t>
        <a:bodyPr/>
        <a:lstStyle/>
        <a:p>
          <a:endParaRPr lang="en-US"/>
        </a:p>
      </dgm:t>
    </dgm:pt>
    <dgm:pt modelId="{C8FB577A-DD25-4F0E-90F3-244B3827C9AD}" type="sibTrans" cxnId="{B40B80C1-4C46-4D56-BEB8-801C2511D0A3}">
      <dgm:prSet/>
      <dgm:spPr/>
      <dgm:t>
        <a:bodyPr/>
        <a:lstStyle/>
        <a:p>
          <a:endParaRPr lang="en-US"/>
        </a:p>
      </dgm:t>
    </dgm:pt>
    <dgm:pt modelId="{0785E911-EEDE-4972-AC00-444D823EFB1A}">
      <dgm:prSet phldrT="[Text]" custT="1"/>
      <dgm:spPr/>
      <dgm:t>
        <a:bodyPr/>
        <a:lstStyle/>
        <a:p>
          <a:r>
            <a:rPr lang="en-CA" sz="2800" dirty="0">
              <a:latin typeface="+mn-lt"/>
            </a:rPr>
            <a:t>Vulnerability matching</a:t>
          </a:r>
          <a:endParaRPr lang="en-US" sz="2800" dirty="0">
            <a:latin typeface="+mn-lt"/>
          </a:endParaRPr>
        </a:p>
      </dgm:t>
    </dgm:pt>
    <dgm:pt modelId="{A0433613-07A9-4672-8A7B-EA84EEA07000}" type="parTrans" cxnId="{1BDED5A3-58D2-4A93-B1E6-89D54D38190B}">
      <dgm:prSet/>
      <dgm:spPr/>
      <dgm:t>
        <a:bodyPr/>
        <a:lstStyle/>
        <a:p>
          <a:endParaRPr lang="en-US"/>
        </a:p>
      </dgm:t>
    </dgm:pt>
    <dgm:pt modelId="{E1218F7C-7B43-4F2B-A945-FAFA12246E6D}" type="sibTrans" cxnId="{1BDED5A3-58D2-4A93-B1E6-89D54D38190B}">
      <dgm:prSet/>
      <dgm:spPr/>
      <dgm:t>
        <a:bodyPr/>
        <a:lstStyle/>
        <a:p>
          <a:endParaRPr lang="en-US"/>
        </a:p>
      </dgm:t>
    </dgm:pt>
    <dgm:pt modelId="{4599C66D-E69F-4894-AC05-B7A6108D84FE}">
      <dgm:prSet phldrT="[Text]" custT="1"/>
      <dgm:spPr/>
      <dgm:t>
        <a:bodyPr/>
        <a:lstStyle/>
        <a:p>
          <a:r>
            <a:rPr lang="en-US" sz="2800" dirty="0">
              <a:latin typeface="+mn-lt"/>
            </a:rPr>
            <a:t>Reporting</a:t>
          </a:r>
        </a:p>
      </dgm:t>
    </dgm:pt>
    <dgm:pt modelId="{21ABD491-B9D6-4585-9CFE-19A3CDE7F40B}" type="parTrans" cxnId="{A57AED05-CC41-4E54-A4E9-012C582195C5}">
      <dgm:prSet/>
      <dgm:spPr/>
      <dgm:t>
        <a:bodyPr/>
        <a:lstStyle/>
        <a:p>
          <a:endParaRPr lang="en-US"/>
        </a:p>
      </dgm:t>
    </dgm:pt>
    <dgm:pt modelId="{451A7EBC-FFA6-4C8B-BB2E-4F39B44CB402}" type="sibTrans" cxnId="{A57AED05-CC41-4E54-A4E9-012C582195C5}">
      <dgm:prSet/>
      <dgm:spPr/>
      <dgm:t>
        <a:bodyPr/>
        <a:lstStyle/>
        <a:p>
          <a:endParaRPr lang="en-US"/>
        </a:p>
      </dgm:t>
    </dgm:pt>
    <dgm:pt modelId="{13DE0463-60DD-4D86-9122-336BEDD1CEE2}" type="pres">
      <dgm:prSet presAssocID="{C6918822-B411-4CC6-808E-DF9C956ADD28}" presName="rootnode" presStyleCnt="0">
        <dgm:presLayoutVars>
          <dgm:chMax/>
          <dgm:chPref/>
          <dgm:dir/>
          <dgm:animLvl val="lvl"/>
        </dgm:presLayoutVars>
      </dgm:prSet>
      <dgm:spPr/>
    </dgm:pt>
    <dgm:pt modelId="{D3B43877-B942-4D43-87E0-281D7A5BE683}" type="pres">
      <dgm:prSet presAssocID="{B01F8A53-1378-43B6-BBD1-22849033A838}" presName="composite" presStyleCnt="0"/>
      <dgm:spPr/>
    </dgm:pt>
    <dgm:pt modelId="{56C628A5-087B-4AF5-8CCF-7F7A4CF2460E}" type="pres">
      <dgm:prSet presAssocID="{B01F8A53-1378-43B6-BBD1-22849033A838}" presName="LShape" presStyleLbl="alignNode1" presStyleIdx="0" presStyleCnt="5"/>
      <dgm:spPr/>
    </dgm:pt>
    <dgm:pt modelId="{C64BF1D2-6AD2-48D9-A15C-863E1DB51A78}" type="pres">
      <dgm:prSet presAssocID="{B01F8A53-1378-43B6-BBD1-22849033A838}" presName="ParentText" presStyleLbl="revTx" presStyleIdx="0" presStyleCnt="3">
        <dgm:presLayoutVars>
          <dgm:chMax val="0"/>
          <dgm:chPref val="0"/>
          <dgm:bulletEnabled val="1"/>
        </dgm:presLayoutVars>
      </dgm:prSet>
      <dgm:spPr/>
    </dgm:pt>
    <dgm:pt modelId="{8CDFD227-2574-4157-8168-E60B22F28E1C}" type="pres">
      <dgm:prSet presAssocID="{B01F8A53-1378-43B6-BBD1-22849033A838}" presName="Triangle" presStyleLbl="alignNode1" presStyleIdx="1" presStyleCnt="5"/>
      <dgm:spPr/>
    </dgm:pt>
    <dgm:pt modelId="{C1AC5917-47F5-4D21-A1E9-FA0C37F243EE}" type="pres">
      <dgm:prSet presAssocID="{C8FB577A-DD25-4F0E-90F3-244B3827C9AD}" presName="sibTrans" presStyleCnt="0"/>
      <dgm:spPr/>
    </dgm:pt>
    <dgm:pt modelId="{EE3F4CA5-A64D-4030-904F-F0ECE4ED15B4}" type="pres">
      <dgm:prSet presAssocID="{C8FB577A-DD25-4F0E-90F3-244B3827C9AD}" presName="space" presStyleCnt="0"/>
      <dgm:spPr/>
    </dgm:pt>
    <dgm:pt modelId="{9370D55B-514C-4AB0-808D-B9A3709F5E07}" type="pres">
      <dgm:prSet presAssocID="{0785E911-EEDE-4972-AC00-444D823EFB1A}" presName="composite" presStyleCnt="0"/>
      <dgm:spPr/>
    </dgm:pt>
    <dgm:pt modelId="{3E75104A-A3A7-438E-B0A1-FA1327D2430E}" type="pres">
      <dgm:prSet presAssocID="{0785E911-EEDE-4972-AC00-444D823EFB1A}" presName="LShape" presStyleLbl="alignNode1" presStyleIdx="2" presStyleCnt="5"/>
      <dgm:spPr/>
    </dgm:pt>
    <dgm:pt modelId="{48913079-0EA4-43C0-ACEC-83B4E1874C83}" type="pres">
      <dgm:prSet presAssocID="{0785E911-EEDE-4972-AC00-444D823EFB1A}" presName="ParentText" presStyleLbl="revTx" presStyleIdx="1" presStyleCnt="3">
        <dgm:presLayoutVars>
          <dgm:chMax val="0"/>
          <dgm:chPref val="0"/>
          <dgm:bulletEnabled val="1"/>
        </dgm:presLayoutVars>
      </dgm:prSet>
      <dgm:spPr/>
    </dgm:pt>
    <dgm:pt modelId="{F0436093-D3BA-44BF-8D5E-9E35A15C6BAA}" type="pres">
      <dgm:prSet presAssocID="{0785E911-EEDE-4972-AC00-444D823EFB1A}" presName="Triangle" presStyleLbl="alignNode1" presStyleIdx="3" presStyleCnt="5"/>
      <dgm:spPr/>
    </dgm:pt>
    <dgm:pt modelId="{9D4B2E1A-FD57-49B8-8253-CD6DECF9D633}" type="pres">
      <dgm:prSet presAssocID="{E1218F7C-7B43-4F2B-A945-FAFA12246E6D}" presName="sibTrans" presStyleCnt="0"/>
      <dgm:spPr/>
    </dgm:pt>
    <dgm:pt modelId="{F66CDABD-6C86-49C7-A03E-6E5588F462E2}" type="pres">
      <dgm:prSet presAssocID="{E1218F7C-7B43-4F2B-A945-FAFA12246E6D}" presName="space" presStyleCnt="0"/>
      <dgm:spPr/>
    </dgm:pt>
    <dgm:pt modelId="{5C20FD00-0A2E-4F31-87D6-E2822221BE4D}" type="pres">
      <dgm:prSet presAssocID="{4599C66D-E69F-4894-AC05-B7A6108D84FE}" presName="composite" presStyleCnt="0"/>
      <dgm:spPr/>
    </dgm:pt>
    <dgm:pt modelId="{AF104367-113E-440B-9457-CDE97EC01FF1}" type="pres">
      <dgm:prSet presAssocID="{4599C66D-E69F-4894-AC05-B7A6108D84FE}" presName="LShape" presStyleLbl="alignNode1" presStyleIdx="4" presStyleCnt="5"/>
      <dgm:spPr/>
    </dgm:pt>
    <dgm:pt modelId="{B7350444-CF84-4CBD-9DD6-E37F5D892293}" type="pres">
      <dgm:prSet presAssocID="{4599C66D-E69F-4894-AC05-B7A6108D84FE}" presName="ParentText" presStyleLbl="revTx" presStyleIdx="2" presStyleCnt="3">
        <dgm:presLayoutVars>
          <dgm:chMax val="0"/>
          <dgm:chPref val="0"/>
          <dgm:bulletEnabled val="1"/>
        </dgm:presLayoutVars>
      </dgm:prSet>
      <dgm:spPr/>
    </dgm:pt>
  </dgm:ptLst>
  <dgm:cxnLst>
    <dgm:cxn modelId="{A57AED05-CC41-4E54-A4E9-012C582195C5}" srcId="{C6918822-B411-4CC6-808E-DF9C956ADD28}" destId="{4599C66D-E69F-4894-AC05-B7A6108D84FE}" srcOrd="2" destOrd="0" parTransId="{21ABD491-B9D6-4585-9CFE-19A3CDE7F40B}" sibTransId="{451A7EBC-FFA6-4C8B-BB2E-4F39B44CB402}"/>
    <dgm:cxn modelId="{0B522332-752F-44D6-844D-DF035BEC832D}" type="presOf" srcId="{0785E911-EEDE-4972-AC00-444D823EFB1A}" destId="{48913079-0EA4-43C0-ACEC-83B4E1874C83}" srcOrd="0" destOrd="0" presId="urn:microsoft.com/office/officeart/2009/3/layout/StepUpProcess"/>
    <dgm:cxn modelId="{C256D46A-4478-43B4-AE98-BA8D32AF04FE}" type="presOf" srcId="{4599C66D-E69F-4894-AC05-B7A6108D84FE}" destId="{B7350444-CF84-4CBD-9DD6-E37F5D892293}" srcOrd="0" destOrd="0" presId="urn:microsoft.com/office/officeart/2009/3/layout/StepUpProcess"/>
    <dgm:cxn modelId="{9EEAE66F-81C7-4540-ADFD-E7F1BA86E60A}" type="presOf" srcId="{B01F8A53-1378-43B6-BBD1-22849033A838}" destId="{C64BF1D2-6AD2-48D9-A15C-863E1DB51A78}" srcOrd="0" destOrd="0" presId="urn:microsoft.com/office/officeart/2009/3/layout/StepUpProcess"/>
    <dgm:cxn modelId="{1BDED5A3-58D2-4A93-B1E6-89D54D38190B}" srcId="{C6918822-B411-4CC6-808E-DF9C956ADD28}" destId="{0785E911-EEDE-4972-AC00-444D823EFB1A}" srcOrd="1" destOrd="0" parTransId="{A0433613-07A9-4672-8A7B-EA84EEA07000}" sibTransId="{E1218F7C-7B43-4F2B-A945-FAFA12246E6D}"/>
    <dgm:cxn modelId="{B40B80C1-4C46-4D56-BEB8-801C2511D0A3}" srcId="{C6918822-B411-4CC6-808E-DF9C956ADD28}" destId="{B01F8A53-1378-43B6-BBD1-22849033A838}" srcOrd="0" destOrd="0" parTransId="{4E7A0CDA-1CBD-4D8C-B1A3-0363BA8DCC77}" sibTransId="{C8FB577A-DD25-4F0E-90F3-244B3827C9AD}"/>
    <dgm:cxn modelId="{AC99C4CA-99DC-41BE-BFA3-09D627636317}" type="presOf" srcId="{C6918822-B411-4CC6-808E-DF9C956ADD28}" destId="{13DE0463-60DD-4D86-9122-336BEDD1CEE2}" srcOrd="0" destOrd="0" presId="urn:microsoft.com/office/officeart/2009/3/layout/StepUpProcess"/>
    <dgm:cxn modelId="{1AD3717F-4F77-4E57-848E-C2273987DE25}" type="presParOf" srcId="{13DE0463-60DD-4D86-9122-336BEDD1CEE2}" destId="{D3B43877-B942-4D43-87E0-281D7A5BE683}" srcOrd="0" destOrd="0" presId="urn:microsoft.com/office/officeart/2009/3/layout/StepUpProcess"/>
    <dgm:cxn modelId="{408A4180-493B-4CB2-B0D4-1957469A47A0}" type="presParOf" srcId="{D3B43877-B942-4D43-87E0-281D7A5BE683}" destId="{56C628A5-087B-4AF5-8CCF-7F7A4CF2460E}" srcOrd="0" destOrd="0" presId="urn:microsoft.com/office/officeart/2009/3/layout/StepUpProcess"/>
    <dgm:cxn modelId="{DA48F23A-4611-4766-BCFD-10BD2A174D4B}" type="presParOf" srcId="{D3B43877-B942-4D43-87E0-281D7A5BE683}" destId="{C64BF1D2-6AD2-48D9-A15C-863E1DB51A78}" srcOrd="1" destOrd="0" presId="urn:microsoft.com/office/officeart/2009/3/layout/StepUpProcess"/>
    <dgm:cxn modelId="{4A0BDF8C-2A97-4AE8-9134-AD83C3EC1065}" type="presParOf" srcId="{D3B43877-B942-4D43-87E0-281D7A5BE683}" destId="{8CDFD227-2574-4157-8168-E60B22F28E1C}" srcOrd="2" destOrd="0" presId="urn:microsoft.com/office/officeart/2009/3/layout/StepUpProcess"/>
    <dgm:cxn modelId="{E4055225-166F-4F57-9630-381E6726C03E}" type="presParOf" srcId="{13DE0463-60DD-4D86-9122-336BEDD1CEE2}" destId="{C1AC5917-47F5-4D21-A1E9-FA0C37F243EE}" srcOrd="1" destOrd="0" presId="urn:microsoft.com/office/officeart/2009/3/layout/StepUpProcess"/>
    <dgm:cxn modelId="{3647DAB8-A571-4780-94C7-DB4A4251D279}" type="presParOf" srcId="{C1AC5917-47F5-4D21-A1E9-FA0C37F243EE}" destId="{EE3F4CA5-A64D-4030-904F-F0ECE4ED15B4}" srcOrd="0" destOrd="0" presId="urn:microsoft.com/office/officeart/2009/3/layout/StepUpProcess"/>
    <dgm:cxn modelId="{BF637044-7172-4905-83AB-0340A6147E5F}" type="presParOf" srcId="{13DE0463-60DD-4D86-9122-336BEDD1CEE2}" destId="{9370D55B-514C-4AB0-808D-B9A3709F5E07}" srcOrd="2" destOrd="0" presId="urn:microsoft.com/office/officeart/2009/3/layout/StepUpProcess"/>
    <dgm:cxn modelId="{94D1487E-76E4-4A1E-B755-059010797E5C}" type="presParOf" srcId="{9370D55B-514C-4AB0-808D-B9A3709F5E07}" destId="{3E75104A-A3A7-438E-B0A1-FA1327D2430E}" srcOrd="0" destOrd="0" presId="urn:microsoft.com/office/officeart/2009/3/layout/StepUpProcess"/>
    <dgm:cxn modelId="{E1F503F2-6EE2-4DC7-A03F-A9DE892C093D}" type="presParOf" srcId="{9370D55B-514C-4AB0-808D-B9A3709F5E07}" destId="{48913079-0EA4-43C0-ACEC-83B4E1874C83}" srcOrd="1" destOrd="0" presId="urn:microsoft.com/office/officeart/2009/3/layout/StepUpProcess"/>
    <dgm:cxn modelId="{ACA462A8-DD26-476B-B5DF-6EEB44473406}" type="presParOf" srcId="{9370D55B-514C-4AB0-808D-B9A3709F5E07}" destId="{F0436093-D3BA-44BF-8D5E-9E35A15C6BAA}" srcOrd="2" destOrd="0" presId="urn:microsoft.com/office/officeart/2009/3/layout/StepUpProcess"/>
    <dgm:cxn modelId="{B282C100-CEA6-4E38-BF1F-58902807C1A9}" type="presParOf" srcId="{13DE0463-60DD-4D86-9122-336BEDD1CEE2}" destId="{9D4B2E1A-FD57-49B8-8253-CD6DECF9D633}" srcOrd="3" destOrd="0" presId="urn:microsoft.com/office/officeart/2009/3/layout/StepUpProcess"/>
    <dgm:cxn modelId="{F11B2F2D-D218-4A29-9DCE-9030B1C36BDB}" type="presParOf" srcId="{9D4B2E1A-FD57-49B8-8253-CD6DECF9D633}" destId="{F66CDABD-6C86-49C7-A03E-6E5588F462E2}" srcOrd="0" destOrd="0" presId="urn:microsoft.com/office/officeart/2009/3/layout/StepUpProcess"/>
    <dgm:cxn modelId="{CDBD2B40-1F64-49B7-9BAA-982F236F5368}" type="presParOf" srcId="{13DE0463-60DD-4D86-9122-336BEDD1CEE2}" destId="{5C20FD00-0A2E-4F31-87D6-E2822221BE4D}" srcOrd="4" destOrd="0" presId="urn:microsoft.com/office/officeart/2009/3/layout/StepUpProcess"/>
    <dgm:cxn modelId="{4717F5DF-3CD7-4C91-BC88-401122BB9701}" type="presParOf" srcId="{5C20FD00-0A2E-4F31-87D6-E2822221BE4D}" destId="{AF104367-113E-440B-9457-CDE97EC01FF1}" srcOrd="0" destOrd="0" presId="urn:microsoft.com/office/officeart/2009/3/layout/StepUpProcess"/>
    <dgm:cxn modelId="{A1ABE722-602D-40AA-9E82-9B3D154F20EF}" type="presParOf" srcId="{5C20FD00-0A2E-4F31-87D6-E2822221BE4D}" destId="{B7350444-CF84-4CBD-9DD6-E37F5D89229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918822-B411-4CC6-808E-DF9C956ADD28}" type="doc">
      <dgm:prSet loTypeId="urn:microsoft.com/office/officeart/2009/3/layout/StepUpProcess" loCatId="process" qsTypeId="urn:microsoft.com/office/officeart/2005/8/quickstyle/simple1" qsCatId="simple" csTypeId="urn:microsoft.com/office/officeart/2005/8/colors/colorful4" csCatId="colorful" phldr="1"/>
      <dgm:spPr/>
    </dgm:pt>
    <dgm:pt modelId="{B01F8A53-1378-43B6-BBD1-22849033A838}">
      <dgm:prSet phldrT="[Text]" custT="1"/>
      <dgm:spPr/>
      <dgm:t>
        <a:bodyPr/>
        <a:lstStyle/>
        <a:p>
          <a:r>
            <a:rPr lang="en-CA" sz="2800" dirty="0">
              <a:latin typeface="+mn-lt"/>
            </a:rPr>
            <a:t>Component detection (libraries, packages, software)</a:t>
          </a:r>
        </a:p>
      </dgm:t>
    </dgm:pt>
    <dgm:pt modelId="{4E7A0CDA-1CBD-4D8C-B1A3-0363BA8DCC77}" type="parTrans" cxnId="{B40B80C1-4C46-4D56-BEB8-801C2511D0A3}">
      <dgm:prSet/>
      <dgm:spPr/>
      <dgm:t>
        <a:bodyPr/>
        <a:lstStyle/>
        <a:p>
          <a:endParaRPr lang="en-US"/>
        </a:p>
      </dgm:t>
    </dgm:pt>
    <dgm:pt modelId="{C8FB577A-DD25-4F0E-90F3-244B3827C9AD}" type="sibTrans" cxnId="{B40B80C1-4C46-4D56-BEB8-801C2511D0A3}">
      <dgm:prSet/>
      <dgm:spPr/>
      <dgm:t>
        <a:bodyPr/>
        <a:lstStyle/>
        <a:p>
          <a:endParaRPr lang="en-US"/>
        </a:p>
      </dgm:t>
    </dgm:pt>
    <dgm:pt modelId="{0785E911-EEDE-4972-AC00-444D823EFB1A}">
      <dgm:prSet phldrT="[Text]" custT="1"/>
      <dgm:spPr/>
      <dgm:t>
        <a:bodyPr/>
        <a:lstStyle/>
        <a:p>
          <a:r>
            <a:rPr lang="en-CA" sz="2800" dirty="0">
              <a:latin typeface="+mn-lt"/>
            </a:rPr>
            <a:t>Vulnerability matching</a:t>
          </a:r>
          <a:endParaRPr lang="en-US" sz="2800" dirty="0">
            <a:latin typeface="+mn-lt"/>
          </a:endParaRPr>
        </a:p>
      </dgm:t>
    </dgm:pt>
    <dgm:pt modelId="{A0433613-07A9-4672-8A7B-EA84EEA07000}" type="parTrans" cxnId="{1BDED5A3-58D2-4A93-B1E6-89D54D38190B}">
      <dgm:prSet/>
      <dgm:spPr/>
      <dgm:t>
        <a:bodyPr/>
        <a:lstStyle/>
        <a:p>
          <a:endParaRPr lang="en-US"/>
        </a:p>
      </dgm:t>
    </dgm:pt>
    <dgm:pt modelId="{E1218F7C-7B43-4F2B-A945-FAFA12246E6D}" type="sibTrans" cxnId="{1BDED5A3-58D2-4A93-B1E6-89D54D38190B}">
      <dgm:prSet/>
      <dgm:spPr/>
      <dgm:t>
        <a:bodyPr/>
        <a:lstStyle/>
        <a:p>
          <a:endParaRPr lang="en-US"/>
        </a:p>
      </dgm:t>
    </dgm:pt>
    <dgm:pt modelId="{4599C66D-E69F-4894-AC05-B7A6108D84FE}">
      <dgm:prSet phldrT="[Text]" custT="1"/>
      <dgm:spPr/>
      <dgm:t>
        <a:bodyPr/>
        <a:lstStyle/>
        <a:p>
          <a:r>
            <a:rPr lang="en-US" sz="2800" dirty="0">
              <a:latin typeface="+mn-lt"/>
            </a:rPr>
            <a:t>Reporting</a:t>
          </a:r>
        </a:p>
      </dgm:t>
    </dgm:pt>
    <dgm:pt modelId="{21ABD491-B9D6-4585-9CFE-19A3CDE7F40B}" type="parTrans" cxnId="{A57AED05-CC41-4E54-A4E9-012C582195C5}">
      <dgm:prSet/>
      <dgm:spPr/>
      <dgm:t>
        <a:bodyPr/>
        <a:lstStyle/>
        <a:p>
          <a:endParaRPr lang="en-US"/>
        </a:p>
      </dgm:t>
    </dgm:pt>
    <dgm:pt modelId="{451A7EBC-FFA6-4C8B-BB2E-4F39B44CB402}" type="sibTrans" cxnId="{A57AED05-CC41-4E54-A4E9-012C582195C5}">
      <dgm:prSet/>
      <dgm:spPr/>
      <dgm:t>
        <a:bodyPr/>
        <a:lstStyle/>
        <a:p>
          <a:endParaRPr lang="en-US"/>
        </a:p>
      </dgm:t>
    </dgm:pt>
    <dgm:pt modelId="{13DE0463-60DD-4D86-9122-336BEDD1CEE2}" type="pres">
      <dgm:prSet presAssocID="{C6918822-B411-4CC6-808E-DF9C956ADD28}" presName="rootnode" presStyleCnt="0">
        <dgm:presLayoutVars>
          <dgm:chMax/>
          <dgm:chPref/>
          <dgm:dir/>
          <dgm:animLvl val="lvl"/>
        </dgm:presLayoutVars>
      </dgm:prSet>
      <dgm:spPr/>
    </dgm:pt>
    <dgm:pt modelId="{D3B43877-B942-4D43-87E0-281D7A5BE683}" type="pres">
      <dgm:prSet presAssocID="{B01F8A53-1378-43B6-BBD1-22849033A838}" presName="composite" presStyleCnt="0"/>
      <dgm:spPr/>
    </dgm:pt>
    <dgm:pt modelId="{56C628A5-087B-4AF5-8CCF-7F7A4CF2460E}" type="pres">
      <dgm:prSet presAssocID="{B01F8A53-1378-43B6-BBD1-22849033A838}" presName="LShape" presStyleLbl="alignNode1" presStyleIdx="0" presStyleCnt="5"/>
      <dgm:spPr/>
    </dgm:pt>
    <dgm:pt modelId="{C64BF1D2-6AD2-48D9-A15C-863E1DB51A78}" type="pres">
      <dgm:prSet presAssocID="{B01F8A53-1378-43B6-BBD1-22849033A838}" presName="ParentText" presStyleLbl="revTx" presStyleIdx="0" presStyleCnt="3">
        <dgm:presLayoutVars>
          <dgm:chMax val="0"/>
          <dgm:chPref val="0"/>
          <dgm:bulletEnabled val="1"/>
        </dgm:presLayoutVars>
      </dgm:prSet>
      <dgm:spPr/>
    </dgm:pt>
    <dgm:pt modelId="{8CDFD227-2574-4157-8168-E60B22F28E1C}" type="pres">
      <dgm:prSet presAssocID="{B01F8A53-1378-43B6-BBD1-22849033A838}" presName="Triangle" presStyleLbl="alignNode1" presStyleIdx="1" presStyleCnt="5"/>
      <dgm:spPr/>
    </dgm:pt>
    <dgm:pt modelId="{C1AC5917-47F5-4D21-A1E9-FA0C37F243EE}" type="pres">
      <dgm:prSet presAssocID="{C8FB577A-DD25-4F0E-90F3-244B3827C9AD}" presName="sibTrans" presStyleCnt="0"/>
      <dgm:spPr/>
    </dgm:pt>
    <dgm:pt modelId="{EE3F4CA5-A64D-4030-904F-F0ECE4ED15B4}" type="pres">
      <dgm:prSet presAssocID="{C8FB577A-DD25-4F0E-90F3-244B3827C9AD}" presName="space" presStyleCnt="0"/>
      <dgm:spPr/>
    </dgm:pt>
    <dgm:pt modelId="{9370D55B-514C-4AB0-808D-B9A3709F5E07}" type="pres">
      <dgm:prSet presAssocID="{0785E911-EEDE-4972-AC00-444D823EFB1A}" presName="composite" presStyleCnt="0"/>
      <dgm:spPr/>
    </dgm:pt>
    <dgm:pt modelId="{3E75104A-A3A7-438E-B0A1-FA1327D2430E}" type="pres">
      <dgm:prSet presAssocID="{0785E911-EEDE-4972-AC00-444D823EFB1A}" presName="LShape" presStyleLbl="alignNode1" presStyleIdx="2" presStyleCnt="5"/>
      <dgm:spPr/>
    </dgm:pt>
    <dgm:pt modelId="{48913079-0EA4-43C0-ACEC-83B4E1874C83}" type="pres">
      <dgm:prSet presAssocID="{0785E911-EEDE-4972-AC00-444D823EFB1A}" presName="ParentText" presStyleLbl="revTx" presStyleIdx="1" presStyleCnt="3">
        <dgm:presLayoutVars>
          <dgm:chMax val="0"/>
          <dgm:chPref val="0"/>
          <dgm:bulletEnabled val="1"/>
        </dgm:presLayoutVars>
      </dgm:prSet>
      <dgm:spPr/>
    </dgm:pt>
    <dgm:pt modelId="{F0436093-D3BA-44BF-8D5E-9E35A15C6BAA}" type="pres">
      <dgm:prSet presAssocID="{0785E911-EEDE-4972-AC00-444D823EFB1A}" presName="Triangle" presStyleLbl="alignNode1" presStyleIdx="3" presStyleCnt="5"/>
      <dgm:spPr/>
    </dgm:pt>
    <dgm:pt modelId="{9D4B2E1A-FD57-49B8-8253-CD6DECF9D633}" type="pres">
      <dgm:prSet presAssocID="{E1218F7C-7B43-4F2B-A945-FAFA12246E6D}" presName="sibTrans" presStyleCnt="0"/>
      <dgm:spPr/>
    </dgm:pt>
    <dgm:pt modelId="{F66CDABD-6C86-49C7-A03E-6E5588F462E2}" type="pres">
      <dgm:prSet presAssocID="{E1218F7C-7B43-4F2B-A945-FAFA12246E6D}" presName="space" presStyleCnt="0"/>
      <dgm:spPr/>
    </dgm:pt>
    <dgm:pt modelId="{5C20FD00-0A2E-4F31-87D6-E2822221BE4D}" type="pres">
      <dgm:prSet presAssocID="{4599C66D-E69F-4894-AC05-B7A6108D84FE}" presName="composite" presStyleCnt="0"/>
      <dgm:spPr/>
    </dgm:pt>
    <dgm:pt modelId="{AF104367-113E-440B-9457-CDE97EC01FF1}" type="pres">
      <dgm:prSet presAssocID="{4599C66D-E69F-4894-AC05-B7A6108D84FE}" presName="LShape" presStyleLbl="alignNode1" presStyleIdx="4" presStyleCnt="5"/>
      <dgm:spPr/>
    </dgm:pt>
    <dgm:pt modelId="{B7350444-CF84-4CBD-9DD6-E37F5D892293}" type="pres">
      <dgm:prSet presAssocID="{4599C66D-E69F-4894-AC05-B7A6108D84FE}" presName="ParentText" presStyleLbl="revTx" presStyleIdx="2" presStyleCnt="3">
        <dgm:presLayoutVars>
          <dgm:chMax val="0"/>
          <dgm:chPref val="0"/>
          <dgm:bulletEnabled val="1"/>
        </dgm:presLayoutVars>
      </dgm:prSet>
      <dgm:spPr/>
    </dgm:pt>
  </dgm:ptLst>
  <dgm:cxnLst>
    <dgm:cxn modelId="{A57AED05-CC41-4E54-A4E9-012C582195C5}" srcId="{C6918822-B411-4CC6-808E-DF9C956ADD28}" destId="{4599C66D-E69F-4894-AC05-B7A6108D84FE}" srcOrd="2" destOrd="0" parTransId="{21ABD491-B9D6-4585-9CFE-19A3CDE7F40B}" sibTransId="{451A7EBC-FFA6-4C8B-BB2E-4F39B44CB402}"/>
    <dgm:cxn modelId="{0B522332-752F-44D6-844D-DF035BEC832D}" type="presOf" srcId="{0785E911-EEDE-4972-AC00-444D823EFB1A}" destId="{48913079-0EA4-43C0-ACEC-83B4E1874C83}" srcOrd="0" destOrd="0" presId="urn:microsoft.com/office/officeart/2009/3/layout/StepUpProcess"/>
    <dgm:cxn modelId="{C256D46A-4478-43B4-AE98-BA8D32AF04FE}" type="presOf" srcId="{4599C66D-E69F-4894-AC05-B7A6108D84FE}" destId="{B7350444-CF84-4CBD-9DD6-E37F5D892293}" srcOrd="0" destOrd="0" presId="urn:microsoft.com/office/officeart/2009/3/layout/StepUpProcess"/>
    <dgm:cxn modelId="{9EEAE66F-81C7-4540-ADFD-E7F1BA86E60A}" type="presOf" srcId="{B01F8A53-1378-43B6-BBD1-22849033A838}" destId="{C64BF1D2-6AD2-48D9-A15C-863E1DB51A78}" srcOrd="0" destOrd="0" presId="urn:microsoft.com/office/officeart/2009/3/layout/StepUpProcess"/>
    <dgm:cxn modelId="{1BDED5A3-58D2-4A93-B1E6-89D54D38190B}" srcId="{C6918822-B411-4CC6-808E-DF9C956ADD28}" destId="{0785E911-EEDE-4972-AC00-444D823EFB1A}" srcOrd="1" destOrd="0" parTransId="{A0433613-07A9-4672-8A7B-EA84EEA07000}" sibTransId="{E1218F7C-7B43-4F2B-A945-FAFA12246E6D}"/>
    <dgm:cxn modelId="{B40B80C1-4C46-4D56-BEB8-801C2511D0A3}" srcId="{C6918822-B411-4CC6-808E-DF9C956ADD28}" destId="{B01F8A53-1378-43B6-BBD1-22849033A838}" srcOrd="0" destOrd="0" parTransId="{4E7A0CDA-1CBD-4D8C-B1A3-0363BA8DCC77}" sibTransId="{C8FB577A-DD25-4F0E-90F3-244B3827C9AD}"/>
    <dgm:cxn modelId="{AC99C4CA-99DC-41BE-BFA3-09D627636317}" type="presOf" srcId="{C6918822-B411-4CC6-808E-DF9C956ADD28}" destId="{13DE0463-60DD-4D86-9122-336BEDD1CEE2}" srcOrd="0" destOrd="0" presId="urn:microsoft.com/office/officeart/2009/3/layout/StepUpProcess"/>
    <dgm:cxn modelId="{1AD3717F-4F77-4E57-848E-C2273987DE25}" type="presParOf" srcId="{13DE0463-60DD-4D86-9122-336BEDD1CEE2}" destId="{D3B43877-B942-4D43-87E0-281D7A5BE683}" srcOrd="0" destOrd="0" presId="urn:microsoft.com/office/officeart/2009/3/layout/StepUpProcess"/>
    <dgm:cxn modelId="{408A4180-493B-4CB2-B0D4-1957469A47A0}" type="presParOf" srcId="{D3B43877-B942-4D43-87E0-281D7A5BE683}" destId="{56C628A5-087B-4AF5-8CCF-7F7A4CF2460E}" srcOrd="0" destOrd="0" presId="urn:microsoft.com/office/officeart/2009/3/layout/StepUpProcess"/>
    <dgm:cxn modelId="{DA48F23A-4611-4766-BCFD-10BD2A174D4B}" type="presParOf" srcId="{D3B43877-B942-4D43-87E0-281D7A5BE683}" destId="{C64BF1D2-6AD2-48D9-A15C-863E1DB51A78}" srcOrd="1" destOrd="0" presId="urn:microsoft.com/office/officeart/2009/3/layout/StepUpProcess"/>
    <dgm:cxn modelId="{4A0BDF8C-2A97-4AE8-9134-AD83C3EC1065}" type="presParOf" srcId="{D3B43877-B942-4D43-87E0-281D7A5BE683}" destId="{8CDFD227-2574-4157-8168-E60B22F28E1C}" srcOrd="2" destOrd="0" presId="urn:microsoft.com/office/officeart/2009/3/layout/StepUpProcess"/>
    <dgm:cxn modelId="{E4055225-166F-4F57-9630-381E6726C03E}" type="presParOf" srcId="{13DE0463-60DD-4D86-9122-336BEDD1CEE2}" destId="{C1AC5917-47F5-4D21-A1E9-FA0C37F243EE}" srcOrd="1" destOrd="0" presId="urn:microsoft.com/office/officeart/2009/3/layout/StepUpProcess"/>
    <dgm:cxn modelId="{3647DAB8-A571-4780-94C7-DB4A4251D279}" type="presParOf" srcId="{C1AC5917-47F5-4D21-A1E9-FA0C37F243EE}" destId="{EE3F4CA5-A64D-4030-904F-F0ECE4ED15B4}" srcOrd="0" destOrd="0" presId="urn:microsoft.com/office/officeart/2009/3/layout/StepUpProcess"/>
    <dgm:cxn modelId="{BF637044-7172-4905-83AB-0340A6147E5F}" type="presParOf" srcId="{13DE0463-60DD-4D86-9122-336BEDD1CEE2}" destId="{9370D55B-514C-4AB0-808D-B9A3709F5E07}" srcOrd="2" destOrd="0" presId="urn:microsoft.com/office/officeart/2009/3/layout/StepUpProcess"/>
    <dgm:cxn modelId="{94D1487E-76E4-4A1E-B755-059010797E5C}" type="presParOf" srcId="{9370D55B-514C-4AB0-808D-B9A3709F5E07}" destId="{3E75104A-A3A7-438E-B0A1-FA1327D2430E}" srcOrd="0" destOrd="0" presId="urn:microsoft.com/office/officeart/2009/3/layout/StepUpProcess"/>
    <dgm:cxn modelId="{E1F503F2-6EE2-4DC7-A03F-A9DE892C093D}" type="presParOf" srcId="{9370D55B-514C-4AB0-808D-B9A3709F5E07}" destId="{48913079-0EA4-43C0-ACEC-83B4E1874C83}" srcOrd="1" destOrd="0" presId="urn:microsoft.com/office/officeart/2009/3/layout/StepUpProcess"/>
    <dgm:cxn modelId="{ACA462A8-DD26-476B-B5DF-6EEB44473406}" type="presParOf" srcId="{9370D55B-514C-4AB0-808D-B9A3709F5E07}" destId="{F0436093-D3BA-44BF-8D5E-9E35A15C6BAA}" srcOrd="2" destOrd="0" presId="urn:microsoft.com/office/officeart/2009/3/layout/StepUpProcess"/>
    <dgm:cxn modelId="{B282C100-CEA6-4E38-BF1F-58902807C1A9}" type="presParOf" srcId="{13DE0463-60DD-4D86-9122-336BEDD1CEE2}" destId="{9D4B2E1A-FD57-49B8-8253-CD6DECF9D633}" srcOrd="3" destOrd="0" presId="urn:microsoft.com/office/officeart/2009/3/layout/StepUpProcess"/>
    <dgm:cxn modelId="{F11B2F2D-D218-4A29-9DCE-9030B1C36BDB}" type="presParOf" srcId="{9D4B2E1A-FD57-49B8-8253-CD6DECF9D633}" destId="{F66CDABD-6C86-49C7-A03E-6E5588F462E2}" srcOrd="0" destOrd="0" presId="urn:microsoft.com/office/officeart/2009/3/layout/StepUpProcess"/>
    <dgm:cxn modelId="{CDBD2B40-1F64-49B7-9BAA-982F236F5368}" type="presParOf" srcId="{13DE0463-60DD-4D86-9122-336BEDD1CEE2}" destId="{5C20FD00-0A2E-4F31-87D6-E2822221BE4D}" srcOrd="4" destOrd="0" presId="urn:microsoft.com/office/officeart/2009/3/layout/StepUpProcess"/>
    <dgm:cxn modelId="{4717F5DF-3CD7-4C91-BC88-401122BB9701}" type="presParOf" srcId="{5C20FD00-0A2E-4F31-87D6-E2822221BE4D}" destId="{AF104367-113E-440B-9457-CDE97EC01FF1}" srcOrd="0" destOrd="0" presId="urn:microsoft.com/office/officeart/2009/3/layout/StepUpProcess"/>
    <dgm:cxn modelId="{A1ABE722-602D-40AA-9E82-9B3D154F20EF}" type="presParOf" srcId="{5C20FD00-0A2E-4F31-87D6-E2822221BE4D}" destId="{B7350444-CF84-4CBD-9DD6-E37F5D89229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918822-B411-4CC6-808E-DF9C956ADD28}" type="doc">
      <dgm:prSet loTypeId="urn:microsoft.com/office/officeart/2009/3/layout/StepUpProcess" loCatId="process" qsTypeId="urn:microsoft.com/office/officeart/2005/8/quickstyle/simple1" qsCatId="simple" csTypeId="urn:microsoft.com/office/officeart/2005/8/colors/colorful4" csCatId="colorful" phldr="1"/>
      <dgm:spPr/>
    </dgm:pt>
    <dgm:pt modelId="{B01F8A53-1378-43B6-BBD1-22849033A838}">
      <dgm:prSet phldrT="[Text]" custT="1"/>
      <dgm:spPr/>
      <dgm:t>
        <a:bodyPr/>
        <a:lstStyle/>
        <a:p>
          <a:r>
            <a:rPr lang="en-CA" sz="2800" dirty="0">
              <a:latin typeface="+mn-lt"/>
            </a:rPr>
            <a:t>Component detection (libraries, packages, software)</a:t>
          </a:r>
        </a:p>
      </dgm:t>
    </dgm:pt>
    <dgm:pt modelId="{4E7A0CDA-1CBD-4D8C-B1A3-0363BA8DCC77}" type="parTrans" cxnId="{B40B80C1-4C46-4D56-BEB8-801C2511D0A3}">
      <dgm:prSet/>
      <dgm:spPr/>
      <dgm:t>
        <a:bodyPr/>
        <a:lstStyle/>
        <a:p>
          <a:endParaRPr lang="en-US"/>
        </a:p>
      </dgm:t>
    </dgm:pt>
    <dgm:pt modelId="{C8FB577A-DD25-4F0E-90F3-244B3827C9AD}" type="sibTrans" cxnId="{B40B80C1-4C46-4D56-BEB8-801C2511D0A3}">
      <dgm:prSet/>
      <dgm:spPr/>
      <dgm:t>
        <a:bodyPr/>
        <a:lstStyle/>
        <a:p>
          <a:endParaRPr lang="en-US"/>
        </a:p>
      </dgm:t>
    </dgm:pt>
    <dgm:pt modelId="{0785E911-EEDE-4972-AC00-444D823EFB1A}">
      <dgm:prSet phldrT="[Text]" custT="1"/>
      <dgm:spPr/>
      <dgm:t>
        <a:bodyPr/>
        <a:lstStyle/>
        <a:p>
          <a:r>
            <a:rPr lang="en-CA" sz="2800" dirty="0">
              <a:latin typeface="+mn-lt"/>
            </a:rPr>
            <a:t>Vulnerability matching</a:t>
          </a:r>
          <a:endParaRPr lang="en-US" sz="2800" dirty="0">
            <a:latin typeface="+mn-lt"/>
          </a:endParaRPr>
        </a:p>
      </dgm:t>
    </dgm:pt>
    <dgm:pt modelId="{A0433613-07A9-4672-8A7B-EA84EEA07000}" type="parTrans" cxnId="{1BDED5A3-58D2-4A93-B1E6-89D54D38190B}">
      <dgm:prSet/>
      <dgm:spPr/>
      <dgm:t>
        <a:bodyPr/>
        <a:lstStyle/>
        <a:p>
          <a:endParaRPr lang="en-US"/>
        </a:p>
      </dgm:t>
    </dgm:pt>
    <dgm:pt modelId="{E1218F7C-7B43-4F2B-A945-FAFA12246E6D}" type="sibTrans" cxnId="{1BDED5A3-58D2-4A93-B1E6-89D54D38190B}">
      <dgm:prSet/>
      <dgm:spPr/>
      <dgm:t>
        <a:bodyPr/>
        <a:lstStyle/>
        <a:p>
          <a:endParaRPr lang="en-US"/>
        </a:p>
      </dgm:t>
    </dgm:pt>
    <dgm:pt modelId="{4599C66D-E69F-4894-AC05-B7A6108D84FE}">
      <dgm:prSet phldrT="[Text]" custT="1"/>
      <dgm:spPr/>
      <dgm:t>
        <a:bodyPr/>
        <a:lstStyle/>
        <a:p>
          <a:r>
            <a:rPr lang="en-US" sz="2800" dirty="0">
              <a:latin typeface="+mn-lt"/>
            </a:rPr>
            <a:t>Reporting</a:t>
          </a:r>
        </a:p>
      </dgm:t>
    </dgm:pt>
    <dgm:pt modelId="{21ABD491-B9D6-4585-9CFE-19A3CDE7F40B}" type="parTrans" cxnId="{A57AED05-CC41-4E54-A4E9-012C582195C5}">
      <dgm:prSet/>
      <dgm:spPr/>
      <dgm:t>
        <a:bodyPr/>
        <a:lstStyle/>
        <a:p>
          <a:endParaRPr lang="en-US"/>
        </a:p>
      </dgm:t>
    </dgm:pt>
    <dgm:pt modelId="{451A7EBC-FFA6-4C8B-BB2E-4F39B44CB402}" type="sibTrans" cxnId="{A57AED05-CC41-4E54-A4E9-012C582195C5}">
      <dgm:prSet/>
      <dgm:spPr/>
      <dgm:t>
        <a:bodyPr/>
        <a:lstStyle/>
        <a:p>
          <a:endParaRPr lang="en-US"/>
        </a:p>
      </dgm:t>
    </dgm:pt>
    <dgm:pt modelId="{13DE0463-60DD-4D86-9122-336BEDD1CEE2}" type="pres">
      <dgm:prSet presAssocID="{C6918822-B411-4CC6-808E-DF9C956ADD28}" presName="rootnode" presStyleCnt="0">
        <dgm:presLayoutVars>
          <dgm:chMax/>
          <dgm:chPref/>
          <dgm:dir/>
          <dgm:animLvl val="lvl"/>
        </dgm:presLayoutVars>
      </dgm:prSet>
      <dgm:spPr/>
    </dgm:pt>
    <dgm:pt modelId="{D3B43877-B942-4D43-87E0-281D7A5BE683}" type="pres">
      <dgm:prSet presAssocID="{B01F8A53-1378-43B6-BBD1-22849033A838}" presName="composite" presStyleCnt="0"/>
      <dgm:spPr/>
    </dgm:pt>
    <dgm:pt modelId="{56C628A5-087B-4AF5-8CCF-7F7A4CF2460E}" type="pres">
      <dgm:prSet presAssocID="{B01F8A53-1378-43B6-BBD1-22849033A838}" presName="LShape" presStyleLbl="alignNode1" presStyleIdx="0" presStyleCnt="5"/>
      <dgm:spPr/>
    </dgm:pt>
    <dgm:pt modelId="{C64BF1D2-6AD2-48D9-A15C-863E1DB51A78}" type="pres">
      <dgm:prSet presAssocID="{B01F8A53-1378-43B6-BBD1-22849033A838}" presName="ParentText" presStyleLbl="revTx" presStyleIdx="0" presStyleCnt="3">
        <dgm:presLayoutVars>
          <dgm:chMax val="0"/>
          <dgm:chPref val="0"/>
          <dgm:bulletEnabled val="1"/>
        </dgm:presLayoutVars>
      </dgm:prSet>
      <dgm:spPr/>
    </dgm:pt>
    <dgm:pt modelId="{8CDFD227-2574-4157-8168-E60B22F28E1C}" type="pres">
      <dgm:prSet presAssocID="{B01F8A53-1378-43B6-BBD1-22849033A838}" presName="Triangle" presStyleLbl="alignNode1" presStyleIdx="1" presStyleCnt="5"/>
      <dgm:spPr/>
    </dgm:pt>
    <dgm:pt modelId="{C1AC5917-47F5-4D21-A1E9-FA0C37F243EE}" type="pres">
      <dgm:prSet presAssocID="{C8FB577A-DD25-4F0E-90F3-244B3827C9AD}" presName="sibTrans" presStyleCnt="0"/>
      <dgm:spPr/>
    </dgm:pt>
    <dgm:pt modelId="{EE3F4CA5-A64D-4030-904F-F0ECE4ED15B4}" type="pres">
      <dgm:prSet presAssocID="{C8FB577A-DD25-4F0E-90F3-244B3827C9AD}" presName="space" presStyleCnt="0"/>
      <dgm:spPr/>
    </dgm:pt>
    <dgm:pt modelId="{9370D55B-514C-4AB0-808D-B9A3709F5E07}" type="pres">
      <dgm:prSet presAssocID="{0785E911-EEDE-4972-AC00-444D823EFB1A}" presName="composite" presStyleCnt="0"/>
      <dgm:spPr/>
    </dgm:pt>
    <dgm:pt modelId="{3E75104A-A3A7-438E-B0A1-FA1327D2430E}" type="pres">
      <dgm:prSet presAssocID="{0785E911-EEDE-4972-AC00-444D823EFB1A}" presName="LShape" presStyleLbl="alignNode1" presStyleIdx="2" presStyleCnt="5"/>
      <dgm:spPr/>
    </dgm:pt>
    <dgm:pt modelId="{48913079-0EA4-43C0-ACEC-83B4E1874C83}" type="pres">
      <dgm:prSet presAssocID="{0785E911-EEDE-4972-AC00-444D823EFB1A}" presName="ParentText" presStyleLbl="revTx" presStyleIdx="1" presStyleCnt="3">
        <dgm:presLayoutVars>
          <dgm:chMax val="0"/>
          <dgm:chPref val="0"/>
          <dgm:bulletEnabled val="1"/>
        </dgm:presLayoutVars>
      </dgm:prSet>
      <dgm:spPr/>
    </dgm:pt>
    <dgm:pt modelId="{F0436093-D3BA-44BF-8D5E-9E35A15C6BAA}" type="pres">
      <dgm:prSet presAssocID="{0785E911-EEDE-4972-AC00-444D823EFB1A}" presName="Triangle" presStyleLbl="alignNode1" presStyleIdx="3" presStyleCnt="5"/>
      <dgm:spPr/>
    </dgm:pt>
    <dgm:pt modelId="{9D4B2E1A-FD57-49B8-8253-CD6DECF9D633}" type="pres">
      <dgm:prSet presAssocID="{E1218F7C-7B43-4F2B-A945-FAFA12246E6D}" presName="sibTrans" presStyleCnt="0"/>
      <dgm:spPr/>
    </dgm:pt>
    <dgm:pt modelId="{F66CDABD-6C86-49C7-A03E-6E5588F462E2}" type="pres">
      <dgm:prSet presAssocID="{E1218F7C-7B43-4F2B-A945-FAFA12246E6D}" presName="space" presStyleCnt="0"/>
      <dgm:spPr/>
    </dgm:pt>
    <dgm:pt modelId="{5C20FD00-0A2E-4F31-87D6-E2822221BE4D}" type="pres">
      <dgm:prSet presAssocID="{4599C66D-E69F-4894-AC05-B7A6108D84FE}" presName="composite" presStyleCnt="0"/>
      <dgm:spPr/>
    </dgm:pt>
    <dgm:pt modelId="{AF104367-113E-440B-9457-CDE97EC01FF1}" type="pres">
      <dgm:prSet presAssocID="{4599C66D-E69F-4894-AC05-B7A6108D84FE}" presName="LShape" presStyleLbl="alignNode1" presStyleIdx="4" presStyleCnt="5"/>
      <dgm:spPr/>
    </dgm:pt>
    <dgm:pt modelId="{B7350444-CF84-4CBD-9DD6-E37F5D892293}" type="pres">
      <dgm:prSet presAssocID="{4599C66D-E69F-4894-AC05-B7A6108D84FE}" presName="ParentText" presStyleLbl="revTx" presStyleIdx="2" presStyleCnt="3">
        <dgm:presLayoutVars>
          <dgm:chMax val="0"/>
          <dgm:chPref val="0"/>
          <dgm:bulletEnabled val="1"/>
        </dgm:presLayoutVars>
      </dgm:prSet>
      <dgm:spPr/>
    </dgm:pt>
  </dgm:ptLst>
  <dgm:cxnLst>
    <dgm:cxn modelId="{A57AED05-CC41-4E54-A4E9-012C582195C5}" srcId="{C6918822-B411-4CC6-808E-DF9C956ADD28}" destId="{4599C66D-E69F-4894-AC05-B7A6108D84FE}" srcOrd="2" destOrd="0" parTransId="{21ABD491-B9D6-4585-9CFE-19A3CDE7F40B}" sibTransId="{451A7EBC-FFA6-4C8B-BB2E-4F39B44CB402}"/>
    <dgm:cxn modelId="{0B522332-752F-44D6-844D-DF035BEC832D}" type="presOf" srcId="{0785E911-EEDE-4972-AC00-444D823EFB1A}" destId="{48913079-0EA4-43C0-ACEC-83B4E1874C83}" srcOrd="0" destOrd="0" presId="urn:microsoft.com/office/officeart/2009/3/layout/StepUpProcess"/>
    <dgm:cxn modelId="{C256D46A-4478-43B4-AE98-BA8D32AF04FE}" type="presOf" srcId="{4599C66D-E69F-4894-AC05-B7A6108D84FE}" destId="{B7350444-CF84-4CBD-9DD6-E37F5D892293}" srcOrd="0" destOrd="0" presId="urn:microsoft.com/office/officeart/2009/3/layout/StepUpProcess"/>
    <dgm:cxn modelId="{9EEAE66F-81C7-4540-ADFD-E7F1BA86E60A}" type="presOf" srcId="{B01F8A53-1378-43B6-BBD1-22849033A838}" destId="{C64BF1D2-6AD2-48D9-A15C-863E1DB51A78}" srcOrd="0" destOrd="0" presId="urn:microsoft.com/office/officeart/2009/3/layout/StepUpProcess"/>
    <dgm:cxn modelId="{1BDED5A3-58D2-4A93-B1E6-89D54D38190B}" srcId="{C6918822-B411-4CC6-808E-DF9C956ADD28}" destId="{0785E911-EEDE-4972-AC00-444D823EFB1A}" srcOrd="1" destOrd="0" parTransId="{A0433613-07A9-4672-8A7B-EA84EEA07000}" sibTransId="{E1218F7C-7B43-4F2B-A945-FAFA12246E6D}"/>
    <dgm:cxn modelId="{B40B80C1-4C46-4D56-BEB8-801C2511D0A3}" srcId="{C6918822-B411-4CC6-808E-DF9C956ADD28}" destId="{B01F8A53-1378-43B6-BBD1-22849033A838}" srcOrd="0" destOrd="0" parTransId="{4E7A0CDA-1CBD-4D8C-B1A3-0363BA8DCC77}" sibTransId="{C8FB577A-DD25-4F0E-90F3-244B3827C9AD}"/>
    <dgm:cxn modelId="{AC99C4CA-99DC-41BE-BFA3-09D627636317}" type="presOf" srcId="{C6918822-B411-4CC6-808E-DF9C956ADD28}" destId="{13DE0463-60DD-4D86-9122-336BEDD1CEE2}" srcOrd="0" destOrd="0" presId="urn:microsoft.com/office/officeart/2009/3/layout/StepUpProcess"/>
    <dgm:cxn modelId="{1AD3717F-4F77-4E57-848E-C2273987DE25}" type="presParOf" srcId="{13DE0463-60DD-4D86-9122-336BEDD1CEE2}" destId="{D3B43877-B942-4D43-87E0-281D7A5BE683}" srcOrd="0" destOrd="0" presId="urn:microsoft.com/office/officeart/2009/3/layout/StepUpProcess"/>
    <dgm:cxn modelId="{408A4180-493B-4CB2-B0D4-1957469A47A0}" type="presParOf" srcId="{D3B43877-B942-4D43-87E0-281D7A5BE683}" destId="{56C628A5-087B-4AF5-8CCF-7F7A4CF2460E}" srcOrd="0" destOrd="0" presId="urn:microsoft.com/office/officeart/2009/3/layout/StepUpProcess"/>
    <dgm:cxn modelId="{DA48F23A-4611-4766-BCFD-10BD2A174D4B}" type="presParOf" srcId="{D3B43877-B942-4D43-87E0-281D7A5BE683}" destId="{C64BF1D2-6AD2-48D9-A15C-863E1DB51A78}" srcOrd="1" destOrd="0" presId="urn:microsoft.com/office/officeart/2009/3/layout/StepUpProcess"/>
    <dgm:cxn modelId="{4A0BDF8C-2A97-4AE8-9134-AD83C3EC1065}" type="presParOf" srcId="{D3B43877-B942-4D43-87E0-281D7A5BE683}" destId="{8CDFD227-2574-4157-8168-E60B22F28E1C}" srcOrd="2" destOrd="0" presId="urn:microsoft.com/office/officeart/2009/3/layout/StepUpProcess"/>
    <dgm:cxn modelId="{E4055225-166F-4F57-9630-381E6726C03E}" type="presParOf" srcId="{13DE0463-60DD-4D86-9122-336BEDD1CEE2}" destId="{C1AC5917-47F5-4D21-A1E9-FA0C37F243EE}" srcOrd="1" destOrd="0" presId="urn:microsoft.com/office/officeart/2009/3/layout/StepUpProcess"/>
    <dgm:cxn modelId="{3647DAB8-A571-4780-94C7-DB4A4251D279}" type="presParOf" srcId="{C1AC5917-47F5-4D21-A1E9-FA0C37F243EE}" destId="{EE3F4CA5-A64D-4030-904F-F0ECE4ED15B4}" srcOrd="0" destOrd="0" presId="urn:microsoft.com/office/officeart/2009/3/layout/StepUpProcess"/>
    <dgm:cxn modelId="{BF637044-7172-4905-83AB-0340A6147E5F}" type="presParOf" srcId="{13DE0463-60DD-4D86-9122-336BEDD1CEE2}" destId="{9370D55B-514C-4AB0-808D-B9A3709F5E07}" srcOrd="2" destOrd="0" presId="urn:microsoft.com/office/officeart/2009/3/layout/StepUpProcess"/>
    <dgm:cxn modelId="{94D1487E-76E4-4A1E-B755-059010797E5C}" type="presParOf" srcId="{9370D55B-514C-4AB0-808D-B9A3709F5E07}" destId="{3E75104A-A3A7-438E-B0A1-FA1327D2430E}" srcOrd="0" destOrd="0" presId="urn:microsoft.com/office/officeart/2009/3/layout/StepUpProcess"/>
    <dgm:cxn modelId="{E1F503F2-6EE2-4DC7-A03F-A9DE892C093D}" type="presParOf" srcId="{9370D55B-514C-4AB0-808D-B9A3709F5E07}" destId="{48913079-0EA4-43C0-ACEC-83B4E1874C83}" srcOrd="1" destOrd="0" presId="urn:microsoft.com/office/officeart/2009/3/layout/StepUpProcess"/>
    <dgm:cxn modelId="{ACA462A8-DD26-476B-B5DF-6EEB44473406}" type="presParOf" srcId="{9370D55B-514C-4AB0-808D-B9A3709F5E07}" destId="{F0436093-D3BA-44BF-8D5E-9E35A15C6BAA}" srcOrd="2" destOrd="0" presId="urn:microsoft.com/office/officeart/2009/3/layout/StepUpProcess"/>
    <dgm:cxn modelId="{B282C100-CEA6-4E38-BF1F-58902807C1A9}" type="presParOf" srcId="{13DE0463-60DD-4D86-9122-336BEDD1CEE2}" destId="{9D4B2E1A-FD57-49B8-8253-CD6DECF9D633}" srcOrd="3" destOrd="0" presId="urn:microsoft.com/office/officeart/2009/3/layout/StepUpProcess"/>
    <dgm:cxn modelId="{F11B2F2D-D218-4A29-9DCE-9030B1C36BDB}" type="presParOf" srcId="{9D4B2E1A-FD57-49B8-8253-CD6DECF9D633}" destId="{F66CDABD-6C86-49C7-A03E-6E5588F462E2}" srcOrd="0" destOrd="0" presId="urn:microsoft.com/office/officeart/2009/3/layout/StepUpProcess"/>
    <dgm:cxn modelId="{CDBD2B40-1F64-49B7-9BAA-982F236F5368}" type="presParOf" srcId="{13DE0463-60DD-4D86-9122-336BEDD1CEE2}" destId="{5C20FD00-0A2E-4F31-87D6-E2822221BE4D}" srcOrd="4" destOrd="0" presId="urn:microsoft.com/office/officeart/2009/3/layout/StepUpProcess"/>
    <dgm:cxn modelId="{4717F5DF-3CD7-4C91-BC88-401122BB9701}" type="presParOf" srcId="{5C20FD00-0A2E-4F31-87D6-E2822221BE4D}" destId="{AF104367-113E-440B-9457-CDE97EC01FF1}" srcOrd="0" destOrd="0" presId="urn:microsoft.com/office/officeart/2009/3/layout/StepUpProcess"/>
    <dgm:cxn modelId="{A1ABE722-602D-40AA-9E82-9B3D154F20EF}" type="presParOf" srcId="{5C20FD00-0A2E-4F31-87D6-E2822221BE4D}" destId="{B7350444-CF84-4CBD-9DD6-E37F5D89229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6B7DA83-7203-420C-83BE-DD6D42CFDFE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358206F2-9D5A-4344-B9F8-C2B9C84F4A56}">
      <dgm:prSet phldrT="[Text]"/>
      <dgm:spPr/>
      <dgm:t>
        <a:bodyPr/>
        <a:lstStyle/>
        <a:p>
          <a:r>
            <a:rPr lang="en-CA" dirty="0"/>
            <a:t>Debian:10.2</a:t>
          </a:r>
          <a:endParaRPr lang="en-US" dirty="0"/>
        </a:p>
      </dgm:t>
    </dgm:pt>
    <dgm:pt modelId="{A78B23B0-A153-4298-8F4A-2F27ACD8667F}" type="parTrans" cxnId="{784DD0CE-0CDA-4985-93AA-98D7F34FD22C}">
      <dgm:prSet/>
      <dgm:spPr/>
      <dgm:t>
        <a:bodyPr/>
        <a:lstStyle/>
        <a:p>
          <a:endParaRPr lang="en-US"/>
        </a:p>
      </dgm:t>
    </dgm:pt>
    <dgm:pt modelId="{C6A8DE1B-5D60-4BAD-9F7A-488F9BF60F12}" type="sibTrans" cxnId="{784DD0CE-0CDA-4985-93AA-98D7F34FD22C}">
      <dgm:prSet/>
      <dgm:spPr/>
      <dgm:t>
        <a:bodyPr/>
        <a:lstStyle/>
        <a:p>
          <a:endParaRPr lang="en-US"/>
        </a:p>
      </dgm:t>
    </dgm:pt>
    <dgm:pt modelId="{AC8D6809-EFB1-4712-99B7-746EB16B0D83}">
      <dgm:prSet phldrT="[Text]"/>
      <dgm:spPr/>
      <dgm:t>
        <a:bodyPr/>
        <a:lstStyle/>
        <a:p>
          <a:r>
            <a:rPr lang="en-CA" dirty="0"/>
            <a:t>Ubuntu:18.10</a:t>
          </a:r>
          <a:endParaRPr lang="en-US" dirty="0"/>
        </a:p>
      </dgm:t>
    </dgm:pt>
    <dgm:pt modelId="{C2F14289-FCCC-46FE-8A01-C3E6BC5DDF65}" type="parTrans" cxnId="{4BCD0468-7C62-4C8E-B35A-96BE63197E5F}">
      <dgm:prSet/>
      <dgm:spPr/>
      <dgm:t>
        <a:bodyPr/>
        <a:lstStyle/>
        <a:p>
          <a:endParaRPr lang="en-US"/>
        </a:p>
      </dgm:t>
    </dgm:pt>
    <dgm:pt modelId="{36B5FAA7-0ED8-4A4F-8746-65C9273DFADE}" type="sibTrans" cxnId="{4BCD0468-7C62-4C8E-B35A-96BE63197E5F}">
      <dgm:prSet/>
      <dgm:spPr/>
      <dgm:t>
        <a:bodyPr/>
        <a:lstStyle/>
        <a:p>
          <a:endParaRPr lang="en-US"/>
        </a:p>
      </dgm:t>
    </dgm:pt>
    <dgm:pt modelId="{8FC6FCA2-016D-4822-BADB-D4D9DA310687}">
      <dgm:prSet phldrT="[Text]"/>
      <dgm:spPr/>
      <dgm:t>
        <a:bodyPr/>
        <a:lstStyle/>
        <a:p>
          <a:r>
            <a:rPr lang="en-CA" dirty="0"/>
            <a:t>Alpine:3:9:4</a:t>
          </a:r>
          <a:endParaRPr lang="en-US" dirty="0"/>
        </a:p>
      </dgm:t>
    </dgm:pt>
    <dgm:pt modelId="{0E9DF9D1-2B32-4A60-8783-C42BD974B12C}" type="parTrans" cxnId="{BCF09FE5-94DE-45D0-87CA-4C3DA90CCDDD}">
      <dgm:prSet/>
      <dgm:spPr/>
      <dgm:t>
        <a:bodyPr/>
        <a:lstStyle/>
        <a:p>
          <a:endParaRPr lang="en-US"/>
        </a:p>
      </dgm:t>
    </dgm:pt>
    <dgm:pt modelId="{9B005FE7-ED57-40D4-8CFD-BCBF533D0D7D}" type="sibTrans" cxnId="{BCF09FE5-94DE-45D0-87CA-4C3DA90CCDDD}">
      <dgm:prSet/>
      <dgm:spPr/>
      <dgm:t>
        <a:bodyPr/>
        <a:lstStyle/>
        <a:p>
          <a:endParaRPr lang="en-US"/>
        </a:p>
      </dgm:t>
    </dgm:pt>
    <dgm:pt modelId="{1FE34A4E-BCFD-41DD-95B4-6FF3C4EBC779}">
      <dgm:prSet phldrT="[Text]"/>
      <dgm:spPr/>
      <dgm:t>
        <a:bodyPr/>
        <a:lstStyle/>
        <a:p>
          <a:r>
            <a:rPr lang="en-CA" dirty="0"/>
            <a:t>Benchmark</a:t>
          </a:r>
          <a:endParaRPr lang="en-US" dirty="0"/>
        </a:p>
      </dgm:t>
    </dgm:pt>
    <dgm:pt modelId="{FC572653-B5F8-473C-823B-364FEBB44B50}" type="parTrans" cxnId="{A482EE0F-293F-450E-95DA-5DD4069091CB}">
      <dgm:prSet/>
      <dgm:spPr/>
      <dgm:t>
        <a:bodyPr/>
        <a:lstStyle/>
        <a:p>
          <a:endParaRPr lang="en-US"/>
        </a:p>
      </dgm:t>
    </dgm:pt>
    <dgm:pt modelId="{AB68C73F-43D2-4BBB-B8E8-0EEC0E84E9FC}" type="sibTrans" cxnId="{A482EE0F-293F-450E-95DA-5DD4069091CB}">
      <dgm:prSet/>
      <dgm:spPr/>
      <dgm:t>
        <a:bodyPr/>
        <a:lstStyle/>
        <a:p>
          <a:endParaRPr lang="en-US"/>
        </a:p>
      </dgm:t>
    </dgm:pt>
    <dgm:pt modelId="{61BD8684-329B-4CD5-AAFB-015738A5031C}" type="pres">
      <dgm:prSet presAssocID="{86B7DA83-7203-420C-83BE-DD6D42CFDFE8}" presName="Name0" presStyleCnt="0">
        <dgm:presLayoutVars>
          <dgm:chMax val="4"/>
          <dgm:resizeHandles val="exact"/>
        </dgm:presLayoutVars>
      </dgm:prSet>
      <dgm:spPr/>
    </dgm:pt>
    <dgm:pt modelId="{BEC5D80E-DDA1-4EE2-A215-920BE4300634}" type="pres">
      <dgm:prSet presAssocID="{86B7DA83-7203-420C-83BE-DD6D42CFDFE8}" presName="ellipse" presStyleLbl="trBgShp" presStyleIdx="0" presStyleCnt="1"/>
      <dgm:spPr/>
    </dgm:pt>
    <dgm:pt modelId="{D595F0A9-012B-423F-96A1-D358A7ECC2E7}" type="pres">
      <dgm:prSet presAssocID="{86B7DA83-7203-420C-83BE-DD6D42CFDFE8}" presName="arrow1" presStyleLbl="fgShp" presStyleIdx="0" presStyleCnt="1"/>
      <dgm:spPr/>
    </dgm:pt>
    <dgm:pt modelId="{7CA1E9D3-168F-47DC-92B4-7759C0B2EBB5}" type="pres">
      <dgm:prSet presAssocID="{86B7DA83-7203-420C-83BE-DD6D42CFDFE8}" presName="rectangle" presStyleLbl="revTx" presStyleIdx="0" presStyleCnt="1">
        <dgm:presLayoutVars>
          <dgm:bulletEnabled val="1"/>
        </dgm:presLayoutVars>
      </dgm:prSet>
      <dgm:spPr/>
    </dgm:pt>
    <dgm:pt modelId="{AD1C738F-DD45-42BD-BBD3-EBC3C9C7AB7E}" type="pres">
      <dgm:prSet presAssocID="{AC8D6809-EFB1-4712-99B7-746EB16B0D83}" presName="item1" presStyleLbl="node1" presStyleIdx="0" presStyleCnt="3">
        <dgm:presLayoutVars>
          <dgm:bulletEnabled val="1"/>
        </dgm:presLayoutVars>
      </dgm:prSet>
      <dgm:spPr/>
    </dgm:pt>
    <dgm:pt modelId="{14E2CA20-857D-42EA-8055-EADC6B1FA908}" type="pres">
      <dgm:prSet presAssocID="{8FC6FCA2-016D-4822-BADB-D4D9DA310687}" presName="item2" presStyleLbl="node1" presStyleIdx="1" presStyleCnt="3" custLinFactNeighborX="1428" custLinFactNeighborY="714">
        <dgm:presLayoutVars>
          <dgm:bulletEnabled val="1"/>
        </dgm:presLayoutVars>
      </dgm:prSet>
      <dgm:spPr/>
    </dgm:pt>
    <dgm:pt modelId="{3BD6374C-B9A1-4672-8222-79EE80FB5897}" type="pres">
      <dgm:prSet presAssocID="{1FE34A4E-BCFD-41DD-95B4-6FF3C4EBC779}" presName="item3" presStyleLbl="node1" presStyleIdx="2" presStyleCnt="3">
        <dgm:presLayoutVars>
          <dgm:bulletEnabled val="1"/>
        </dgm:presLayoutVars>
      </dgm:prSet>
      <dgm:spPr/>
    </dgm:pt>
    <dgm:pt modelId="{69DD3882-E9C2-429B-A04A-3538E933CFED}" type="pres">
      <dgm:prSet presAssocID="{86B7DA83-7203-420C-83BE-DD6D42CFDFE8}" presName="funnel" presStyleLbl="trAlignAcc1" presStyleIdx="0" presStyleCnt="1"/>
      <dgm:spPr/>
    </dgm:pt>
  </dgm:ptLst>
  <dgm:cxnLst>
    <dgm:cxn modelId="{A482EE0F-293F-450E-95DA-5DD4069091CB}" srcId="{86B7DA83-7203-420C-83BE-DD6D42CFDFE8}" destId="{1FE34A4E-BCFD-41DD-95B4-6FF3C4EBC779}" srcOrd="3" destOrd="0" parTransId="{FC572653-B5F8-473C-823B-364FEBB44B50}" sibTransId="{AB68C73F-43D2-4BBB-B8E8-0EEC0E84E9FC}"/>
    <dgm:cxn modelId="{3256C75E-19DF-4ED8-BE38-23D6B8B0D9E9}" type="presOf" srcId="{358206F2-9D5A-4344-B9F8-C2B9C84F4A56}" destId="{3BD6374C-B9A1-4672-8222-79EE80FB5897}" srcOrd="0" destOrd="0" presId="urn:microsoft.com/office/officeart/2005/8/layout/funnel1"/>
    <dgm:cxn modelId="{BABADF42-B47C-4160-9FF1-1E1E2A2D89CB}" type="presOf" srcId="{86B7DA83-7203-420C-83BE-DD6D42CFDFE8}" destId="{61BD8684-329B-4CD5-AAFB-015738A5031C}" srcOrd="0" destOrd="0" presId="urn:microsoft.com/office/officeart/2005/8/layout/funnel1"/>
    <dgm:cxn modelId="{4BCD0468-7C62-4C8E-B35A-96BE63197E5F}" srcId="{86B7DA83-7203-420C-83BE-DD6D42CFDFE8}" destId="{AC8D6809-EFB1-4712-99B7-746EB16B0D83}" srcOrd="1" destOrd="0" parTransId="{C2F14289-FCCC-46FE-8A01-C3E6BC5DDF65}" sibTransId="{36B5FAA7-0ED8-4A4F-8746-65C9273DFADE}"/>
    <dgm:cxn modelId="{F726EEB6-9F39-4707-BA75-C2EB3DF77D64}" type="presOf" srcId="{8FC6FCA2-016D-4822-BADB-D4D9DA310687}" destId="{AD1C738F-DD45-42BD-BBD3-EBC3C9C7AB7E}" srcOrd="0" destOrd="0" presId="urn:microsoft.com/office/officeart/2005/8/layout/funnel1"/>
    <dgm:cxn modelId="{A683B8BA-9587-49DD-B829-A47C1C1D6D5C}" type="presOf" srcId="{AC8D6809-EFB1-4712-99B7-746EB16B0D83}" destId="{14E2CA20-857D-42EA-8055-EADC6B1FA908}" srcOrd="0" destOrd="0" presId="urn:microsoft.com/office/officeart/2005/8/layout/funnel1"/>
    <dgm:cxn modelId="{784DD0CE-0CDA-4985-93AA-98D7F34FD22C}" srcId="{86B7DA83-7203-420C-83BE-DD6D42CFDFE8}" destId="{358206F2-9D5A-4344-B9F8-C2B9C84F4A56}" srcOrd="0" destOrd="0" parTransId="{A78B23B0-A153-4298-8F4A-2F27ACD8667F}" sibTransId="{C6A8DE1B-5D60-4BAD-9F7A-488F9BF60F12}"/>
    <dgm:cxn modelId="{B8F87BDC-5CED-4867-BD5E-2768E03CCCE7}" type="presOf" srcId="{1FE34A4E-BCFD-41DD-95B4-6FF3C4EBC779}" destId="{7CA1E9D3-168F-47DC-92B4-7759C0B2EBB5}" srcOrd="0" destOrd="0" presId="urn:microsoft.com/office/officeart/2005/8/layout/funnel1"/>
    <dgm:cxn modelId="{BCF09FE5-94DE-45D0-87CA-4C3DA90CCDDD}" srcId="{86B7DA83-7203-420C-83BE-DD6D42CFDFE8}" destId="{8FC6FCA2-016D-4822-BADB-D4D9DA310687}" srcOrd="2" destOrd="0" parTransId="{0E9DF9D1-2B32-4A60-8783-C42BD974B12C}" sibTransId="{9B005FE7-ED57-40D4-8CFD-BCBF533D0D7D}"/>
    <dgm:cxn modelId="{8FB7257B-FC7E-4E9A-9878-E2DC4E60B606}" type="presParOf" srcId="{61BD8684-329B-4CD5-AAFB-015738A5031C}" destId="{BEC5D80E-DDA1-4EE2-A215-920BE4300634}" srcOrd="0" destOrd="0" presId="urn:microsoft.com/office/officeart/2005/8/layout/funnel1"/>
    <dgm:cxn modelId="{D448BBAC-E1CE-42AA-AF06-7AC4A4F835DB}" type="presParOf" srcId="{61BD8684-329B-4CD5-AAFB-015738A5031C}" destId="{D595F0A9-012B-423F-96A1-D358A7ECC2E7}" srcOrd="1" destOrd="0" presId="urn:microsoft.com/office/officeart/2005/8/layout/funnel1"/>
    <dgm:cxn modelId="{0AC9214D-A452-488A-84CF-0DAEA0CE00BD}" type="presParOf" srcId="{61BD8684-329B-4CD5-AAFB-015738A5031C}" destId="{7CA1E9D3-168F-47DC-92B4-7759C0B2EBB5}" srcOrd="2" destOrd="0" presId="urn:microsoft.com/office/officeart/2005/8/layout/funnel1"/>
    <dgm:cxn modelId="{B4081274-3E8E-4006-8D2D-2236283881F9}" type="presParOf" srcId="{61BD8684-329B-4CD5-AAFB-015738A5031C}" destId="{AD1C738F-DD45-42BD-BBD3-EBC3C9C7AB7E}" srcOrd="3" destOrd="0" presId="urn:microsoft.com/office/officeart/2005/8/layout/funnel1"/>
    <dgm:cxn modelId="{B991D0F1-1F19-4F5D-95A4-A630D2A712B6}" type="presParOf" srcId="{61BD8684-329B-4CD5-AAFB-015738A5031C}" destId="{14E2CA20-857D-42EA-8055-EADC6B1FA908}" srcOrd="4" destOrd="0" presId="urn:microsoft.com/office/officeart/2005/8/layout/funnel1"/>
    <dgm:cxn modelId="{74A8EDAA-91AB-41AE-8CB9-5FAE7817DA6F}" type="presParOf" srcId="{61BD8684-329B-4CD5-AAFB-015738A5031C}" destId="{3BD6374C-B9A1-4672-8222-79EE80FB5897}" srcOrd="5" destOrd="0" presId="urn:microsoft.com/office/officeart/2005/8/layout/funnel1"/>
    <dgm:cxn modelId="{8FA0C47B-9FDE-4C3E-8FEF-56B55DA8D0A2}" type="presParOf" srcId="{61BD8684-329B-4CD5-AAFB-015738A5031C}" destId="{69DD3882-E9C2-429B-A04A-3538E933CFED}"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6B7DA83-7203-420C-83BE-DD6D42CFDFE8}"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en-US"/>
        </a:p>
      </dgm:t>
    </dgm:pt>
    <dgm:pt modelId="{358206F2-9D5A-4344-B9F8-C2B9C84F4A56}">
      <dgm:prSet phldrT="[Text]"/>
      <dgm:spPr/>
      <dgm:t>
        <a:bodyPr/>
        <a:lstStyle/>
        <a:p>
          <a:r>
            <a:rPr lang="en-CA" dirty="0"/>
            <a:t>Debian:10.2</a:t>
          </a:r>
          <a:endParaRPr lang="en-US" dirty="0"/>
        </a:p>
      </dgm:t>
    </dgm:pt>
    <dgm:pt modelId="{A78B23B0-A153-4298-8F4A-2F27ACD8667F}" type="parTrans" cxnId="{784DD0CE-0CDA-4985-93AA-98D7F34FD22C}">
      <dgm:prSet/>
      <dgm:spPr/>
      <dgm:t>
        <a:bodyPr/>
        <a:lstStyle/>
        <a:p>
          <a:endParaRPr lang="en-US"/>
        </a:p>
      </dgm:t>
    </dgm:pt>
    <dgm:pt modelId="{C6A8DE1B-5D60-4BAD-9F7A-488F9BF60F12}" type="sibTrans" cxnId="{784DD0CE-0CDA-4985-93AA-98D7F34FD22C}">
      <dgm:prSet/>
      <dgm:spPr/>
      <dgm:t>
        <a:bodyPr/>
        <a:lstStyle/>
        <a:p>
          <a:endParaRPr lang="en-US"/>
        </a:p>
      </dgm:t>
    </dgm:pt>
    <dgm:pt modelId="{AC8D6809-EFB1-4712-99B7-746EB16B0D83}">
      <dgm:prSet phldrT="[Text]"/>
      <dgm:spPr/>
      <dgm:t>
        <a:bodyPr/>
        <a:lstStyle/>
        <a:p>
          <a:r>
            <a:rPr lang="en-CA" dirty="0"/>
            <a:t>Ubuntu:18.10</a:t>
          </a:r>
          <a:endParaRPr lang="en-US" dirty="0"/>
        </a:p>
      </dgm:t>
    </dgm:pt>
    <dgm:pt modelId="{C2F14289-FCCC-46FE-8A01-C3E6BC5DDF65}" type="parTrans" cxnId="{4BCD0468-7C62-4C8E-B35A-96BE63197E5F}">
      <dgm:prSet/>
      <dgm:spPr/>
      <dgm:t>
        <a:bodyPr/>
        <a:lstStyle/>
        <a:p>
          <a:endParaRPr lang="en-US"/>
        </a:p>
      </dgm:t>
    </dgm:pt>
    <dgm:pt modelId="{36B5FAA7-0ED8-4A4F-8746-65C9273DFADE}" type="sibTrans" cxnId="{4BCD0468-7C62-4C8E-B35A-96BE63197E5F}">
      <dgm:prSet/>
      <dgm:spPr/>
      <dgm:t>
        <a:bodyPr/>
        <a:lstStyle/>
        <a:p>
          <a:endParaRPr lang="en-US"/>
        </a:p>
      </dgm:t>
    </dgm:pt>
    <dgm:pt modelId="{8FC6FCA2-016D-4822-BADB-D4D9DA310687}">
      <dgm:prSet phldrT="[Text]"/>
      <dgm:spPr/>
      <dgm:t>
        <a:bodyPr/>
        <a:lstStyle/>
        <a:p>
          <a:r>
            <a:rPr lang="en-CA" dirty="0"/>
            <a:t>Alpine:3:9:4</a:t>
          </a:r>
          <a:endParaRPr lang="en-US" dirty="0"/>
        </a:p>
      </dgm:t>
    </dgm:pt>
    <dgm:pt modelId="{0E9DF9D1-2B32-4A60-8783-C42BD974B12C}" type="parTrans" cxnId="{BCF09FE5-94DE-45D0-87CA-4C3DA90CCDDD}">
      <dgm:prSet/>
      <dgm:spPr/>
      <dgm:t>
        <a:bodyPr/>
        <a:lstStyle/>
        <a:p>
          <a:endParaRPr lang="en-US"/>
        </a:p>
      </dgm:t>
    </dgm:pt>
    <dgm:pt modelId="{9B005FE7-ED57-40D4-8CFD-BCBF533D0D7D}" type="sibTrans" cxnId="{BCF09FE5-94DE-45D0-87CA-4C3DA90CCDDD}">
      <dgm:prSet/>
      <dgm:spPr/>
      <dgm:t>
        <a:bodyPr/>
        <a:lstStyle/>
        <a:p>
          <a:endParaRPr lang="en-US"/>
        </a:p>
      </dgm:t>
    </dgm:pt>
    <dgm:pt modelId="{1FE34A4E-BCFD-41DD-95B4-6FF3C4EBC779}">
      <dgm:prSet phldrT="[Text]"/>
      <dgm:spPr/>
      <dgm:t>
        <a:bodyPr/>
        <a:lstStyle/>
        <a:p>
          <a:r>
            <a:rPr lang="en-CA" dirty="0"/>
            <a:t>Benchmark</a:t>
          </a:r>
          <a:endParaRPr lang="en-US" dirty="0"/>
        </a:p>
      </dgm:t>
    </dgm:pt>
    <dgm:pt modelId="{FC572653-B5F8-473C-823B-364FEBB44B50}" type="parTrans" cxnId="{A482EE0F-293F-450E-95DA-5DD4069091CB}">
      <dgm:prSet/>
      <dgm:spPr/>
      <dgm:t>
        <a:bodyPr/>
        <a:lstStyle/>
        <a:p>
          <a:endParaRPr lang="en-US"/>
        </a:p>
      </dgm:t>
    </dgm:pt>
    <dgm:pt modelId="{AB68C73F-43D2-4BBB-B8E8-0EEC0E84E9FC}" type="sibTrans" cxnId="{A482EE0F-293F-450E-95DA-5DD4069091CB}">
      <dgm:prSet/>
      <dgm:spPr/>
      <dgm:t>
        <a:bodyPr/>
        <a:lstStyle/>
        <a:p>
          <a:endParaRPr lang="en-US"/>
        </a:p>
      </dgm:t>
    </dgm:pt>
    <dgm:pt modelId="{61BD8684-329B-4CD5-AAFB-015738A5031C}" type="pres">
      <dgm:prSet presAssocID="{86B7DA83-7203-420C-83BE-DD6D42CFDFE8}" presName="Name0" presStyleCnt="0">
        <dgm:presLayoutVars>
          <dgm:chMax val="4"/>
          <dgm:resizeHandles val="exact"/>
        </dgm:presLayoutVars>
      </dgm:prSet>
      <dgm:spPr/>
    </dgm:pt>
    <dgm:pt modelId="{BEC5D80E-DDA1-4EE2-A215-920BE4300634}" type="pres">
      <dgm:prSet presAssocID="{86B7DA83-7203-420C-83BE-DD6D42CFDFE8}" presName="ellipse" presStyleLbl="trBgShp" presStyleIdx="0" presStyleCnt="1"/>
      <dgm:spPr/>
    </dgm:pt>
    <dgm:pt modelId="{D595F0A9-012B-423F-96A1-D358A7ECC2E7}" type="pres">
      <dgm:prSet presAssocID="{86B7DA83-7203-420C-83BE-DD6D42CFDFE8}" presName="arrow1" presStyleLbl="fgShp" presStyleIdx="0" presStyleCnt="1"/>
      <dgm:spPr/>
    </dgm:pt>
    <dgm:pt modelId="{7CA1E9D3-168F-47DC-92B4-7759C0B2EBB5}" type="pres">
      <dgm:prSet presAssocID="{86B7DA83-7203-420C-83BE-DD6D42CFDFE8}" presName="rectangle" presStyleLbl="revTx" presStyleIdx="0" presStyleCnt="1">
        <dgm:presLayoutVars>
          <dgm:bulletEnabled val="1"/>
        </dgm:presLayoutVars>
      </dgm:prSet>
      <dgm:spPr/>
    </dgm:pt>
    <dgm:pt modelId="{AD1C738F-DD45-42BD-BBD3-EBC3C9C7AB7E}" type="pres">
      <dgm:prSet presAssocID="{AC8D6809-EFB1-4712-99B7-746EB16B0D83}" presName="item1" presStyleLbl="node1" presStyleIdx="0" presStyleCnt="3">
        <dgm:presLayoutVars>
          <dgm:bulletEnabled val="1"/>
        </dgm:presLayoutVars>
      </dgm:prSet>
      <dgm:spPr/>
    </dgm:pt>
    <dgm:pt modelId="{14E2CA20-857D-42EA-8055-EADC6B1FA908}" type="pres">
      <dgm:prSet presAssocID="{8FC6FCA2-016D-4822-BADB-D4D9DA310687}" presName="item2" presStyleLbl="node1" presStyleIdx="1" presStyleCnt="3" custLinFactNeighborX="1428" custLinFactNeighborY="714">
        <dgm:presLayoutVars>
          <dgm:bulletEnabled val="1"/>
        </dgm:presLayoutVars>
      </dgm:prSet>
      <dgm:spPr/>
    </dgm:pt>
    <dgm:pt modelId="{3BD6374C-B9A1-4672-8222-79EE80FB5897}" type="pres">
      <dgm:prSet presAssocID="{1FE34A4E-BCFD-41DD-95B4-6FF3C4EBC779}" presName="item3" presStyleLbl="node1" presStyleIdx="2" presStyleCnt="3">
        <dgm:presLayoutVars>
          <dgm:bulletEnabled val="1"/>
        </dgm:presLayoutVars>
      </dgm:prSet>
      <dgm:spPr/>
    </dgm:pt>
    <dgm:pt modelId="{69DD3882-E9C2-429B-A04A-3538E933CFED}" type="pres">
      <dgm:prSet presAssocID="{86B7DA83-7203-420C-83BE-DD6D42CFDFE8}" presName="funnel" presStyleLbl="trAlignAcc1" presStyleIdx="0" presStyleCnt="1"/>
      <dgm:spPr/>
    </dgm:pt>
  </dgm:ptLst>
  <dgm:cxnLst>
    <dgm:cxn modelId="{A482EE0F-293F-450E-95DA-5DD4069091CB}" srcId="{86B7DA83-7203-420C-83BE-DD6D42CFDFE8}" destId="{1FE34A4E-BCFD-41DD-95B4-6FF3C4EBC779}" srcOrd="3" destOrd="0" parTransId="{FC572653-B5F8-473C-823B-364FEBB44B50}" sibTransId="{AB68C73F-43D2-4BBB-B8E8-0EEC0E84E9FC}"/>
    <dgm:cxn modelId="{3256C75E-19DF-4ED8-BE38-23D6B8B0D9E9}" type="presOf" srcId="{358206F2-9D5A-4344-B9F8-C2B9C84F4A56}" destId="{3BD6374C-B9A1-4672-8222-79EE80FB5897}" srcOrd="0" destOrd="0" presId="urn:microsoft.com/office/officeart/2005/8/layout/funnel1"/>
    <dgm:cxn modelId="{BABADF42-B47C-4160-9FF1-1E1E2A2D89CB}" type="presOf" srcId="{86B7DA83-7203-420C-83BE-DD6D42CFDFE8}" destId="{61BD8684-329B-4CD5-AAFB-015738A5031C}" srcOrd="0" destOrd="0" presId="urn:microsoft.com/office/officeart/2005/8/layout/funnel1"/>
    <dgm:cxn modelId="{4BCD0468-7C62-4C8E-B35A-96BE63197E5F}" srcId="{86B7DA83-7203-420C-83BE-DD6D42CFDFE8}" destId="{AC8D6809-EFB1-4712-99B7-746EB16B0D83}" srcOrd="1" destOrd="0" parTransId="{C2F14289-FCCC-46FE-8A01-C3E6BC5DDF65}" sibTransId="{36B5FAA7-0ED8-4A4F-8746-65C9273DFADE}"/>
    <dgm:cxn modelId="{F726EEB6-9F39-4707-BA75-C2EB3DF77D64}" type="presOf" srcId="{8FC6FCA2-016D-4822-BADB-D4D9DA310687}" destId="{AD1C738F-DD45-42BD-BBD3-EBC3C9C7AB7E}" srcOrd="0" destOrd="0" presId="urn:microsoft.com/office/officeart/2005/8/layout/funnel1"/>
    <dgm:cxn modelId="{A683B8BA-9587-49DD-B829-A47C1C1D6D5C}" type="presOf" srcId="{AC8D6809-EFB1-4712-99B7-746EB16B0D83}" destId="{14E2CA20-857D-42EA-8055-EADC6B1FA908}" srcOrd="0" destOrd="0" presId="urn:microsoft.com/office/officeart/2005/8/layout/funnel1"/>
    <dgm:cxn modelId="{784DD0CE-0CDA-4985-93AA-98D7F34FD22C}" srcId="{86B7DA83-7203-420C-83BE-DD6D42CFDFE8}" destId="{358206F2-9D5A-4344-B9F8-C2B9C84F4A56}" srcOrd="0" destOrd="0" parTransId="{A78B23B0-A153-4298-8F4A-2F27ACD8667F}" sibTransId="{C6A8DE1B-5D60-4BAD-9F7A-488F9BF60F12}"/>
    <dgm:cxn modelId="{B8F87BDC-5CED-4867-BD5E-2768E03CCCE7}" type="presOf" srcId="{1FE34A4E-BCFD-41DD-95B4-6FF3C4EBC779}" destId="{7CA1E9D3-168F-47DC-92B4-7759C0B2EBB5}" srcOrd="0" destOrd="0" presId="urn:microsoft.com/office/officeart/2005/8/layout/funnel1"/>
    <dgm:cxn modelId="{BCF09FE5-94DE-45D0-87CA-4C3DA90CCDDD}" srcId="{86B7DA83-7203-420C-83BE-DD6D42CFDFE8}" destId="{8FC6FCA2-016D-4822-BADB-D4D9DA310687}" srcOrd="2" destOrd="0" parTransId="{0E9DF9D1-2B32-4A60-8783-C42BD974B12C}" sibTransId="{9B005FE7-ED57-40D4-8CFD-BCBF533D0D7D}"/>
    <dgm:cxn modelId="{8FB7257B-FC7E-4E9A-9878-E2DC4E60B606}" type="presParOf" srcId="{61BD8684-329B-4CD5-AAFB-015738A5031C}" destId="{BEC5D80E-DDA1-4EE2-A215-920BE4300634}" srcOrd="0" destOrd="0" presId="urn:microsoft.com/office/officeart/2005/8/layout/funnel1"/>
    <dgm:cxn modelId="{D448BBAC-E1CE-42AA-AF06-7AC4A4F835DB}" type="presParOf" srcId="{61BD8684-329B-4CD5-AAFB-015738A5031C}" destId="{D595F0A9-012B-423F-96A1-D358A7ECC2E7}" srcOrd="1" destOrd="0" presId="urn:microsoft.com/office/officeart/2005/8/layout/funnel1"/>
    <dgm:cxn modelId="{0AC9214D-A452-488A-84CF-0DAEA0CE00BD}" type="presParOf" srcId="{61BD8684-329B-4CD5-AAFB-015738A5031C}" destId="{7CA1E9D3-168F-47DC-92B4-7759C0B2EBB5}" srcOrd="2" destOrd="0" presId="urn:microsoft.com/office/officeart/2005/8/layout/funnel1"/>
    <dgm:cxn modelId="{B4081274-3E8E-4006-8D2D-2236283881F9}" type="presParOf" srcId="{61BD8684-329B-4CD5-AAFB-015738A5031C}" destId="{AD1C738F-DD45-42BD-BBD3-EBC3C9C7AB7E}" srcOrd="3" destOrd="0" presId="urn:microsoft.com/office/officeart/2005/8/layout/funnel1"/>
    <dgm:cxn modelId="{B991D0F1-1F19-4F5D-95A4-A630D2A712B6}" type="presParOf" srcId="{61BD8684-329B-4CD5-AAFB-015738A5031C}" destId="{14E2CA20-857D-42EA-8055-EADC6B1FA908}" srcOrd="4" destOrd="0" presId="urn:microsoft.com/office/officeart/2005/8/layout/funnel1"/>
    <dgm:cxn modelId="{74A8EDAA-91AB-41AE-8CB9-5FAE7817DA6F}" type="presParOf" srcId="{61BD8684-329B-4CD5-AAFB-015738A5031C}" destId="{3BD6374C-B9A1-4672-8222-79EE80FB5897}" srcOrd="5" destOrd="0" presId="urn:microsoft.com/office/officeart/2005/8/layout/funnel1"/>
    <dgm:cxn modelId="{8FA0C47B-9FDE-4C3E-8FEF-56B55DA8D0A2}" type="presParOf" srcId="{61BD8684-329B-4CD5-AAFB-015738A5031C}" destId="{69DD3882-E9C2-429B-A04A-3538E933CFED}" srcOrd="6"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E90EC-6AD7-4F17-B6CD-1BE2DD748644}">
      <dsp:nvSpPr>
        <dsp:cNvPr id="0" name=""/>
        <dsp:cNvSpPr/>
      </dsp:nvSpPr>
      <dsp:spPr>
        <a:xfrm>
          <a:off x="1735199" y="118249"/>
          <a:ext cx="1512000" cy="1512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279629-7090-458F-A1F6-B1F3E2094267}">
      <dsp:nvSpPr>
        <dsp:cNvPr id="0" name=""/>
        <dsp:cNvSpPr/>
      </dsp:nvSpPr>
      <dsp:spPr>
        <a:xfrm>
          <a:off x="331199" y="178288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CA" sz="2400" kern="1200" dirty="0"/>
            <a:t>Container Image Scanning will solve:</a:t>
          </a:r>
          <a:endParaRPr lang="en-US" sz="2400" kern="1200" dirty="0"/>
        </a:p>
      </dsp:txBody>
      <dsp:txXfrm>
        <a:off x="331199" y="1782881"/>
        <a:ext cx="4320000" cy="648000"/>
      </dsp:txXfrm>
    </dsp:sp>
    <dsp:sp modelId="{E400C0DA-CE83-4D93-83A1-F0C627BC0954}">
      <dsp:nvSpPr>
        <dsp:cNvPr id="0" name=""/>
        <dsp:cNvSpPr/>
      </dsp:nvSpPr>
      <dsp:spPr>
        <a:xfrm>
          <a:off x="331199" y="2501872"/>
          <a:ext cx="4320000" cy="1165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dirty="0"/>
            <a:t>Find known 3rd-party vulnerabilities in your product</a:t>
          </a:r>
          <a:endParaRPr lang="en-US" sz="1700" kern="1200" dirty="0"/>
        </a:p>
      </dsp:txBody>
      <dsp:txXfrm>
        <a:off x="331199" y="2501872"/>
        <a:ext cx="4320000" cy="1165957"/>
      </dsp:txXfrm>
    </dsp:sp>
    <dsp:sp modelId="{177CC22F-42DE-4121-B305-1ECB59E5EBA8}">
      <dsp:nvSpPr>
        <dsp:cNvPr id="0" name=""/>
        <dsp:cNvSpPr/>
      </dsp:nvSpPr>
      <dsp:spPr>
        <a:xfrm>
          <a:off x="6811200" y="118249"/>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6DDA87-2316-4A5B-8369-4DB64B0A958F}">
      <dsp:nvSpPr>
        <dsp:cNvPr id="0" name=""/>
        <dsp:cNvSpPr/>
      </dsp:nvSpPr>
      <dsp:spPr>
        <a:xfrm>
          <a:off x="5407199" y="178288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b="1"/>
          </a:pPr>
          <a:r>
            <a:rPr lang="en-CA" sz="2400" kern="1200" dirty="0"/>
            <a:t>Container Image Scanning will NOT solve:</a:t>
          </a:r>
          <a:endParaRPr lang="en-US" sz="2400" kern="1200" dirty="0"/>
        </a:p>
      </dsp:txBody>
      <dsp:txXfrm>
        <a:off x="5407199" y="1782881"/>
        <a:ext cx="4320000" cy="648000"/>
      </dsp:txXfrm>
    </dsp:sp>
    <dsp:sp modelId="{4FEFDE26-1CBD-467B-AB9A-E675CE1272BD}">
      <dsp:nvSpPr>
        <dsp:cNvPr id="0" name=""/>
        <dsp:cNvSpPr/>
      </dsp:nvSpPr>
      <dsp:spPr>
        <a:xfrm>
          <a:off x="5407199" y="2501872"/>
          <a:ext cx="4320000" cy="1165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CA" sz="1700" kern="1200" dirty="0"/>
            <a:t>Detect undiscovered vulnerabilities</a:t>
          </a:r>
          <a:endParaRPr lang="en-US" sz="1700" kern="1200" dirty="0"/>
        </a:p>
        <a:p>
          <a:pPr marL="0" lvl="0" indent="0" algn="ctr" defTabSz="755650">
            <a:lnSpc>
              <a:spcPct val="90000"/>
            </a:lnSpc>
            <a:spcBef>
              <a:spcPct val="0"/>
            </a:spcBef>
            <a:spcAft>
              <a:spcPct val="35000"/>
            </a:spcAft>
            <a:buNone/>
          </a:pPr>
          <a:r>
            <a:rPr lang="en-CA" sz="1700" kern="1200" dirty="0"/>
            <a:t>Protect against malicious containers</a:t>
          </a:r>
          <a:endParaRPr lang="en-US" sz="1700" kern="1200" dirty="0"/>
        </a:p>
        <a:p>
          <a:pPr marL="0" lvl="0" indent="0" algn="ctr" defTabSz="755650">
            <a:lnSpc>
              <a:spcPct val="90000"/>
            </a:lnSpc>
            <a:spcBef>
              <a:spcPct val="0"/>
            </a:spcBef>
            <a:spcAft>
              <a:spcPct val="35000"/>
            </a:spcAft>
            <a:buNone/>
          </a:pPr>
          <a:r>
            <a:rPr lang="en-CA" sz="1700" kern="1200" dirty="0"/>
            <a:t>Protect against backdoors</a:t>
          </a:r>
          <a:endParaRPr lang="en-US" sz="1700" kern="1200" dirty="0"/>
        </a:p>
        <a:p>
          <a:pPr marL="0" lvl="0" indent="0" algn="ctr" defTabSz="755650">
            <a:lnSpc>
              <a:spcPct val="90000"/>
            </a:lnSpc>
            <a:spcBef>
              <a:spcPct val="0"/>
            </a:spcBef>
            <a:spcAft>
              <a:spcPct val="35000"/>
            </a:spcAft>
            <a:buNone/>
          </a:pPr>
          <a:r>
            <a:rPr lang="en-CA" sz="1700" kern="1200" dirty="0"/>
            <a:t>Solve container runtime security problems</a:t>
          </a:r>
          <a:endParaRPr lang="en-US" sz="1700" kern="1200" dirty="0"/>
        </a:p>
      </dsp:txBody>
      <dsp:txXfrm>
        <a:off x="5407199" y="2501872"/>
        <a:ext cx="4320000" cy="1165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628A5-087B-4AF5-8CCF-7F7A4CF2460E}">
      <dsp:nvSpPr>
        <dsp:cNvPr id="0" name=""/>
        <dsp:cNvSpPr/>
      </dsp:nvSpPr>
      <dsp:spPr>
        <a:xfrm rot="5400000">
          <a:off x="596118" y="1188523"/>
          <a:ext cx="1779080" cy="2960349"/>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4BF1D2-6AD2-48D9-A15C-863E1DB51A78}">
      <dsp:nvSpPr>
        <dsp:cNvPr id="0" name=""/>
        <dsp:cNvSpPr/>
      </dsp:nvSpPr>
      <dsp:spPr>
        <a:xfrm>
          <a:off x="299146" y="2073030"/>
          <a:ext cx="2672620" cy="2342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latin typeface="+mn-lt"/>
            </a:rPr>
            <a:t>Component detection (libraries, packages, software)</a:t>
          </a:r>
        </a:p>
      </dsp:txBody>
      <dsp:txXfrm>
        <a:off x="299146" y="2073030"/>
        <a:ext cx="2672620" cy="2342708"/>
      </dsp:txXfrm>
    </dsp:sp>
    <dsp:sp modelId="{8CDFD227-2574-4157-8168-E60B22F28E1C}">
      <dsp:nvSpPr>
        <dsp:cNvPr id="0" name=""/>
        <dsp:cNvSpPr/>
      </dsp:nvSpPr>
      <dsp:spPr>
        <a:xfrm>
          <a:off x="2467498" y="970579"/>
          <a:ext cx="504267" cy="504267"/>
        </a:xfrm>
        <a:prstGeom prst="triangle">
          <a:avLst>
            <a:gd name="adj" fmla="val 100000"/>
          </a:avLst>
        </a:prstGeom>
        <a:solidFill>
          <a:schemeClr val="accent4">
            <a:hueOff val="-74764"/>
            <a:satOff val="-6202"/>
            <a:lumOff val="-5735"/>
            <a:alphaOff val="0"/>
          </a:schemeClr>
        </a:solidFill>
        <a:ln w="25400" cap="flat" cmpd="sng" algn="ctr">
          <a:solidFill>
            <a:schemeClr val="accent4">
              <a:hueOff val="-74764"/>
              <a:satOff val="-6202"/>
              <a:lumOff val="-57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5104A-A3A7-438E-B0A1-FA1327D2430E}">
      <dsp:nvSpPr>
        <dsp:cNvPr id="0" name=""/>
        <dsp:cNvSpPr/>
      </dsp:nvSpPr>
      <dsp:spPr>
        <a:xfrm rot="5400000">
          <a:off x="3867928" y="378911"/>
          <a:ext cx="1779080" cy="2960349"/>
        </a:xfrm>
        <a:prstGeom prst="corner">
          <a:avLst>
            <a:gd name="adj1" fmla="val 16120"/>
            <a:gd name="adj2" fmla="val 16110"/>
          </a:avLst>
        </a:prstGeom>
        <a:solidFill>
          <a:schemeClr val="accent4">
            <a:hueOff val="-149529"/>
            <a:satOff val="-12405"/>
            <a:lumOff val="-11470"/>
            <a:alphaOff val="0"/>
          </a:schemeClr>
        </a:solidFill>
        <a:ln w="25400" cap="flat" cmpd="sng" algn="ctr">
          <a:solidFill>
            <a:schemeClr val="accent4">
              <a:hueOff val="-149529"/>
              <a:satOff val="-12405"/>
              <a:lumOff val="-11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913079-0EA4-43C0-ACEC-83B4E1874C83}">
      <dsp:nvSpPr>
        <dsp:cNvPr id="0" name=""/>
        <dsp:cNvSpPr/>
      </dsp:nvSpPr>
      <dsp:spPr>
        <a:xfrm>
          <a:off x="3570955" y="1263417"/>
          <a:ext cx="2672620" cy="2342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latin typeface="+mn-lt"/>
            </a:rPr>
            <a:t>Vulnerability matching</a:t>
          </a:r>
          <a:endParaRPr lang="en-US" sz="2800" kern="1200" dirty="0">
            <a:latin typeface="+mn-lt"/>
          </a:endParaRPr>
        </a:p>
      </dsp:txBody>
      <dsp:txXfrm>
        <a:off x="3570955" y="1263417"/>
        <a:ext cx="2672620" cy="2342708"/>
      </dsp:txXfrm>
    </dsp:sp>
    <dsp:sp modelId="{F0436093-D3BA-44BF-8D5E-9E35A15C6BAA}">
      <dsp:nvSpPr>
        <dsp:cNvPr id="0" name=""/>
        <dsp:cNvSpPr/>
      </dsp:nvSpPr>
      <dsp:spPr>
        <a:xfrm>
          <a:off x="5739307" y="160966"/>
          <a:ext cx="504267" cy="504267"/>
        </a:xfrm>
        <a:prstGeom prst="triangle">
          <a:avLst>
            <a:gd name="adj" fmla="val 100000"/>
          </a:avLst>
        </a:prstGeom>
        <a:solidFill>
          <a:schemeClr val="accent4">
            <a:hueOff val="-224293"/>
            <a:satOff val="-18607"/>
            <a:lumOff val="-17206"/>
            <a:alphaOff val="0"/>
          </a:schemeClr>
        </a:solidFill>
        <a:ln w="25400" cap="flat" cmpd="sng" algn="ctr">
          <a:solidFill>
            <a:schemeClr val="accent4">
              <a:hueOff val="-224293"/>
              <a:satOff val="-18607"/>
              <a:lumOff val="-172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04367-113E-440B-9457-CDE97EC01FF1}">
      <dsp:nvSpPr>
        <dsp:cNvPr id="0" name=""/>
        <dsp:cNvSpPr/>
      </dsp:nvSpPr>
      <dsp:spPr>
        <a:xfrm rot="5400000">
          <a:off x="7139737" y="-430701"/>
          <a:ext cx="1779080" cy="2960349"/>
        </a:xfrm>
        <a:prstGeom prst="corner">
          <a:avLst>
            <a:gd name="adj1" fmla="val 16120"/>
            <a:gd name="adj2" fmla="val 16110"/>
          </a:avLst>
        </a:prstGeom>
        <a:solidFill>
          <a:schemeClr val="accent4">
            <a:hueOff val="-299057"/>
            <a:satOff val="-24809"/>
            <a:lumOff val="-22941"/>
            <a:alphaOff val="0"/>
          </a:schemeClr>
        </a:solidFill>
        <a:ln w="25400" cap="flat" cmpd="sng" algn="ctr">
          <a:solidFill>
            <a:schemeClr val="accent4">
              <a:hueOff val="-299057"/>
              <a:satOff val="-24809"/>
              <a:lumOff val="-22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350444-CF84-4CBD-9DD6-E37F5D892293}">
      <dsp:nvSpPr>
        <dsp:cNvPr id="0" name=""/>
        <dsp:cNvSpPr/>
      </dsp:nvSpPr>
      <dsp:spPr>
        <a:xfrm>
          <a:off x="6842764" y="453805"/>
          <a:ext cx="2672620" cy="2342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mn-lt"/>
            </a:rPr>
            <a:t>Reporting</a:t>
          </a:r>
        </a:p>
      </dsp:txBody>
      <dsp:txXfrm>
        <a:off x="6842764" y="453805"/>
        <a:ext cx="2672620" cy="23427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628A5-087B-4AF5-8CCF-7F7A4CF2460E}">
      <dsp:nvSpPr>
        <dsp:cNvPr id="0" name=""/>
        <dsp:cNvSpPr/>
      </dsp:nvSpPr>
      <dsp:spPr>
        <a:xfrm rot="5400000">
          <a:off x="596118" y="1188523"/>
          <a:ext cx="1779080" cy="2960349"/>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4BF1D2-6AD2-48D9-A15C-863E1DB51A78}">
      <dsp:nvSpPr>
        <dsp:cNvPr id="0" name=""/>
        <dsp:cNvSpPr/>
      </dsp:nvSpPr>
      <dsp:spPr>
        <a:xfrm>
          <a:off x="299146" y="2073030"/>
          <a:ext cx="2672620" cy="2342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latin typeface="+mn-lt"/>
            </a:rPr>
            <a:t>Component detection (libraries, packages, software)</a:t>
          </a:r>
        </a:p>
      </dsp:txBody>
      <dsp:txXfrm>
        <a:off x="299146" y="2073030"/>
        <a:ext cx="2672620" cy="2342708"/>
      </dsp:txXfrm>
    </dsp:sp>
    <dsp:sp modelId="{8CDFD227-2574-4157-8168-E60B22F28E1C}">
      <dsp:nvSpPr>
        <dsp:cNvPr id="0" name=""/>
        <dsp:cNvSpPr/>
      </dsp:nvSpPr>
      <dsp:spPr>
        <a:xfrm>
          <a:off x="2467498" y="970579"/>
          <a:ext cx="504267" cy="504267"/>
        </a:xfrm>
        <a:prstGeom prst="triangle">
          <a:avLst>
            <a:gd name="adj" fmla="val 100000"/>
          </a:avLst>
        </a:prstGeom>
        <a:solidFill>
          <a:schemeClr val="accent4">
            <a:hueOff val="-74764"/>
            <a:satOff val="-6202"/>
            <a:lumOff val="-5735"/>
            <a:alphaOff val="0"/>
          </a:schemeClr>
        </a:solidFill>
        <a:ln w="25400" cap="flat" cmpd="sng" algn="ctr">
          <a:solidFill>
            <a:schemeClr val="accent4">
              <a:hueOff val="-74764"/>
              <a:satOff val="-6202"/>
              <a:lumOff val="-57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5104A-A3A7-438E-B0A1-FA1327D2430E}">
      <dsp:nvSpPr>
        <dsp:cNvPr id="0" name=""/>
        <dsp:cNvSpPr/>
      </dsp:nvSpPr>
      <dsp:spPr>
        <a:xfrm rot="5400000">
          <a:off x="3867928" y="378911"/>
          <a:ext cx="1779080" cy="2960349"/>
        </a:xfrm>
        <a:prstGeom prst="corner">
          <a:avLst>
            <a:gd name="adj1" fmla="val 16120"/>
            <a:gd name="adj2" fmla="val 16110"/>
          </a:avLst>
        </a:prstGeom>
        <a:solidFill>
          <a:schemeClr val="accent4">
            <a:hueOff val="-149529"/>
            <a:satOff val="-12405"/>
            <a:lumOff val="-11470"/>
            <a:alphaOff val="0"/>
          </a:schemeClr>
        </a:solidFill>
        <a:ln w="25400" cap="flat" cmpd="sng" algn="ctr">
          <a:solidFill>
            <a:schemeClr val="accent4">
              <a:hueOff val="-149529"/>
              <a:satOff val="-12405"/>
              <a:lumOff val="-11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913079-0EA4-43C0-ACEC-83B4E1874C83}">
      <dsp:nvSpPr>
        <dsp:cNvPr id="0" name=""/>
        <dsp:cNvSpPr/>
      </dsp:nvSpPr>
      <dsp:spPr>
        <a:xfrm>
          <a:off x="3570955" y="1263417"/>
          <a:ext cx="2672620" cy="2342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latin typeface="+mn-lt"/>
            </a:rPr>
            <a:t>Vulnerability matching</a:t>
          </a:r>
          <a:endParaRPr lang="en-US" sz="2800" kern="1200" dirty="0">
            <a:latin typeface="+mn-lt"/>
          </a:endParaRPr>
        </a:p>
      </dsp:txBody>
      <dsp:txXfrm>
        <a:off x="3570955" y="1263417"/>
        <a:ext cx="2672620" cy="2342708"/>
      </dsp:txXfrm>
    </dsp:sp>
    <dsp:sp modelId="{F0436093-D3BA-44BF-8D5E-9E35A15C6BAA}">
      <dsp:nvSpPr>
        <dsp:cNvPr id="0" name=""/>
        <dsp:cNvSpPr/>
      </dsp:nvSpPr>
      <dsp:spPr>
        <a:xfrm>
          <a:off x="5739307" y="160966"/>
          <a:ext cx="504267" cy="504267"/>
        </a:xfrm>
        <a:prstGeom prst="triangle">
          <a:avLst>
            <a:gd name="adj" fmla="val 100000"/>
          </a:avLst>
        </a:prstGeom>
        <a:solidFill>
          <a:schemeClr val="accent4">
            <a:hueOff val="-224293"/>
            <a:satOff val="-18607"/>
            <a:lumOff val="-17206"/>
            <a:alphaOff val="0"/>
          </a:schemeClr>
        </a:solidFill>
        <a:ln w="25400" cap="flat" cmpd="sng" algn="ctr">
          <a:solidFill>
            <a:schemeClr val="accent4">
              <a:hueOff val="-224293"/>
              <a:satOff val="-18607"/>
              <a:lumOff val="-172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04367-113E-440B-9457-CDE97EC01FF1}">
      <dsp:nvSpPr>
        <dsp:cNvPr id="0" name=""/>
        <dsp:cNvSpPr/>
      </dsp:nvSpPr>
      <dsp:spPr>
        <a:xfrm rot="5400000">
          <a:off x="7139737" y="-430701"/>
          <a:ext cx="1779080" cy="2960349"/>
        </a:xfrm>
        <a:prstGeom prst="corner">
          <a:avLst>
            <a:gd name="adj1" fmla="val 16120"/>
            <a:gd name="adj2" fmla="val 16110"/>
          </a:avLst>
        </a:prstGeom>
        <a:solidFill>
          <a:schemeClr val="accent4">
            <a:hueOff val="-299057"/>
            <a:satOff val="-24809"/>
            <a:lumOff val="-22941"/>
            <a:alphaOff val="0"/>
          </a:schemeClr>
        </a:solidFill>
        <a:ln w="25400" cap="flat" cmpd="sng" algn="ctr">
          <a:solidFill>
            <a:schemeClr val="accent4">
              <a:hueOff val="-299057"/>
              <a:satOff val="-24809"/>
              <a:lumOff val="-22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350444-CF84-4CBD-9DD6-E37F5D892293}">
      <dsp:nvSpPr>
        <dsp:cNvPr id="0" name=""/>
        <dsp:cNvSpPr/>
      </dsp:nvSpPr>
      <dsp:spPr>
        <a:xfrm>
          <a:off x="6842764" y="453805"/>
          <a:ext cx="2672620" cy="2342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mn-lt"/>
            </a:rPr>
            <a:t>Reporting</a:t>
          </a:r>
        </a:p>
      </dsp:txBody>
      <dsp:txXfrm>
        <a:off x="6842764" y="453805"/>
        <a:ext cx="2672620" cy="23427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628A5-087B-4AF5-8CCF-7F7A4CF2460E}">
      <dsp:nvSpPr>
        <dsp:cNvPr id="0" name=""/>
        <dsp:cNvSpPr/>
      </dsp:nvSpPr>
      <dsp:spPr>
        <a:xfrm rot="5400000">
          <a:off x="695883" y="1048093"/>
          <a:ext cx="1808528" cy="3009351"/>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4BF1D2-6AD2-48D9-A15C-863E1DB51A78}">
      <dsp:nvSpPr>
        <dsp:cNvPr id="0" name=""/>
        <dsp:cNvSpPr/>
      </dsp:nvSpPr>
      <dsp:spPr>
        <a:xfrm>
          <a:off x="393995" y="1947241"/>
          <a:ext cx="2716859" cy="2381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latin typeface="+mn-lt"/>
            </a:rPr>
            <a:t>Component detection (libraries, packages, software)</a:t>
          </a:r>
        </a:p>
      </dsp:txBody>
      <dsp:txXfrm>
        <a:off x="393995" y="1947241"/>
        <a:ext cx="2716859" cy="2381486"/>
      </dsp:txXfrm>
    </dsp:sp>
    <dsp:sp modelId="{8CDFD227-2574-4157-8168-E60B22F28E1C}">
      <dsp:nvSpPr>
        <dsp:cNvPr id="0" name=""/>
        <dsp:cNvSpPr/>
      </dsp:nvSpPr>
      <dsp:spPr>
        <a:xfrm>
          <a:off x="2598239" y="826542"/>
          <a:ext cx="512614" cy="512614"/>
        </a:xfrm>
        <a:prstGeom prst="triangle">
          <a:avLst>
            <a:gd name="adj" fmla="val 100000"/>
          </a:avLst>
        </a:prstGeom>
        <a:solidFill>
          <a:schemeClr val="accent4">
            <a:hueOff val="-74764"/>
            <a:satOff val="-6202"/>
            <a:lumOff val="-5735"/>
            <a:alphaOff val="0"/>
          </a:schemeClr>
        </a:solidFill>
        <a:ln w="25400" cap="flat" cmpd="sng" algn="ctr">
          <a:solidFill>
            <a:schemeClr val="accent4">
              <a:hueOff val="-74764"/>
              <a:satOff val="-6202"/>
              <a:lumOff val="-57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5104A-A3A7-438E-B0A1-FA1327D2430E}">
      <dsp:nvSpPr>
        <dsp:cNvPr id="0" name=""/>
        <dsp:cNvSpPr/>
      </dsp:nvSpPr>
      <dsp:spPr>
        <a:xfrm rot="5400000">
          <a:off x="4021850" y="225080"/>
          <a:ext cx="1808528" cy="3009351"/>
        </a:xfrm>
        <a:prstGeom prst="corner">
          <a:avLst>
            <a:gd name="adj1" fmla="val 16120"/>
            <a:gd name="adj2" fmla="val 16110"/>
          </a:avLst>
        </a:prstGeom>
        <a:solidFill>
          <a:schemeClr val="accent4">
            <a:hueOff val="-149529"/>
            <a:satOff val="-12405"/>
            <a:lumOff val="-11470"/>
            <a:alphaOff val="0"/>
          </a:schemeClr>
        </a:solidFill>
        <a:ln w="25400" cap="flat" cmpd="sng" algn="ctr">
          <a:solidFill>
            <a:schemeClr val="accent4">
              <a:hueOff val="-149529"/>
              <a:satOff val="-12405"/>
              <a:lumOff val="-11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913079-0EA4-43C0-ACEC-83B4E1874C83}">
      <dsp:nvSpPr>
        <dsp:cNvPr id="0" name=""/>
        <dsp:cNvSpPr/>
      </dsp:nvSpPr>
      <dsp:spPr>
        <a:xfrm>
          <a:off x="3719961" y="1124227"/>
          <a:ext cx="2716859" cy="2381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latin typeface="+mn-lt"/>
            </a:rPr>
            <a:t>Vulnerability matching</a:t>
          </a:r>
          <a:endParaRPr lang="en-US" sz="2800" kern="1200" dirty="0">
            <a:latin typeface="+mn-lt"/>
          </a:endParaRPr>
        </a:p>
      </dsp:txBody>
      <dsp:txXfrm>
        <a:off x="3719961" y="1124227"/>
        <a:ext cx="2716859" cy="2381486"/>
      </dsp:txXfrm>
    </dsp:sp>
    <dsp:sp modelId="{F0436093-D3BA-44BF-8D5E-9E35A15C6BAA}">
      <dsp:nvSpPr>
        <dsp:cNvPr id="0" name=""/>
        <dsp:cNvSpPr/>
      </dsp:nvSpPr>
      <dsp:spPr>
        <a:xfrm>
          <a:off x="5924206" y="3528"/>
          <a:ext cx="512614" cy="512614"/>
        </a:xfrm>
        <a:prstGeom prst="triangle">
          <a:avLst>
            <a:gd name="adj" fmla="val 100000"/>
          </a:avLst>
        </a:prstGeom>
        <a:solidFill>
          <a:schemeClr val="accent4">
            <a:hueOff val="-224293"/>
            <a:satOff val="-18607"/>
            <a:lumOff val="-17206"/>
            <a:alphaOff val="0"/>
          </a:schemeClr>
        </a:solidFill>
        <a:ln w="25400" cap="flat" cmpd="sng" algn="ctr">
          <a:solidFill>
            <a:schemeClr val="accent4">
              <a:hueOff val="-224293"/>
              <a:satOff val="-18607"/>
              <a:lumOff val="-172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04367-113E-440B-9457-CDE97EC01FF1}">
      <dsp:nvSpPr>
        <dsp:cNvPr id="0" name=""/>
        <dsp:cNvSpPr/>
      </dsp:nvSpPr>
      <dsp:spPr>
        <a:xfrm rot="5400000">
          <a:off x="7347816" y="-597933"/>
          <a:ext cx="1808528" cy="3009351"/>
        </a:xfrm>
        <a:prstGeom prst="corner">
          <a:avLst>
            <a:gd name="adj1" fmla="val 16120"/>
            <a:gd name="adj2" fmla="val 16110"/>
          </a:avLst>
        </a:prstGeom>
        <a:solidFill>
          <a:schemeClr val="accent4">
            <a:hueOff val="-299057"/>
            <a:satOff val="-24809"/>
            <a:lumOff val="-22941"/>
            <a:alphaOff val="0"/>
          </a:schemeClr>
        </a:solidFill>
        <a:ln w="25400" cap="flat" cmpd="sng" algn="ctr">
          <a:solidFill>
            <a:schemeClr val="accent4">
              <a:hueOff val="-299057"/>
              <a:satOff val="-24809"/>
              <a:lumOff val="-22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350444-CF84-4CBD-9DD6-E37F5D892293}">
      <dsp:nvSpPr>
        <dsp:cNvPr id="0" name=""/>
        <dsp:cNvSpPr/>
      </dsp:nvSpPr>
      <dsp:spPr>
        <a:xfrm>
          <a:off x="7045928" y="301214"/>
          <a:ext cx="2716859" cy="2381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mn-lt"/>
            </a:rPr>
            <a:t>Reporting</a:t>
          </a:r>
        </a:p>
      </dsp:txBody>
      <dsp:txXfrm>
        <a:off x="7045928" y="301214"/>
        <a:ext cx="2716859" cy="23814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628A5-087B-4AF5-8CCF-7F7A4CF2460E}">
      <dsp:nvSpPr>
        <dsp:cNvPr id="0" name=""/>
        <dsp:cNvSpPr/>
      </dsp:nvSpPr>
      <dsp:spPr>
        <a:xfrm rot="5400000">
          <a:off x="970509" y="1000973"/>
          <a:ext cx="1727220" cy="2874055"/>
        </a:xfrm>
        <a:prstGeom prst="corner">
          <a:avLst>
            <a:gd name="adj1" fmla="val 16120"/>
            <a:gd name="adj2" fmla="val 1611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4BF1D2-6AD2-48D9-A15C-863E1DB51A78}">
      <dsp:nvSpPr>
        <dsp:cNvPr id="0" name=""/>
        <dsp:cNvSpPr/>
      </dsp:nvSpPr>
      <dsp:spPr>
        <a:xfrm>
          <a:off x="682193" y="1859696"/>
          <a:ext cx="2594713" cy="2274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latin typeface="+mn-lt"/>
            </a:rPr>
            <a:t>Component detection (libraries, packages, software)</a:t>
          </a:r>
        </a:p>
      </dsp:txBody>
      <dsp:txXfrm>
        <a:off x="682193" y="1859696"/>
        <a:ext cx="2594713" cy="2274418"/>
      </dsp:txXfrm>
    </dsp:sp>
    <dsp:sp modelId="{8CDFD227-2574-4157-8168-E60B22F28E1C}">
      <dsp:nvSpPr>
        <dsp:cNvPr id="0" name=""/>
        <dsp:cNvSpPr/>
      </dsp:nvSpPr>
      <dsp:spPr>
        <a:xfrm>
          <a:off x="2787339" y="789382"/>
          <a:ext cx="489568" cy="489568"/>
        </a:xfrm>
        <a:prstGeom prst="triangle">
          <a:avLst>
            <a:gd name="adj" fmla="val 100000"/>
          </a:avLst>
        </a:prstGeom>
        <a:solidFill>
          <a:schemeClr val="accent4">
            <a:hueOff val="-74764"/>
            <a:satOff val="-6202"/>
            <a:lumOff val="-5735"/>
            <a:alphaOff val="0"/>
          </a:schemeClr>
        </a:solidFill>
        <a:ln w="25400" cap="flat" cmpd="sng" algn="ctr">
          <a:solidFill>
            <a:schemeClr val="accent4">
              <a:hueOff val="-74764"/>
              <a:satOff val="-6202"/>
              <a:lumOff val="-57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75104A-A3A7-438E-B0A1-FA1327D2430E}">
      <dsp:nvSpPr>
        <dsp:cNvPr id="0" name=""/>
        <dsp:cNvSpPr/>
      </dsp:nvSpPr>
      <dsp:spPr>
        <a:xfrm rot="5400000">
          <a:off x="4146946" y="214960"/>
          <a:ext cx="1727220" cy="2874055"/>
        </a:xfrm>
        <a:prstGeom prst="corner">
          <a:avLst>
            <a:gd name="adj1" fmla="val 16120"/>
            <a:gd name="adj2" fmla="val 16110"/>
          </a:avLst>
        </a:prstGeom>
        <a:solidFill>
          <a:schemeClr val="accent4">
            <a:hueOff val="-149529"/>
            <a:satOff val="-12405"/>
            <a:lumOff val="-11470"/>
            <a:alphaOff val="0"/>
          </a:schemeClr>
        </a:solidFill>
        <a:ln w="25400" cap="flat" cmpd="sng" algn="ctr">
          <a:solidFill>
            <a:schemeClr val="accent4">
              <a:hueOff val="-149529"/>
              <a:satOff val="-12405"/>
              <a:lumOff val="-11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913079-0EA4-43C0-ACEC-83B4E1874C83}">
      <dsp:nvSpPr>
        <dsp:cNvPr id="0" name=""/>
        <dsp:cNvSpPr/>
      </dsp:nvSpPr>
      <dsp:spPr>
        <a:xfrm>
          <a:off x="3858630" y="1073684"/>
          <a:ext cx="2594713" cy="2274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latin typeface="+mn-lt"/>
            </a:rPr>
            <a:t>Vulnerability matching</a:t>
          </a:r>
          <a:endParaRPr lang="en-US" sz="2800" kern="1200" dirty="0">
            <a:latin typeface="+mn-lt"/>
          </a:endParaRPr>
        </a:p>
      </dsp:txBody>
      <dsp:txXfrm>
        <a:off x="3858630" y="1073684"/>
        <a:ext cx="2594713" cy="2274418"/>
      </dsp:txXfrm>
    </dsp:sp>
    <dsp:sp modelId="{F0436093-D3BA-44BF-8D5E-9E35A15C6BAA}">
      <dsp:nvSpPr>
        <dsp:cNvPr id="0" name=""/>
        <dsp:cNvSpPr/>
      </dsp:nvSpPr>
      <dsp:spPr>
        <a:xfrm>
          <a:off x="5963775" y="3369"/>
          <a:ext cx="489568" cy="489568"/>
        </a:xfrm>
        <a:prstGeom prst="triangle">
          <a:avLst>
            <a:gd name="adj" fmla="val 100000"/>
          </a:avLst>
        </a:prstGeom>
        <a:solidFill>
          <a:schemeClr val="accent4">
            <a:hueOff val="-224293"/>
            <a:satOff val="-18607"/>
            <a:lumOff val="-17206"/>
            <a:alphaOff val="0"/>
          </a:schemeClr>
        </a:solidFill>
        <a:ln w="25400" cap="flat" cmpd="sng" algn="ctr">
          <a:solidFill>
            <a:schemeClr val="accent4">
              <a:hueOff val="-224293"/>
              <a:satOff val="-18607"/>
              <a:lumOff val="-172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04367-113E-440B-9457-CDE97EC01FF1}">
      <dsp:nvSpPr>
        <dsp:cNvPr id="0" name=""/>
        <dsp:cNvSpPr/>
      </dsp:nvSpPr>
      <dsp:spPr>
        <a:xfrm rot="5400000">
          <a:off x="7323383" y="-571051"/>
          <a:ext cx="1727220" cy="2874055"/>
        </a:xfrm>
        <a:prstGeom prst="corner">
          <a:avLst>
            <a:gd name="adj1" fmla="val 16120"/>
            <a:gd name="adj2" fmla="val 16110"/>
          </a:avLst>
        </a:prstGeom>
        <a:solidFill>
          <a:schemeClr val="accent4">
            <a:hueOff val="-299057"/>
            <a:satOff val="-24809"/>
            <a:lumOff val="-22941"/>
            <a:alphaOff val="0"/>
          </a:schemeClr>
        </a:solidFill>
        <a:ln w="25400" cap="flat" cmpd="sng" algn="ctr">
          <a:solidFill>
            <a:schemeClr val="accent4">
              <a:hueOff val="-299057"/>
              <a:satOff val="-24809"/>
              <a:lumOff val="-22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350444-CF84-4CBD-9DD6-E37F5D892293}">
      <dsp:nvSpPr>
        <dsp:cNvPr id="0" name=""/>
        <dsp:cNvSpPr/>
      </dsp:nvSpPr>
      <dsp:spPr>
        <a:xfrm>
          <a:off x="7035067" y="287672"/>
          <a:ext cx="2594713" cy="2274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latin typeface="+mn-lt"/>
            </a:rPr>
            <a:t>Reporting</a:t>
          </a:r>
        </a:p>
      </dsp:txBody>
      <dsp:txXfrm>
        <a:off x="7035067" y="287672"/>
        <a:ext cx="2594713" cy="22744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5D80E-DDA1-4EE2-A215-920BE4300634}">
      <dsp:nvSpPr>
        <dsp:cNvPr id="0" name=""/>
        <dsp:cNvSpPr/>
      </dsp:nvSpPr>
      <dsp:spPr>
        <a:xfrm>
          <a:off x="1872826" y="220133"/>
          <a:ext cx="4368800" cy="151722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95F0A9-012B-423F-96A1-D358A7ECC2E7}">
      <dsp:nvSpPr>
        <dsp:cNvPr id="0" name=""/>
        <dsp:cNvSpPr/>
      </dsp:nvSpPr>
      <dsp:spPr>
        <a:xfrm>
          <a:off x="3640666" y="3935306"/>
          <a:ext cx="846666" cy="541866"/>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A1E9D3-168F-47DC-92B4-7759C0B2EBB5}">
      <dsp:nvSpPr>
        <dsp:cNvPr id="0" name=""/>
        <dsp:cNvSpPr/>
      </dsp:nvSpPr>
      <dsp:spPr>
        <a:xfrm>
          <a:off x="2031999" y="4368800"/>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CA" sz="3700" kern="1200" dirty="0"/>
            <a:t>Benchmark</a:t>
          </a:r>
          <a:endParaRPr lang="en-US" sz="3700" kern="1200" dirty="0"/>
        </a:p>
      </dsp:txBody>
      <dsp:txXfrm>
        <a:off x="2031999" y="4368800"/>
        <a:ext cx="4064000" cy="1016000"/>
      </dsp:txXfrm>
    </dsp:sp>
    <dsp:sp modelId="{AD1C738F-DD45-42BD-BBD3-EBC3C9C7AB7E}">
      <dsp:nvSpPr>
        <dsp:cNvPr id="0" name=""/>
        <dsp:cNvSpPr/>
      </dsp:nvSpPr>
      <dsp:spPr>
        <a:xfrm>
          <a:off x="3461173" y="1854538"/>
          <a:ext cx="1524000" cy="15240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CA" sz="1300" kern="1200" dirty="0"/>
            <a:t>Alpine:3:9:4</a:t>
          </a:r>
          <a:endParaRPr lang="en-US" sz="1300" kern="1200" dirty="0"/>
        </a:p>
      </dsp:txBody>
      <dsp:txXfrm>
        <a:off x="3684358" y="2077723"/>
        <a:ext cx="1077630" cy="1077630"/>
      </dsp:txXfrm>
    </dsp:sp>
    <dsp:sp modelId="{14E2CA20-857D-42EA-8055-EADC6B1FA908}">
      <dsp:nvSpPr>
        <dsp:cNvPr id="0" name=""/>
        <dsp:cNvSpPr/>
      </dsp:nvSpPr>
      <dsp:spPr>
        <a:xfrm>
          <a:off x="2392429" y="722081"/>
          <a:ext cx="1524000" cy="15240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CA" sz="1300" kern="1200" dirty="0"/>
            <a:t>Ubuntu:18.10</a:t>
          </a:r>
          <a:endParaRPr lang="en-US" sz="1300" kern="1200" dirty="0"/>
        </a:p>
      </dsp:txBody>
      <dsp:txXfrm>
        <a:off x="2615614" y="945266"/>
        <a:ext cx="1077630" cy="1077630"/>
      </dsp:txXfrm>
    </dsp:sp>
    <dsp:sp modelId="{3BD6374C-B9A1-4672-8222-79EE80FB5897}">
      <dsp:nvSpPr>
        <dsp:cNvPr id="0" name=""/>
        <dsp:cNvSpPr/>
      </dsp:nvSpPr>
      <dsp:spPr>
        <a:xfrm>
          <a:off x="3928533" y="342730"/>
          <a:ext cx="1524000" cy="152400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CA" sz="1300" kern="1200" dirty="0"/>
            <a:t>Debian:10.2</a:t>
          </a:r>
          <a:endParaRPr lang="en-US" sz="1300" kern="1200" dirty="0"/>
        </a:p>
      </dsp:txBody>
      <dsp:txXfrm>
        <a:off x="4151718" y="565915"/>
        <a:ext cx="1077630" cy="1077630"/>
      </dsp:txXfrm>
    </dsp:sp>
    <dsp:sp modelId="{69DD3882-E9C2-429B-A04A-3538E933CFED}">
      <dsp:nvSpPr>
        <dsp:cNvPr id="0" name=""/>
        <dsp:cNvSpPr/>
      </dsp:nvSpPr>
      <dsp:spPr>
        <a:xfrm>
          <a:off x="1693333" y="33866"/>
          <a:ext cx="4741333" cy="3793066"/>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5D80E-DDA1-4EE2-A215-920BE4300634}">
      <dsp:nvSpPr>
        <dsp:cNvPr id="0" name=""/>
        <dsp:cNvSpPr/>
      </dsp:nvSpPr>
      <dsp:spPr>
        <a:xfrm>
          <a:off x="1548568" y="183068"/>
          <a:ext cx="3633206" cy="126176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95F0A9-012B-423F-96A1-D358A7ECC2E7}">
      <dsp:nvSpPr>
        <dsp:cNvPr id="0" name=""/>
        <dsp:cNvSpPr/>
      </dsp:nvSpPr>
      <dsp:spPr>
        <a:xfrm>
          <a:off x="3018750" y="3272702"/>
          <a:ext cx="704109" cy="450630"/>
        </a:xfrm>
        <a:prstGeom prst="down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A1E9D3-168F-47DC-92B4-7759C0B2EBB5}">
      <dsp:nvSpPr>
        <dsp:cNvPr id="0" name=""/>
        <dsp:cNvSpPr/>
      </dsp:nvSpPr>
      <dsp:spPr>
        <a:xfrm>
          <a:off x="1680941" y="3633206"/>
          <a:ext cx="3379727" cy="8449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CA" sz="3000" kern="1200" dirty="0"/>
            <a:t>Benchmark</a:t>
          </a:r>
          <a:endParaRPr lang="en-US" sz="3000" kern="1200" dirty="0"/>
        </a:p>
      </dsp:txBody>
      <dsp:txXfrm>
        <a:off x="1680941" y="3633206"/>
        <a:ext cx="3379727" cy="844931"/>
      </dsp:txXfrm>
    </dsp:sp>
    <dsp:sp modelId="{AD1C738F-DD45-42BD-BBD3-EBC3C9C7AB7E}">
      <dsp:nvSpPr>
        <dsp:cNvPr id="0" name=""/>
        <dsp:cNvSpPr/>
      </dsp:nvSpPr>
      <dsp:spPr>
        <a:xfrm>
          <a:off x="2869478" y="1542282"/>
          <a:ext cx="1267397" cy="12673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Alpine:3:9:4</a:t>
          </a:r>
          <a:endParaRPr lang="en-US" sz="1100" kern="1200" dirty="0"/>
        </a:p>
      </dsp:txBody>
      <dsp:txXfrm>
        <a:off x="3055084" y="1727888"/>
        <a:ext cx="896185" cy="896185"/>
      </dsp:txXfrm>
    </dsp:sp>
    <dsp:sp modelId="{14E2CA20-857D-42EA-8055-EADC6B1FA908}">
      <dsp:nvSpPr>
        <dsp:cNvPr id="0" name=""/>
        <dsp:cNvSpPr/>
      </dsp:nvSpPr>
      <dsp:spPr>
        <a:xfrm>
          <a:off x="1980683" y="600501"/>
          <a:ext cx="1267397" cy="12673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Ubuntu:18.10</a:t>
          </a:r>
          <a:endParaRPr lang="en-US" sz="1100" kern="1200" dirty="0"/>
        </a:p>
      </dsp:txBody>
      <dsp:txXfrm>
        <a:off x="2166289" y="786107"/>
        <a:ext cx="896185" cy="896185"/>
      </dsp:txXfrm>
    </dsp:sp>
    <dsp:sp modelId="{3BD6374C-B9A1-4672-8222-79EE80FB5897}">
      <dsp:nvSpPr>
        <dsp:cNvPr id="0" name=""/>
        <dsp:cNvSpPr/>
      </dsp:nvSpPr>
      <dsp:spPr>
        <a:xfrm>
          <a:off x="3258147" y="285023"/>
          <a:ext cx="1267397" cy="1267397"/>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CA" sz="1100" kern="1200" dirty="0"/>
            <a:t>Debian:10.2</a:t>
          </a:r>
          <a:endParaRPr lang="en-US" sz="1100" kern="1200" dirty="0"/>
        </a:p>
      </dsp:txBody>
      <dsp:txXfrm>
        <a:off x="3443753" y="470629"/>
        <a:ext cx="896185" cy="896185"/>
      </dsp:txXfrm>
    </dsp:sp>
    <dsp:sp modelId="{69DD3882-E9C2-429B-A04A-3538E933CFED}">
      <dsp:nvSpPr>
        <dsp:cNvPr id="0" name=""/>
        <dsp:cNvSpPr/>
      </dsp:nvSpPr>
      <dsp:spPr>
        <a:xfrm>
          <a:off x="1399297" y="28164"/>
          <a:ext cx="3943015" cy="3154412"/>
        </a:xfrm>
        <a:prstGeom prst="funnel">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7.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53853" y="0"/>
            <a:ext cx="3024770" cy="457200"/>
          </a:xfrm>
          <a:prstGeom prst="rect">
            <a:avLst/>
          </a:prstGeom>
        </p:spPr>
        <p:txBody>
          <a:bodyPr vert="horz" lIns="91440" tIns="45720" rIns="91440" bIns="45720" rtlCol="0"/>
          <a:lstStyle>
            <a:lvl1pPr algn="r">
              <a:defRPr sz="1200"/>
            </a:lvl1pPr>
          </a:lstStyle>
          <a:p>
            <a:fld id="{74F695D4-E556-4929-B84B-8FBBC2DE5456}" type="datetimeFigureOut">
              <a:rPr lang="en-US" smtClean="0"/>
              <a:t>10/2/2020</a:t>
            </a:fld>
            <a:endParaRPr lang="en-US" dirty="0"/>
          </a:p>
        </p:txBody>
      </p:sp>
      <p:sp>
        <p:nvSpPr>
          <p:cNvPr id="4" name="Footer Placeholder 3"/>
          <p:cNvSpPr>
            <a:spLocks noGrp="1"/>
          </p:cNvSpPr>
          <p:nvPr>
            <p:ph type="ftr" sz="quarter" idx="2"/>
          </p:nvPr>
        </p:nvSpPr>
        <p:spPr>
          <a:xfrm>
            <a:off x="0" y="8685213"/>
            <a:ext cx="302477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53853" y="8685213"/>
            <a:ext cx="3024770" cy="457200"/>
          </a:xfrm>
          <a:prstGeom prst="rect">
            <a:avLst/>
          </a:prstGeom>
        </p:spPr>
        <p:txBody>
          <a:bodyPr vert="horz" lIns="91440" tIns="45720" rIns="91440" bIns="45720" rtlCol="0" anchor="b"/>
          <a:lstStyle>
            <a:lvl1pPr algn="r">
              <a:defRPr sz="1200"/>
            </a:lvl1pPr>
          </a:lstStyle>
          <a:p>
            <a:fld id="{B0226B01-1FAF-42C5-98E6-3257E0C31CA3}" type="slidenum">
              <a:rPr lang="en-US" smtClean="0"/>
              <a:t>‹#›</a:t>
            </a:fld>
            <a:endParaRPr lang="en-US" dirty="0"/>
          </a:p>
        </p:txBody>
      </p:sp>
    </p:spTree>
    <p:extLst>
      <p:ext uri="{BB962C8B-B14F-4D97-AF65-F5344CB8AC3E}">
        <p14:creationId xmlns:p14="http://schemas.microsoft.com/office/powerpoint/2010/main" val="10175156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477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53853" y="0"/>
            <a:ext cx="3024770" cy="457200"/>
          </a:xfrm>
          <a:prstGeom prst="rect">
            <a:avLst/>
          </a:prstGeom>
        </p:spPr>
        <p:txBody>
          <a:bodyPr vert="horz" lIns="91440" tIns="45720" rIns="91440" bIns="45720" rtlCol="0"/>
          <a:lstStyle>
            <a:lvl1pPr algn="r">
              <a:defRPr sz="1200"/>
            </a:lvl1pPr>
          </a:lstStyle>
          <a:p>
            <a:fld id="{9C97879D-1DB1-A047-BC2F-4E5F25544F77}" type="datetimeFigureOut">
              <a:rPr lang="en-US" smtClean="0"/>
              <a:t>10/2/2020</a:t>
            </a:fld>
            <a:endParaRPr lang="en-US" dirty="0"/>
          </a:p>
        </p:txBody>
      </p:sp>
      <p:sp>
        <p:nvSpPr>
          <p:cNvPr id="4" name="Slide Image Placeholder 3"/>
          <p:cNvSpPr>
            <a:spLocks noGrp="1" noRot="1" noChangeAspect="1"/>
          </p:cNvSpPr>
          <p:nvPr>
            <p:ph type="sldImg" idx="2"/>
          </p:nvPr>
        </p:nvSpPr>
        <p:spPr>
          <a:xfrm>
            <a:off x="441325" y="685800"/>
            <a:ext cx="6097588"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98024" y="4343400"/>
            <a:ext cx="558419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302477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53853" y="8685213"/>
            <a:ext cx="3024770" cy="457200"/>
          </a:xfrm>
          <a:prstGeom prst="rect">
            <a:avLst/>
          </a:prstGeom>
        </p:spPr>
        <p:txBody>
          <a:bodyPr vert="horz" lIns="91440" tIns="45720" rIns="91440" bIns="45720" rtlCol="0" anchor="b"/>
          <a:lstStyle>
            <a:lvl1pPr algn="r">
              <a:defRPr sz="1200"/>
            </a:lvl1pPr>
          </a:lstStyle>
          <a:p>
            <a:fld id="{A11C09E2-5C8D-0D48-A6A4-0CFFECA288D2}" type="slidenum">
              <a:rPr lang="en-US" smtClean="0"/>
              <a:t>‹#›</a:t>
            </a:fld>
            <a:endParaRPr lang="en-US" dirty="0"/>
          </a:p>
        </p:txBody>
      </p:sp>
    </p:spTree>
    <p:extLst>
      <p:ext uri="{BB962C8B-B14F-4D97-AF65-F5344CB8AC3E}">
        <p14:creationId xmlns:p14="http://schemas.microsoft.com/office/powerpoint/2010/main" val="117058998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nvd.nist.gov/vuln/detail/CVE-2018-12886"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nvd.nist.gov/vuln/detail/CVE-2018-12886"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VMs traditionally getting more attention from IT department. There are new attempts of maintaining a “golden set of container base images” like Distroless</a:t>
            </a:r>
          </a:p>
          <a:p>
            <a:pPr marL="228600" indent="-228600">
              <a:buAutoNum type="arabicPeriod"/>
            </a:pPr>
            <a:r>
              <a:rPr lang="en-CA" dirty="0"/>
              <a:t>Vulnerability propagation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Downloading images from DockerHub if your organizational policy does not prohibit this. Multistage builds also help.</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CA"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Glenn’s note on last point: “</a:t>
            </a:r>
            <a:r>
              <a:rPr lang="en-US" sz="1200" kern="1200" dirty="0">
                <a:solidFill>
                  <a:schemeClr val="tx1"/>
                </a:solidFill>
                <a:effectLst/>
                <a:latin typeface="+mn-lt"/>
                <a:ea typeface="+mn-ea"/>
                <a:cs typeface="+mn-cs"/>
              </a:rPr>
              <a:t>I think the key is the exact list of packages installed and the configuration of those packages, which is based on the central repository but might be different.  With a container sitting in a central repository, the configuration/list of packages is obvious.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CA" dirty="0"/>
              <a:t>”</a:t>
            </a:r>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7721B677-E498-4753-82E8-55600CFE6D63}" type="slidenum">
              <a:rPr lang="en-US" smtClean="0"/>
              <a:t>3</a:t>
            </a:fld>
            <a:endParaRPr lang="en-US" dirty="0"/>
          </a:p>
        </p:txBody>
      </p:sp>
    </p:spTree>
    <p:extLst>
      <p:ext uri="{BB962C8B-B14F-4D97-AF65-F5344CB8AC3E}">
        <p14:creationId xmlns:p14="http://schemas.microsoft.com/office/powerpoint/2010/main" val="1559150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2400" dirty="0"/>
              <a:t>This was our initial view. However, as we went we had to drop CentOS and Fedora for the following reasons: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 Only 1 out of 6 scanners supports Fedora</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 Overall we found over 600 distinct vulns on CentOS, which renders manual judgement impossible</a:t>
            </a:r>
          </a:p>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21</a:t>
            </a:fld>
            <a:endParaRPr lang="en-US" dirty="0"/>
          </a:p>
        </p:txBody>
      </p:sp>
    </p:spTree>
    <p:extLst>
      <p:ext uri="{BB962C8B-B14F-4D97-AF65-F5344CB8AC3E}">
        <p14:creationId xmlns:p14="http://schemas.microsoft.com/office/powerpoint/2010/main" val="1824501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Clarify Applicability classes term. Reasoning behind is that “Types” term is overloaded by different vulnerability types – scoring, severity, priority, CWE, impact etc. What we really measure here is the rate of vulnerability applicability/truthfullness</a:t>
            </a:r>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23</a:t>
            </a:fld>
            <a:endParaRPr lang="en-US" dirty="0"/>
          </a:p>
        </p:txBody>
      </p:sp>
    </p:spTree>
    <p:extLst>
      <p:ext uri="{BB962C8B-B14F-4D97-AF65-F5344CB8AC3E}">
        <p14:creationId xmlns:p14="http://schemas.microsoft.com/office/powerpoint/2010/main" val="3673264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 FP . They can be TPs under certain conditions but the conditions are out of scanner control.</a:t>
            </a:r>
          </a:p>
          <a:p>
            <a:endParaRPr lang="en-CA" dirty="0"/>
          </a:p>
          <a:p>
            <a:r>
              <a:rPr lang="en-CA" dirty="0"/>
              <a:t>I:</a:t>
            </a:r>
          </a:p>
          <a:p>
            <a:pPr marL="171450" indent="-171450">
              <a:buFontTx/>
              <a:buChar char="-"/>
            </a:pPr>
            <a:r>
              <a:rPr lang="en-CA" dirty="0"/>
              <a:t>Environmental – depending how the library is compiled</a:t>
            </a:r>
          </a:p>
          <a:p>
            <a:pPr marL="171450" indent="-171450">
              <a:buFontTx/>
              <a:buChar char="-"/>
            </a:pPr>
            <a:r>
              <a:rPr lang="en-CA" dirty="0"/>
              <a:t> Future unclear – f.e. conceptual weakness</a:t>
            </a:r>
          </a:p>
          <a:p>
            <a:pPr marL="0" indent="0">
              <a:buFontTx/>
              <a:buNone/>
            </a:pPr>
            <a:endParaRPr lang="en-CA" dirty="0"/>
          </a:p>
          <a:p>
            <a:endParaRPr lang="en-CA" dirty="0"/>
          </a:p>
          <a:p>
            <a:r>
              <a:rPr lang="en-CA" dirty="0"/>
              <a:t>MM: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NVD lists </a:t>
            </a:r>
            <a:r>
              <a:rPr lang="en-CA" dirty="0">
                <a:hlinkClick r:id="rId3"/>
              </a:rPr>
              <a:t>CVE-2018-12886</a:t>
            </a:r>
            <a:r>
              <a:rPr lang="en-CA" dirty="0"/>
              <a:t> as affecting version 4.1 through version 8. It is unclear whether 8.8 would be within this range. In our testing, 50% of scanners reported </a:t>
            </a:r>
            <a:r>
              <a:rPr lang="en-US" dirty="0"/>
              <a:t>the issue.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CVE-2020-10029 on Ubuntu - NVD shows that glibc is fixed in 2.32 whereas Ubuntu tracker shows its fixed in 2.30 - clear version mismatch. NVD probably parses "Target Milestone" field in bugzilla, whereas Ubuntu tracker looks at comments/commits</a:t>
            </a:r>
            <a:r>
              <a:rPr lang="en-US"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CA" dirty="0"/>
          </a:p>
          <a:p>
            <a:r>
              <a:rPr lang="en-CA" dirty="0"/>
              <a:t>D: in this case chances that the vuln will be fixed upstream are slim</a:t>
            </a:r>
            <a:endParaRPr lang="en-US" dirty="0"/>
          </a:p>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24</a:t>
            </a:fld>
            <a:endParaRPr lang="en-US" dirty="0"/>
          </a:p>
        </p:txBody>
      </p:sp>
    </p:spTree>
    <p:extLst>
      <p:ext uri="{BB962C8B-B14F-4D97-AF65-F5344CB8AC3E}">
        <p14:creationId xmlns:p14="http://schemas.microsoft.com/office/powerpoint/2010/main" val="395363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 FP . They can be TPs under certain conditions but the conditions are out of scanner control.</a:t>
            </a:r>
          </a:p>
          <a:p>
            <a:endParaRPr lang="en-CA" dirty="0"/>
          </a:p>
          <a:p>
            <a:r>
              <a:rPr lang="en-CA" dirty="0"/>
              <a:t>I:</a:t>
            </a:r>
          </a:p>
          <a:p>
            <a:pPr marL="171450" indent="-171450">
              <a:buFontTx/>
              <a:buChar char="-"/>
            </a:pPr>
            <a:r>
              <a:rPr lang="en-CA" dirty="0"/>
              <a:t>Environmental – depending how the library is compiled</a:t>
            </a:r>
          </a:p>
          <a:p>
            <a:pPr marL="171450" indent="-171450">
              <a:buFontTx/>
              <a:buChar char="-"/>
            </a:pPr>
            <a:r>
              <a:rPr lang="en-CA" dirty="0"/>
              <a:t> Future unclear – f.e. conceptual weakness</a:t>
            </a:r>
          </a:p>
          <a:p>
            <a:pPr marL="0" indent="0">
              <a:buFontTx/>
              <a:buNone/>
            </a:pPr>
            <a:endParaRPr lang="en-CA" dirty="0"/>
          </a:p>
          <a:p>
            <a:endParaRPr lang="en-CA" dirty="0"/>
          </a:p>
          <a:p>
            <a:r>
              <a:rPr lang="en-CA" dirty="0"/>
              <a:t>MM: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NVD lists </a:t>
            </a:r>
            <a:r>
              <a:rPr lang="en-CA" dirty="0">
                <a:hlinkClick r:id="rId3"/>
              </a:rPr>
              <a:t>CVE-2018-12886</a:t>
            </a:r>
            <a:r>
              <a:rPr lang="en-CA" dirty="0"/>
              <a:t> as affecting version 4.1 through version 8. It is unclear whether 8.8 would be within this range. In our testing, 50% of scanners reported </a:t>
            </a:r>
            <a:r>
              <a:rPr lang="en-US" dirty="0"/>
              <a:t>the issue.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CA" dirty="0"/>
              <a:t>CVE-2020-10029 on Ubuntu - NVD shows that glibc is fixed in 2.32 whereas Ubuntu tracker shows its fixed in 2.30 - clear version mismatch. NVD probably parses "Target Milestone" field in bugzilla, whereas Ubuntu tracker looks at comments/commits</a:t>
            </a:r>
            <a:r>
              <a:rPr lang="en-US" dirty="0"/>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CA" dirty="0"/>
          </a:p>
          <a:p>
            <a:r>
              <a:rPr lang="en-CA" dirty="0"/>
              <a:t>D: in this case chances that the vuln will be fixed upstream are slim</a:t>
            </a:r>
            <a:endParaRPr lang="en-US" dirty="0"/>
          </a:p>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25</a:t>
            </a:fld>
            <a:endParaRPr lang="en-US" dirty="0"/>
          </a:p>
        </p:txBody>
      </p:sp>
    </p:spTree>
    <p:extLst>
      <p:ext uri="{BB962C8B-B14F-4D97-AF65-F5344CB8AC3E}">
        <p14:creationId xmlns:p14="http://schemas.microsoft.com/office/powerpoint/2010/main" val="3670216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recognize that different companies have different security policies and different security teams. Some (like some government orgs) would prefer to manually analyze every potential vulnerability as it was TP. For other companies with more constraint resources, Relaxed mode would be more appropriate. But the </a:t>
            </a:r>
            <a:r>
              <a:rPr lang="en-CA" dirty="0" err="1"/>
              <a:t>bottomline</a:t>
            </a:r>
            <a:r>
              <a:rPr lang="en-CA" dirty="0"/>
              <a:t> – scanner performance will differ depending on this choice: paranoid or relaxed. And so before comparing/choosing scanners future customers must take into account their internal situation. </a:t>
            </a:r>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27</a:t>
            </a:fld>
            <a:endParaRPr lang="en-US" dirty="0"/>
          </a:p>
        </p:txBody>
      </p:sp>
    </p:spTree>
    <p:extLst>
      <p:ext uri="{BB962C8B-B14F-4D97-AF65-F5344CB8AC3E}">
        <p14:creationId xmlns:p14="http://schemas.microsoft.com/office/powerpoint/2010/main" val="3700405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28</a:t>
            </a:fld>
            <a:endParaRPr lang="en-US" dirty="0"/>
          </a:p>
        </p:txBody>
      </p:sp>
    </p:spTree>
    <p:extLst>
      <p:ext uri="{BB962C8B-B14F-4D97-AF65-F5344CB8AC3E}">
        <p14:creationId xmlns:p14="http://schemas.microsoft.com/office/powerpoint/2010/main" val="1962123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29</a:t>
            </a:fld>
            <a:endParaRPr lang="en-US" dirty="0"/>
          </a:p>
        </p:txBody>
      </p:sp>
    </p:spTree>
    <p:extLst>
      <p:ext uri="{BB962C8B-B14F-4D97-AF65-F5344CB8AC3E}">
        <p14:creationId xmlns:p14="http://schemas.microsoft.com/office/powerpoint/2010/main" val="334459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31</a:t>
            </a:fld>
            <a:endParaRPr lang="en-US" dirty="0"/>
          </a:p>
        </p:txBody>
      </p:sp>
    </p:spTree>
    <p:extLst>
      <p:ext uri="{BB962C8B-B14F-4D97-AF65-F5344CB8AC3E}">
        <p14:creationId xmlns:p14="http://schemas.microsoft.com/office/powerpoint/2010/main" val="7222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32</a:t>
            </a:fld>
            <a:endParaRPr lang="en-US" dirty="0"/>
          </a:p>
        </p:txBody>
      </p:sp>
    </p:spTree>
    <p:extLst>
      <p:ext uri="{BB962C8B-B14F-4D97-AF65-F5344CB8AC3E}">
        <p14:creationId xmlns:p14="http://schemas.microsoft.com/office/powerpoint/2010/main" val="3000363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33</a:t>
            </a:fld>
            <a:endParaRPr lang="en-US" dirty="0"/>
          </a:p>
        </p:txBody>
      </p:sp>
    </p:spTree>
    <p:extLst>
      <p:ext uri="{BB962C8B-B14F-4D97-AF65-F5344CB8AC3E}">
        <p14:creationId xmlns:p14="http://schemas.microsoft.com/office/powerpoint/2010/main" val="2641783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Continuing on vulnerability propagation – 2 drivers behind it:</a:t>
            </a:r>
          </a:p>
          <a:p>
            <a:pPr marL="228600" indent="-228600">
              <a:buAutoNum type="arabicPeriod"/>
            </a:pPr>
            <a:r>
              <a:rPr lang="en-CA" dirty="0"/>
              <a:t>Image reusability</a:t>
            </a:r>
          </a:p>
          <a:p>
            <a:pPr marL="228600" indent="-228600">
              <a:buAutoNum type="arabicPeriod"/>
            </a:pPr>
            <a:r>
              <a:rPr lang="en-CA" dirty="0"/>
              <a:t>Easiness to deploy</a:t>
            </a:r>
            <a:endParaRPr lang="en-US" dirty="0"/>
          </a:p>
          <a:p>
            <a:endParaRPr lang="en-US" dirty="0"/>
          </a:p>
          <a:p>
            <a:r>
              <a:rPr lang="en-US" dirty="0"/>
              <a:t>Later driver is orchestration</a:t>
            </a:r>
          </a:p>
        </p:txBody>
      </p:sp>
      <p:sp>
        <p:nvSpPr>
          <p:cNvPr id="4" name="Slide Number Placeholder 3"/>
          <p:cNvSpPr>
            <a:spLocks noGrp="1"/>
          </p:cNvSpPr>
          <p:nvPr>
            <p:ph type="sldNum" sz="quarter" idx="5"/>
          </p:nvPr>
        </p:nvSpPr>
        <p:spPr/>
        <p:txBody>
          <a:bodyPr/>
          <a:lstStyle/>
          <a:p>
            <a:fld id="{7721B677-E498-4753-82E8-55600CFE6D63}" type="slidenum">
              <a:rPr lang="en-US" smtClean="0"/>
              <a:t>4</a:t>
            </a:fld>
            <a:endParaRPr lang="en-US" dirty="0"/>
          </a:p>
        </p:txBody>
      </p:sp>
    </p:spTree>
    <p:extLst>
      <p:ext uri="{BB962C8B-B14F-4D97-AF65-F5344CB8AC3E}">
        <p14:creationId xmlns:p14="http://schemas.microsoft.com/office/powerpoint/2010/main" val="6838733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34</a:t>
            </a:fld>
            <a:endParaRPr lang="en-US" dirty="0"/>
          </a:p>
        </p:txBody>
      </p:sp>
    </p:spTree>
    <p:extLst>
      <p:ext uri="{BB962C8B-B14F-4D97-AF65-F5344CB8AC3E}">
        <p14:creationId xmlns:p14="http://schemas.microsoft.com/office/powerpoint/2010/main" val="3207055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35</a:t>
            </a:fld>
            <a:endParaRPr lang="en-US" dirty="0"/>
          </a:p>
        </p:txBody>
      </p:sp>
    </p:spTree>
    <p:extLst>
      <p:ext uri="{BB962C8B-B14F-4D97-AF65-F5344CB8AC3E}">
        <p14:creationId xmlns:p14="http://schemas.microsoft.com/office/powerpoint/2010/main" val="4178199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Are you relying on registry scans? Now, as you know various pitfalls I encourage you to check what scanner your registry employs. Potentially, if the registry cannot integrate different scanners you might think about switching registry or deploying inline scanner at different stage. </a:t>
            </a:r>
            <a:endParaRPr lang="en-US" dirty="0"/>
          </a:p>
          <a:p>
            <a:r>
              <a:rPr lang="en-US" dirty="0"/>
              <a:t>And finally, Google uses its own Container Analysis tool that we haven’t evaluated.</a:t>
            </a:r>
            <a:endParaRPr lang="en-CA" dirty="0"/>
          </a:p>
        </p:txBody>
      </p:sp>
      <p:sp>
        <p:nvSpPr>
          <p:cNvPr id="4" name="Slide Number Placeholder 3"/>
          <p:cNvSpPr>
            <a:spLocks noGrp="1"/>
          </p:cNvSpPr>
          <p:nvPr>
            <p:ph type="sldNum" sz="quarter" idx="5"/>
          </p:nvPr>
        </p:nvSpPr>
        <p:spPr/>
        <p:txBody>
          <a:bodyPr/>
          <a:lstStyle/>
          <a:p>
            <a:fld id="{A11C09E2-5C8D-0D48-A6A4-0CFFECA288D2}" type="slidenum">
              <a:rPr lang="en-US" smtClean="0"/>
              <a:t>37</a:t>
            </a:fld>
            <a:endParaRPr lang="en-US" dirty="0"/>
          </a:p>
        </p:txBody>
      </p:sp>
    </p:spTree>
    <p:extLst>
      <p:ext uri="{BB962C8B-B14F-4D97-AF65-F5344CB8AC3E}">
        <p14:creationId xmlns:p14="http://schemas.microsoft.com/office/powerpoint/2010/main" val="1791749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way I see future research in this area develops – there are two major issues </a:t>
            </a:r>
          </a:p>
          <a:p>
            <a:endParaRPr lang="en-CA" dirty="0"/>
          </a:p>
          <a:p>
            <a:r>
              <a:rPr lang="en-CA" dirty="0"/>
              <a:t>Some scanners already offer automatic fixes but that’s not enough</a:t>
            </a:r>
          </a:p>
          <a:p>
            <a:r>
              <a:rPr lang="en-CA" dirty="0"/>
              <a:t> </a:t>
            </a:r>
          </a:p>
          <a:p>
            <a:r>
              <a:rPr lang="en-CA" dirty="0"/>
              <a:t>The harder it is to judge the vulnerability the more chances it will end up on Negligible list. Scanner use this technique to pass on </a:t>
            </a:r>
            <a:r>
              <a:rPr lang="en-CA"/>
              <a:t>the judging responsibility </a:t>
            </a:r>
            <a:r>
              <a:rPr lang="en-CA" dirty="0"/>
              <a:t>to the user.</a:t>
            </a:r>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38</a:t>
            </a:fld>
            <a:endParaRPr lang="en-US" dirty="0"/>
          </a:p>
        </p:txBody>
      </p:sp>
    </p:spTree>
    <p:extLst>
      <p:ext uri="{BB962C8B-B14F-4D97-AF65-F5344CB8AC3E}">
        <p14:creationId xmlns:p14="http://schemas.microsoft.com/office/powerpoint/2010/main" val="1959546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Modern pipeline is quite messy as you can see on the example of typical Java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Now add Docker and Kubernetes deployments and you have yourself a headache</a:t>
            </a:r>
            <a:endParaRPr lang="en-US" dirty="0"/>
          </a:p>
          <a:p>
            <a:r>
              <a:rPr lang="en-US" dirty="0"/>
              <a:t>But we are focusing today on Container Image Scanning stage that can happen at multiple stages (see arrows)</a:t>
            </a:r>
          </a:p>
        </p:txBody>
      </p:sp>
      <p:sp>
        <p:nvSpPr>
          <p:cNvPr id="4" name="Slide Number Placeholder 3"/>
          <p:cNvSpPr>
            <a:spLocks noGrp="1"/>
          </p:cNvSpPr>
          <p:nvPr>
            <p:ph type="sldNum" sz="quarter" idx="5"/>
          </p:nvPr>
        </p:nvSpPr>
        <p:spPr/>
        <p:txBody>
          <a:bodyPr/>
          <a:lstStyle/>
          <a:p>
            <a:fld id="{7721B677-E498-4753-82E8-55600CFE6D63}" type="slidenum">
              <a:rPr lang="en-US" smtClean="0"/>
              <a:t>5</a:t>
            </a:fld>
            <a:endParaRPr lang="en-US" dirty="0"/>
          </a:p>
        </p:txBody>
      </p:sp>
    </p:spTree>
    <p:extLst>
      <p:ext uri="{BB962C8B-B14F-4D97-AF65-F5344CB8AC3E}">
        <p14:creationId xmlns:p14="http://schemas.microsoft.com/office/powerpoint/2010/main" val="203783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And we see that this trend of image slimming continuing.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Studies have shown the correlation between image size / bloating and number of vulnerabilities in the image.</a:t>
            </a:r>
            <a:endParaRPr lang="en-US" dirty="0"/>
          </a:p>
          <a:p>
            <a:endParaRPr lang="en-US" dirty="0"/>
          </a:p>
        </p:txBody>
      </p:sp>
      <p:sp>
        <p:nvSpPr>
          <p:cNvPr id="4" name="Slide Number Placeholder 3"/>
          <p:cNvSpPr>
            <a:spLocks noGrp="1"/>
          </p:cNvSpPr>
          <p:nvPr>
            <p:ph type="sldNum" sz="quarter" idx="5"/>
          </p:nvPr>
        </p:nvSpPr>
        <p:spPr/>
        <p:txBody>
          <a:bodyPr/>
          <a:lstStyle/>
          <a:p>
            <a:fld id="{7721B677-E498-4753-82E8-55600CFE6D63}" type="slidenum">
              <a:rPr lang="en-US" smtClean="0"/>
              <a:t>10</a:t>
            </a:fld>
            <a:endParaRPr lang="en-US" dirty="0"/>
          </a:p>
        </p:txBody>
      </p:sp>
    </p:spTree>
    <p:extLst>
      <p:ext uri="{BB962C8B-B14F-4D97-AF65-F5344CB8AC3E}">
        <p14:creationId xmlns:p14="http://schemas.microsoft.com/office/powerpoint/2010/main" val="910583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Distroless is by definition is a set of runtime images promoted by Google</a:t>
            </a:r>
            <a:endParaRPr lang="en-US" dirty="0"/>
          </a:p>
          <a:p>
            <a:endParaRPr lang="en-US" dirty="0"/>
          </a:p>
        </p:txBody>
      </p:sp>
      <p:sp>
        <p:nvSpPr>
          <p:cNvPr id="4" name="Slide Number Placeholder 3"/>
          <p:cNvSpPr>
            <a:spLocks noGrp="1"/>
          </p:cNvSpPr>
          <p:nvPr>
            <p:ph type="sldNum" sz="quarter" idx="5"/>
          </p:nvPr>
        </p:nvSpPr>
        <p:spPr/>
        <p:txBody>
          <a:bodyPr/>
          <a:lstStyle/>
          <a:p>
            <a:fld id="{7721B677-E498-4753-82E8-55600CFE6D63}" type="slidenum">
              <a:rPr lang="en-US" smtClean="0"/>
              <a:t>11</a:t>
            </a:fld>
            <a:endParaRPr lang="en-US" dirty="0"/>
          </a:p>
        </p:txBody>
      </p:sp>
    </p:spTree>
    <p:extLst>
      <p:ext uri="{BB962C8B-B14F-4D97-AF65-F5344CB8AC3E}">
        <p14:creationId xmlns:p14="http://schemas.microsoft.com/office/powerpoint/2010/main" val="2155996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vendors cant do binary analysis with package version detection (admittedly hard) the direction will go towards container-aware package managers.</a:t>
            </a:r>
          </a:p>
          <a:p>
            <a:r>
              <a:rPr lang="en-CA" dirty="0"/>
              <a:t>Runtime querying is also possible – think about security solution running as pod in a cluster and performing continuous scanning, but not only for runtime security.</a:t>
            </a:r>
            <a:endParaRPr lang="en-US" dirty="0"/>
          </a:p>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12</a:t>
            </a:fld>
            <a:endParaRPr lang="en-US" dirty="0"/>
          </a:p>
        </p:txBody>
      </p:sp>
    </p:spTree>
    <p:extLst>
      <p:ext uri="{BB962C8B-B14F-4D97-AF65-F5344CB8AC3E}">
        <p14:creationId xmlns:p14="http://schemas.microsoft.com/office/powerpoint/2010/main" val="2039699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Only in rare circumstances we sow 0 vulns that means 0 vulns, for example alpine vanilla images and even then other scanners probably will find something.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To the second point: unfortunately, scanners are very not clear on the reasons for 0 vulns. Often no indication whatsoever that image is unsupported or feeds are not ready. Scanners try to do their best regardless, but by doing that they are shooting themselves in the foot.</a:t>
            </a:r>
            <a:endParaRPr lang="en-US" dirty="0"/>
          </a:p>
          <a:p>
            <a:endParaRPr lang="en-US" dirty="0"/>
          </a:p>
        </p:txBody>
      </p:sp>
      <p:sp>
        <p:nvSpPr>
          <p:cNvPr id="4" name="Slide Number Placeholder 3"/>
          <p:cNvSpPr>
            <a:spLocks noGrp="1"/>
          </p:cNvSpPr>
          <p:nvPr>
            <p:ph type="sldNum" sz="quarter" idx="5"/>
          </p:nvPr>
        </p:nvSpPr>
        <p:spPr/>
        <p:txBody>
          <a:bodyPr/>
          <a:lstStyle/>
          <a:p>
            <a:fld id="{7721B677-E498-4753-82E8-55600CFE6D63}" type="slidenum">
              <a:rPr lang="en-US" smtClean="0"/>
              <a:t>16</a:t>
            </a:fld>
            <a:endParaRPr lang="en-US" dirty="0"/>
          </a:p>
        </p:txBody>
      </p:sp>
    </p:spTree>
    <p:extLst>
      <p:ext uri="{BB962C8B-B14F-4D97-AF65-F5344CB8AC3E}">
        <p14:creationId xmlns:p14="http://schemas.microsoft.com/office/powerpoint/2010/main" val="465895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17</a:t>
            </a:fld>
            <a:endParaRPr lang="en-US" dirty="0"/>
          </a:p>
        </p:txBody>
      </p:sp>
    </p:spTree>
    <p:extLst>
      <p:ext uri="{BB962C8B-B14F-4D97-AF65-F5344CB8AC3E}">
        <p14:creationId xmlns:p14="http://schemas.microsoft.com/office/powerpoint/2010/main" val="1683566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Given this numbers how do we even approach scanner comparison? Definitely need to dig deeper ino the single vulns. But – how do we determine whether the vulnerability is TP / FP?</a:t>
            </a:r>
          </a:p>
          <a:p>
            <a:endParaRPr lang="en-CA" dirty="0"/>
          </a:p>
          <a:p>
            <a:r>
              <a:rPr lang="en-CA" dirty="0"/>
              <a:t>There was no way around it – we rolled our sleeves and started to manually judge vulnerabilities to attribute them to one of the groups. </a:t>
            </a:r>
            <a:endParaRPr lang="en-US" dirty="0"/>
          </a:p>
          <a:p>
            <a:endParaRPr lang="en-US" dirty="0"/>
          </a:p>
        </p:txBody>
      </p:sp>
      <p:sp>
        <p:nvSpPr>
          <p:cNvPr id="4" name="Slide Number Placeholder 3"/>
          <p:cNvSpPr>
            <a:spLocks noGrp="1"/>
          </p:cNvSpPr>
          <p:nvPr>
            <p:ph type="sldNum" sz="quarter" idx="5"/>
          </p:nvPr>
        </p:nvSpPr>
        <p:spPr/>
        <p:txBody>
          <a:bodyPr/>
          <a:lstStyle/>
          <a:p>
            <a:fld id="{A11C09E2-5C8D-0D48-A6A4-0CFFECA288D2}" type="slidenum">
              <a:rPr lang="en-US" smtClean="0"/>
              <a:t>20</a:t>
            </a:fld>
            <a:endParaRPr lang="en-US" dirty="0"/>
          </a:p>
        </p:txBody>
      </p:sp>
    </p:spTree>
    <p:extLst>
      <p:ext uri="{BB962C8B-B14F-4D97-AF65-F5344CB8AC3E}">
        <p14:creationId xmlns:p14="http://schemas.microsoft.com/office/powerpoint/2010/main" val="3697793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Option 4">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01" y="6863"/>
            <a:ext cx="12200110" cy="6862562"/>
          </a:xfrm>
          <a:prstGeom prst="rect">
            <a:avLst/>
          </a:prstGeom>
        </p:spPr>
      </p:pic>
      <p:sp>
        <p:nvSpPr>
          <p:cNvPr id="18" name="Title 1"/>
          <p:cNvSpPr>
            <a:spLocks noGrp="1"/>
          </p:cNvSpPr>
          <p:nvPr>
            <p:ph type="ctrTitle" hasCustomPrompt="1"/>
          </p:nvPr>
        </p:nvSpPr>
        <p:spPr>
          <a:xfrm>
            <a:off x="677333" y="533400"/>
            <a:ext cx="10363200" cy="841374"/>
          </a:xfrm>
          <a:prstGeom prst="rect">
            <a:avLst/>
          </a:prstGeom>
        </p:spPr>
        <p:txBody>
          <a:bodyPr>
            <a:normAutofit/>
          </a:bodyPr>
          <a:lstStyle>
            <a:lvl1pPr>
              <a:defRPr sz="4000" baseline="0">
                <a:solidFill>
                  <a:srgbClr val="FFFFFF"/>
                </a:solidFill>
                <a:latin typeface="+mj-lt"/>
              </a:defRPr>
            </a:lvl1pPr>
          </a:lstStyle>
          <a:p>
            <a:r>
              <a:rPr lang="en-US" dirty="0"/>
              <a:t>Presentation Title</a:t>
            </a:r>
          </a:p>
        </p:txBody>
      </p:sp>
      <p:sp>
        <p:nvSpPr>
          <p:cNvPr id="19" name="Subtitle 2"/>
          <p:cNvSpPr>
            <a:spLocks noGrp="1"/>
          </p:cNvSpPr>
          <p:nvPr>
            <p:ph type="subTitle" idx="1" hasCustomPrompt="1"/>
          </p:nvPr>
        </p:nvSpPr>
        <p:spPr>
          <a:xfrm>
            <a:off x="677333" y="1374773"/>
            <a:ext cx="10363200" cy="685800"/>
          </a:xfrm>
          <a:prstGeom prst="rect">
            <a:avLst/>
          </a:prstGeom>
        </p:spPr>
        <p:txBody>
          <a:bodyPr/>
          <a:lstStyle>
            <a:lvl1pPr marL="0" indent="0" algn="l">
              <a:buNone/>
              <a:defRPr sz="2400" b="1">
                <a:solidFill>
                  <a:srgbClr val="FFFFFF"/>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a:t>
            </a:r>
          </a:p>
        </p:txBody>
      </p:sp>
      <p:sp>
        <p:nvSpPr>
          <p:cNvPr id="20" name="Text Placeholder 15"/>
          <p:cNvSpPr>
            <a:spLocks noGrp="1"/>
          </p:cNvSpPr>
          <p:nvPr>
            <p:ph type="body" sz="quarter" idx="11" hasCustomPrompt="1"/>
          </p:nvPr>
        </p:nvSpPr>
        <p:spPr>
          <a:xfrm>
            <a:off x="677333" y="2514600"/>
            <a:ext cx="5952067" cy="457200"/>
          </a:xfrm>
          <a:prstGeom prst="rect">
            <a:avLst/>
          </a:prstGeom>
        </p:spPr>
        <p:txBody>
          <a:bodyPr/>
          <a:lstStyle>
            <a:lvl1pPr marL="0" indent="0">
              <a:buFontTx/>
              <a:buNone/>
              <a:defRPr sz="1600" b="0">
                <a:solidFill>
                  <a:srgbClr val="FFFFF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First Last Name</a:t>
            </a:r>
          </a:p>
        </p:txBody>
      </p:sp>
      <p:sp>
        <p:nvSpPr>
          <p:cNvPr id="21" name="Text Placeholder 15"/>
          <p:cNvSpPr>
            <a:spLocks noGrp="1"/>
          </p:cNvSpPr>
          <p:nvPr>
            <p:ph type="body" sz="quarter" idx="12" hasCustomPrompt="1"/>
          </p:nvPr>
        </p:nvSpPr>
        <p:spPr>
          <a:xfrm>
            <a:off x="677333" y="2971800"/>
            <a:ext cx="5952067" cy="533400"/>
          </a:xfrm>
          <a:prstGeom prst="rect">
            <a:avLst/>
          </a:prstGeom>
        </p:spPr>
        <p:txBody>
          <a:bodyPr/>
          <a:lstStyle>
            <a:lvl1pPr marL="0" indent="0">
              <a:buFontTx/>
              <a:buNone/>
              <a:defRPr sz="1600" b="0">
                <a:solidFill>
                  <a:srgbClr val="FFFFFF"/>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Title</a:t>
            </a:r>
          </a:p>
        </p:txBody>
      </p:sp>
      <p:pic>
        <p:nvPicPr>
          <p:cNvPr id="6" name="Graphic 5">
            <a:extLst>
              <a:ext uri="{FF2B5EF4-FFF2-40B4-BE49-F238E27FC236}">
                <a16:creationId xmlns:a16="http://schemas.microsoft.com/office/drawing/2014/main" id="{3469B157-2DB3-7540-86AC-3DA876A621A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333" y="6183624"/>
            <a:ext cx="5737143" cy="457201"/>
          </a:xfrm>
          <a:prstGeom prst="rect">
            <a:avLst/>
          </a:prstGeom>
        </p:spPr>
      </p:pic>
    </p:spTree>
    <p:extLst>
      <p:ext uri="{BB962C8B-B14F-4D97-AF65-F5344CB8AC3E}">
        <p14:creationId xmlns:p14="http://schemas.microsoft.com/office/powerpoint/2010/main" val="390260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Title">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E68A1D3-C814-3443-87E4-DF5CEE16262C}"/>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4000" contrast="-14000"/>
                    </a14:imgEffect>
                  </a14:imgLayer>
                </a14:imgProps>
              </a:ext>
              <a:ext uri="{28A0092B-C50C-407E-A947-70E740481C1C}">
                <a14:useLocalDpi xmlns:a14="http://schemas.microsoft.com/office/drawing/2010/main" val="0"/>
              </a:ext>
            </a:extLst>
          </a:blip>
          <a:stretch>
            <a:fillRect/>
          </a:stretch>
        </p:blipFill>
        <p:spPr>
          <a:xfrm rot="10800000">
            <a:off x="0" y="0"/>
            <a:ext cx="12192000" cy="6858000"/>
          </a:xfrm>
          <a:prstGeom prst="rect">
            <a:avLst/>
          </a:prstGeom>
        </p:spPr>
      </p:pic>
      <p:sp>
        <p:nvSpPr>
          <p:cNvPr id="10" name="Rectangle 9"/>
          <p:cNvSpPr/>
          <p:nvPr/>
        </p:nvSpPr>
        <p:spPr>
          <a:xfrm>
            <a:off x="0" y="6532208"/>
            <a:ext cx="12192000" cy="325792"/>
          </a:xfrm>
          <a:prstGeom prst="rect">
            <a:avLst/>
          </a:prstGeom>
          <a:gradFill flip="none" rotWithShape="1">
            <a:gsLst>
              <a:gs pos="0">
                <a:schemeClr val="accent2">
                  <a:lumMod val="75000"/>
                </a:schemeClr>
              </a:gs>
              <a:gs pos="10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TextBox 15"/>
          <p:cNvSpPr txBox="1"/>
          <p:nvPr/>
        </p:nvSpPr>
        <p:spPr>
          <a:xfrm>
            <a:off x="8305800" y="6597930"/>
            <a:ext cx="2743200" cy="200055"/>
          </a:xfrm>
          <a:prstGeom prst="rect">
            <a:avLst/>
          </a:prstGeom>
          <a:noFill/>
        </p:spPr>
        <p:txBody>
          <a:bodyPr wrap="square" rtlCol="0">
            <a:spAutoFit/>
          </a:bodyPr>
          <a:lstStyle/>
          <a:p>
            <a:pPr algn="r"/>
            <a:r>
              <a:rPr lang="en-US" sz="700" dirty="0">
                <a:solidFill>
                  <a:srgbClr val="FFFFFF"/>
                </a:solidFill>
              </a:rPr>
              <a:t>© </a:t>
            </a:r>
            <a:r>
              <a:rPr lang="en-CA" sz="700" dirty="0">
                <a:solidFill>
                  <a:srgbClr val="FFFFFF"/>
                </a:solidFill>
              </a:rPr>
              <a:t>2020 </a:t>
            </a:r>
            <a:r>
              <a:rPr lang="en-US" sz="700" baseline="0" dirty="0">
                <a:solidFill>
                  <a:srgbClr val="FFFFFF"/>
                </a:solidFill>
              </a:rPr>
              <a:t>BlackBerry</a:t>
            </a:r>
            <a:r>
              <a:rPr lang="en-US" sz="700" dirty="0">
                <a:solidFill>
                  <a:srgbClr val="FFFFFF"/>
                </a:solidFill>
              </a:rPr>
              <a:t>. All Rights Reserved.</a:t>
            </a:r>
          </a:p>
        </p:txBody>
      </p:sp>
      <p:sp>
        <p:nvSpPr>
          <p:cNvPr id="19" name="Slide Number Placeholder 4"/>
          <p:cNvSpPr txBox="1">
            <a:spLocks noGrp="1"/>
          </p:cNvSpPr>
          <p:nvPr/>
        </p:nvSpPr>
        <p:spPr bwMode="auto">
          <a:xfrm rot="10800000" flipV="1">
            <a:off x="11379200" y="6597929"/>
            <a:ext cx="724891" cy="219586"/>
          </a:xfrm>
          <a:prstGeom prst="rect">
            <a:avLst/>
          </a:prstGeom>
          <a:noFill/>
          <a:ln w="9525">
            <a:noFill/>
            <a:miter lim="800000"/>
            <a:headEnd/>
            <a:tailEnd/>
          </a:ln>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fld id="{C0D0805C-640A-49D9-81A6-59BD7BEBF471}" type="slidenum">
              <a:rPr kumimoji="0" lang="en-US" sz="700" b="0" i="0" u="none" strike="noStrike" kern="0" cap="none" spc="0" normalizeH="0" baseline="0" noProof="0" smtClean="0">
                <a:ln>
                  <a:noFill/>
                </a:ln>
                <a:solidFill>
                  <a:schemeClr val="bg1"/>
                </a:solidFill>
                <a:effectLst/>
                <a:uLnTx/>
                <a:uFillTx/>
              </a:rPr>
              <a:pPr marL="0" marR="0" lvl="0" indent="0" algn="ctr" defTabSz="914400" eaLnBrk="1" fontAlgn="auto" latinLnBrk="0" hangingPunct="1">
                <a:lnSpc>
                  <a:spcPct val="100000"/>
                </a:lnSpc>
                <a:spcBef>
                  <a:spcPct val="0"/>
                </a:spcBef>
                <a:spcAft>
                  <a:spcPts val="0"/>
                </a:spcAft>
                <a:buClrTx/>
                <a:buSzTx/>
                <a:buFontTx/>
                <a:buNone/>
                <a:tabLst/>
                <a:defRPr/>
              </a:pPr>
              <a:t>‹#›</a:t>
            </a:fld>
            <a:endParaRPr kumimoji="0" lang="en-US" sz="700" b="0" i="0" u="none" strike="noStrike" kern="0" cap="none" spc="0" normalizeH="0" baseline="0" noProof="0" dirty="0">
              <a:ln>
                <a:noFill/>
              </a:ln>
              <a:solidFill>
                <a:schemeClr val="bg1"/>
              </a:solidFill>
              <a:effectLst/>
              <a:uLnTx/>
              <a:uFillTx/>
            </a:endParaRPr>
          </a:p>
        </p:txBody>
      </p:sp>
      <p:sp>
        <p:nvSpPr>
          <p:cNvPr id="14" name="Slide Number Placeholder 4"/>
          <p:cNvSpPr txBox="1">
            <a:spLocks noGrp="1"/>
          </p:cNvSpPr>
          <p:nvPr/>
        </p:nvSpPr>
        <p:spPr bwMode="auto">
          <a:xfrm rot="10800000" flipV="1">
            <a:off x="8331200" y="5683527"/>
            <a:ext cx="724891" cy="219586"/>
          </a:xfrm>
          <a:prstGeom prst="rect">
            <a:avLst/>
          </a:prstGeom>
          <a:noFill/>
          <a:ln w="9525">
            <a:noFill/>
            <a:miter lim="800000"/>
            <a:headEnd/>
            <a:tailEnd/>
          </a:ln>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fld id="{C0D0805C-640A-49D9-81A6-59BD7BEBF471}" type="slidenum">
              <a:rPr kumimoji="0" lang="en-US" sz="700" b="0" i="0" u="none" strike="noStrike" kern="0" cap="none" spc="0" normalizeH="0" baseline="0" noProof="0" smtClean="0">
                <a:ln>
                  <a:noFill/>
                </a:ln>
                <a:solidFill>
                  <a:schemeClr val="bg1"/>
                </a:solidFill>
                <a:effectLst/>
                <a:uLnTx/>
                <a:uFillTx/>
                <a:latin typeface="Helvetica Neue Light"/>
                <a:cs typeface="Helvetica Neue Light"/>
              </a:rPr>
              <a:pPr marL="0" marR="0" lvl="0" indent="0" algn="ctr" defTabSz="914400" eaLnBrk="1" fontAlgn="auto" latinLnBrk="0" hangingPunct="1">
                <a:lnSpc>
                  <a:spcPct val="100000"/>
                </a:lnSpc>
                <a:spcBef>
                  <a:spcPct val="0"/>
                </a:spcBef>
                <a:spcAft>
                  <a:spcPts val="0"/>
                </a:spcAft>
                <a:buClrTx/>
                <a:buSzTx/>
                <a:buFontTx/>
                <a:buNone/>
                <a:tabLst/>
                <a:defRPr/>
              </a:pPr>
              <a:t>‹#›</a:t>
            </a:fld>
            <a:endParaRPr kumimoji="0" lang="en-US" sz="700" b="0" i="0" u="none" strike="noStrike" kern="0" cap="none" spc="0" normalizeH="0" baseline="0" noProof="0" dirty="0">
              <a:ln>
                <a:noFill/>
              </a:ln>
              <a:solidFill>
                <a:schemeClr val="bg1"/>
              </a:solidFill>
              <a:effectLst/>
              <a:uLnTx/>
              <a:uFillTx/>
              <a:latin typeface="Helvetica Neue Light"/>
              <a:cs typeface="Helvetica Neue Light"/>
            </a:endParaRPr>
          </a:p>
        </p:txBody>
      </p:sp>
      <p:sp>
        <p:nvSpPr>
          <p:cNvPr id="11" name="Title 1">
            <a:extLst>
              <a:ext uri="{FF2B5EF4-FFF2-40B4-BE49-F238E27FC236}">
                <a16:creationId xmlns:a16="http://schemas.microsoft.com/office/drawing/2014/main" id="{36225757-CA03-42BA-B65B-1BD3396F2530}"/>
              </a:ext>
            </a:extLst>
          </p:cNvPr>
          <p:cNvSpPr>
            <a:spLocks noGrp="1"/>
          </p:cNvSpPr>
          <p:nvPr>
            <p:ph type="ctrTitle" hasCustomPrompt="1"/>
          </p:nvPr>
        </p:nvSpPr>
        <p:spPr>
          <a:xfrm>
            <a:off x="914400" y="2971800"/>
            <a:ext cx="10363200" cy="841375"/>
          </a:xfrm>
        </p:spPr>
        <p:txBody>
          <a:bodyPr>
            <a:normAutofit/>
          </a:bodyPr>
          <a:lstStyle>
            <a:lvl1pPr algn="ctr">
              <a:defRPr sz="3200" baseline="0">
                <a:solidFill>
                  <a:schemeClr val="bg2">
                    <a:lumMod val="25000"/>
                  </a:schemeClr>
                </a:solidFill>
                <a:latin typeface="+mj-lt"/>
              </a:defRPr>
            </a:lvl1pPr>
          </a:lstStyle>
          <a:p>
            <a:r>
              <a:rPr lang="en-US" dirty="0"/>
              <a:t>Section Title</a:t>
            </a:r>
          </a:p>
        </p:txBody>
      </p:sp>
      <p:pic>
        <p:nvPicPr>
          <p:cNvPr id="13" name="Graphic 12">
            <a:extLst>
              <a:ext uri="{FF2B5EF4-FFF2-40B4-BE49-F238E27FC236}">
                <a16:creationId xmlns:a16="http://schemas.microsoft.com/office/drawing/2014/main" id="{3FC647F4-79FD-0D48-AFD6-1EBE669DB49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7200" y="6592352"/>
            <a:ext cx="2609385" cy="207946"/>
          </a:xfrm>
          <a:prstGeom prst="rect">
            <a:avLst/>
          </a:prstGeom>
        </p:spPr>
      </p:pic>
    </p:spTree>
    <p:extLst>
      <p:ext uri="{BB962C8B-B14F-4D97-AF65-F5344CB8AC3E}">
        <p14:creationId xmlns:p14="http://schemas.microsoft.com/office/powerpoint/2010/main" val="3947013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Body ">
    <p:spTree>
      <p:nvGrpSpPr>
        <p:cNvPr id="1" name=""/>
        <p:cNvGrpSpPr/>
        <p:nvPr/>
      </p:nvGrpSpPr>
      <p:grpSpPr>
        <a:xfrm>
          <a:off x="0" y="0"/>
          <a:ext cx="0" cy="0"/>
          <a:chOff x="0" y="0"/>
          <a:chExt cx="0" cy="0"/>
        </a:xfrm>
      </p:grpSpPr>
      <p:sp>
        <p:nvSpPr>
          <p:cNvPr id="18" name="Text Placeholder 17"/>
          <p:cNvSpPr>
            <a:spLocks noGrp="1"/>
          </p:cNvSpPr>
          <p:nvPr>
            <p:ph type="body" sz="quarter" idx="10"/>
          </p:nvPr>
        </p:nvSpPr>
        <p:spPr>
          <a:xfrm>
            <a:off x="618413" y="1423955"/>
            <a:ext cx="10960636" cy="4880592"/>
          </a:xfrm>
          <a:prstGeom prst="rect">
            <a:avLst/>
          </a:prstGeom>
        </p:spPr>
        <p:txBody>
          <a:bodyPr/>
          <a:lstStyle>
            <a:lvl1pPr marL="45720" indent="0">
              <a:lnSpc>
                <a:spcPct val="100000"/>
              </a:lnSpc>
              <a:spcBef>
                <a:spcPts val="600"/>
              </a:spcBef>
              <a:buClr>
                <a:schemeClr val="tx1"/>
              </a:buClr>
              <a:buFont typeface="Wingdings" panose="05000000000000000000" pitchFamily="2" charset="2"/>
              <a:buNone/>
              <a:defRPr sz="1800" b="1">
                <a:solidFill>
                  <a:schemeClr val="tx1"/>
                </a:solidFill>
              </a:defRPr>
            </a:lvl1pPr>
            <a:lvl2pPr marL="384048" indent="-146304">
              <a:lnSpc>
                <a:spcPct val="100000"/>
              </a:lnSpc>
              <a:spcBef>
                <a:spcPts val="600"/>
              </a:spcBef>
              <a:buClr>
                <a:schemeClr val="tx1"/>
              </a:buClr>
              <a:buFont typeface="Wingdings" panose="05000000000000000000" pitchFamily="2" charset="2"/>
              <a:buChar char="§"/>
              <a:defRPr sz="1400">
                <a:solidFill>
                  <a:schemeClr val="tx1"/>
                </a:solidFill>
              </a:defRPr>
            </a:lvl2pPr>
            <a:lvl3pPr marL="502920" indent="-118872">
              <a:lnSpc>
                <a:spcPct val="100000"/>
              </a:lnSpc>
              <a:spcBef>
                <a:spcPts val="600"/>
              </a:spcBef>
              <a:buClr>
                <a:schemeClr val="tx1"/>
              </a:buClr>
              <a:buFont typeface="Wingdings" charset="2"/>
              <a:buChar char="§"/>
              <a:defRPr sz="1200" baseline="0">
                <a:solidFill>
                  <a:schemeClr val="tx1"/>
                </a:solidFill>
              </a:defRPr>
            </a:lvl3pPr>
            <a:lvl4pPr marL="685800" indent="-118872">
              <a:lnSpc>
                <a:spcPct val="130000"/>
              </a:lnSpc>
              <a:spcBef>
                <a:spcPts val="600"/>
              </a:spcBef>
              <a:buClr>
                <a:schemeClr val="tx1"/>
              </a:buClr>
              <a:buFont typeface="Wingdings" charset="2"/>
              <a:buChar char="§"/>
              <a:defRPr sz="1000">
                <a:solidFill>
                  <a:schemeClr val="tx1"/>
                </a:solidFill>
              </a:defRPr>
            </a:lvl4pPr>
            <a:lvl5pPr marL="868680" indent="-118872">
              <a:lnSpc>
                <a:spcPct val="100000"/>
              </a:lnSpc>
              <a:spcBef>
                <a:spcPts val="600"/>
              </a:spcBef>
              <a:buClr>
                <a:schemeClr val="tx1"/>
              </a:buClr>
              <a:buFont typeface="Wingdings" charset="2"/>
              <a:buChar char="§"/>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p:cNvSpPr txBox="1"/>
          <p:nvPr/>
        </p:nvSpPr>
        <p:spPr>
          <a:xfrm>
            <a:off x="8305800" y="6597930"/>
            <a:ext cx="2743200" cy="200055"/>
          </a:xfrm>
          <a:prstGeom prst="rect">
            <a:avLst/>
          </a:prstGeom>
          <a:noFill/>
        </p:spPr>
        <p:txBody>
          <a:bodyPr wrap="square" rtlCol="0">
            <a:spAutoFit/>
          </a:bodyPr>
          <a:lstStyle/>
          <a:p>
            <a:pPr algn="r"/>
            <a:r>
              <a:rPr lang="en-US" sz="700" dirty="0">
                <a:solidFill>
                  <a:srgbClr val="FFFFFF"/>
                </a:solidFill>
              </a:rPr>
              <a:t>© </a:t>
            </a:r>
            <a:r>
              <a:rPr lang="en-CA" sz="700" dirty="0">
                <a:solidFill>
                  <a:srgbClr val="FFFFFF"/>
                </a:solidFill>
              </a:rPr>
              <a:t>2018 </a:t>
            </a:r>
            <a:r>
              <a:rPr lang="en-US" sz="700" baseline="0" dirty="0">
                <a:solidFill>
                  <a:srgbClr val="FFFFFF"/>
                </a:solidFill>
              </a:rPr>
              <a:t>BlackBerry</a:t>
            </a:r>
            <a:r>
              <a:rPr lang="en-US" sz="700" dirty="0">
                <a:solidFill>
                  <a:srgbClr val="FFFFFF"/>
                </a:solidFill>
              </a:rPr>
              <a:t>. All Rights Reserved.</a:t>
            </a:r>
          </a:p>
        </p:txBody>
      </p:sp>
      <p:sp>
        <p:nvSpPr>
          <p:cNvPr id="19" name="Slide Number Placeholder 4"/>
          <p:cNvSpPr txBox="1">
            <a:spLocks noGrp="1"/>
          </p:cNvSpPr>
          <p:nvPr/>
        </p:nvSpPr>
        <p:spPr bwMode="auto">
          <a:xfrm rot="10800000" flipV="1">
            <a:off x="11379200" y="6597929"/>
            <a:ext cx="724891" cy="219586"/>
          </a:xfrm>
          <a:prstGeom prst="rect">
            <a:avLst/>
          </a:prstGeom>
          <a:noFill/>
          <a:ln w="9525">
            <a:noFill/>
            <a:miter lim="800000"/>
            <a:headEnd/>
            <a:tailEnd/>
          </a:ln>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fld id="{C0D0805C-640A-49D9-81A6-59BD7BEBF471}" type="slidenum">
              <a:rPr kumimoji="0" lang="en-US" sz="700" b="0" i="0" u="none" strike="noStrike" kern="0" cap="none" spc="0" normalizeH="0" baseline="0" noProof="0" smtClean="0">
                <a:ln>
                  <a:noFill/>
                </a:ln>
                <a:solidFill>
                  <a:schemeClr val="bg1"/>
                </a:solidFill>
                <a:effectLst/>
                <a:uLnTx/>
                <a:uFillTx/>
              </a:rPr>
              <a:pPr marL="0" marR="0" lvl="0" indent="0" algn="ctr" defTabSz="914400" eaLnBrk="1" fontAlgn="auto" latinLnBrk="0" hangingPunct="1">
                <a:lnSpc>
                  <a:spcPct val="100000"/>
                </a:lnSpc>
                <a:spcBef>
                  <a:spcPct val="0"/>
                </a:spcBef>
                <a:spcAft>
                  <a:spcPts val="0"/>
                </a:spcAft>
                <a:buClrTx/>
                <a:buSzTx/>
                <a:buFontTx/>
                <a:buNone/>
                <a:tabLst/>
                <a:defRPr/>
              </a:pPr>
              <a:t>‹#›</a:t>
            </a:fld>
            <a:endParaRPr kumimoji="0" lang="en-US" sz="700" b="0" i="0" u="none" strike="noStrike" kern="0" cap="none" spc="0" normalizeH="0" baseline="0" noProof="0" dirty="0">
              <a:ln>
                <a:noFill/>
              </a:ln>
              <a:solidFill>
                <a:schemeClr val="bg1"/>
              </a:solidFill>
              <a:effectLst/>
              <a:uLnTx/>
              <a:uFillTx/>
            </a:endParaRPr>
          </a:p>
        </p:txBody>
      </p:sp>
      <p:sp>
        <p:nvSpPr>
          <p:cNvPr id="7" name="Rectangle 6">
            <a:extLst>
              <a:ext uri="{FF2B5EF4-FFF2-40B4-BE49-F238E27FC236}">
                <a16:creationId xmlns:a16="http://schemas.microsoft.com/office/drawing/2014/main" id="{A2444A7D-39BB-2D4D-B934-14F74D4A5408}"/>
              </a:ext>
            </a:extLst>
          </p:cNvPr>
          <p:cNvSpPr/>
          <p:nvPr userDrawn="1"/>
        </p:nvSpPr>
        <p:spPr>
          <a:xfrm>
            <a:off x="0" y="6532208"/>
            <a:ext cx="12192000" cy="325792"/>
          </a:xfrm>
          <a:prstGeom prst="rect">
            <a:avLst/>
          </a:prstGeom>
          <a:gradFill flip="none" rotWithShape="1">
            <a:gsLst>
              <a:gs pos="0">
                <a:schemeClr val="accent2">
                  <a:lumMod val="75000"/>
                </a:schemeClr>
              </a:gs>
              <a:gs pos="100000">
                <a:schemeClr val="accent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E6B7B33-7ABF-0848-BCC7-57E423EB39F7}"/>
              </a:ext>
            </a:extLst>
          </p:cNvPr>
          <p:cNvSpPr txBox="1"/>
          <p:nvPr userDrawn="1"/>
        </p:nvSpPr>
        <p:spPr>
          <a:xfrm>
            <a:off x="8305800" y="6597930"/>
            <a:ext cx="2743200" cy="200055"/>
          </a:xfrm>
          <a:prstGeom prst="rect">
            <a:avLst/>
          </a:prstGeom>
          <a:noFill/>
        </p:spPr>
        <p:txBody>
          <a:bodyPr wrap="square" rtlCol="0">
            <a:spAutoFit/>
          </a:bodyPr>
          <a:lstStyle/>
          <a:p>
            <a:pPr algn="r"/>
            <a:r>
              <a:rPr lang="en-US" sz="700" dirty="0">
                <a:solidFill>
                  <a:srgbClr val="FFFFFF"/>
                </a:solidFill>
              </a:rPr>
              <a:t>© </a:t>
            </a:r>
            <a:r>
              <a:rPr lang="en-CA" sz="700" dirty="0">
                <a:solidFill>
                  <a:srgbClr val="FFFFFF"/>
                </a:solidFill>
              </a:rPr>
              <a:t>2020 </a:t>
            </a:r>
            <a:r>
              <a:rPr lang="en-US" sz="700" baseline="0" dirty="0">
                <a:solidFill>
                  <a:srgbClr val="FFFFFF"/>
                </a:solidFill>
              </a:rPr>
              <a:t>BlackBerry</a:t>
            </a:r>
            <a:r>
              <a:rPr lang="en-US" sz="700" dirty="0">
                <a:solidFill>
                  <a:srgbClr val="FFFFFF"/>
                </a:solidFill>
              </a:rPr>
              <a:t>. All Rights Reserved.</a:t>
            </a:r>
          </a:p>
        </p:txBody>
      </p:sp>
      <p:sp>
        <p:nvSpPr>
          <p:cNvPr id="9" name="Slide Number Placeholder 4">
            <a:extLst>
              <a:ext uri="{FF2B5EF4-FFF2-40B4-BE49-F238E27FC236}">
                <a16:creationId xmlns:a16="http://schemas.microsoft.com/office/drawing/2014/main" id="{04295325-6328-1B43-B57E-2E2023B083FA}"/>
              </a:ext>
            </a:extLst>
          </p:cNvPr>
          <p:cNvSpPr txBox="1">
            <a:spLocks noGrp="1"/>
          </p:cNvSpPr>
          <p:nvPr userDrawn="1"/>
        </p:nvSpPr>
        <p:spPr bwMode="auto">
          <a:xfrm rot="10800000" flipV="1">
            <a:off x="11379200" y="6597929"/>
            <a:ext cx="724891" cy="219586"/>
          </a:xfrm>
          <a:prstGeom prst="rect">
            <a:avLst/>
          </a:prstGeom>
          <a:noFill/>
          <a:ln w="9525">
            <a:noFill/>
            <a:miter lim="800000"/>
            <a:headEnd/>
            <a:tailEnd/>
          </a:ln>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fld id="{C0D0805C-640A-49D9-81A6-59BD7BEBF471}" type="slidenum">
              <a:rPr kumimoji="0" lang="en-US" sz="700" b="0" i="0" u="none" strike="noStrike" kern="0" cap="none" spc="0" normalizeH="0" baseline="0" noProof="0" smtClean="0">
                <a:ln>
                  <a:noFill/>
                </a:ln>
                <a:solidFill>
                  <a:schemeClr val="bg1"/>
                </a:solidFill>
                <a:effectLst/>
                <a:uLnTx/>
                <a:uFillTx/>
              </a:rPr>
              <a:pPr marL="0" marR="0" lvl="0" indent="0" algn="ctr" defTabSz="914400" eaLnBrk="1" fontAlgn="auto" latinLnBrk="0" hangingPunct="1">
                <a:lnSpc>
                  <a:spcPct val="100000"/>
                </a:lnSpc>
                <a:spcBef>
                  <a:spcPct val="0"/>
                </a:spcBef>
                <a:spcAft>
                  <a:spcPts val="0"/>
                </a:spcAft>
                <a:buClrTx/>
                <a:buSzTx/>
                <a:buFontTx/>
                <a:buNone/>
                <a:tabLst/>
                <a:defRPr/>
              </a:pPr>
              <a:t>‹#›</a:t>
            </a:fld>
            <a:endParaRPr kumimoji="0" lang="en-US" sz="700" b="0" i="0" u="none" strike="noStrike" kern="0" cap="none" spc="0" normalizeH="0" baseline="0" noProof="0" dirty="0">
              <a:ln>
                <a:noFill/>
              </a:ln>
              <a:solidFill>
                <a:schemeClr val="bg1"/>
              </a:solidFill>
              <a:effectLst/>
              <a:uLnTx/>
              <a:uFillTx/>
            </a:endParaRPr>
          </a:p>
        </p:txBody>
      </p:sp>
      <p:pic>
        <p:nvPicPr>
          <p:cNvPr id="11" name="Graphic 10">
            <a:extLst>
              <a:ext uri="{FF2B5EF4-FFF2-40B4-BE49-F238E27FC236}">
                <a16:creationId xmlns:a16="http://schemas.microsoft.com/office/drawing/2014/main" id="{067BE637-EC35-7447-AF87-28A41C6C679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6592352"/>
            <a:ext cx="2609385" cy="207946"/>
          </a:xfrm>
          <a:prstGeom prst="rect">
            <a:avLst/>
          </a:prstGeom>
        </p:spPr>
      </p:pic>
      <p:sp>
        <p:nvSpPr>
          <p:cNvPr id="12" name="Title 1">
            <a:extLst>
              <a:ext uri="{FF2B5EF4-FFF2-40B4-BE49-F238E27FC236}">
                <a16:creationId xmlns:a16="http://schemas.microsoft.com/office/drawing/2014/main" id="{93D200A1-4B19-B849-8B9C-30A4C613B5CF}"/>
              </a:ext>
            </a:extLst>
          </p:cNvPr>
          <p:cNvSpPr>
            <a:spLocks noGrp="1"/>
          </p:cNvSpPr>
          <p:nvPr>
            <p:ph type="title"/>
          </p:nvPr>
        </p:nvSpPr>
        <p:spPr>
          <a:xfrm>
            <a:off x="609600" y="0"/>
            <a:ext cx="10972800" cy="1143000"/>
          </a:xfrm>
          <a:prstGeom prst="rect">
            <a:avLst/>
          </a:prstGeom>
        </p:spPr>
        <p:txBody>
          <a:bodyPr anchor="b" anchorCtr="0">
            <a:noAutofit/>
          </a:bodyPr>
          <a:lstStyle>
            <a:lvl1pPr>
              <a:lnSpc>
                <a:spcPts val="3920"/>
              </a:lnSpc>
              <a:defRPr sz="3600">
                <a:solidFill>
                  <a:srgbClr val="464646"/>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1639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Option 4">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201" y="6863"/>
            <a:ext cx="12200110" cy="6862562"/>
          </a:xfrm>
          <a:prstGeom prst="rect">
            <a:avLst/>
          </a:prstGeom>
        </p:spPr>
      </p:pic>
      <p:pic>
        <p:nvPicPr>
          <p:cNvPr id="6" name="Graphic 5">
            <a:extLst>
              <a:ext uri="{FF2B5EF4-FFF2-40B4-BE49-F238E27FC236}">
                <a16:creationId xmlns:a16="http://schemas.microsoft.com/office/drawing/2014/main" id="{3469B157-2DB3-7540-86AC-3DA876A621A3}"/>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7333" y="6183624"/>
            <a:ext cx="5737143" cy="457201"/>
          </a:xfrm>
          <a:prstGeom prst="rect">
            <a:avLst/>
          </a:prstGeom>
        </p:spPr>
      </p:pic>
      <p:sp>
        <p:nvSpPr>
          <p:cNvPr id="8" name="Title 1">
            <a:extLst>
              <a:ext uri="{FF2B5EF4-FFF2-40B4-BE49-F238E27FC236}">
                <a16:creationId xmlns:a16="http://schemas.microsoft.com/office/drawing/2014/main" id="{D9AF060A-214B-4678-9646-B18F91FA39BB}"/>
              </a:ext>
            </a:extLst>
          </p:cNvPr>
          <p:cNvSpPr>
            <a:spLocks noGrp="1"/>
          </p:cNvSpPr>
          <p:nvPr>
            <p:ph type="ctrTitle" hasCustomPrompt="1"/>
          </p:nvPr>
        </p:nvSpPr>
        <p:spPr>
          <a:xfrm>
            <a:off x="677333" y="533400"/>
            <a:ext cx="10363200" cy="841374"/>
          </a:xfrm>
          <a:prstGeom prst="rect">
            <a:avLst/>
          </a:prstGeom>
        </p:spPr>
        <p:txBody>
          <a:bodyPr>
            <a:normAutofit/>
          </a:bodyPr>
          <a:lstStyle>
            <a:lvl1pPr algn="ctr">
              <a:defRPr sz="4000" baseline="0">
                <a:solidFill>
                  <a:srgbClr val="FFFFFF"/>
                </a:solidFill>
                <a:latin typeface="+mj-lt"/>
              </a:defRPr>
            </a:lvl1pPr>
          </a:lstStyle>
          <a:p>
            <a:r>
              <a:rPr lang="en-US" dirty="0"/>
              <a:t>Thank You</a:t>
            </a:r>
          </a:p>
        </p:txBody>
      </p:sp>
      <p:sp>
        <p:nvSpPr>
          <p:cNvPr id="9" name="Subtitle 2">
            <a:extLst>
              <a:ext uri="{FF2B5EF4-FFF2-40B4-BE49-F238E27FC236}">
                <a16:creationId xmlns:a16="http://schemas.microsoft.com/office/drawing/2014/main" id="{01B7C2AC-3534-4D8A-BF46-1C28E575B9A0}"/>
              </a:ext>
            </a:extLst>
          </p:cNvPr>
          <p:cNvSpPr>
            <a:spLocks noGrp="1"/>
          </p:cNvSpPr>
          <p:nvPr>
            <p:ph type="subTitle" idx="1" hasCustomPrompt="1"/>
          </p:nvPr>
        </p:nvSpPr>
        <p:spPr>
          <a:xfrm>
            <a:off x="677333" y="2057400"/>
            <a:ext cx="10363200" cy="685800"/>
          </a:xfrm>
          <a:prstGeom prst="rect">
            <a:avLst/>
          </a:prstGeom>
        </p:spPr>
        <p:txBody>
          <a:bodyPr/>
          <a:lstStyle>
            <a:lvl1pPr marL="0" indent="0" algn="ctr">
              <a:buNone/>
              <a:defRPr sz="2400" b="1">
                <a:solidFill>
                  <a:srgbClr val="FFFFFF"/>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Contact Info)</a:t>
            </a:r>
          </a:p>
        </p:txBody>
      </p:sp>
    </p:spTree>
    <p:extLst>
      <p:ext uri="{BB962C8B-B14F-4D97-AF65-F5344CB8AC3E}">
        <p14:creationId xmlns:p14="http://schemas.microsoft.com/office/powerpoint/2010/main" val="387976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0129764"/>
      </p:ext>
    </p:extLst>
  </p:cSld>
  <p:clrMap bg1="lt1" tx1="dk1" bg2="lt2" tx2="dk2" accent1="accent1" accent2="accent2" accent3="accent3" accent4="accent4" accent5="accent5" accent6="accent6" hlink="hlink" folHlink="folHlink"/>
  <p:sldLayoutIdLst>
    <p:sldLayoutId id="2147483875" r:id="rId1"/>
    <p:sldLayoutId id="2147483877" r:id="rId2"/>
    <p:sldLayoutId id="2147483789" r:id="rId3"/>
    <p:sldLayoutId id="2147483882" r:id="rId4"/>
  </p:sldLayoutIdLst>
  <p:hf sldNum="0" hdr="0" dt="0"/>
  <p:txStyles>
    <p:titleStyle>
      <a:lvl1pPr algn="l" defTabSz="914400" rtl="0" eaLnBrk="1" latinLnBrk="0" hangingPunct="1">
        <a:spcBef>
          <a:spcPct val="0"/>
        </a:spcBef>
        <a:buNone/>
        <a:defRPr sz="4000" kern="1200">
          <a:solidFill>
            <a:srgbClr val="464646"/>
          </a:solidFill>
          <a:latin typeface="Times New Roman"/>
          <a:ea typeface="+mj-ea"/>
          <a:cs typeface="Times New Roman"/>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alpinelinux/alpine-secdb/blob/master/v3.9/main.ya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hyperlink" Target="https://people.canonical.com/~ubuntu-security/cve/2020/CVE-2020-10751"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security-tracker.debian.org/tracker/CVE-2018-1000654" TargetMode="External"/><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security-tracker.debian.org/tracker/CVE-2019-20838" TargetMode="External"/><Relationship Id="rId5" Type="http://schemas.openxmlformats.org/officeDocument/2006/relationships/hyperlink" Target="https://security-tracker.debian.org/tracker/CVE-2019-13050" TargetMode="External"/><Relationship Id="rId10" Type="http://schemas.openxmlformats.org/officeDocument/2006/relationships/image" Target="../media/image17.png"/><Relationship Id="rId4" Type="http://schemas.openxmlformats.org/officeDocument/2006/relationships/hyperlink" Target="https://people.canonical.com/~ubuntu-security/cve/2020/CVE-2020-13776" TargetMode="External"/><Relationship Id="rId9"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hyperlink" Target="https://security-tracker.debian.org/tracker/CVE-2019-5188"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hyperlink" Target="https://security-tracker.debian.org/tracker/CVE-2019-9192" TargetMode="External"/><Relationship Id="rId4" Type="http://schemas.openxmlformats.org/officeDocument/2006/relationships/hyperlink" Target="https://people.canonical.com/~ubuntu-security/cve/2016/CVE-2016-10228.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fi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blackberry/ubcis" TargetMode="External"/><Relationship Id="rId2" Type="http://schemas.openxmlformats.org/officeDocument/2006/relationships/hyperlink" Target="https://www.usenix.org/publications/proceeding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2D8E297-C80B-40D2-98F1-4F201DA4C7A7}"/>
              </a:ext>
            </a:extLst>
          </p:cNvPr>
          <p:cNvSpPr>
            <a:spLocks noGrp="1"/>
          </p:cNvSpPr>
          <p:nvPr>
            <p:ph type="ctrTitle"/>
          </p:nvPr>
        </p:nvSpPr>
        <p:spPr/>
        <p:txBody>
          <a:bodyPr/>
          <a:lstStyle/>
          <a:p>
            <a:r>
              <a:rPr lang="en-CA" dirty="0"/>
              <a:t>What’s In Your Pipeline?</a:t>
            </a:r>
            <a:endParaRPr lang="en-US" dirty="0"/>
          </a:p>
        </p:txBody>
      </p:sp>
      <p:sp>
        <p:nvSpPr>
          <p:cNvPr id="10" name="Subtitle 2">
            <a:extLst>
              <a:ext uri="{FF2B5EF4-FFF2-40B4-BE49-F238E27FC236}">
                <a16:creationId xmlns:a16="http://schemas.microsoft.com/office/drawing/2014/main" id="{731CF0CC-9D7A-4BF5-ABD6-924A1AB60CAA}"/>
              </a:ext>
            </a:extLst>
          </p:cNvPr>
          <p:cNvSpPr>
            <a:spLocks noGrp="1"/>
          </p:cNvSpPr>
          <p:nvPr>
            <p:ph type="subTitle" idx="1"/>
          </p:nvPr>
        </p:nvSpPr>
        <p:spPr/>
        <p:txBody>
          <a:bodyPr/>
          <a:lstStyle/>
          <a:p>
            <a:r>
              <a:rPr lang="en-CA" dirty="0"/>
              <a:t>Up’s and Down’s of Container Image Scanners</a:t>
            </a:r>
            <a:endParaRPr lang="en-US" dirty="0"/>
          </a:p>
        </p:txBody>
      </p:sp>
      <p:sp>
        <p:nvSpPr>
          <p:cNvPr id="12" name="Text Placeholder 3">
            <a:extLst>
              <a:ext uri="{FF2B5EF4-FFF2-40B4-BE49-F238E27FC236}">
                <a16:creationId xmlns:a16="http://schemas.microsoft.com/office/drawing/2014/main" id="{037F2FA0-7460-4576-847D-446417DFCCF4}"/>
              </a:ext>
            </a:extLst>
          </p:cNvPr>
          <p:cNvSpPr>
            <a:spLocks noGrp="1"/>
          </p:cNvSpPr>
          <p:nvPr>
            <p:ph type="body" sz="quarter" idx="11"/>
          </p:nvPr>
        </p:nvSpPr>
        <p:spPr/>
        <p:txBody>
          <a:bodyPr/>
          <a:lstStyle/>
          <a:p>
            <a:r>
              <a:rPr lang="en-CA" dirty="0"/>
              <a:t>Shay Berkovich</a:t>
            </a:r>
            <a:endParaRPr lang="en-US" dirty="0"/>
          </a:p>
        </p:txBody>
      </p:sp>
      <p:sp>
        <p:nvSpPr>
          <p:cNvPr id="14" name="Text Placeholder 4">
            <a:extLst>
              <a:ext uri="{FF2B5EF4-FFF2-40B4-BE49-F238E27FC236}">
                <a16:creationId xmlns:a16="http://schemas.microsoft.com/office/drawing/2014/main" id="{D785298A-DE75-4736-8CF2-6112F84B0FC5}"/>
              </a:ext>
            </a:extLst>
          </p:cNvPr>
          <p:cNvSpPr>
            <a:spLocks noGrp="1"/>
          </p:cNvSpPr>
          <p:nvPr>
            <p:ph type="body" sz="quarter" idx="12"/>
          </p:nvPr>
        </p:nvSpPr>
        <p:spPr/>
        <p:txBody>
          <a:bodyPr/>
          <a:lstStyle/>
          <a:p>
            <a:r>
              <a:rPr lang="en-CA" dirty="0"/>
              <a:t>Security Research Group @ BlackBerry</a:t>
            </a:r>
            <a:endParaRPr lang="en-US" dirty="0"/>
          </a:p>
        </p:txBody>
      </p:sp>
    </p:spTree>
    <p:extLst>
      <p:ext uri="{BB962C8B-B14F-4D97-AF65-F5344CB8AC3E}">
        <p14:creationId xmlns:p14="http://schemas.microsoft.com/office/powerpoint/2010/main" val="716816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Shape 2">
            <a:extLst>
              <a:ext uri="{FF2B5EF4-FFF2-40B4-BE49-F238E27FC236}">
                <a16:creationId xmlns:a16="http://schemas.microsoft.com/office/drawing/2014/main" id="{3F24CBA3-E0A1-4828-B20A-65AC832C32EE}"/>
              </a:ext>
            </a:extLst>
          </p:cNvPr>
          <p:cNvSpPr txBox="1"/>
          <p:nvPr/>
        </p:nvSpPr>
        <p:spPr>
          <a:xfrm>
            <a:off x="1316884" y="831514"/>
            <a:ext cx="10041506" cy="5514201"/>
          </a:xfrm>
          <a:prstGeom prst="rect">
            <a:avLst/>
          </a:prstGeom>
        </p:spPr>
        <p:txBody>
          <a:bodyPr vert="horz" lIns="0" tIns="45720" rIns="0" bIns="45720" rtlCol="0">
            <a:normAutofit/>
          </a:bodyPr>
          <a:lstStyle>
            <a:lvl1pPr marL="91440" indent="-91440" defTabSz="914400">
              <a:lnSpc>
                <a:spcPct val="90000"/>
              </a:lnSpc>
              <a:spcBef>
                <a:spcPts val="1200"/>
              </a:spcBef>
              <a:spcAft>
                <a:spcPts val="200"/>
              </a:spcAft>
              <a:buClr>
                <a:schemeClr val="accent1"/>
              </a:buClr>
              <a:buSzPct val="100000"/>
              <a:buFont typeface="Calibri" panose="020F0502020204030204" pitchFamily="34" charset="0"/>
              <a:buChar char=" "/>
              <a:defRPr sz="2000">
                <a:solidFill>
                  <a:schemeClr val="tx1">
                    <a:lumMod val="75000"/>
                    <a:lumOff val="25000"/>
                  </a:schemeClr>
                </a:solidFill>
              </a:defRPr>
            </a:lvl1pPr>
            <a:lvl2pPr marL="384048" lvl="1"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CA" sz="2200" dirty="0">
                <a:solidFill>
                  <a:schemeClr val="tx1"/>
                </a:solidFill>
              </a:rPr>
              <a:t>Most scanners, that we’ve surveyed, employ the same component detection technique that relies on package manager: </a:t>
            </a:r>
          </a:p>
          <a:p>
            <a:endParaRPr lang="en-CA" dirty="0"/>
          </a:p>
          <a:p>
            <a:pPr lvl="1">
              <a:buClrTx/>
              <a:buFont typeface="Wingdings" panose="05000000000000000000" pitchFamily="2" charset="2"/>
              <a:buChar char="§"/>
            </a:pPr>
            <a:r>
              <a:rPr lang="en-CA" sz="2200" dirty="0">
                <a:solidFill>
                  <a:schemeClr val="tx1"/>
                </a:solidFill>
              </a:rPr>
              <a:t>For Debian/Ubuntu</a:t>
            </a:r>
          </a:p>
          <a:p>
            <a:pPr lvl="1">
              <a:buClrTx/>
              <a:buFont typeface="Wingdings" panose="05000000000000000000" pitchFamily="2" charset="2"/>
              <a:buChar char="§"/>
            </a:pPr>
            <a:r>
              <a:rPr lang="en-CA" sz="2200" dirty="0">
                <a:solidFill>
                  <a:schemeClr val="tx1"/>
                </a:solidFill>
              </a:rPr>
              <a:t>For CentOS/RHEL</a:t>
            </a:r>
          </a:p>
          <a:p>
            <a:pPr lvl="1">
              <a:buClrTx/>
              <a:buFont typeface="Wingdings" panose="05000000000000000000" pitchFamily="2" charset="2"/>
              <a:buChar char="§"/>
            </a:pPr>
            <a:r>
              <a:rPr lang="en-CA" sz="2200" dirty="0">
                <a:solidFill>
                  <a:schemeClr val="tx1"/>
                </a:solidFill>
              </a:rPr>
              <a:t>For Alpine</a:t>
            </a:r>
          </a:p>
          <a:p>
            <a:pPr lvl="1"/>
            <a:endParaRPr lang="en-CA" dirty="0"/>
          </a:p>
          <a:p>
            <a:endParaRPr lang="en-US" dirty="0"/>
          </a:p>
          <a:p>
            <a:r>
              <a:rPr lang="en-US" sz="2200" dirty="0">
                <a:solidFill>
                  <a:schemeClr val="tx1"/>
                </a:solidFill>
              </a:rPr>
              <a:t>What about source-built packages?</a:t>
            </a:r>
          </a:p>
          <a:p>
            <a:r>
              <a:rPr lang="en-US" sz="2200" dirty="0">
                <a:solidFill>
                  <a:schemeClr val="tx1"/>
                </a:solidFill>
              </a:rPr>
              <a:t>What about slim/runtime Docker images striping package manager off?</a:t>
            </a:r>
          </a:p>
          <a:p>
            <a:endParaRPr lang="en-US" sz="2200" dirty="0"/>
          </a:p>
          <a:p>
            <a:r>
              <a:rPr lang="en-US" sz="2200" dirty="0">
                <a:solidFill>
                  <a:schemeClr val="tx1"/>
                </a:solidFill>
              </a:rPr>
              <a:t>The trend of image slimming is expected to continue (Distroless, Dockerslim, multi-stage builds etc.).</a:t>
            </a:r>
          </a:p>
          <a:p>
            <a:endParaRPr lang="en-US" dirty="0"/>
          </a:p>
        </p:txBody>
      </p:sp>
      <p:sp>
        <p:nvSpPr>
          <p:cNvPr id="9" name="TextBox 8">
            <a:extLst>
              <a:ext uri="{FF2B5EF4-FFF2-40B4-BE49-F238E27FC236}">
                <a16:creationId xmlns:a16="http://schemas.microsoft.com/office/drawing/2014/main" id="{E47E280E-9307-45A7-9735-35AA21B9D7FF}"/>
              </a:ext>
            </a:extLst>
          </p:cNvPr>
          <p:cNvSpPr txBox="1"/>
          <p:nvPr/>
        </p:nvSpPr>
        <p:spPr>
          <a:xfrm>
            <a:off x="5240638" y="2088811"/>
            <a:ext cx="286426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74320" lvl="1" indent="0">
              <a:buNone/>
            </a:pPr>
            <a:r>
              <a:rPr lang="en-CA" sz="1400" dirty="0">
                <a:latin typeface="Courier New" panose="02070309020205020404" pitchFamily="49" charset="0"/>
                <a:cs typeface="Courier New" panose="02070309020205020404" pitchFamily="49" charset="0"/>
              </a:rPr>
              <a:t>dpkg-query –admindir</a:t>
            </a:r>
          </a:p>
        </p:txBody>
      </p:sp>
      <p:sp>
        <p:nvSpPr>
          <p:cNvPr id="10" name="TextBox 9">
            <a:extLst>
              <a:ext uri="{FF2B5EF4-FFF2-40B4-BE49-F238E27FC236}">
                <a16:creationId xmlns:a16="http://schemas.microsoft.com/office/drawing/2014/main" id="{765BB109-CD92-4672-AE2C-87EE49B408BA}"/>
              </a:ext>
            </a:extLst>
          </p:cNvPr>
          <p:cNvSpPr txBox="1"/>
          <p:nvPr/>
        </p:nvSpPr>
        <p:spPr>
          <a:xfrm>
            <a:off x="5240638" y="2396588"/>
            <a:ext cx="2864268"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74320" lvl="1" indent="0">
              <a:buNone/>
            </a:pPr>
            <a:r>
              <a:rPr lang="en-CA" sz="1400" dirty="0">
                <a:latin typeface="Courier New" panose="02070309020205020404" pitchFamily="49" charset="0"/>
                <a:cs typeface="Courier New" panose="02070309020205020404" pitchFamily="49" charset="0"/>
              </a:rPr>
              <a:t>rpm --dbpath</a:t>
            </a:r>
          </a:p>
        </p:txBody>
      </p:sp>
      <p:sp>
        <p:nvSpPr>
          <p:cNvPr id="11" name="TextBox 10">
            <a:extLst>
              <a:ext uri="{FF2B5EF4-FFF2-40B4-BE49-F238E27FC236}">
                <a16:creationId xmlns:a16="http://schemas.microsoft.com/office/drawing/2014/main" id="{B0A5894B-2C34-43F0-91B7-B90415135BD0}"/>
              </a:ext>
            </a:extLst>
          </p:cNvPr>
          <p:cNvSpPr txBox="1"/>
          <p:nvPr/>
        </p:nvSpPr>
        <p:spPr>
          <a:xfrm>
            <a:off x="5240638" y="2704365"/>
            <a:ext cx="2864268"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74320" lvl="1" indent="0">
              <a:buNone/>
            </a:pPr>
            <a:r>
              <a:rPr lang="en-CA" sz="1400" dirty="0">
                <a:latin typeface="Courier New" panose="02070309020205020404" pitchFamily="49" charset="0"/>
                <a:cs typeface="Courier New" panose="02070309020205020404" pitchFamily="49" charset="0"/>
              </a:rPr>
              <a:t>cat /apk/db/installed </a:t>
            </a:r>
          </a:p>
        </p:txBody>
      </p:sp>
    </p:spTree>
    <p:extLst>
      <p:ext uri="{BB962C8B-B14F-4D97-AF65-F5344CB8AC3E}">
        <p14:creationId xmlns:p14="http://schemas.microsoft.com/office/powerpoint/2010/main" val="174591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2">
            <a:extLst>
              <a:ext uri="{FF2B5EF4-FFF2-40B4-BE49-F238E27FC236}">
                <a16:creationId xmlns:a16="http://schemas.microsoft.com/office/drawing/2014/main" id="{FC145752-31D6-49FD-810F-A5E339B15E22}"/>
              </a:ext>
            </a:extLst>
          </p:cNvPr>
          <p:cNvSpPr txBox="1"/>
          <p:nvPr/>
        </p:nvSpPr>
        <p:spPr>
          <a:xfrm>
            <a:off x="1261800" y="837281"/>
            <a:ext cx="9964388" cy="5497417"/>
          </a:xfrm>
          <a:prstGeom prst="rect">
            <a:avLst/>
          </a:prstGeom>
        </p:spPr>
        <p:txBody>
          <a:bodyPr vert="horz" lIns="0" tIns="45720" rIns="0" bIns="45720" rtlCol="0">
            <a:normAutofit/>
          </a:bodyPr>
          <a:lstStyle>
            <a:defPPr>
              <a:defRPr lang="en-US"/>
            </a:defPPr>
            <a:lvl1pPr marL="91440" indent="-91440" defTabSz="914400">
              <a:lnSpc>
                <a:spcPct val="90000"/>
              </a:lnSpc>
              <a:spcBef>
                <a:spcPts val="1200"/>
              </a:spcBef>
              <a:spcAft>
                <a:spcPts val="200"/>
              </a:spcAft>
              <a:buClr>
                <a:schemeClr val="accent1"/>
              </a:buClr>
              <a:buSzPct val="100000"/>
              <a:buFont typeface="Calibri" panose="020F0502020204030204" pitchFamily="34" charset="0"/>
              <a:buChar char=" "/>
              <a:defRPr sz="2000">
                <a:solidFill>
                  <a:schemeClr val="tx1">
                    <a:lumMod val="75000"/>
                    <a:lumOff val="25000"/>
                  </a:schemeClr>
                </a:solidFill>
              </a:defRPr>
            </a:lvl1pPr>
            <a:lvl2pPr marL="384048" lvl="1" indent="-182880" defTabSz="914400">
              <a:lnSpc>
                <a:spcPct val="90000"/>
              </a:lnSpc>
              <a:spcBef>
                <a:spcPts val="200"/>
              </a:spcBef>
              <a:spcAft>
                <a:spcPts val="400"/>
              </a:spcAft>
              <a:buClr>
                <a:schemeClr val="accent1"/>
              </a:buClr>
              <a:buFont typeface="Calibri" pitchFamily="34" charset="0"/>
              <a:buChar char="◦"/>
              <a:defRPr>
                <a:solidFill>
                  <a:schemeClr val="tx1">
                    <a:lumMod val="75000"/>
                    <a:lumOff val="25000"/>
                  </a:schemeClr>
                </a:solidFill>
              </a:defRPr>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solidFill>
                  <a:schemeClr val="tx1"/>
                </a:solidFill>
              </a:rPr>
              <a:t>A word on Distroless…</a:t>
            </a:r>
          </a:p>
          <a:p>
            <a:endParaRPr lang="en-US" sz="1800" b="1" dirty="0">
              <a:solidFill>
                <a:schemeClr val="tx1"/>
              </a:solidFill>
            </a:endParaRPr>
          </a:p>
          <a:p>
            <a:endParaRPr lang="en-US" sz="1800" b="1" dirty="0">
              <a:solidFill>
                <a:schemeClr val="tx1"/>
              </a:solidFill>
            </a:endParaRPr>
          </a:p>
          <a:p>
            <a:endParaRPr lang="en-US" sz="1800" b="1" dirty="0">
              <a:solidFill>
                <a:schemeClr val="tx1"/>
              </a:solidFill>
            </a:endParaRPr>
          </a:p>
          <a:p>
            <a:endParaRPr lang="en-US" sz="1800" b="1" dirty="0">
              <a:solidFill>
                <a:schemeClr val="tx1"/>
              </a:solidFill>
            </a:endParaRPr>
          </a:p>
          <a:p>
            <a:endParaRPr lang="en-US" sz="1800" b="1" dirty="0">
              <a:solidFill>
                <a:schemeClr val="tx1"/>
              </a:solidFill>
            </a:endParaRPr>
          </a:p>
          <a:p>
            <a:r>
              <a:rPr lang="en-US" dirty="0">
                <a:solidFill>
                  <a:schemeClr val="tx1"/>
                </a:solidFill>
              </a:rPr>
              <a:t>Why do scanners work on Distroless??</a:t>
            </a:r>
          </a:p>
          <a:p>
            <a:endParaRPr lang="en-US" dirty="0"/>
          </a:p>
          <a:p>
            <a:endParaRPr lang="en-US" dirty="0"/>
          </a:p>
          <a:p>
            <a:endParaRPr lang="en-US" sz="1800" b="1" dirty="0">
              <a:solidFill>
                <a:schemeClr val="tx1"/>
              </a:solidFill>
            </a:endParaRPr>
          </a:p>
          <a:p>
            <a:r>
              <a:rPr lang="en-US" dirty="0">
                <a:solidFill>
                  <a:schemeClr val="tx1"/>
                </a:solidFill>
              </a:rPr>
              <a:t>You are relying on Google developers to tell you what’s in your image. </a:t>
            </a:r>
          </a:p>
        </p:txBody>
      </p:sp>
      <p:sp>
        <p:nvSpPr>
          <p:cNvPr id="5" name="TextBox 4">
            <a:extLst>
              <a:ext uri="{FF2B5EF4-FFF2-40B4-BE49-F238E27FC236}">
                <a16:creationId xmlns:a16="http://schemas.microsoft.com/office/drawing/2014/main" id="{E1100716-2C95-42D4-8A68-5CFFD3228CA2}"/>
              </a:ext>
            </a:extLst>
          </p:cNvPr>
          <p:cNvSpPr txBox="1"/>
          <p:nvPr/>
        </p:nvSpPr>
        <p:spPr>
          <a:xfrm>
            <a:off x="3889656" y="4236006"/>
            <a:ext cx="4220639" cy="307777"/>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274320" lvl="1"/>
            <a:r>
              <a:rPr lang="en-US" sz="1400" dirty="0">
                <a:latin typeface="Courier New" panose="02070309020205020404" pitchFamily="49" charset="0"/>
                <a:cs typeface="Courier New" panose="02070309020205020404" pitchFamily="49" charset="0"/>
              </a:rPr>
              <a:t>ls –la /var/lib/dpkg/status.d/</a:t>
            </a:r>
          </a:p>
        </p:txBody>
      </p:sp>
      <p:pic>
        <p:nvPicPr>
          <p:cNvPr id="3" name="Picture 2" descr="A close up of text on a black background&#10;&#10;Description automatically generated">
            <a:extLst>
              <a:ext uri="{FF2B5EF4-FFF2-40B4-BE49-F238E27FC236}">
                <a16:creationId xmlns:a16="http://schemas.microsoft.com/office/drawing/2014/main" id="{FD34596D-DBEE-4F6F-AA58-E6749CBBD2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7717" y="1452412"/>
            <a:ext cx="6949452" cy="1608234"/>
          </a:xfrm>
          <a:prstGeom prst="rect">
            <a:avLst/>
          </a:prstGeom>
        </p:spPr>
      </p:pic>
    </p:spTree>
    <p:extLst>
      <p:ext uri="{BB962C8B-B14F-4D97-AF65-F5344CB8AC3E}">
        <p14:creationId xmlns:p14="http://schemas.microsoft.com/office/powerpoint/2010/main" val="48109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A8C50-8C29-4FC1-8E4D-94289FDBFB6E}"/>
              </a:ext>
            </a:extLst>
          </p:cNvPr>
          <p:cNvSpPr>
            <a:spLocks noGrp="1"/>
          </p:cNvSpPr>
          <p:nvPr>
            <p:ph type="body" sz="quarter" idx="10"/>
          </p:nvPr>
        </p:nvSpPr>
        <p:spPr/>
        <p:txBody>
          <a:bodyPr/>
          <a:lstStyle/>
          <a:p>
            <a:pPr marL="285750" indent="-285750"/>
            <a:r>
              <a:rPr lang="en-US" sz="2800" dirty="0"/>
              <a:t>Future </a:t>
            </a:r>
          </a:p>
          <a:p>
            <a:pPr marL="285750" indent="-285750"/>
            <a:endParaRPr lang="en-US" sz="2800" dirty="0"/>
          </a:p>
          <a:p>
            <a:pPr lvl="1">
              <a:buClrTx/>
            </a:pPr>
            <a:r>
              <a:rPr lang="en-US" sz="2800" dirty="0"/>
              <a:t>Binary analysis</a:t>
            </a:r>
          </a:p>
          <a:p>
            <a:pPr lvl="1">
              <a:buClrTx/>
            </a:pPr>
            <a:r>
              <a:rPr lang="en-US" sz="2800" dirty="0"/>
              <a:t>Container-aware package managers (i.e. </a:t>
            </a:r>
            <a:r>
              <a:rPr lang="en-US" sz="2800" dirty="0" err="1"/>
              <a:t>Distroless</a:t>
            </a:r>
            <a:r>
              <a:rPr lang="en-US" sz="2800" dirty="0"/>
              <a:t>)</a:t>
            </a:r>
          </a:p>
          <a:p>
            <a:pPr lvl="1">
              <a:buClrTx/>
            </a:pPr>
            <a:r>
              <a:rPr lang="en-US" sz="2800" dirty="0"/>
              <a:t>Runtime querying</a:t>
            </a:r>
          </a:p>
          <a:p>
            <a:endParaRPr lang="en-US" dirty="0"/>
          </a:p>
        </p:txBody>
      </p:sp>
      <p:sp>
        <p:nvSpPr>
          <p:cNvPr id="4" name="TextBox 3">
            <a:extLst>
              <a:ext uri="{FF2B5EF4-FFF2-40B4-BE49-F238E27FC236}">
                <a16:creationId xmlns:a16="http://schemas.microsoft.com/office/drawing/2014/main" id="{F19DBA1A-D319-4360-995D-BFD2350E9E9D}"/>
              </a:ext>
            </a:extLst>
          </p:cNvPr>
          <p:cNvSpPr txBox="1"/>
          <p:nvPr/>
        </p:nvSpPr>
        <p:spPr>
          <a:xfrm>
            <a:off x="2689567" y="4258894"/>
            <a:ext cx="6812865" cy="338554"/>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2"/>
            <a:r>
              <a:rPr lang="en-US" sz="1600" dirty="0">
                <a:latin typeface="Courier New" panose="02070309020205020404" pitchFamily="49" charset="0"/>
                <a:cs typeface="Courier New" panose="02070309020205020404" pitchFamily="49" charset="0"/>
              </a:rPr>
              <a:t>docker exec –it debian:10.2 dpkg-query –W</a:t>
            </a:r>
          </a:p>
        </p:txBody>
      </p:sp>
    </p:spTree>
    <p:extLst>
      <p:ext uri="{BB962C8B-B14F-4D97-AF65-F5344CB8AC3E}">
        <p14:creationId xmlns:p14="http://schemas.microsoft.com/office/powerpoint/2010/main" val="375765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4B7C-C475-446D-A4B0-1794B08FDFCA}"/>
              </a:ext>
            </a:extLst>
          </p:cNvPr>
          <p:cNvSpPr>
            <a:spLocks noGrp="1"/>
          </p:cNvSpPr>
          <p:nvPr>
            <p:ph type="ctrTitle"/>
          </p:nvPr>
        </p:nvSpPr>
        <p:spPr/>
        <p:txBody>
          <a:bodyPr>
            <a:normAutofit/>
          </a:bodyPr>
          <a:lstStyle/>
          <a:p>
            <a:r>
              <a:rPr lang="en-CA" sz="4000" b="1" dirty="0">
                <a:solidFill>
                  <a:schemeClr val="tx1"/>
                </a:solidFill>
              </a:rPr>
              <a:t>Gap 2: Unsupported images</a:t>
            </a:r>
            <a:endParaRPr lang="en-US" sz="4000" b="1" dirty="0">
              <a:solidFill>
                <a:schemeClr val="tx1"/>
              </a:solidFill>
            </a:endParaRPr>
          </a:p>
        </p:txBody>
      </p:sp>
    </p:spTree>
    <p:extLst>
      <p:ext uri="{BB962C8B-B14F-4D97-AF65-F5344CB8AC3E}">
        <p14:creationId xmlns:p14="http://schemas.microsoft.com/office/powerpoint/2010/main" val="1062213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384C84D-D10F-4A84-AF39-3E42B4C64BAC}"/>
              </a:ext>
            </a:extLst>
          </p:cNvPr>
          <p:cNvGrpSpPr/>
          <p:nvPr/>
        </p:nvGrpSpPr>
        <p:grpSpPr>
          <a:xfrm>
            <a:off x="1166870" y="1117925"/>
            <a:ext cx="9858260" cy="4622150"/>
            <a:chOff x="2532443" y="1647713"/>
            <a:chExt cx="6026243" cy="3562574"/>
          </a:xfrm>
        </p:grpSpPr>
        <p:graphicFrame>
          <p:nvGraphicFramePr>
            <p:cNvPr id="5" name="Content Placeholder 3">
              <a:extLst>
                <a:ext uri="{FF2B5EF4-FFF2-40B4-BE49-F238E27FC236}">
                  <a16:creationId xmlns:a16="http://schemas.microsoft.com/office/drawing/2014/main" id="{32A9E387-308C-493C-878C-5DC81D3B2CA6}"/>
                </a:ext>
              </a:extLst>
            </p:cNvPr>
            <p:cNvGraphicFramePr>
              <a:graphicFrameLocks/>
            </p:cNvGraphicFramePr>
            <p:nvPr>
              <p:extLst>
                <p:ext uri="{D42A27DB-BD31-4B8C-83A1-F6EECF244321}">
                  <p14:modId xmlns:p14="http://schemas.microsoft.com/office/powerpoint/2010/main" val="59721506"/>
                </p:ext>
              </p:extLst>
            </p:nvPr>
          </p:nvGraphicFramePr>
          <p:xfrm>
            <a:off x="2532443" y="1871961"/>
            <a:ext cx="6026243" cy="3338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164DF433-11DC-4ECC-A869-B8034984831B}"/>
                </a:ext>
              </a:extLst>
            </p:cNvPr>
            <p:cNvCxnSpPr/>
            <p:nvPr/>
          </p:nvCxnSpPr>
          <p:spPr>
            <a:xfrm>
              <a:off x="3447825" y="2142565"/>
              <a:ext cx="0" cy="829235"/>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649EAD6D-E410-45E3-BB4C-67C547CFC161}"/>
                </a:ext>
              </a:extLst>
            </p:cNvPr>
            <p:cNvCxnSpPr/>
            <p:nvPr/>
          </p:nvCxnSpPr>
          <p:spPr>
            <a:xfrm>
              <a:off x="5545565" y="1647713"/>
              <a:ext cx="0" cy="829235"/>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510378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71BF49-1A83-4D50-9C56-A26EB48636DF}"/>
              </a:ext>
            </a:extLst>
          </p:cNvPr>
          <p:cNvSpPr>
            <a:spLocks noGrp="1"/>
          </p:cNvSpPr>
          <p:nvPr>
            <p:ph type="body" sz="quarter" idx="10"/>
          </p:nvPr>
        </p:nvSpPr>
        <p:spPr/>
        <p:txBody>
          <a:bodyPr/>
          <a:lstStyle/>
          <a:p>
            <a:r>
              <a:rPr lang="en-US" dirty="0"/>
              <a:t>What about Fedora?</a:t>
            </a:r>
          </a:p>
          <a:p>
            <a:pPr lvl="1">
              <a:buClr>
                <a:schemeClr val="tx2"/>
              </a:buClr>
            </a:pPr>
            <a:r>
              <a:rPr lang="en-US" sz="2000" dirty="0"/>
              <a:t>Only one out of 6 surveyed scanners supported Fedora</a:t>
            </a:r>
          </a:p>
          <a:p>
            <a:pPr marL="201168" lvl="1" indent="0">
              <a:buNone/>
            </a:pPr>
            <a:endParaRPr lang="en-US" sz="2000" dirty="0"/>
          </a:p>
          <a:p>
            <a:r>
              <a:rPr lang="en-US" dirty="0"/>
              <a:t>Unsupported image versions within the repository:</a:t>
            </a:r>
          </a:p>
          <a:p>
            <a:pPr lvl="1">
              <a:buClrTx/>
            </a:pPr>
            <a:r>
              <a:rPr lang="en-US" sz="2000" dirty="0"/>
              <a:t>Trivy supports Ubuntu 18.04 but not 18.10</a:t>
            </a:r>
          </a:p>
          <a:p>
            <a:pPr lvl="1">
              <a:buClrTx/>
            </a:pPr>
            <a:r>
              <a:rPr lang="en-US" sz="2000" dirty="0"/>
              <a:t>Clair supports Ubuntu 18.04 and 20.04 but not 18.10 and 19.10</a:t>
            </a:r>
          </a:p>
          <a:p>
            <a:pPr lvl="1">
              <a:buClrTx/>
            </a:pPr>
            <a:r>
              <a:rPr lang="en-US" sz="2000" dirty="0" err="1"/>
              <a:t>Microscanner</a:t>
            </a:r>
            <a:r>
              <a:rPr lang="en-US" sz="2000" dirty="0"/>
              <a:t> supports Ubuntu 18.04 and 20.04 but not 18.10 and 19.10</a:t>
            </a:r>
          </a:p>
          <a:p>
            <a:pPr marL="201168" lvl="1" indent="0">
              <a:buNone/>
            </a:pPr>
            <a:endParaRPr lang="en-US" sz="2000" dirty="0"/>
          </a:p>
          <a:p>
            <a:r>
              <a:rPr lang="en-US" dirty="0"/>
              <a:t>CentOS</a:t>
            </a:r>
          </a:p>
          <a:p>
            <a:pPr lvl="1">
              <a:buClrTx/>
            </a:pPr>
            <a:r>
              <a:rPr lang="en-US" sz="2000" dirty="0"/>
              <a:t>Huge numbers of vulnerabilities. Is it actionable at all?</a:t>
            </a:r>
          </a:p>
        </p:txBody>
      </p:sp>
    </p:spTree>
    <p:extLst>
      <p:ext uri="{BB962C8B-B14F-4D97-AF65-F5344CB8AC3E}">
        <p14:creationId xmlns:p14="http://schemas.microsoft.com/office/powerpoint/2010/main" val="1789993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B22AD60-AFDF-499F-AA34-A31BD090E264}"/>
              </a:ext>
            </a:extLst>
          </p:cNvPr>
          <p:cNvSpPr txBox="1">
            <a:spLocks/>
          </p:cNvSpPr>
          <p:nvPr/>
        </p:nvSpPr>
        <p:spPr>
          <a:xfrm>
            <a:off x="473726" y="843677"/>
            <a:ext cx="4640119" cy="5170646"/>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chemeClr val="tx1"/>
                </a:solidFill>
              </a:rPr>
              <a:t>From our experience: </a:t>
            </a:r>
          </a:p>
          <a:p>
            <a:pPr marL="0" indent="0">
              <a:buFont typeface="Calibri" panose="020F0502020204030204" pitchFamily="34" charset="0"/>
              <a:buNone/>
            </a:pPr>
            <a:endParaRPr lang="en-US" dirty="0"/>
          </a:p>
        </p:txBody>
      </p:sp>
      <p:sp>
        <p:nvSpPr>
          <p:cNvPr id="5" name="TextBox 4">
            <a:extLst>
              <a:ext uri="{FF2B5EF4-FFF2-40B4-BE49-F238E27FC236}">
                <a16:creationId xmlns:a16="http://schemas.microsoft.com/office/drawing/2014/main" id="{0D04FED8-DB1C-42F1-A249-43C6FDB39800}"/>
              </a:ext>
            </a:extLst>
          </p:cNvPr>
          <p:cNvSpPr txBox="1"/>
          <p:nvPr/>
        </p:nvSpPr>
        <p:spPr>
          <a:xfrm>
            <a:off x="1704126" y="1437064"/>
            <a:ext cx="2179320"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lvl="2">
              <a:defRPr sz="1400">
                <a:solidFill>
                  <a:schemeClr val="dk1"/>
                </a:solidFill>
                <a:latin typeface="Courier New" panose="02070309020205020404" pitchFamily="49" charset="0"/>
                <a:cs typeface="Courier New" panose="02070309020205020404" pitchFamily="49" charset="0"/>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no vulns ≠ no vulns</a:t>
            </a:r>
          </a:p>
        </p:txBody>
      </p:sp>
      <p:sp>
        <p:nvSpPr>
          <p:cNvPr id="6" name="TextBox 5">
            <a:extLst>
              <a:ext uri="{FF2B5EF4-FFF2-40B4-BE49-F238E27FC236}">
                <a16:creationId xmlns:a16="http://schemas.microsoft.com/office/drawing/2014/main" id="{4856CF69-57E7-463C-9390-A5BAB871A576}"/>
              </a:ext>
            </a:extLst>
          </p:cNvPr>
          <p:cNvSpPr txBox="1"/>
          <p:nvPr/>
        </p:nvSpPr>
        <p:spPr>
          <a:xfrm>
            <a:off x="5113845" y="843676"/>
            <a:ext cx="6335609" cy="5262979"/>
          </a:xfrm>
          <a:prstGeom prst="rect">
            <a:avLst/>
          </a:prstGeom>
          <a:noFill/>
        </p:spPr>
        <p:txBody>
          <a:bodyPr wrap="square" rtlCol="0">
            <a:spAutoFit/>
          </a:bodyPr>
          <a:lstStyle/>
          <a:p>
            <a:r>
              <a:rPr lang="en-US" sz="1200" dirty="0"/>
              <a:t>{    "scan_started":{       "seconds":1593444618,</a:t>
            </a:r>
            <a:br>
              <a:rPr lang="en-US" sz="1200" dirty="0"/>
            </a:br>
            <a:r>
              <a:rPr lang="en-US" sz="1200" dirty="0"/>
              <a:t>      "nanos":356881360   </a:t>
            </a:r>
          </a:p>
          <a:p>
            <a:r>
              <a:rPr lang="en-US" sz="1200" dirty="0"/>
              <a:t>},</a:t>
            </a:r>
            <a:br>
              <a:rPr lang="en-US" sz="1200" dirty="0"/>
            </a:br>
            <a:r>
              <a:rPr lang="en-US" sz="1200" dirty="0"/>
              <a:t>   "scan_duration":10,</a:t>
            </a:r>
            <a:br>
              <a:rPr lang="en-US" sz="1200" dirty="0"/>
            </a:br>
            <a:r>
              <a:rPr lang="en-US" sz="1200" dirty="0"/>
              <a:t>   "digest":"92a440546181ef055c62aa6c91787e665361bb74cfc30850f0ab15325bb97e96",</a:t>
            </a:r>
            <a:br>
              <a:rPr lang="en-US" sz="1200" dirty="0"/>
            </a:br>
            <a:r>
              <a:rPr lang="en-US" sz="1200" dirty="0"/>
              <a:t>   "os":"fedora",</a:t>
            </a:r>
            <a:br>
              <a:rPr lang="en-US" sz="1200" dirty="0"/>
            </a:br>
            <a:r>
              <a:rPr lang="en-US" sz="1200" dirty="0"/>
              <a:t>   "version":"29",</a:t>
            </a:r>
            <a:br>
              <a:rPr lang="en-US" sz="1200" dirty="0"/>
            </a:br>
            <a:r>
              <a:rPr lang="en-US" sz="1200" dirty="0"/>
              <a:t>   "image_assurance_results":{       "checks_performed":[          {             "policy_id":1,</a:t>
            </a:r>
            <a:br>
              <a:rPr lang="en-US" sz="1200" dirty="0"/>
            </a:br>
            <a:r>
              <a:rPr lang="en-US" sz="1200" dirty="0"/>
              <a:t>            "policy_name":"Default",</a:t>
            </a:r>
            <a:br>
              <a:rPr lang="en-US" sz="1200" dirty="0"/>
            </a:br>
            <a:r>
              <a:rPr lang="en-US" sz="1200" dirty="0"/>
              <a:t>            "</a:t>
            </a:r>
            <a:r>
              <a:rPr lang="en-US" sz="1200" dirty="0" err="1"/>
              <a:t>control":"max_severity</a:t>
            </a:r>
            <a:r>
              <a:rPr lang="en-US" sz="1200" dirty="0"/>
              <a:t>",</a:t>
            </a:r>
            <a:br>
              <a:rPr lang="en-US" sz="1200" dirty="0"/>
            </a:br>
            <a:r>
              <a:rPr lang="en-US" sz="1200" dirty="0"/>
              <a:t>            "</a:t>
            </a:r>
            <a:r>
              <a:rPr lang="en-US" sz="1200" dirty="0" err="1"/>
              <a:t>maximum_severity_allowed":"high</a:t>
            </a:r>
            <a:r>
              <a:rPr lang="en-US" sz="1200" dirty="0"/>
              <a:t>"</a:t>
            </a:r>
          </a:p>
          <a:p>
            <a:r>
              <a:rPr lang="en-US" sz="1200" dirty="0"/>
              <a:t>}]},</a:t>
            </a:r>
            <a:br>
              <a:rPr lang="en-US" sz="1200" dirty="0"/>
            </a:br>
            <a:r>
              <a:rPr lang="en-US" sz="1200" dirty="0"/>
              <a:t>   "vulnerability_summary":{       "total":0,</a:t>
            </a:r>
            <a:br>
              <a:rPr lang="en-US" sz="1200" dirty="0"/>
            </a:br>
            <a:r>
              <a:rPr lang="en-US" sz="1200" dirty="0"/>
              <a:t>      "high":0,</a:t>
            </a:r>
            <a:br>
              <a:rPr lang="en-US" sz="1200" dirty="0"/>
            </a:br>
            <a:r>
              <a:rPr lang="en-US" sz="1200" dirty="0"/>
              <a:t>      "medium":0,</a:t>
            </a:r>
            <a:br>
              <a:rPr lang="en-US" sz="1200" dirty="0"/>
            </a:br>
            <a:r>
              <a:rPr lang="en-US" sz="1200" dirty="0"/>
              <a:t>      "low":0,</a:t>
            </a:r>
            <a:br>
              <a:rPr lang="en-US" sz="1200" dirty="0"/>
            </a:br>
            <a:r>
              <a:rPr lang="en-US" sz="1200" dirty="0"/>
              <a:t>      "negligible":0,</a:t>
            </a:r>
            <a:br>
              <a:rPr lang="en-US" sz="1200" dirty="0"/>
            </a:br>
            <a:r>
              <a:rPr lang="en-US" sz="1200" dirty="0"/>
              <a:t>      "sensitive":0,</a:t>
            </a:r>
            <a:br>
              <a:rPr lang="en-US" sz="1200" dirty="0"/>
            </a:br>
            <a:r>
              <a:rPr lang="en-US" sz="1200" dirty="0"/>
              <a:t>      "malware":0  </a:t>
            </a:r>
          </a:p>
          <a:p>
            <a:r>
              <a:rPr lang="en-US" sz="1200" dirty="0"/>
              <a:t>},</a:t>
            </a:r>
            <a:br>
              <a:rPr lang="en-US" sz="1200" dirty="0"/>
            </a:br>
            <a:r>
              <a:rPr lang="en-US" sz="1200" dirty="0"/>
              <a:t>   "scan_options":{ </a:t>
            </a:r>
          </a:p>
          <a:p>
            <a:r>
              <a:rPr lang="en-US" sz="1200" dirty="0"/>
              <a:t>},</a:t>
            </a:r>
            <a:br>
              <a:rPr lang="en-US" sz="1200" dirty="0"/>
            </a:br>
            <a:r>
              <a:rPr lang="en-US" sz="1200" dirty="0"/>
              <a:t>   "partial_results":true,</a:t>
            </a:r>
            <a:br>
              <a:rPr lang="en-US" sz="1200" dirty="0"/>
            </a:br>
            <a:r>
              <a:rPr lang="en-US" sz="1200" dirty="0"/>
              <a:t>   "initiating_user":"token",</a:t>
            </a:r>
            <a:br>
              <a:rPr lang="en-US" sz="1200" dirty="0"/>
            </a:br>
            <a:r>
              <a:rPr lang="en-US" sz="1200" dirty="0"/>
              <a:t>   "data_date":1543020471,</a:t>
            </a:r>
            <a:br>
              <a:rPr lang="en-US" sz="1200" dirty="0"/>
            </a:br>
            <a:r>
              <a:rPr lang="en-US" sz="1200" dirty="0"/>
              <a:t>   "changed_result":false,</a:t>
            </a:r>
            <a:br>
              <a:rPr lang="en-US" sz="1200" dirty="0"/>
            </a:br>
            <a:r>
              <a:rPr lang="en-US" sz="1200" dirty="0"/>
              <a:t>   "function_metadata":{ </a:t>
            </a:r>
          </a:p>
          <a:p>
            <a:r>
              <a:rPr lang="en-US" sz="1200" dirty="0"/>
              <a:t>}}}</a:t>
            </a:r>
          </a:p>
        </p:txBody>
      </p:sp>
    </p:spTree>
    <p:extLst>
      <p:ext uri="{BB962C8B-B14F-4D97-AF65-F5344CB8AC3E}">
        <p14:creationId xmlns:p14="http://schemas.microsoft.com/office/powerpoint/2010/main" val="291182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CBA8C50-8C29-4FC1-8E4D-94289FDBFB6E}"/>
              </a:ext>
            </a:extLst>
          </p:cNvPr>
          <p:cNvSpPr>
            <a:spLocks noGrp="1"/>
          </p:cNvSpPr>
          <p:nvPr>
            <p:ph type="body" sz="quarter" idx="10"/>
          </p:nvPr>
        </p:nvSpPr>
        <p:spPr/>
        <p:txBody>
          <a:bodyPr/>
          <a:lstStyle/>
          <a:p>
            <a:pPr marL="285750" indent="-285750"/>
            <a:r>
              <a:rPr lang="en-US" sz="2800" dirty="0"/>
              <a:t>Future </a:t>
            </a:r>
          </a:p>
          <a:p>
            <a:pPr marL="285750" indent="-285750"/>
            <a:endParaRPr lang="en-US" sz="2800" dirty="0"/>
          </a:p>
          <a:p>
            <a:pPr marL="560070" lvl="1" indent="-285750"/>
            <a:r>
              <a:rPr lang="en-US" sz="2800" dirty="0"/>
              <a:t>Binary analysis</a:t>
            </a:r>
          </a:p>
          <a:p>
            <a:pPr marL="560070" lvl="1" indent="-285750"/>
            <a:r>
              <a:rPr lang="en-US" sz="2800" dirty="0"/>
              <a:t>Robust feed parsing and feed standardization </a:t>
            </a:r>
          </a:p>
          <a:p>
            <a:pPr marL="560070" lvl="1" indent="-285750"/>
            <a:r>
              <a:rPr lang="en-US" sz="2800" dirty="0"/>
              <a:t>Distro standardization (i.e. RedHat UBI)</a:t>
            </a:r>
          </a:p>
          <a:p>
            <a:endParaRPr lang="en-US" dirty="0"/>
          </a:p>
        </p:txBody>
      </p:sp>
    </p:spTree>
    <p:extLst>
      <p:ext uri="{BB962C8B-B14F-4D97-AF65-F5344CB8AC3E}">
        <p14:creationId xmlns:p14="http://schemas.microsoft.com/office/powerpoint/2010/main" val="3290361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6E43-419A-47C9-B058-990472C601B2}"/>
              </a:ext>
            </a:extLst>
          </p:cNvPr>
          <p:cNvSpPr>
            <a:spLocks noGrp="1"/>
          </p:cNvSpPr>
          <p:nvPr>
            <p:ph type="ctrTitle"/>
          </p:nvPr>
        </p:nvSpPr>
        <p:spPr/>
        <p:txBody>
          <a:bodyPr>
            <a:normAutofit/>
          </a:bodyPr>
          <a:lstStyle/>
          <a:p>
            <a:r>
              <a:rPr lang="en-CA" sz="4000" b="1" dirty="0">
                <a:solidFill>
                  <a:schemeClr val="tx1"/>
                </a:solidFill>
              </a:rPr>
              <a:t>Gap 3: Vulnerabilities are not easy</a:t>
            </a:r>
            <a:endParaRPr lang="en-US" sz="4000" b="1" dirty="0">
              <a:solidFill>
                <a:schemeClr val="tx1"/>
              </a:solidFill>
            </a:endParaRPr>
          </a:p>
        </p:txBody>
      </p:sp>
    </p:spTree>
    <p:extLst>
      <p:ext uri="{BB962C8B-B14F-4D97-AF65-F5344CB8AC3E}">
        <p14:creationId xmlns:p14="http://schemas.microsoft.com/office/powerpoint/2010/main" val="66578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91DED1C-F878-4BC1-B7D2-925AD06E8221}"/>
              </a:ext>
            </a:extLst>
          </p:cNvPr>
          <p:cNvGraphicFramePr>
            <a:graphicFrameLocks/>
          </p:cNvGraphicFramePr>
          <p:nvPr>
            <p:extLst>
              <p:ext uri="{D42A27DB-BD31-4B8C-83A1-F6EECF244321}">
                <p14:modId xmlns:p14="http://schemas.microsoft.com/office/powerpoint/2010/main" val="836787282"/>
              </p:ext>
            </p:extLst>
          </p:nvPr>
        </p:nvGraphicFramePr>
        <p:xfrm>
          <a:off x="1082563" y="1360759"/>
          <a:ext cx="10026873" cy="4136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Arrow Connector 4">
            <a:extLst>
              <a:ext uri="{FF2B5EF4-FFF2-40B4-BE49-F238E27FC236}">
                <a16:creationId xmlns:a16="http://schemas.microsoft.com/office/drawing/2014/main" id="{50CEB9E6-896F-40B3-BA0A-9E03739EC20A}"/>
              </a:ext>
            </a:extLst>
          </p:cNvPr>
          <p:cNvCxnSpPr>
            <a:cxnSpLocks/>
          </p:cNvCxnSpPr>
          <p:nvPr/>
        </p:nvCxnSpPr>
        <p:spPr>
          <a:xfrm>
            <a:off x="6095999" y="1060315"/>
            <a:ext cx="0" cy="979813"/>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6FA557C3-8054-45AF-B16C-D3F55BEC9F8E}"/>
              </a:ext>
            </a:extLst>
          </p:cNvPr>
          <p:cNvCxnSpPr>
            <a:cxnSpLocks/>
          </p:cNvCxnSpPr>
          <p:nvPr/>
        </p:nvCxnSpPr>
        <p:spPr>
          <a:xfrm>
            <a:off x="9363681" y="307753"/>
            <a:ext cx="0" cy="951918"/>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7330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ED62-622C-4135-8C1E-8F3940482B1E}"/>
              </a:ext>
            </a:extLst>
          </p:cNvPr>
          <p:cNvSpPr>
            <a:spLocks noGrp="1"/>
          </p:cNvSpPr>
          <p:nvPr>
            <p:ph type="title"/>
          </p:nvPr>
        </p:nvSpPr>
        <p:spPr/>
        <p:txBody>
          <a:bodyPr/>
          <a:lstStyle/>
          <a:p>
            <a:r>
              <a:rPr lang="en-CA" b="1" dirty="0">
                <a:solidFill>
                  <a:schemeClr val="tx1"/>
                </a:solidFill>
              </a:rPr>
              <a:t>Scope</a:t>
            </a:r>
            <a:endParaRPr lang="en-US" b="1" dirty="0">
              <a:solidFill>
                <a:schemeClr val="tx1"/>
              </a:solidFill>
            </a:endParaRPr>
          </a:p>
        </p:txBody>
      </p:sp>
      <p:graphicFrame>
        <p:nvGraphicFramePr>
          <p:cNvPr id="4" name="Content Placeholder 2">
            <a:extLst>
              <a:ext uri="{FF2B5EF4-FFF2-40B4-BE49-F238E27FC236}">
                <a16:creationId xmlns:a16="http://schemas.microsoft.com/office/drawing/2014/main" id="{464C3C55-306D-4AD8-A419-C01EE75DCE78}"/>
              </a:ext>
            </a:extLst>
          </p:cNvPr>
          <p:cNvGraphicFramePr>
            <a:graphicFrameLocks/>
          </p:cNvGraphicFramePr>
          <p:nvPr>
            <p:extLst>
              <p:ext uri="{D42A27DB-BD31-4B8C-83A1-F6EECF244321}">
                <p14:modId xmlns:p14="http://schemas.microsoft.com/office/powerpoint/2010/main" val="1995531231"/>
              </p:ext>
            </p:extLst>
          </p:nvPr>
        </p:nvGraphicFramePr>
        <p:xfrm>
          <a:off x="986795" y="174597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5091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D0B1EB5-E11F-4339-A85B-55A0B595F998}"/>
              </a:ext>
            </a:extLst>
          </p:cNvPr>
          <p:cNvSpPr txBox="1">
            <a:spLocks/>
          </p:cNvSpPr>
          <p:nvPr/>
        </p:nvSpPr>
        <p:spPr>
          <a:xfrm>
            <a:off x="1097280" y="1845734"/>
            <a:ext cx="10058400"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CA" dirty="0"/>
          </a:p>
          <a:p>
            <a:endParaRPr lang="en-CA" dirty="0"/>
          </a:p>
          <a:p>
            <a:endParaRPr lang="en-CA" dirty="0"/>
          </a:p>
          <a:p>
            <a:endParaRPr lang="en-CA" dirty="0"/>
          </a:p>
          <a:p>
            <a:pPr marL="342900" indent="-342900">
              <a:buClrTx/>
              <a:buFont typeface="Calibri" panose="020F0502020204030204" pitchFamily="34" charset="0"/>
              <a:buAutoNum type="arabicPeriod"/>
            </a:pPr>
            <a:endParaRPr lang="en-CA" sz="2400" dirty="0">
              <a:solidFill>
                <a:schemeClr val="tx1"/>
              </a:solidFill>
            </a:endParaRPr>
          </a:p>
          <a:p>
            <a:pPr marL="342900" indent="-342900">
              <a:buClrTx/>
              <a:buFont typeface="Calibri" panose="020F0502020204030204" pitchFamily="34" charset="0"/>
              <a:buAutoNum type="arabicPeriod"/>
            </a:pPr>
            <a:r>
              <a:rPr lang="en-CA" sz="2400" dirty="0">
                <a:solidFill>
                  <a:schemeClr val="tx1"/>
                </a:solidFill>
              </a:rPr>
              <a:t>None of these sets of vulns is a superset of another</a:t>
            </a:r>
          </a:p>
          <a:p>
            <a:pPr marL="342900" indent="-342900">
              <a:buClrTx/>
              <a:buFont typeface="Calibri" panose="020F0502020204030204" pitchFamily="34" charset="0"/>
              <a:buAutoNum type="arabicPeriod"/>
            </a:pPr>
            <a:r>
              <a:rPr lang="en-CA" sz="2400" dirty="0">
                <a:solidFill>
                  <a:schemeClr val="tx1"/>
                </a:solidFill>
              </a:rPr>
              <a:t>None of these sets encompasses ALL image vulns</a:t>
            </a:r>
          </a:p>
          <a:p>
            <a:pPr marL="342900" indent="-342900">
              <a:buClrTx/>
              <a:buFont typeface="Calibri" panose="020F0502020204030204" pitchFamily="34" charset="0"/>
              <a:buAutoNum type="arabicPeriod"/>
            </a:pPr>
            <a:r>
              <a:rPr lang="en-CA" sz="2400" dirty="0">
                <a:solidFill>
                  <a:schemeClr val="tx1"/>
                </a:solidFill>
              </a:rPr>
              <a:t>Each set contains at least one FP</a:t>
            </a:r>
          </a:p>
        </p:txBody>
      </p:sp>
      <p:graphicFrame>
        <p:nvGraphicFramePr>
          <p:cNvPr id="5" name="Table 6">
            <a:extLst>
              <a:ext uri="{FF2B5EF4-FFF2-40B4-BE49-F238E27FC236}">
                <a16:creationId xmlns:a16="http://schemas.microsoft.com/office/drawing/2014/main" id="{2AC2C0F3-A1C2-4FB2-A14D-BDBBFA54FD65}"/>
              </a:ext>
            </a:extLst>
          </p:cNvPr>
          <p:cNvGraphicFramePr>
            <a:graphicFrameLocks noGrp="1"/>
          </p:cNvGraphicFramePr>
          <p:nvPr>
            <p:extLst>
              <p:ext uri="{D42A27DB-BD31-4B8C-83A1-F6EECF244321}">
                <p14:modId xmlns:p14="http://schemas.microsoft.com/office/powerpoint/2010/main" val="1693627975"/>
              </p:ext>
            </p:extLst>
          </p:nvPr>
        </p:nvGraphicFramePr>
        <p:xfrm>
          <a:off x="1776920" y="1370747"/>
          <a:ext cx="8638160" cy="1840980"/>
        </p:xfrm>
        <a:graphic>
          <a:graphicData uri="http://schemas.openxmlformats.org/drawingml/2006/table">
            <a:tbl>
              <a:tblPr firstRow="1" bandRow="1">
                <a:tableStyleId>{5DA37D80-6434-44D0-A028-1B22A696006F}</a:tableStyleId>
              </a:tblPr>
              <a:tblGrid>
                <a:gridCol w="1727632">
                  <a:extLst>
                    <a:ext uri="{9D8B030D-6E8A-4147-A177-3AD203B41FA5}">
                      <a16:colId xmlns:a16="http://schemas.microsoft.com/office/drawing/2014/main" val="165795367"/>
                    </a:ext>
                  </a:extLst>
                </a:gridCol>
                <a:gridCol w="1727632">
                  <a:extLst>
                    <a:ext uri="{9D8B030D-6E8A-4147-A177-3AD203B41FA5}">
                      <a16:colId xmlns:a16="http://schemas.microsoft.com/office/drawing/2014/main" val="3127081250"/>
                    </a:ext>
                  </a:extLst>
                </a:gridCol>
                <a:gridCol w="1727632">
                  <a:extLst>
                    <a:ext uri="{9D8B030D-6E8A-4147-A177-3AD203B41FA5}">
                      <a16:colId xmlns:a16="http://schemas.microsoft.com/office/drawing/2014/main" val="4059551915"/>
                    </a:ext>
                  </a:extLst>
                </a:gridCol>
                <a:gridCol w="1727632">
                  <a:extLst>
                    <a:ext uri="{9D8B030D-6E8A-4147-A177-3AD203B41FA5}">
                      <a16:colId xmlns:a16="http://schemas.microsoft.com/office/drawing/2014/main" val="855762766"/>
                    </a:ext>
                  </a:extLst>
                </a:gridCol>
                <a:gridCol w="1727632">
                  <a:extLst>
                    <a:ext uri="{9D8B030D-6E8A-4147-A177-3AD203B41FA5}">
                      <a16:colId xmlns:a16="http://schemas.microsoft.com/office/drawing/2014/main" val="582777985"/>
                    </a:ext>
                  </a:extLst>
                </a:gridCol>
              </a:tblGrid>
              <a:tr h="920490">
                <a:tc>
                  <a:txBody>
                    <a:bodyPr/>
                    <a:lstStyle/>
                    <a:p>
                      <a:endParaRPr lang="en-US" sz="1800" dirty="0"/>
                    </a:p>
                  </a:txBody>
                  <a:tcPr/>
                </a:tc>
                <a:tc>
                  <a:txBody>
                    <a:bodyPr/>
                    <a:lstStyle/>
                    <a:p>
                      <a:r>
                        <a:rPr lang="en-CA" sz="1800" dirty="0"/>
                        <a:t>Trivy</a:t>
                      </a:r>
                      <a:endParaRPr lang="en-US" sz="1800" dirty="0"/>
                    </a:p>
                  </a:txBody>
                  <a:tcPr/>
                </a:tc>
                <a:tc>
                  <a:txBody>
                    <a:bodyPr/>
                    <a:lstStyle/>
                    <a:p>
                      <a:r>
                        <a:rPr lang="en-CA" sz="1800" dirty="0"/>
                        <a:t>Anchore</a:t>
                      </a:r>
                      <a:endParaRPr lang="en-US" sz="1800" dirty="0"/>
                    </a:p>
                  </a:txBody>
                  <a:tcPr/>
                </a:tc>
                <a:tc>
                  <a:txBody>
                    <a:bodyPr/>
                    <a:lstStyle/>
                    <a:p>
                      <a:r>
                        <a:rPr lang="en-CA" sz="1800" dirty="0"/>
                        <a:t>Microscanner</a:t>
                      </a:r>
                      <a:endParaRPr lang="en-US" sz="1800" dirty="0"/>
                    </a:p>
                  </a:txBody>
                  <a:tcPr/>
                </a:tc>
                <a:tc>
                  <a:txBody>
                    <a:bodyPr/>
                    <a:lstStyle/>
                    <a:p>
                      <a:r>
                        <a:rPr lang="en-CA" sz="1800" dirty="0"/>
                        <a:t>Clair</a:t>
                      </a:r>
                      <a:endParaRPr lang="en-US" sz="1800" dirty="0"/>
                    </a:p>
                  </a:txBody>
                  <a:tcPr/>
                </a:tc>
                <a:extLst>
                  <a:ext uri="{0D108BD9-81ED-4DB2-BD59-A6C34878D82A}">
                    <a16:rowId xmlns:a16="http://schemas.microsoft.com/office/drawing/2014/main" val="76236422"/>
                  </a:ext>
                </a:extLst>
              </a:tr>
              <a:tr h="920490">
                <a:tc>
                  <a:txBody>
                    <a:bodyPr/>
                    <a:lstStyle/>
                    <a:p>
                      <a:r>
                        <a:rPr lang="en-CA" sz="1800" dirty="0"/>
                        <a:t>Debian:10.2</a:t>
                      </a:r>
                      <a:endParaRPr lang="en-US" sz="1800" dirty="0"/>
                    </a:p>
                  </a:txBody>
                  <a:tcPr/>
                </a:tc>
                <a:tc>
                  <a:txBody>
                    <a:bodyPr/>
                    <a:lstStyle/>
                    <a:p>
                      <a:r>
                        <a:rPr lang="en-CA" sz="1800" dirty="0"/>
                        <a:t>65</a:t>
                      </a:r>
                      <a:endParaRPr lang="en-US" sz="1800" dirty="0"/>
                    </a:p>
                  </a:txBody>
                  <a:tcPr/>
                </a:tc>
                <a:tc>
                  <a:txBody>
                    <a:bodyPr/>
                    <a:lstStyle/>
                    <a:p>
                      <a:r>
                        <a:rPr lang="en-CA" sz="1800" dirty="0"/>
                        <a:t>41</a:t>
                      </a:r>
                      <a:endParaRPr lang="en-US" sz="1800" dirty="0"/>
                    </a:p>
                  </a:txBody>
                  <a:tcPr/>
                </a:tc>
                <a:tc>
                  <a:txBody>
                    <a:bodyPr/>
                    <a:lstStyle/>
                    <a:p>
                      <a:r>
                        <a:rPr lang="en-CA" sz="1800" dirty="0"/>
                        <a:t>15</a:t>
                      </a:r>
                      <a:endParaRPr lang="en-US" sz="1800" dirty="0"/>
                    </a:p>
                  </a:txBody>
                  <a:tcPr/>
                </a:tc>
                <a:tc>
                  <a:txBody>
                    <a:bodyPr/>
                    <a:lstStyle/>
                    <a:p>
                      <a:r>
                        <a:rPr lang="en-CA" sz="1800" dirty="0"/>
                        <a:t>60</a:t>
                      </a:r>
                      <a:endParaRPr lang="en-US" sz="1800" dirty="0"/>
                    </a:p>
                  </a:txBody>
                  <a:tcPr/>
                </a:tc>
                <a:extLst>
                  <a:ext uri="{0D108BD9-81ED-4DB2-BD59-A6C34878D82A}">
                    <a16:rowId xmlns:a16="http://schemas.microsoft.com/office/drawing/2014/main" val="3049910706"/>
                  </a:ext>
                </a:extLst>
              </a:tr>
            </a:tbl>
          </a:graphicData>
        </a:graphic>
      </p:graphicFrame>
    </p:spTree>
    <p:extLst>
      <p:ext uri="{BB962C8B-B14F-4D97-AF65-F5344CB8AC3E}">
        <p14:creationId xmlns:p14="http://schemas.microsoft.com/office/powerpoint/2010/main" val="3019827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0F6F12E-687D-4E9F-BB2A-049F87AA4895}"/>
              </a:ext>
            </a:extLst>
          </p:cNvPr>
          <p:cNvGraphicFramePr/>
          <p:nvPr>
            <p:extLst>
              <p:ext uri="{D42A27DB-BD31-4B8C-83A1-F6EECF244321}">
                <p14:modId xmlns:p14="http://schemas.microsoft.com/office/powerpoint/2010/main" val="3841817234"/>
              </p:ext>
            </p:extLst>
          </p:nvPr>
        </p:nvGraphicFramePr>
        <p:xfrm>
          <a:off x="29579"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roup 4">
            <a:extLst>
              <a:ext uri="{FF2B5EF4-FFF2-40B4-BE49-F238E27FC236}">
                <a16:creationId xmlns:a16="http://schemas.microsoft.com/office/drawing/2014/main" id="{850B2C58-A5C8-4A79-B418-9AB8E4D80D49}"/>
              </a:ext>
            </a:extLst>
          </p:cNvPr>
          <p:cNvGrpSpPr/>
          <p:nvPr/>
        </p:nvGrpSpPr>
        <p:grpSpPr>
          <a:xfrm>
            <a:off x="4888236" y="398214"/>
            <a:ext cx="1524000" cy="1524000"/>
            <a:chOff x="2392429" y="722081"/>
            <a:chExt cx="1524000" cy="1524000"/>
          </a:xfrm>
        </p:grpSpPr>
        <p:sp>
          <p:nvSpPr>
            <p:cNvPr id="6" name="Oval 5">
              <a:extLst>
                <a:ext uri="{FF2B5EF4-FFF2-40B4-BE49-F238E27FC236}">
                  <a16:creationId xmlns:a16="http://schemas.microsoft.com/office/drawing/2014/main" id="{9596AA81-6DA7-4BF4-996E-7AD0F1024171}"/>
                </a:ext>
              </a:extLst>
            </p:cNvPr>
            <p:cNvSpPr/>
            <p:nvPr/>
          </p:nvSpPr>
          <p:spPr>
            <a:xfrm>
              <a:off x="2392429" y="722081"/>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Oval 4">
              <a:extLst>
                <a:ext uri="{FF2B5EF4-FFF2-40B4-BE49-F238E27FC236}">
                  <a16:creationId xmlns:a16="http://schemas.microsoft.com/office/drawing/2014/main" id="{ECD105E9-08C2-4DAB-A02E-5062E3C7FA2B}"/>
                </a:ext>
              </a:extLst>
            </p:cNvPr>
            <p:cNvSpPr txBox="1"/>
            <p:nvPr/>
          </p:nvSpPr>
          <p:spPr>
            <a:xfrm>
              <a:off x="2615614" y="945266"/>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kern="1200" dirty="0"/>
                <a:t>CentOS:7.7.1908</a:t>
              </a:r>
              <a:endParaRPr lang="en-US" sz="1400" kern="1200" dirty="0"/>
            </a:p>
          </p:txBody>
        </p:sp>
      </p:grpSp>
      <p:sp>
        <p:nvSpPr>
          <p:cNvPr id="8" name="Arrow: Down 7">
            <a:extLst>
              <a:ext uri="{FF2B5EF4-FFF2-40B4-BE49-F238E27FC236}">
                <a16:creationId xmlns:a16="http://schemas.microsoft.com/office/drawing/2014/main" id="{9B738E61-8CA0-476F-BFAB-4101B27E2077}"/>
              </a:ext>
            </a:extLst>
          </p:cNvPr>
          <p:cNvSpPr/>
          <p:nvPr/>
        </p:nvSpPr>
        <p:spPr>
          <a:xfrm rot="5400000">
            <a:off x="5221106" y="4449994"/>
            <a:ext cx="423335" cy="925286"/>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9" name="Group 8">
            <a:extLst>
              <a:ext uri="{FF2B5EF4-FFF2-40B4-BE49-F238E27FC236}">
                <a16:creationId xmlns:a16="http://schemas.microsoft.com/office/drawing/2014/main" id="{362A95A9-1C52-492D-B6D0-7BF9EA55C61C}"/>
              </a:ext>
            </a:extLst>
          </p:cNvPr>
          <p:cNvGrpSpPr/>
          <p:nvPr/>
        </p:nvGrpSpPr>
        <p:grpSpPr>
          <a:xfrm>
            <a:off x="5292289" y="2952901"/>
            <a:ext cx="4274458" cy="1150087"/>
            <a:chOff x="1821541" y="4234713"/>
            <a:chExt cx="4274458" cy="1150087"/>
          </a:xfrm>
        </p:grpSpPr>
        <p:sp>
          <p:nvSpPr>
            <p:cNvPr id="10" name="Rectangle 9">
              <a:extLst>
                <a:ext uri="{FF2B5EF4-FFF2-40B4-BE49-F238E27FC236}">
                  <a16:creationId xmlns:a16="http://schemas.microsoft.com/office/drawing/2014/main" id="{7DCBAF65-0588-4C74-BE4F-B2D90F616CBC}"/>
                </a:ext>
              </a:extLst>
            </p:cNvPr>
            <p:cNvSpPr/>
            <p:nvPr/>
          </p:nvSpPr>
          <p:spPr>
            <a:xfrm>
              <a:off x="2031999" y="4368800"/>
              <a:ext cx="4064000" cy="1016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1" name="TextBox 10">
              <a:extLst>
                <a:ext uri="{FF2B5EF4-FFF2-40B4-BE49-F238E27FC236}">
                  <a16:creationId xmlns:a16="http://schemas.microsoft.com/office/drawing/2014/main" id="{A29B1385-2B1F-4D21-A993-8E422C1C5834}"/>
                </a:ext>
              </a:extLst>
            </p:cNvPr>
            <p:cNvSpPr txBox="1"/>
            <p:nvPr/>
          </p:nvSpPr>
          <p:spPr>
            <a:xfrm>
              <a:off x="1821541" y="4234713"/>
              <a:ext cx="4064000" cy="10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CA" sz="2800" kern="1200" dirty="0"/>
                <a:t>Fee</a:t>
              </a:r>
              <a:r>
                <a:rPr lang="en-CA" sz="2800" dirty="0"/>
                <a:t>ds</a:t>
              </a:r>
              <a:endParaRPr lang="en-US" sz="2800" kern="1200" dirty="0"/>
            </a:p>
          </p:txBody>
        </p:sp>
      </p:grpSp>
      <p:grpSp>
        <p:nvGrpSpPr>
          <p:cNvPr id="12" name="Group 11">
            <a:extLst>
              <a:ext uri="{FF2B5EF4-FFF2-40B4-BE49-F238E27FC236}">
                <a16:creationId xmlns:a16="http://schemas.microsoft.com/office/drawing/2014/main" id="{5CE8C37F-DD78-4667-B184-BF76DA73B417}"/>
              </a:ext>
            </a:extLst>
          </p:cNvPr>
          <p:cNvGrpSpPr/>
          <p:nvPr/>
        </p:nvGrpSpPr>
        <p:grpSpPr>
          <a:xfrm>
            <a:off x="2768257" y="175029"/>
            <a:ext cx="1524000" cy="1524000"/>
            <a:chOff x="2392429" y="722081"/>
            <a:chExt cx="1524000" cy="1524000"/>
          </a:xfrm>
        </p:grpSpPr>
        <p:sp>
          <p:nvSpPr>
            <p:cNvPr id="13" name="Oval 12">
              <a:extLst>
                <a:ext uri="{FF2B5EF4-FFF2-40B4-BE49-F238E27FC236}">
                  <a16:creationId xmlns:a16="http://schemas.microsoft.com/office/drawing/2014/main" id="{9EE4A7E4-0C64-44BB-9B60-BF4676C8362D}"/>
                </a:ext>
              </a:extLst>
            </p:cNvPr>
            <p:cNvSpPr/>
            <p:nvPr/>
          </p:nvSpPr>
          <p:spPr>
            <a:xfrm>
              <a:off x="2392429" y="722081"/>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D2670301-6CE9-44F0-A9B6-D00998431ED8}"/>
                </a:ext>
              </a:extLst>
            </p:cNvPr>
            <p:cNvSpPr txBox="1"/>
            <p:nvPr/>
          </p:nvSpPr>
          <p:spPr>
            <a:xfrm>
              <a:off x="2615614" y="945266"/>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400" dirty="0"/>
                <a:t>Fedora:29</a:t>
              </a:r>
              <a:endParaRPr lang="en-US" sz="1400" kern="1200" dirty="0"/>
            </a:p>
          </p:txBody>
        </p:sp>
      </p:grpSp>
      <p:grpSp>
        <p:nvGrpSpPr>
          <p:cNvPr id="15" name="Group 14">
            <a:extLst>
              <a:ext uri="{FF2B5EF4-FFF2-40B4-BE49-F238E27FC236}">
                <a16:creationId xmlns:a16="http://schemas.microsoft.com/office/drawing/2014/main" id="{69A7513C-F24B-41F8-B6D9-EBD18D0B1497}"/>
              </a:ext>
            </a:extLst>
          </p:cNvPr>
          <p:cNvGrpSpPr/>
          <p:nvPr/>
        </p:nvGrpSpPr>
        <p:grpSpPr>
          <a:xfrm>
            <a:off x="5397518" y="4424440"/>
            <a:ext cx="4274457" cy="1016000"/>
            <a:chOff x="1821542" y="4368800"/>
            <a:chExt cx="4274457" cy="1016000"/>
          </a:xfrm>
        </p:grpSpPr>
        <p:sp>
          <p:nvSpPr>
            <p:cNvPr id="16" name="Rectangle 15">
              <a:extLst>
                <a:ext uri="{FF2B5EF4-FFF2-40B4-BE49-F238E27FC236}">
                  <a16:creationId xmlns:a16="http://schemas.microsoft.com/office/drawing/2014/main" id="{A1EDAE1C-D430-480D-A53A-70058B9C7B09}"/>
                </a:ext>
              </a:extLst>
            </p:cNvPr>
            <p:cNvSpPr/>
            <p:nvPr/>
          </p:nvSpPr>
          <p:spPr>
            <a:xfrm>
              <a:off x="2031999" y="4368800"/>
              <a:ext cx="4064000" cy="1016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7" name="TextBox 16">
              <a:extLst>
                <a:ext uri="{FF2B5EF4-FFF2-40B4-BE49-F238E27FC236}">
                  <a16:creationId xmlns:a16="http://schemas.microsoft.com/office/drawing/2014/main" id="{7D38A81B-3426-48B5-BB3E-9B59073B280C}"/>
                </a:ext>
              </a:extLst>
            </p:cNvPr>
            <p:cNvSpPr txBox="1"/>
            <p:nvPr/>
          </p:nvSpPr>
          <p:spPr>
            <a:xfrm>
              <a:off x="1821542" y="4368800"/>
              <a:ext cx="4064000" cy="1016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CA" sz="2800" dirty="0"/>
                <a:t>Manual judging</a:t>
              </a:r>
              <a:endParaRPr lang="en-US" sz="2800" kern="1200" dirty="0"/>
            </a:p>
          </p:txBody>
        </p:sp>
      </p:grpSp>
      <p:sp>
        <p:nvSpPr>
          <p:cNvPr id="18" name="Arrow: Down 17">
            <a:extLst>
              <a:ext uri="{FF2B5EF4-FFF2-40B4-BE49-F238E27FC236}">
                <a16:creationId xmlns:a16="http://schemas.microsoft.com/office/drawing/2014/main" id="{2619679F-EF27-4A83-92A9-3552744D0F77}"/>
              </a:ext>
            </a:extLst>
          </p:cNvPr>
          <p:cNvSpPr/>
          <p:nvPr/>
        </p:nvSpPr>
        <p:spPr>
          <a:xfrm>
            <a:off x="7112622" y="3727668"/>
            <a:ext cx="423335" cy="925286"/>
          </a:xfrm>
          <a:prstGeom prst="downArrow">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176864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773AA3C-8B9C-4D8D-9ACB-87CD259395F8}"/>
              </a:ext>
            </a:extLst>
          </p:cNvPr>
          <p:cNvSpPr txBox="1">
            <a:spLocks/>
          </p:cNvSpPr>
          <p:nvPr/>
        </p:nvSpPr>
        <p:spPr>
          <a:xfrm>
            <a:off x="5505087" y="2834640"/>
            <a:ext cx="5738728" cy="402336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17220" lvl="1" indent="-342900">
              <a:buClrTx/>
              <a:buFont typeface="Wingdings" panose="05000000000000000000" pitchFamily="2" charset="2"/>
              <a:buChar char="§"/>
            </a:pPr>
            <a:r>
              <a:rPr lang="en-US" sz="2400" b="1" dirty="0">
                <a:solidFill>
                  <a:schemeClr val="tx1"/>
                </a:solidFill>
              </a:rPr>
              <a:t>91 manually-judged Debian vulns</a:t>
            </a:r>
          </a:p>
          <a:p>
            <a:pPr marL="617220" lvl="1" indent="-342900">
              <a:buClrTx/>
              <a:buFont typeface="Wingdings" panose="05000000000000000000" pitchFamily="2" charset="2"/>
              <a:buChar char="§"/>
            </a:pPr>
            <a:r>
              <a:rPr lang="en-US" sz="2400" b="1" dirty="0">
                <a:solidFill>
                  <a:schemeClr val="tx1"/>
                </a:solidFill>
              </a:rPr>
              <a:t>71 manually-judged Ubuntu vulns</a:t>
            </a:r>
          </a:p>
          <a:p>
            <a:pPr marL="617220" lvl="1" indent="-342900">
              <a:buClrTx/>
              <a:buFont typeface="Wingdings" panose="05000000000000000000" pitchFamily="2" charset="2"/>
              <a:buChar char="§"/>
            </a:pPr>
            <a:r>
              <a:rPr lang="en-US" sz="2400" b="1" dirty="0">
                <a:solidFill>
                  <a:schemeClr val="tx1"/>
                </a:solidFill>
              </a:rPr>
              <a:t>10 manually-judged Alpine vulns</a:t>
            </a:r>
          </a:p>
          <a:p>
            <a:pPr marL="560070" lvl="1" indent="-285750"/>
            <a:endParaRPr lang="en-US" dirty="0"/>
          </a:p>
        </p:txBody>
      </p:sp>
      <p:graphicFrame>
        <p:nvGraphicFramePr>
          <p:cNvPr id="11" name="Diagram 10">
            <a:extLst>
              <a:ext uri="{FF2B5EF4-FFF2-40B4-BE49-F238E27FC236}">
                <a16:creationId xmlns:a16="http://schemas.microsoft.com/office/drawing/2014/main" id="{702DF1F6-D664-4BD4-8929-D69506E21365}"/>
              </a:ext>
            </a:extLst>
          </p:cNvPr>
          <p:cNvGraphicFramePr/>
          <p:nvPr>
            <p:extLst>
              <p:ext uri="{D42A27DB-BD31-4B8C-83A1-F6EECF244321}">
                <p14:modId xmlns:p14="http://schemas.microsoft.com/office/powerpoint/2010/main" val="1257509275"/>
              </p:ext>
            </p:extLst>
          </p:nvPr>
        </p:nvGraphicFramePr>
        <p:xfrm>
          <a:off x="0" y="1362791"/>
          <a:ext cx="6741610" cy="4506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2" name="Group 11">
            <a:extLst>
              <a:ext uri="{FF2B5EF4-FFF2-40B4-BE49-F238E27FC236}">
                <a16:creationId xmlns:a16="http://schemas.microsoft.com/office/drawing/2014/main" id="{7DF95EBA-C4E6-4A96-BF30-A2FE2BFC1230}"/>
              </a:ext>
            </a:extLst>
          </p:cNvPr>
          <p:cNvGrpSpPr/>
          <p:nvPr/>
        </p:nvGrpSpPr>
        <p:grpSpPr>
          <a:xfrm>
            <a:off x="2626434" y="729092"/>
            <a:ext cx="1264052" cy="1267398"/>
            <a:chOff x="2392429" y="722081"/>
            <a:chExt cx="1524000" cy="1524000"/>
          </a:xfrm>
        </p:grpSpPr>
        <p:sp>
          <p:nvSpPr>
            <p:cNvPr id="13" name="Oval 12">
              <a:extLst>
                <a:ext uri="{FF2B5EF4-FFF2-40B4-BE49-F238E27FC236}">
                  <a16:creationId xmlns:a16="http://schemas.microsoft.com/office/drawing/2014/main" id="{4C854AEF-7E80-4D96-82BD-FB66BA03275A}"/>
                </a:ext>
              </a:extLst>
            </p:cNvPr>
            <p:cNvSpPr/>
            <p:nvPr/>
          </p:nvSpPr>
          <p:spPr>
            <a:xfrm>
              <a:off x="2392429" y="722081"/>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Oval 4">
              <a:extLst>
                <a:ext uri="{FF2B5EF4-FFF2-40B4-BE49-F238E27FC236}">
                  <a16:creationId xmlns:a16="http://schemas.microsoft.com/office/drawing/2014/main" id="{E2232C23-74F2-4C28-9CA1-BB05069E85F1}"/>
                </a:ext>
              </a:extLst>
            </p:cNvPr>
            <p:cNvSpPr txBox="1"/>
            <p:nvPr/>
          </p:nvSpPr>
          <p:spPr>
            <a:xfrm>
              <a:off x="2615614" y="945266"/>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200" kern="1200" dirty="0"/>
                <a:t>CentOS:7.7.1908</a:t>
              </a:r>
              <a:endParaRPr lang="en-US" sz="1200" kern="1200" dirty="0"/>
            </a:p>
          </p:txBody>
        </p:sp>
      </p:grpSp>
      <p:grpSp>
        <p:nvGrpSpPr>
          <p:cNvPr id="16" name="Group 15">
            <a:extLst>
              <a:ext uri="{FF2B5EF4-FFF2-40B4-BE49-F238E27FC236}">
                <a16:creationId xmlns:a16="http://schemas.microsoft.com/office/drawing/2014/main" id="{E3A15E36-DD4C-4EE1-BF05-A0B238EF832E}"/>
              </a:ext>
            </a:extLst>
          </p:cNvPr>
          <p:cNvGrpSpPr/>
          <p:nvPr/>
        </p:nvGrpSpPr>
        <p:grpSpPr>
          <a:xfrm>
            <a:off x="1446652" y="1005713"/>
            <a:ext cx="1264052" cy="1267398"/>
            <a:chOff x="2392429" y="722081"/>
            <a:chExt cx="1524000" cy="1524000"/>
          </a:xfrm>
        </p:grpSpPr>
        <p:sp>
          <p:nvSpPr>
            <p:cNvPr id="17" name="Oval 16">
              <a:extLst>
                <a:ext uri="{FF2B5EF4-FFF2-40B4-BE49-F238E27FC236}">
                  <a16:creationId xmlns:a16="http://schemas.microsoft.com/office/drawing/2014/main" id="{E45DE419-7FFF-4325-95A3-7FDD84D15B7F}"/>
                </a:ext>
              </a:extLst>
            </p:cNvPr>
            <p:cNvSpPr/>
            <p:nvPr/>
          </p:nvSpPr>
          <p:spPr>
            <a:xfrm>
              <a:off x="2392429" y="722081"/>
              <a:ext cx="1524000" cy="152400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4">
              <a:extLst>
                <a:ext uri="{FF2B5EF4-FFF2-40B4-BE49-F238E27FC236}">
                  <a16:creationId xmlns:a16="http://schemas.microsoft.com/office/drawing/2014/main" id="{64E3BD80-21C6-4A89-83B9-21FE7C2236E1}"/>
                </a:ext>
              </a:extLst>
            </p:cNvPr>
            <p:cNvSpPr txBox="1"/>
            <p:nvPr/>
          </p:nvSpPr>
          <p:spPr>
            <a:xfrm>
              <a:off x="2615614" y="945266"/>
              <a:ext cx="1077630" cy="10776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CA" sz="1200" dirty="0"/>
                <a:t>Fedora:29</a:t>
              </a:r>
              <a:endParaRPr lang="en-US" sz="1200" kern="1200" dirty="0"/>
            </a:p>
          </p:txBody>
        </p:sp>
      </p:grpSp>
    </p:spTree>
    <p:extLst>
      <p:ext uri="{BB962C8B-B14F-4D97-AF65-F5344CB8AC3E}">
        <p14:creationId xmlns:p14="http://schemas.microsoft.com/office/powerpoint/2010/main" val="342071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9F2A2C-233A-47CC-B403-6B179C3FD117}"/>
              </a:ext>
            </a:extLst>
          </p:cNvPr>
          <p:cNvSpPr>
            <a:spLocks noGrp="1"/>
          </p:cNvSpPr>
          <p:nvPr>
            <p:ph type="body" sz="quarter" idx="10"/>
          </p:nvPr>
        </p:nvSpPr>
        <p:spPr>
          <a:xfrm>
            <a:off x="618413" y="1423955"/>
            <a:ext cx="10960636" cy="4880592"/>
          </a:xfrm>
        </p:spPr>
        <p:txBody>
          <a:bodyPr/>
          <a:lstStyle/>
          <a:p>
            <a:r>
              <a:rPr lang="en-CA" dirty="0"/>
              <a:t>TP –</a:t>
            </a:r>
            <a:r>
              <a:rPr lang="en-US" dirty="0"/>
              <a:t>simple cases where vulnerability is clearly applicable</a:t>
            </a:r>
          </a:p>
          <a:p>
            <a:pPr lvl="1"/>
            <a:r>
              <a:rPr lang="en-US" sz="2000" dirty="0"/>
              <a:t>Recently-found</a:t>
            </a:r>
          </a:p>
          <a:p>
            <a:pPr lvl="1"/>
            <a:r>
              <a:rPr lang="en-US" sz="2000" dirty="0"/>
              <a:t>Triaged as unimportant</a:t>
            </a:r>
          </a:p>
          <a:p>
            <a:pPr lvl="1"/>
            <a:endParaRPr lang="en-CA" dirty="0"/>
          </a:p>
          <a:p>
            <a:r>
              <a:rPr lang="en-US" dirty="0"/>
              <a:t>FP – vulnerability is clearly not applicable</a:t>
            </a:r>
          </a:p>
          <a:p>
            <a:pPr lvl="1"/>
            <a:r>
              <a:rPr lang="en-US" sz="2000" dirty="0"/>
              <a:t>Backport Patches</a:t>
            </a:r>
          </a:p>
          <a:p>
            <a:pPr lvl="1"/>
            <a:endParaRPr lang="en-US" sz="2000" dirty="0"/>
          </a:p>
          <a:p>
            <a:pPr lvl="1"/>
            <a:endParaRPr lang="en-US" sz="2000" dirty="0"/>
          </a:p>
          <a:p>
            <a:pPr lvl="1"/>
            <a:r>
              <a:rPr lang="en-US" sz="2000" dirty="0"/>
              <a:t>Non-functional packages</a:t>
            </a:r>
          </a:p>
          <a:p>
            <a:pPr lvl="1"/>
            <a:r>
              <a:rPr lang="en-US" sz="2000" dirty="0"/>
              <a:t>Kernel vulns</a:t>
            </a:r>
          </a:p>
          <a:p>
            <a:endParaRPr lang="en-US" dirty="0"/>
          </a:p>
          <a:p>
            <a:r>
              <a:rPr lang="en-US" dirty="0"/>
              <a:t>But what if there is something in the middle?</a:t>
            </a:r>
          </a:p>
        </p:txBody>
      </p:sp>
      <p:sp>
        <p:nvSpPr>
          <p:cNvPr id="3" name="Title 2">
            <a:extLst>
              <a:ext uri="{FF2B5EF4-FFF2-40B4-BE49-F238E27FC236}">
                <a16:creationId xmlns:a16="http://schemas.microsoft.com/office/drawing/2014/main" id="{5E71C2B0-B447-4E09-991A-A09516A48A17}"/>
              </a:ext>
            </a:extLst>
          </p:cNvPr>
          <p:cNvSpPr>
            <a:spLocks noGrp="1"/>
          </p:cNvSpPr>
          <p:nvPr>
            <p:ph type="title"/>
          </p:nvPr>
        </p:nvSpPr>
        <p:spPr/>
        <p:txBody>
          <a:bodyPr/>
          <a:lstStyle/>
          <a:p>
            <a:r>
              <a:rPr lang="en-CA" b="1" dirty="0">
                <a:solidFill>
                  <a:schemeClr val="tx1"/>
                </a:solidFill>
              </a:rPr>
              <a:t>Applicability Classes</a:t>
            </a:r>
            <a:endParaRPr lang="en-US" b="1" dirty="0">
              <a:solidFill>
                <a:schemeClr val="tx1"/>
              </a:solidFill>
            </a:endParaRPr>
          </a:p>
        </p:txBody>
      </p:sp>
      <p:sp>
        <p:nvSpPr>
          <p:cNvPr id="4" name="Rectangle 3">
            <a:extLst>
              <a:ext uri="{FF2B5EF4-FFF2-40B4-BE49-F238E27FC236}">
                <a16:creationId xmlns:a16="http://schemas.microsoft.com/office/drawing/2014/main" id="{EF3074D2-E425-441F-BACA-D12F26CDA577}"/>
              </a:ext>
            </a:extLst>
          </p:cNvPr>
          <p:cNvSpPr/>
          <p:nvPr/>
        </p:nvSpPr>
        <p:spPr>
          <a:xfrm>
            <a:off x="9606382" y="3244333"/>
            <a:ext cx="1967205"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3">
                  <a:extLst>
                    <a:ext uri="{A12FA001-AC4F-418D-AE19-62706E023703}">
                      <ahyp:hlinkClr xmlns:ahyp="http://schemas.microsoft.com/office/drawing/2018/hyperlinkcolor" val="tx"/>
                    </a:ext>
                  </a:extLst>
                </a:hlinkClick>
              </a:rPr>
              <a:t>CVE-2018-20679</a:t>
            </a:r>
            <a:endParaRPr lang="en-US" dirty="0">
              <a:solidFill>
                <a:schemeClr val="dk1"/>
              </a:solidFill>
            </a:endParaRPr>
          </a:p>
        </p:txBody>
      </p:sp>
      <p:sp>
        <p:nvSpPr>
          <p:cNvPr id="5" name="Rectangle 4">
            <a:extLst>
              <a:ext uri="{FF2B5EF4-FFF2-40B4-BE49-F238E27FC236}">
                <a16:creationId xmlns:a16="http://schemas.microsoft.com/office/drawing/2014/main" id="{301B5FB8-EA05-4015-8AF4-05AF7A48B972}"/>
              </a:ext>
            </a:extLst>
          </p:cNvPr>
          <p:cNvSpPr/>
          <p:nvPr/>
        </p:nvSpPr>
        <p:spPr>
          <a:xfrm>
            <a:off x="7666914" y="4811546"/>
            <a:ext cx="3915486"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4">
                  <a:extLst>
                    <a:ext uri="{A12FA001-AC4F-418D-AE19-62706E023703}">
                      <ahyp:hlinkClr xmlns:ahyp="http://schemas.microsoft.com/office/drawing/2018/hyperlinkcolor" val="tx"/>
                    </a:ext>
                  </a:extLst>
                </a:hlinkClick>
              </a:rPr>
              <a:t>CVE-2020-10751</a:t>
            </a:r>
            <a:r>
              <a:rPr lang="en-US" dirty="0">
                <a:solidFill>
                  <a:schemeClr val="dk1"/>
                </a:solidFill>
              </a:rPr>
              <a:t> in </a:t>
            </a:r>
            <a:r>
              <a:rPr lang="en-US" dirty="0"/>
              <a:t>libselinux.so.1 </a:t>
            </a:r>
            <a:endParaRPr lang="en-US" dirty="0">
              <a:solidFill>
                <a:schemeClr val="dk1"/>
              </a:solidFill>
            </a:endParaRPr>
          </a:p>
        </p:txBody>
      </p:sp>
      <p:pic>
        <p:nvPicPr>
          <p:cNvPr id="7" name="Picture 6" descr="A screenshot of a cell phone&#10;&#10;Description automatically generated">
            <a:extLst>
              <a:ext uri="{FF2B5EF4-FFF2-40B4-BE49-F238E27FC236}">
                <a16:creationId xmlns:a16="http://schemas.microsoft.com/office/drawing/2014/main" id="{7E0F469B-CFDE-49A0-811A-E7F88CCF68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510" y="3233328"/>
            <a:ext cx="2080440" cy="1143099"/>
          </a:xfrm>
          <a:prstGeom prst="rect">
            <a:avLst/>
          </a:prstGeom>
          <a:ln>
            <a:solidFill>
              <a:schemeClr val="accent1"/>
            </a:solidFill>
          </a:ln>
        </p:spPr>
      </p:pic>
    </p:spTree>
    <p:extLst>
      <p:ext uri="{BB962C8B-B14F-4D97-AF65-F5344CB8AC3E}">
        <p14:creationId xmlns:p14="http://schemas.microsoft.com/office/powerpoint/2010/main" val="89668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9F2A2C-233A-47CC-B403-6B179C3FD117}"/>
              </a:ext>
            </a:extLst>
          </p:cNvPr>
          <p:cNvSpPr>
            <a:spLocks noGrp="1"/>
          </p:cNvSpPr>
          <p:nvPr>
            <p:ph type="body" sz="quarter" idx="10"/>
          </p:nvPr>
        </p:nvSpPr>
        <p:spPr>
          <a:xfrm>
            <a:off x="618413" y="1423955"/>
            <a:ext cx="10960636" cy="4880592"/>
          </a:xfrm>
        </p:spPr>
        <p:txBody>
          <a:bodyPr/>
          <a:lstStyle/>
          <a:p>
            <a:r>
              <a:rPr lang="en-CA" dirty="0"/>
              <a:t>I = Inconclusive</a:t>
            </a:r>
          </a:p>
          <a:p>
            <a:pPr lvl="1"/>
            <a:r>
              <a:rPr lang="en-CA" sz="2000" dirty="0"/>
              <a:t>Untriaged</a:t>
            </a:r>
          </a:p>
          <a:p>
            <a:pPr lvl="1"/>
            <a:endParaRPr lang="en-CA" sz="2000" dirty="0"/>
          </a:p>
          <a:p>
            <a:pPr lvl="1"/>
            <a:endParaRPr lang="en-CA" sz="2000" dirty="0"/>
          </a:p>
          <a:p>
            <a:pPr lvl="1"/>
            <a:r>
              <a:rPr lang="en-CA" sz="2000" dirty="0"/>
              <a:t>Environmental – build arguments, usage pattern etc.</a:t>
            </a:r>
          </a:p>
          <a:p>
            <a:pPr lvl="1"/>
            <a:endParaRPr lang="en-CA" sz="2000" dirty="0"/>
          </a:p>
          <a:p>
            <a:pPr lvl="1"/>
            <a:endParaRPr lang="en-CA" sz="2000" dirty="0"/>
          </a:p>
          <a:p>
            <a:pPr lvl="1"/>
            <a:r>
              <a:rPr lang="en-CA" sz="2000" dirty="0"/>
              <a:t>Invalidated by comments</a:t>
            </a:r>
          </a:p>
          <a:p>
            <a:pPr lvl="1"/>
            <a:endParaRPr lang="en-CA" sz="2000" dirty="0"/>
          </a:p>
          <a:p>
            <a:pPr lvl="1"/>
            <a:endParaRPr lang="en-CA" sz="2000" dirty="0"/>
          </a:p>
          <a:p>
            <a:pPr lvl="1"/>
            <a:r>
              <a:rPr lang="en-CA" sz="2000" dirty="0"/>
              <a:t>Future unclear</a:t>
            </a:r>
          </a:p>
          <a:p>
            <a:pPr lvl="1"/>
            <a:endParaRPr lang="en-CA" dirty="0"/>
          </a:p>
        </p:txBody>
      </p:sp>
      <p:sp>
        <p:nvSpPr>
          <p:cNvPr id="3" name="Title 2">
            <a:extLst>
              <a:ext uri="{FF2B5EF4-FFF2-40B4-BE49-F238E27FC236}">
                <a16:creationId xmlns:a16="http://schemas.microsoft.com/office/drawing/2014/main" id="{5E71C2B0-B447-4E09-991A-A09516A48A17}"/>
              </a:ext>
            </a:extLst>
          </p:cNvPr>
          <p:cNvSpPr>
            <a:spLocks noGrp="1"/>
          </p:cNvSpPr>
          <p:nvPr>
            <p:ph type="title"/>
          </p:nvPr>
        </p:nvSpPr>
        <p:spPr/>
        <p:txBody>
          <a:bodyPr/>
          <a:lstStyle/>
          <a:p>
            <a:r>
              <a:rPr lang="en-CA" b="1" dirty="0">
                <a:solidFill>
                  <a:schemeClr val="tx1"/>
                </a:solidFill>
              </a:rPr>
              <a:t>Applicability Classes</a:t>
            </a:r>
            <a:endParaRPr lang="en-US" b="1" dirty="0">
              <a:solidFill>
                <a:schemeClr val="tx1"/>
              </a:solidFill>
            </a:endParaRPr>
          </a:p>
        </p:txBody>
      </p:sp>
      <p:sp>
        <p:nvSpPr>
          <p:cNvPr id="4" name="Rectangle 3">
            <a:extLst>
              <a:ext uri="{FF2B5EF4-FFF2-40B4-BE49-F238E27FC236}">
                <a16:creationId xmlns:a16="http://schemas.microsoft.com/office/drawing/2014/main" id="{3741D03B-55B3-4E5F-BB64-3E677246D4C8}"/>
              </a:ext>
            </a:extLst>
          </p:cNvPr>
          <p:cNvSpPr/>
          <p:nvPr/>
        </p:nvSpPr>
        <p:spPr>
          <a:xfrm>
            <a:off x="9349899" y="4124648"/>
            <a:ext cx="2223686"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3">
                  <a:extLst>
                    <a:ext uri="{A12FA001-AC4F-418D-AE19-62706E023703}">
                      <ahyp:hlinkClr xmlns:ahyp="http://schemas.microsoft.com/office/drawing/2018/hyperlinkcolor" val="tx"/>
                    </a:ext>
                  </a:extLst>
                </a:hlinkClick>
              </a:rPr>
              <a:t>CVE-2018-1000654</a:t>
            </a:r>
            <a:endParaRPr lang="en-US" dirty="0">
              <a:solidFill>
                <a:schemeClr val="dk1"/>
              </a:solidFill>
            </a:endParaRPr>
          </a:p>
        </p:txBody>
      </p:sp>
      <p:sp>
        <p:nvSpPr>
          <p:cNvPr id="5" name="Rectangle 4">
            <a:extLst>
              <a:ext uri="{FF2B5EF4-FFF2-40B4-BE49-F238E27FC236}">
                <a16:creationId xmlns:a16="http://schemas.microsoft.com/office/drawing/2014/main" id="{C40DEFE0-D0B3-4415-B12B-0E6C14C4E895}"/>
              </a:ext>
            </a:extLst>
          </p:cNvPr>
          <p:cNvSpPr/>
          <p:nvPr/>
        </p:nvSpPr>
        <p:spPr>
          <a:xfrm>
            <a:off x="7349353" y="1826715"/>
            <a:ext cx="4224233" cy="369332"/>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4">
                  <a:extLst>
                    <a:ext uri="{A12FA001-AC4F-418D-AE19-62706E023703}">
                      <ahyp:hlinkClr xmlns:ahyp="http://schemas.microsoft.com/office/drawing/2018/hyperlinkcolor" val="tx"/>
                    </a:ext>
                  </a:extLst>
                </a:hlinkClick>
              </a:rPr>
              <a:t>CVE-2020-13776</a:t>
            </a:r>
            <a:r>
              <a:rPr lang="en-US" dirty="0">
                <a:solidFill>
                  <a:schemeClr val="dk1"/>
                </a:solidFill>
              </a:rPr>
              <a:t> (updated on June 24)</a:t>
            </a:r>
          </a:p>
        </p:txBody>
      </p:sp>
      <p:sp>
        <p:nvSpPr>
          <p:cNvPr id="6" name="Rectangle 5">
            <a:extLst>
              <a:ext uri="{FF2B5EF4-FFF2-40B4-BE49-F238E27FC236}">
                <a16:creationId xmlns:a16="http://schemas.microsoft.com/office/drawing/2014/main" id="{20206AE7-87D6-4766-9BF0-366CA6BCAA1E}"/>
              </a:ext>
            </a:extLst>
          </p:cNvPr>
          <p:cNvSpPr/>
          <p:nvPr/>
        </p:nvSpPr>
        <p:spPr>
          <a:xfrm>
            <a:off x="9606380" y="5249379"/>
            <a:ext cx="1967205"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5">
                  <a:extLst>
                    <a:ext uri="{A12FA001-AC4F-418D-AE19-62706E023703}">
                      <ahyp:hlinkClr xmlns:ahyp="http://schemas.microsoft.com/office/drawing/2018/hyperlinkcolor" val="tx"/>
                    </a:ext>
                  </a:extLst>
                </a:hlinkClick>
              </a:rPr>
              <a:t>CVE-2019-13050</a:t>
            </a:r>
            <a:endParaRPr lang="en-US" dirty="0">
              <a:solidFill>
                <a:schemeClr val="dk1"/>
              </a:solidFill>
            </a:endParaRPr>
          </a:p>
        </p:txBody>
      </p:sp>
      <p:sp>
        <p:nvSpPr>
          <p:cNvPr id="7" name="Rectangle 6">
            <a:extLst>
              <a:ext uri="{FF2B5EF4-FFF2-40B4-BE49-F238E27FC236}">
                <a16:creationId xmlns:a16="http://schemas.microsoft.com/office/drawing/2014/main" id="{E75CF458-6675-4921-9EB4-6A08843B69D0}"/>
              </a:ext>
            </a:extLst>
          </p:cNvPr>
          <p:cNvSpPr/>
          <p:nvPr/>
        </p:nvSpPr>
        <p:spPr>
          <a:xfrm>
            <a:off x="9615195" y="2969890"/>
            <a:ext cx="1967205"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dk1"/>
                </a:solidFill>
                <a:hlinkClick r:id="rId6"/>
              </a:rPr>
              <a:t>CVE-2019-20838</a:t>
            </a:r>
            <a:endParaRPr lang="en-US" dirty="0">
              <a:solidFill>
                <a:schemeClr val="dk1"/>
              </a:solidFill>
            </a:endParaRPr>
          </a:p>
        </p:txBody>
      </p:sp>
      <p:pic>
        <p:nvPicPr>
          <p:cNvPr id="12" name="Picture 11" descr="A screenshot of a cell phone&#10;&#10;Description automatically generated">
            <a:extLst>
              <a:ext uri="{FF2B5EF4-FFF2-40B4-BE49-F238E27FC236}">
                <a16:creationId xmlns:a16="http://schemas.microsoft.com/office/drawing/2014/main" id="{AE55E3A9-039D-4F40-B64B-C1622293CC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18466" y="1773100"/>
            <a:ext cx="3048264" cy="845893"/>
          </a:xfrm>
          <a:prstGeom prst="rect">
            <a:avLst/>
          </a:prstGeom>
          <a:ln>
            <a:solidFill>
              <a:schemeClr val="accent1"/>
            </a:solidFill>
          </a:ln>
        </p:spPr>
      </p:pic>
      <p:pic>
        <p:nvPicPr>
          <p:cNvPr id="14" name="Picture 13" descr="A picture containing bird&#10;&#10;Description automatically generated">
            <a:extLst>
              <a:ext uri="{FF2B5EF4-FFF2-40B4-BE49-F238E27FC236}">
                <a16:creationId xmlns:a16="http://schemas.microsoft.com/office/drawing/2014/main" id="{E4686AFF-CA94-448F-983B-448AA8CB2E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51150" y="3311390"/>
            <a:ext cx="3231160" cy="952583"/>
          </a:xfrm>
          <a:prstGeom prst="rect">
            <a:avLst/>
          </a:prstGeom>
          <a:ln>
            <a:solidFill>
              <a:schemeClr val="accent1"/>
            </a:solidFill>
          </a:ln>
        </p:spPr>
      </p:pic>
      <p:pic>
        <p:nvPicPr>
          <p:cNvPr id="16" name="Picture 15" descr="A picture containing bird&#10;&#10;Description automatically generated">
            <a:extLst>
              <a:ext uri="{FF2B5EF4-FFF2-40B4-BE49-F238E27FC236}">
                <a16:creationId xmlns:a16="http://schemas.microsoft.com/office/drawing/2014/main" id="{137D58F1-D0BB-40E1-AEB8-202B13F02E0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18466" y="5450307"/>
            <a:ext cx="4465707" cy="701101"/>
          </a:xfrm>
          <a:prstGeom prst="rect">
            <a:avLst/>
          </a:prstGeom>
          <a:ln>
            <a:solidFill>
              <a:schemeClr val="accent1"/>
            </a:solidFill>
          </a:ln>
        </p:spPr>
      </p:pic>
      <p:pic>
        <p:nvPicPr>
          <p:cNvPr id="18" name="Picture 17" descr="A screenshot of a cell phone&#10;&#10;Description automatically generated">
            <a:extLst>
              <a:ext uri="{FF2B5EF4-FFF2-40B4-BE49-F238E27FC236}">
                <a16:creationId xmlns:a16="http://schemas.microsoft.com/office/drawing/2014/main" id="{A824C44C-96A3-485E-8B52-60C7AE1D185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93680" y="4407521"/>
            <a:ext cx="1562235" cy="899238"/>
          </a:xfrm>
          <a:prstGeom prst="rect">
            <a:avLst/>
          </a:prstGeom>
          <a:ln>
            <a:solidFill>
              <a:schemeClr val="accent1"/>
            </a:solidFill>
          </a:ln>
        </p:spPr>
      </p:pic>
    </p:spTree>
    <p:extLst>
      <p:ext uri="{BB962C8B-B14F-4D97-AF65-F5344CB8AC3E}">
        <p14:creationId xmlns:p14="http://schemas.microsoft.com/office/powerpoint/2010/main" val="341153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9F2A2C-233A-47CC-B403-6B179C3FD117}"/>
              </a:ext>
            </a:extLst>
          </p:cNvPr>
          <p:cNvSpPr>
            <a:spLocks noGrp="1"/>
          </p:cNvSpPr>
          <p:nvPr>
            <p:ph type="body" sz="quarter" idx="10"/>
          </p:nvPr>
        </p:nvSpPr>
        <p:spPr>
          <a:xfrm>
            <a:off x="618413" y="1423955"/>
            <a:ext cx="10960636" cy="4880592"/>
          </a:xfrm>
        </p:spPr>
        <p:txBody>
          <a:bodyPr/>
          <a:lstStyle/>
          <a:p>
            <a:r>
              <a:rPr lang="en-CA" dirty="0"/>
              <a:t>MM = </a:t>
            </a:r>
            <a:r>
              <a:rPr lang="en-US" dirty="0"/>
              <a:t>different </a:t>
            </a:r>
            <a:r>
              <a:rPr lang="en-CA" dirty="0"/>
              <a:t>feeds disagree on fixed or affected package versions</a:t>
            </a:r>
          </a:p>
          <a:p>
            <a:pPr marL="201168" lvl="1" indent="0">
              <a:buNone/>
            </a:pPr>
            <a:endParaRPr lang="en-US" dirty="0"/>
          </a:p>
          <a:p>
            <a:pPr marL="201168" lvl="1" indent="0">
              <a:buNone/>
            </a:pPr>
            <a:endParaRPr lang="en-US" dirty="0"/>
          </a:p>
          <a:p>
            <a:pPr marL="201168" lvl="1" indent="0">
              <a:buNone/>
            </a:pPr>
            <a:r>
              <a:rPr lang="en-US" dirty="0"/>
              <a:t> </a:t>
            </a:r>
          </a:p>
          <a:p>
            <a:endParaRPr lang="en-US" dirty="0"/>
          </a:p>
          <a:p>
            <a:endParaRPr lang="en-US" dirty="0"/>
          </a:p>
          <a:p>
            <a:r>
              <a:rPr lang="en-US" dirty="0"/>
              <a:t>D = disputed by maintainers</a:t>
            </a:r>
          </a:p>
        </p:txBody>
      </p:sp>
      <p:sp>
        <p:nvSpPr>
          <p:cNvPr id="3" name="Title 2">
            <a:extLst>
              <a:ext uri="{FF2B5EF4-FFF2-40B4-BE49-F238E27FC236}">
                <a16:creationId xmlns:a16="http://schemas.microsoft.com/office/drawing/2014/main" id="{5E71C2B0-B447-4E09-991A-A09516A48A17}"/>
              </a:ext>
            </a:extLst>
          </p:cNvPr>
          <p:cNvSpPr>
            <a:spLocks noGrp="1"/>
          </p:cNvSpPr>
          <p:nvPr>
            <p:ph type="title"/>
          </p:nvPr>
        </p:nvSpPr>
        <p:spPr/>
        <p:txBody>
          <a:bodyPr/>
          <a:lstStyle/>
          <a:p>
            <a:r>
              <a:rPr lang="en-CA" b="1" dirty="0">
                <a:solidFill>
                  <a:schemeClr val="tx1"/>
                </a:solidFill>
              </a:rPr>
              <a:t>Applicability Classes</a:t>
            </a:r>
            <a:endParaRPr lang="en-US" b="1" dirty="0">
              <a:solidFill>
                <a:schemeClr val="tx1"/>
              </a:solidFill>
            </a:endParaRPr>
          </a:p>
        </p:txBody>
      </p:sp>
      <p:sp>
        <p:nvSpPr>
          <p:cNvPr id="8" name="Rectangle 7">
            <a:extLst>
              <a:ext uri="{FF2B5EF4-FFF2-40B4-BE49-F238E27FC236}">
                <a16:creationId xmlns:a16="http://schemas.microsoft.com/office/drawing/2014/main" id="{37045EAE-D39D-4889-BD6B-9D1640AEE744}"/>
              </a:ext>
            </a:extLst>
          </p:cNvPr>
          <p:cNvSpPr/>
          <p:nvPr/>
        </p:nvSpPr>
        <p:spPr>
          <a:xfrm>
            <a:off x="3249249" y="1923557"/>
            <a:ext cx="2851158"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1"/>
            <a:r>
              <a:rPr lang="en-US" dirty="0">
                <a:hlinkClick r:id="rId3"/>
              </a:rPr>
              <a:t>CVE-2019-5188</a:t>
            </a:r>
            <a:endParaRPr lang="en-US" dirty="0">
              <a:solidFill>
                <a:schemeClr val="dk1"/>
              </a:solidFill>
            </a:endParaRPr>
          </a:p>
        </p:txBody>
      </p:sp>
      <p:sp>
        <p:nvSpPr>
          <p:cNvPr id="9" name="Rectangle 8">
            <a:extLst>
              <a:ext uri="{FF2B5EF4-FFF2-40B4-BE49-F238E27FC236}">
                <a16:creationId xmlns:a16="http://schemas.microsoft.com/office/drawing/2014/main" id="{5A71D9CE-A932-4CC4-875C-7F6FD0C5A5B7}"/>
              </a:ext>
            </a:extLst>
          </p:cNvPr>
          <p:cNvSpPr/>
          <p:nvPr/>
        </p:nvSpPr>
        <p:spPr>
          <a:xfrm>
            <a:off x="6096000" y="1923557"/>
            <a:ext cx="2851158"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1"/>
            <a:r>
              <a:rPr lang="en-US" dirty="0">
                <a:hlinkClick r:id="rId4"/>
              </a:rPr>
              <a:t>CVE-2016-10228</a:t>
            </a:r>
            <a:endParaRPr lang="en-CA" dirty="0">
              <a:solidFill>
                <a:schemeClr val="dk1"/>
              </a:solidFill>
            </a:endParaRPr>
          </a:p>
        </p:txBody>
      </p:sp>
      <p:sp>
        <p:nvSpPr>
          <p:cNvPr id="10" name="Rectangle 9">
            <a:extLst>
              <a:ext uri="{FF2B5EF4-FFF2-40B4-BE49-F238E27FC236}">
                <a16:creationId xmlns:a16="http://schemas.microsoft.com/office/drawing/2014/main" id="{2F958E2E-1B53-4829-A10B-142D4D7D9A70}"/>
              </a:ext>
            </a:extLst>
          </p:cNvPr>
          <p:cNvSpPr/>
          <p:nvPr/>
        </p:nvSpPr>
        <p:spPr>
          <a:xfrm>
            <a:off x="8850183" y="3429000"/>
            <a:ext cx="2723404" cy="369332"/>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1"/>
            <a:r>
              <a:rPr lang="en-US" dirty="0">
                <a:solidFill>
                  <a:schemeClr val="dk1"/>
                </a:solidFill>
                <a:hlinkClick r:id="rId5">
                  <a:extLst>
                    <a:ext uri="{A12FA001-AC4F-418D-AE19-62706E023703}">
                      <ahyp:hlinkClr xmlns:ahyp="http://schemas.microsoft.com/office/drawing/2018/hyperlinkcolor" val="tx"/>
                    </a:ext>
                  </a:extLst>
                </a:hlinkClick>
              </a:rPr>
              <a:t>CVE-2019-9192</a:t>
            </a:r>
            <a:endParaRPr lang="en-US" dirty="0">
              <a:solidFill>
                <a:schemeClr val="dk1"/>
              </a:solidFill>
            </a:endParaRPr>
          </a:p>
        </p:txBody>
      </p:sp>
      <p:pic>
        <p:nvPicPr>
          <p:cNvPr id="12" name="Picture 11" descr="A screenshot of a cell phone&#10;&#10;Description automatically generated">
            <a:extLst>
              <a:ext uri="{FF2B5EF4-FFF2-40B4-BE49-F238E27FC236}">
                <a16:creationId xmlns:a16="http://schemas.microsoft.com/office/drawing/2014/main" id="{805C7AED-BEBC-460F-AF0E-4BD114A316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37563" y="3429000"/>
            <a:ext cx="3391194" cy="784928"/>
          </a:xfrm>
          <a:prstGeom prst="rect">
            <a:avLst/>
          </a:prstGeom>
          <a:ln>
            <a:solidFill>
              <a:schemeClr val="accent1"/>
            </a:solidFill>
          </a:ln>
        </p:spPr>
      </p:pic>
    </p:spTree>
    <p:extLst>
      <p:ext uri="{BB962C8B-B14F-4D97-AF65-F5344CB8AC3E}">
        <p14:creationId xmlns:p14="http://schemas.microsoft.com/office/powerpoint/2010/main" val="381513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664B50D-6DBF-46C5-8AF0-CFBE4F1AE1B3}"/>
              </a:ext>
            </a:extLst>
          </p:cNvPr>
          <p:cNvSpPr txBox="1">
            <a:spLocks/>
          </p:cNvSpPr>
          <p:nvPr/>
        </p:nvSpPr>
        <p:spPr>
          <a:xfrm>
            <a:off x="1097280" y="793214"/>
            <a:ext cx="10058400" cy="50758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3200" dirty="0">
                <a:solidFill>
                  <a:schemeClr val="tx1"/>
                </a:solidFill>
              </a:rPr>
              <a:t>The truth is …</a:t>
            </a:r>
          </a:p>
          <a:p>
            <a:endParaRPr lang="en-CA" dirty="0"/>
          </a:p>
        </p:txBody>
      </p:sp>
      <p:sp>
        <p:nvSpPr>
          <p:cNvPr id="5" name="TextBox 4">
            <a:extLst>
              <a:ext uri="{FF2B5EF4-FFF2-40B4-BE49-F238E27FC236}">
                <a16:creationId xmlns:a16="http://schemas.microsoft.com/office/drawing/2014/main" id="{C2D45CD6-B67F-4B53-A088-E08D0CDA7F2D}"/>
              </a:ext>
            </a:extLst>
          </p:cNvPr>
          <p:cNvSpPr txBox="1"/>
          <p:nvPr/>
        </p:nvSpPr>
        <p:spPr>
          <a:xfrm>
            <a:off x="2708264" y="2544544"/>
            <a:ext cx="6273690" cy="646331"/>
          </a:xfrm>
          <a:prstGeom prst="rect">
            <a:avLst/>
          </a:prstGeom>
          <a:noFill/>
          <a:ln>
            <a:solidFill>
              <a:schemeClr val="accent2"/>
            </a:solidFill>
          </a:ln>
        </p:spPr>
        <p:txBody>
          <a:bodyPr wrap="square" rtlCol="0">
            <a:spAutoFit/>
          </a:bodyPr>
          <a:lstStyle/>
          <a:p>
            <a:r>
              <a:rPr lang="en-CA" dirty="0"/>
              <a:t>Many times, even when having all the information, scanners don’t know whether vulnerability is applicable or not</a:t>
            </a:r>
            <a:endParaRPr lang="en-US" dirty="0"/>
          </a:p>
        </p:txBody>
      </p:sp>
      <p:sp>
        <p:nvSpPr>
          <p:cNvPr id="6" name="Arrow: Down 5">
            <a:extLst>
              <a:ext uri="{FF2B5EF4-FFF2-40B4-BE49-F238E27FC236}">
                <a16:creationId xmlns:a16="http://schemas.microsoft.com/office/drawing/2014/main" id="{D42160F7-BDF4-40FA-926A-5705069B41A7}"/>
              </a:ext>
            </a:extLst>
          </p:cNvPr>
          <p:cNvSpPr/>
          <p:nvPr/>
        </p:nvSpPr>
        <p:spPr>
          <a:xfrm>
            <a:off x="5657850" y="3429000"/>
            <a:ext cx="43815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32DDF93-4D1B-4584-B9BB-D9FF1031FAC7}"/>
              </a:ext>
            </a:extLst>
          </p:cNvPr>
          <p:cNvSpPr txBox="1"/>
          <p:nvPr/>
        </p:nvSpPr>
        <p:spPr>
          <a:xfrm>
            <a:off x="2679688" y="4164097"/>
            <a:ext cx="6302265" cy="369332"/>
          </a:xfrm>
          <a:prstGeom prst="rect">
            <a:avLst/>
          </a:prstGeom>
          <a:noFill/>
          <a:ln>
            <a:solidFill>
              <a:schemeClr val="accent2"/>
            </a:solidFill>
          </a:ln>
        </p:spPr>
        <p:txBody>
          <a:bodyPr wrap="square" rtlCol="0">
            <a:spAutoFit/>
          </a:bodyPr>
          <a:lstStyle/>
          <a:p>
            <a:r>
              <a:rPr lang="en-CA" dirty="0"/>
              <a:t>The decision of what to do with I / MM / D is environmental</a:t>
            </a:r>
            <a:endParaRPr lang="en-US" dirty="0"/>
          </a:p>
        </p:txBody>
      </p:sp>
    </p:spTree>
    <p:extLst>
      <p:ext uri="{BB962C8B-B14F-4D97-AF65-F5344CB8AC3E}">
        <p14:creationId xmlns:p14="http://schemas.microsoft.com/office/powerpoint/2010/main" val="62868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664B50D-6DBF-46C5-8AF0-CFBE4F1AE1B3}"/>
              </a:ext>
            </a:extLst>
          </p:cNvPr>
          <p:cNvSpPr txBox="1">
            <a:spLocks/>
          </p:cNvSpPr>
          <p:nvPr/>
        </p:nvSpPr>
        <p:spPr>
          <a:xfrm>
            <a:off x="1097280" y="793214"/>
            <a:ext cx="10058400" cy="50758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3200" dirty="0">
                <a:solidFill>
                  <a:schemeClr val="tx1"/>
                </a:solidFill>
              </a:rPr>
              <a:t>Two benchmark modes:</a:t>
            </a:r>
          </a:p>
          <a:p>
            <a:endParaRPr lang="en-CA" dirty="0"/>
          </a:p>
          <a:p>
            <a:endParaRPr lang="en-CA" dirty="0"/>
          </a:p>
          <a:p>
            <a:r>
              <a:rPr lang="en-CA" dirty="0"/>
              <a:t>Paranoid: treat every problematic vuln as TP</a:t>
            </a:r>
          </a:p>
          <a:p>
            <a:endParaRPr lang="en-CA" dirty="0"/>
          </a:p>
          <a:p>
            <a:r>
              <a:rPr lang="en-CA" dirty="0"/>
              <a:t>Relaxed: treat every problematic vuln as FP</a:t>
            </a:r>
          </a:p>
        </p:txBody>
      </p:sp>
      <p:sp>
        <p:nvSpPr>
          <p:cNvPr id="5" name="TextBox 4">
            <a:extLst>
              <a:ext uri="{FF2B5EF4-FFF2-40B4-BE49-F238E27FC236}">
                <a16:creationId xmlns:a16="http://schemas.microsoft.com/office/drawing/2014/main" id="{C2D45CD6-B67F-4B53-A088-E08D0CDA7F2D}"/>
              </a:ext>
            </a:extLst>
          </p:cNvPr>
          <p:cNvSpPr txBox="1"/>
          <p:nvPr/>
        </p:nvSpPr>
        <p:spPr>
          <a:xfrm>
            <a:off x="6706855" y="2305254"/>
            <a:ext cx="1221710" cy="369332"/>
          </a:xfrm>
          <a:prstGeom prst="rect">
            <a:avLst/>
          </a:prstGeom>
          <a:noFill/>
          <a:ln>
            <a:solidFill>
              <a:schemeClr val="accent2"/>
            </a:solidFill>
          </a:ln>
        </p:spPr>
        <p:txBody>
          <a:bodyPr wrap="square" rtlCol="0">
            <a:spAutoFit/>
          </a:bodyPr>
          <a:lstStyle/>
          <a:p>
            <a:r>
              <a:rPr lang="en-CA" dirty="0"/>
              <a:t>I / MM / D</a:t>
            </a:r>
            <a:endParaRPr lang="en-US" dirty="0"/>
          </a:p>
        </p:txBody>
      </p:sp>
      <p:sp>
        <p:nvSpPr>
          <p:cNvPr id="6" name="Arrow: Down 5">
            <a:extLst>
              <a:ext uri="{FF2B5EF4-FFF2-40B4-BE49-F238E27FC236}">
                <a16:creationId xmlns:a16="http://schemas.microsoft.com/office/drawing/2014/main" id="{D42160F7-BDF4-40FA-926A-5705069B41A7}"/>
              </a:ext>
            </a:extLst>
          </p:cNvPr>
          <p:cNvSpPr/>
          <p:nvPr/>
        </p:nvSpPr>
        <p:spPr>
          <a:xfrm rot="16200000">
            <a:off x="8317936" y="2270845"/>
            <a:ext cx="43815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32DDF93-4D1B-4584-B9BB-D9FF1031FAC7}"/>
              </a:ext>
            </a:extLst>
          </p:cNvPr>
          <p:cNvSpPr txBox="1"/>
          <p:nvPr/>
        </p:nvSpPr>
        <p:spPr>
          <a:xfrm>
            <a:off x="9145457" y="2305254"/>
            <a:ext cx="510984" cy="369332"/>
          </a:xfrm>
          <a:prstGeom prst="rect">
            <a:avLst/>
          </a:prstGeom>
          <a:noFill/>
          <a:ln>
            <a:solidFill>
              <a:schemeClr val="accent2"/>
            </a:solidFill>
          </a:ln>
        </p:spPr>
        <p:txBody>
          <a:bodyPr wrap="square" rtlCol="0">
            <a:spAutoFit/>
          </a:bodyPr>
          <a:lstStyle/>
          <a:p>
            <a:r>
              <a:rPr lang="en-CA" dirty="0"/>
              <a:t>TP</a:t>
            </a:r>
            <a:endParaRPr lang="en-US" dirty="0"/>
          </a:p>
        </p:txBody>
      </p:sp>
      <p:sp>
        <p:nvSpPr>
          <p:cNvPr id="8" name="TextBox 7">
            <a:extLst>
              <a:ext uri="{FF2B5EF4-FFF2-40B4-BE49-F238E27FC236}">
                <a16:creationId xmlns:a16="http://schemas.microsoft.com/office/drawing/2014/main" id="{14553677-529E-489A-8543-0378F79563D2}"/>
              </a:ext>
            </a:extLst>
          </p:cNvPr>
          <p:cNvSpPr txBox="1"/>
          <p:nvPr/>
        </p:nvSpPr>
        <p:spPr>
          <a:xfrm>
            <a:off x="6706855" y="3166513"/>
            <a:ext cx="1221710" cy="369332"/>
          </a:xfrm>
          <a:prstGeom prst="rect">
            <a:avLst/>
          </a:prstGeom>
          <a:noFill/>
          <a:ln>
            <a:solidFill>
              <a:schemeClr val="accent2"/>
            </a:solidFill>
          </a:ln>
        </p:spPr>
        <p:txBody>
          <a:bodyPr wrap="square" rtlCol="0">
            <a:spAutoFit/>
          </a:bodyPr>
          <a:lstStyle/>
          <a:p>
            <a:r>
              <a:rPr lang="en-CA" dirty="0"/>
              <a:t>I / MM / D</a:t>
            </a:r>
            <a:endParaRPr lang="en-US" dirty="0"/>
          </a:p>
        </p:txBody>
      </p:sp>
      <p:sp>
        <p:nvSpPr>
          <p:cNvPr id="9" name="Arrow: Down 8">
            <a:extLst>
              <a:ext uri="{FF2B5EF4-FFF2-40B4-BE49-F238E27FC236}">
                <a16:creationId xmlns:a16="http://schemas.microsoft.com/office/drawing/2014/main" id="{0FFA3581-A4B4-4D65-ABA6-E0B8FFABB2D8}"/>
              </a:ext>
            </a:extLst>
          </p:cNvPr>
          <p:cNvSpPr/>
          <p:nvPr/>
        </p:nvSpPr>
        <p:spPr>
          <a:xfrm rot="16200000">
            <a:off x="8317936" y="3132104"/>
            <a:ext cx="43815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2AB9B13-417B-4712-8C1F-8A4D6C9B7746}"/>
              </a:ext>
            </a:extLst>
          </p:cNvPr>
          <p:cNvSpPr txBox="1"/>
          <p:nvPr/>
        </p:nvSpPr>
        <p:spPr>
          <a:xfrm>
            <a:off x="9145457" y="3166513"/>
            <a:ext cx="510984" cy="369332"/>
          </a:xfrm>
          <a:prstGeom prst="rect">
            <a:avLst/>
          </a:prstGeom>
          <a:noFill/>
          <a:ln>
            <a:solidFill>
              <a:schemeClr val="accent2"/>
            </a:solidFill>
          </a:ln>
        </p:spPr>
        <p:txBody>
          <a:bodyPr wrap="square" rtlCol="0">
            <a:spAutoFit/>
          </a:bodyPr>
          <a:lstStyle/>
          <a:p>
            <a:r>
              <a:rPr lang="en-CA" dirty="0"/>
              <a:t>FP</a:t>
            </a:r>
            <a:endParaRPr lang="en-US" dirty="0"/>
          </a:p>
        </p:txBody>
      </p:sp>
    </p:spTree>
    <p:extLst>
      <p:ext uri="{BB962C8B-B14F-4D97-AF65-F5344CB8AC3E}">
        <p14:creationId xmlns:p14="http://schemas.microsoft.com/office/powerpoint/2010/main" val="2519473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664B50D-6DBF-46C5-8AF0-CFBE4F1AE1B3}"/>
              </a:ext>
            </a:extLst>
          </p:cNvPr>
          <p:cNvSpPr txBox="1">
            <a:spLocks/>
          </p:cNvSpPr>
          <p:nvPr/>
        </p:nvSpPr>
        <p:spPr>
          <a:xfrm>
            <a:off x="1097280" y="793214"/>
            <a:ext cx="10058400" cy="5075880"/>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CA" sz="1800" b="1" dirty="0"/>
              <a:t>Quality metrics:</a:t>
            </a:r>
          </a:p>
          <a:p>
            <a:pPr lvl="1"/>
            <a:endParaRPr lang="en-CA" dirty="0"/>
          </a:p>
          <a:p>
            <a:pPr lvl="1"/>
            <a:r>
              <a:rPr lang="en-CA" sz="2000" dirty="0"/>
              <a:t>Precision = TP / (TP+FP)</a:t>
            </a:r>
          </a:p>
          <a:p>
            <a:pPr lvl="1"/>
            <a:endParaRPr lang="en-CA" sz="2000" dirty="0"/>
          </a:p>
          <a:p>
            <a:pPr lvl="1"/>
            <a:r>
              <a:rPr lang="en-CA" sz="2000" dirty="0"/>
              <a:t>Recall = TP / (TP+FN)</a:t>
            </a:r>
          </a:p>
          <a:p>
            <a:pPr lvl="1"/>
            <a:endParaRPr lang="en-CA" sz="2000" dirty="0"/>
          </a:p>
          <a:p>
            <a:pPr lvl="1"/>
            <a:r>
              <a:rPr lang="en-CA" sz="2000" dirty="0"/>
              <a:t>F-measure = 2 * Precision * Recall / (Recall + Precision)</a:t>
            </a:r>
            <a:endParaRPr lang="en-US" sz="2000" dirty="0"/>
          </a:p>
          <a:p>
            <a:endParaRPr lang="en-CA" dirty="0"/>
          </a:p>
        </p:txBody>
      </p:sp>
    </p:spTree>
    <p:extLst>
      <p:ext uri="{BB962C8B-B14F-4D97-AF65-F5344CB8AC3E}">
        <p14:creationId xmlns:p14="http://schemas.microsoft.com/office/powerpoint/2010/main" val="142923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96878D-EF28-494A-B783-A3E69EB4C701}"/>
              </a:ext>
            </a:extLst>
          </p:cNvPr>
          <p:cNvSpPr>
            <a:spLocks noGrp="1"/>
          </p:cNvSpPr>
          <p:nvPr>
            <p:ph type="title"/>
          </p:nvPr>
        </p:nvSpPr>
        <p:spPr/>
        <p:txBody>
          <a:bodyPr/>
          <a:lstStyle/>
          <a:p>
            <a:r>
              <a:rPr lang="en-CA" sz="2800" b="1" dirty="0">
                <a:solidFill>
                  <a:schemeClr val="tx1"/>
                </a:solidFill>
              </a:rPr>
              <a:t>UBCIS – Ultimate Benchmark for Container Image Scanners</a:t>
            </a:r>
            <a:endParaRPr lang="en-US" sz="2800" b="1" dirty="0">
              <a:solidFill>
                <a:schemeClr val="tx1"/>
              </a:solidFill>
            </a:endParaRPr>
          </a:p>
        </p:txBody>
      </p:sp>
      <p:graphicFrame>
        <p:nvGraphicFramePr>
          <p:cNvPr id="4" name="Table 3">
            <a:extLst>
              <a:ext uri="{FF2B5EF4-FFF2-40B4-BE49-F238E27FC236}">
                <a16:creationId xmlns:a16="http://schemas.microsoft.com/office/drawing/2014/main" id="{007D2E64-4776-4217-92A7-12DF67157B00}"/>
              </a:ext>
            </a:extLst>
          </p:cNvPr>
          <p:cNvGraphicFramePr>
            <a:graphicFrameLocks noGrp="1"/>
          </p:cNvGraphicFramePr>
          <p:nvPr>
            <p:extLst>
              <p:ext uri="{D42A27DB-BD31-4B8C-83A1-F6EECF244321}">
                <p14:modId xmlns:p14="http://schemas.microsoft.com/office/powerpoint/2010/main" val="2208396674"/>
              </p:ext>
            </p:extLst>
          </p:nvPr>
        </p:nvGraphicFramePr>
        <p:xfrm>
          <a:off x="535021" y="1300610"/>
          <a:ext cx="11047379" cy="4824989"/>
        </p:xfrm>
        <a:graphic>
          <a:graphicData uri="http://schemas.openxmlformats.org/drawingml/2006/table">
            <a:tbl>
              <a:tblPr firstRow="1" bandRow="1">
                <a:tableStyleId>{BC89EF96-8CEA-46FF-86C4-4CE0E7609802}</a:tableStyleId>
              </a:tblPr>
              <a:tblGrid>
                <a:gridCol w="1078979">
                  <a:extLst>
                    <a:ext uri="{9D8B030D-6E8A-4147-A177-3AD203B41FA5}">
                      <a16:colId xmlns:a16="http://schemas.microsoft.com/office/drawing/2014/main" val="2527069243"/>
                    </a:ext>
                  </a:extLst>
                </a:gridCol>
                <a:gridCol w="766800">
                  <a:extLst>
                    <a:ext uri="{9D8B030D-6E8A-4147-A177-3AD203B41FA5}">
                      <a16:colId xmlns:a16="http://schemas.microsoft.com/office/drawing/2014/main" val="162110477"/>
                    </a:ext>
                  </a:extLst>
                </a:gridCol>
                <a:gridCol w="766800">
                  <a:extLst>
                    <a:ext uri="{9D8B030D-6E8A-4147-A177-3AD203B41FA5}">
                      <a16:colId xmlns:a16="http://schemas.microsoft.com/office/drawing/2014/main" val="4038715319"/>
                    </a:ext>
                  </a:extLst>
                </a:gridCol>
                <a:gridCol w="766800">
                  <a:extLst>
                    <a:ext uri="{9D8B030D-6E8A-4147-A177-3AD203B41FA5}">
                      <a16:colId xmlns:a16="http://schemas.microsoft.com/office/drawing/2014/main" val="4098084054"/>
                    </a:ext>
                  </a:extLst>
                </a:gridCol>
                <a:gridCol w="766800">
                  <a:extLst>
                    <a:ext uri="{9D8B030D-6E8A-4147-A177-3AD203B41FA5}">
                      <a16:colId xmlns:a16="http://schemas.microsoft.com/office/drawing/2014/main" val="463095753"/>
                    </a:ext>
                  </a:extLst>
                </a:gridCol>
                <a:gridCol w="766800">
                  <a:extLst>
                    <a:ext uri="{9D8B030D-6E8A-4147-A177-3AD203B41FA5}">
                      <a16:colId xmlns:a16="http://schemas.microsoft.com/office/drawing/2014/main" val="1944916803"/>
                    </a:ext>
                  </a:extLst>
                </a:gridCol>
                <a:gridCol w="766800">
                  <a:extLst>
                    <a:ext uri="{9D8B030D-6E8A-4147-A177-3AD203B41FA5}">
                      <a16:colId xmlns:a16="http://schemas.microsoft.com/office/drawing/2014/main" val="2226946151"/>
                    </a:ext>
                  </a:extLst>
                </a:gridCol>
                <a:gridCol w="766800">
                  <a:extLst>
                    <a:ext uri="{9D8B030D-6E8A-4147-A177-3AD203B41FA5}">
                      <a16:colId xmlns:a16="http://schemas.microsoft.com/office/drawing/2014/main" val="1856997339"/>
                    </a:ext>
                  </a:extLst>
                </a:gridCol>
                <a:gridCol w="766800">
                  <a:extLst>
                    <a:ext uri="{9D8B030D-6E8A-4147-A177-3AD203B41FA5}">
                      <a16:colId xmlns:a16="http://schemas.microsoft.com/office/drawing/2014/main" val="238271974"/>
                    </a:ext>
                  </a:extLst>
                </a:gridCol>
                <a:gridCol w="766800">
                  <a:extLst>
                    <a:ext uri="{9D8B030D-6E8A-4147-A177-3AD203B41FA5}">
                      <a16:colId xmlns:a16="http://schemas.microsoft.com/office/drawing/2014/main" val="2523317533"/>
                    </a:ext>
                  </a:extLst>
                </a:gridCol>
                <a:gridCol w="766800">
                  <a:extLst>
                    <a:ext uri="{9D8B030D-6E8A-4147-A177-3AD203B41FA5}">
                      <a16:colId xmlns:a16="http://schemas.microsoft.com/office/drawing/2014/main" val="650882767"/>
                    </a:ext>
                  </a:extLst>
                </a:gridCol>
                <a:gridCol w="766800">
                  <a:extLst>
                    <a:ext uri="{9D8B030D-6E8A-4147-A177-3AD203B41FA5}">
                      <a16:colId xmlns:a16="http://schemas.microsoft.com/office/drawing/2014/main" val="3158858248"/>
                    </a:ext>
                  </a:extLst>
                </a:gridCol>
                <a:gridCol w="766800">
                  <a:extLst>
                    <a:ext uri="{9D8B030D-6E8A-4147-A177-3AD203B41FA5}">
                      <a16:colId xmlns:a16="http://schemas.microsoft.com/office/drawing/2014/main" val="3621292023"/>
                    </a:ext>
                  </a:extLst>
                </a:gridCol>
                <a:gridCol w="766800">
                  <a:extLst>
                    <a:ext uri="{9D8B030D-6E8A-4147-A177-3AD203B41FA5}">
                      <a16:colId xmlns:a16="http://schemas.microsoft.com/office/drawing/2014/main" val="995391107"/>
                    </a:ext>
                  </a:extLst>
                </a:gridCol>
              </a:tblGrid>
              <a:tr h="360000">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6269" marR="6269" marT="6269" marB="0" anchor="b"/>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6269" marR="6269" marT="6269" marB="0" anchor="b"/>
                </a:tc>
                <a:tc gridSpan="3">
                  <a:txBody>
                    <a:bodyPr/>
                    <a:lstStyle/>
                    <a:p>
                      <a:pPr algn="ctr" fontAlgn="b"/>
                      <a:r>
                        <a:rPr lang="en-US" sz="1400" b="0" u="none" strike="noStrike" dirty="0">
                          <a:effectLst/>
                          <a:latin typeface="+mn-lt"/>
                        </a:rPr>
                        <a:t>Trivy</a:t>
                      </a:r>
                      <a:endParaRPr lang="en-US" sz="1400" b="0" i="0" u="none" strike="noStrike" dirty="0">
                        <a:solidFill>
                          <a:srgbClr val="000000"/>
                        </a:solidFill>
                        <a:effectLst/>
                        <a:latin typeface="+mn-lt"/>
                      </a:endParaRPr>
                    </a:p>
                  </a:txBody>
                  <a:tcPr marL="6269" marR="6269" marT="6269" marB="0"/>
                </a:tc>
                <a:tc hMerge="1">
                  <a:txBody>
                    <a:bodyPr/>
                    <a:lstStyle/>
                    <a:p>
                      <a:endParaRPr lang="en-US"/>
                    </a:p>
                  </a:txBody>
                  <a:tcPr/>
                </a:tc>
                <a:tc hMerge="1">
                  <a:txBody>
                    <a:bodyPr/>
                    <a:lstStyle/>
                    <a:p>
                      <a:endParaRPr lang="en-US"/>
                    </a:p>
                  </a:txBody>
                  <a:tcPr/>
                </a:tc>
                <a:tc gridSpan="3">
                  <a:txBody>
                    <a:bodyPr/>
                    <a:lstStyle/>
                    <a:p>
                      <a:pPr algn="ctr" fontAlgn="b"/>
                      <a:r>
                        <a:rPr lang="en-US" sz="1400" b="0" u="none" strike="noStrike" dirty="0">
                          <a:effectLst/>
                          <a:latin typeface="+mn-lt"/>
                        </a:rPr>
                        <a:t>Anchore</a:t>
                      </a:r>
                      <a:endParaRPr lang="en-US" sz="1400" b="0" i="0" u="none" strike="noStrike" dirty="0">
                        <a:solidFill>
                          <a:srgbClr val="000000"/>
                        </a:solidFill>
                        <a:effectLst/>
                        <a:latin typeface="+mn-lt"/>
                      </a:endParaRPr>
                    </a:p>
                  </a:txBody>
                  <a:tcPr marL="6269" marR="6269" marT="6269" marB="0"/>
                </a:tc>
                <a:tc hMerge="1">
                  <a:txBody>
                    <a:bodyPr/>
                    <a:lstStyle/>
                    <a:p>
                      <a:endParaRPr lang="en-US"/>
                    </a:p>
                  </a:txBody>
                  <a:tcPr/>
                </a:tc>
                <a:tc hMerge="1">
                  <a:txBody>
                    <a:bodyPr/>
                    <a:lstStyle/>
                    <a:p>
                      <a:endParaRPr lang="en-US"/>
                    </a:p>
                  </a:txBody>
                  <a:tcPr/>
                </a:tc>
                <a:tc gridSpan="3">
                  <a:txBody>
                    <a:bodyPr/>
                    <a:lstStyle/>
                    <a:p>
                      <a:pPr algn="ctr" fontAlgn="b"/>
                      <a:r>
                        <a:rPr lang="en-US" sz="1400" b="0" u="none" strike="noStrike" dirty="0">
                          <a:effectLst/>
                          <a:latin typeface="+mn-lt"/>
                        </a:rPr>
                        <a:t>Clair</a:t>
                      </a:r>
                      <a:endParaRPr lang="en-US" sz="1400" b="0" i="0" u="none" strike="noStrike" dirty="0">
                        <a:solidFill>
                          <a:srgbClr val="000000"/>
                        </a:solidFill>
                        <a:effectLst/>
                        <a:latin typeface="+mn-lt"/>
                      </a:endParaRPr>
                    </a:p>
                  </a:txBody>
                  <a:tcPr marL="6269" marR="6269" marT="6269" marB="0"/>
                </a:tc>
                <a:tc hMerge="1">
                  <a:txBody>
                    <a:bodyPr/>
                    <a:lstStyle/>
                    <a:p>
                      <a:endParaRPr lang="en-US"/>
                    </a:p>
                  </a:txBody>
                  <a:tcPr/>
                </a:tc>
                <a:tc hMerge="1">
                  <a:txBody>
                    <a:bodyPr/>
                    <a:lstStyle/>
                    <a:p>
                      <a:endParaRPr lang="en-US"/>
                    </a:p>
                  </a:txBody>
                  <a:tcPr/>
                </a:tc>
                <a:tc gridSpan="3">
                  <a:txBody>
                    <a:bodyPr/>
                    <a:lstStyle/>
                    <a:p>
                      <a:pPr algn="ctr" fontAlgn="b"/>
                      <a:r>
                        <a:rPr lang="en-CA" sz="1400" b="0" u="none" strike="noStrike" kern="1200" dirty="0">
                          <a:solidFill>
                            <a:schemeClr val="tx1"/>
                          </a:solidFill>
                          <a:effectLst/>
                          <a:latin typeface="+mn-lt"/>
                          <a:ea typeface="+mn-ea"/>
                          <a:cs typeface="+mn-cs"/>
                        </a:rPr>
                        <a:t>Microscanner</a:t>
                      </a:r>
                      <a:endParaRPr lang="en-US" sz="1400" b="0" u="none" strike="noStrike" kern="1200" dirty="0">
                        <a:solidFill>
                          <a:schemeClr val="tx1"/>
                        </a:solidFill>
                        <a:effectLst/>
                        <a:latin typeface="+mn-lt"/>
                        <a:ea typeface="+mn-ea"/>
                        <a:cs typeface="+mn-cs"/>
                      </a:endParaRPr>
                    </a:p>
                  </a:txBody>
                  <a:tcPr marL="6269" marR="6269" marT="6269" marB="0"/>
                </a:tc>
                <a:tc hMerge="1">
                  <a:txBody>
                    <a:bodyPr/>
                    <a:lstStyle/>
                    <a:p>
                      <a:pPr algn="ctr" fontAlgn="b"/>
                      <a:endParaRPr lang="en-US" sz="1400" b="0" u="none" strike="noStrike" kern="1200" dirty="0">
                        <a:solidFill>
                          <a:schemeClr val="tx1"/>
                        </a:solidFill>
                        <a:effectLst/>
                        <a:latin typeface="+mn-lt"/>
                        <a:ea typeface="+mn-ea"/>
                        <a:cs typeface="+mn-cs"/>
                      </a:endParaRPr>
                    </a:p>
                  </a:txBody>
                  <a:tcPr marL="6269" marR="6269" marT="6269" marB="0" anchor="b"/>
                </a:tc>
                <a:tc hMerge="1">
                  <a:txBody>
                    <a:bodyPr/>
                    <a:lstStyle/>
                    <a:p>
                      <a:pPr algn="ctr" fontAlgn="b"/>
                      <a:endParaRPr lang="en-US" sz="1400" b="0" u="none" strike="noStrike" kern="1200" dirty="0">
                        <a:solidFill>
                          <a:schemeClr val="tx1"/>
                        </a:solidFill>
                        <a:effectLst/>
                        <a:latin typeface="+mn-lt"/>
                        <a:ea typeface="+mn-ea"/>
                        <a:cs typeface="+mn-cs"/>
                      </a:endParaRPr>
                    </a:p>
                  </a:txBody>
                  <a:tcPr marL="6269" marR="6269" marT="6269" marB="0" anchor="b"/>
                </a:tc>
                <a:extLst>
                  <a:ext uri="{0D108BD9-81ED-4DB2-BD59-A6C34878D82A}">
                    <a16:rowId xmlns:a16="http://schemas.microsoft.com/office/drawing/2014/main" val="115539237"/>
                  </a:ext>
                </a:extLst>
              </a:tr>
              <a:tr h="360000">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latin typeface="+mn-lt"/>
                        </a:rPr>
                        <a:t> </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Precision</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Recall</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F-measure</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Precision</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Recall</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F-measure</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Precision</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Recall</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tc>
                  <a:txBody>
                    <a:bodyPr/>
                    <a:lstStyle/>
                    <a:p>
                      <a:pPr algn="ctr" fontAlgn="b"/>
                      <a:r>
                        <a:rPr lang="en-US" sz="1400" u="none" strike="noStrike" dirty="0">
                          <a:effectLst/>
                          <a:latin typeface="+mn-lt"/>
                        </a:rPr>
                        <a:t>F-measure</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mn-lt"/>
                        </a:rPr>
                        <a:t>Precision</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mn-lt"/>
                        </a:rPr>
                        <a:t>Recall</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tc>
                  <a:txBody>
                    <a:bodyPr/>
                    <a:lstStyle/>
                    <a:p>
                      <a:pPr algn="ctr" fontAlgn="b"/>
                      <a:r>
                        <a:rPr lang="en-CA" sz="1400" b="0" i="0" u="none" strike="noStrike" dirty="0">
                          <a:solidFill>
                            <a:srgbClr val="000000"/>
                          </a:solidFill>
                          <a:effectLst/>
                          <a:latin typeface="+mn-lt"/>
                        </a:rPr>
                        <a:t>F-measure</a:t>
                      </a:r>
                      <a:endParaRPr lang="en-US" sz="1400" b="0" i="0" u="none" strike="noStrike" dirty="0">
                        <a:solidFill>
                          <a:srgbClr val="000000"/>
                        </a:solidFill>
                        <a:effectLst/>
                        <a:latin typeface="+mn-lt"/>
                      </a:endParaRPr>
                    </a:p>
                  </a:txBody>
                  <a:tcPr marL="6269" marR="6269" marT="6269"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1703560"/>
                  </a:ext>
                </a:extLst>
              </a:tr>
              <a:tr h="252000">
                <a:tc rowSpan="2">
                  <a:txBody>
                    <a:bodyPr/>
                    <a:lstStyle/>
                    <a:p>
                      <a:pPr algn="ctr" fontAlgn="b"/>
                      <a:r>
                        <a:rPr lang="en-US" sz="1400" u="none" strike="noStrike" dirty="0">
                          <a:effectLst/>
                          <a:latin typeface="+mn-lt"/>
                        </a:rPr>
                        <a:t>Debian:10.2</a:t>
                      </a:r>
                      <a:endParaRPr lang="en-US" sz="1400" b="0" i="0" u="none" strike="noStrike" dirty="0">
                        <a:solidFill>
                          <a:srgbClr val="000000"/>
                        </a:solidFill>
                        <a:effectLst/>
                        <a:latin typeface="+mn-lt"/>
                      </a:endParaRPr>
                    </a:p>
                  </a:txBody>
                  <a:tcPr marL="6269" marR="6269" marT="626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dirty="0">
                          <a:effectLst/>
                          <a:latin typeface="+mn-lt"/>
                        </a:rPr>
                        <a:t>Relaxed</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0.69</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0.98</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0.81</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0.67</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0.59</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0.62</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0.68</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0.89</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0.77</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0.4</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0.13</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0.2</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45707953"/>
                  </a:ext>
                </a:extLst>
              </a:tr>
              <a:tr h="252000">
                <a:tc vMerge="1">
                  <a:txBody>
                    <a:bodyPr/>
                    <a:lstStyle/>
                    <a:p>
                      <a:endParaRPr lang="en-US"/>
                    </a:p>
                  </a:txBody>
                  <a:tcPr/>
                </a:tc>
                <a:tc>
                  <a:txBody>
                    <a:bodyPr/>
                    <a:lstStyle/>
                    <a:p>
                      <a:pPr algn="l" fontAlgn="b"/>
                      <a:r>
                        <a:rPr lang="en-US" sz="1400" u="none" strike="noStrike" dirty="0">
                          <a:effectLst/>
                          <a:latin typeface="+mn-lt"/>
                        </a:rPr>
                        <a:t>Paranoid</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0.74</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0.85</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0.47</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0.64</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0.68</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0.81</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0.17</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0.29</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53268760"/>
                  </a:ext>
                </a:extLst>
              </a:tr>
              <a:tr h="252000">
                <a:tc rowSpan="2">
                  <a:txBody>
                    <a:bodyPr/>
                    <a:lstStyle/>
                    <a:p>
                      <a:pPr algn="ctr" fontAlgn="b"/>
                      <a:r>
                        <a:rPr lang="en-CA" sz="1400" b="0" i="0" u="none" strike="noStrike" dirty="0">
                          <a:solidFill>
                            <a:srgbClr val="000000"/>
                          </a:solidFill>
                          <a:effectLst/>
                          <a:latin typeface="+mn-lt"/>
                        </a:rPr>
                        <a:t>Debian:10.3</a:t>
                      </a:r>
                      <a:endParaRPr lang="en-US" sz="1400" b="0" i="0" u="none" strike="noStrike" dirty="0">
                        <a:solidFill>
                          <a:srgbClr val="000000"/>
                        </a:solidFill>
                        <a:effectLst/>
                        <a:latin typeface="+mn-lt"/>
                      </a:endParaRPr>
                    </a:p>
                  </a:txBody>
                  <a:tcPr marL="6269" marR="6269" marT="6269" marB="0" anchor="ctr">
                    <a:lnL w="12700" cap="flat" cmpd="sng" algn="ctr">
                      <a:solidFill>
                        <a:schemeClr val="tx1"/>
                      </a:solidFill>
                      <a:prstDash val="solid"/>
                      <a:round/>
                      <a:headEnd type="none" w="med" len="med"/>
                      <a:tailEnd type="none" w="med" len="med"/>
                    </a:lnL>
                  </a:tcPr>
                </a:tc>
                <a:tc>
                  <a:txBody>
                    <a:bodyPr/>
                    <a:lstStyle/>
                    <a:p>
                      <a:pPr algn="l" fontAlgn="b"/>
                      <a:r>
                        <a:rPr lang="en-CA" sz="1400" b="0" i="0" u="none" strike="noStrike" dirty="0">
                          <a:solidFill>
                            <a:srgbClr val="000000"/>
                          </a:solidFill>
                          <a:effectLst/>
                          <a:latin typeface="+mn-lt"/>
                        </a:rPr>
                        <a:t>Relaxed</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0.69</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0.98</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0.81</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0.66</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0.57</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0.61</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0.68</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0.89</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0.77</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0.43</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0.14</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0.21</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30920842"/>
                  </a:ext>
                </a:extLst>
              </a:tr>
              <a:tr h="252000">
                <a:tc vMerge="1">
                  <a:txBody>
                    <a:bodyPr/>
                    <a:lstStyle/>
                    <a:p>
                      <a:endParaRPr lang="en-US"/>
                    </a:p>
                  </a:txBody>
                  <a:tcPr/>
                </a:tc>
                <a:tc>
                  <a:txBody>
                    <a:bodyPr/>
                    <a:lstStyle/>
                    <a:p>
                      <a:pPr algn="l" fontAlgn="b"/>
                      <a:r>
                        <a:rPr lang="en-CA" sz="1400" b="0" i="0" u="none" strike="noStrike" dirty="0">
                          <a:solidFill>
                            <a:srgbClr val="000000"/>
                          </a:solidFill>
                          <a:effectLst/>
                          <a:latin typeface="+mn-lt"/>
                        </a:rPr>
                        <a:t>Paranoid</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0.73</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0.84</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0.45</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0.61</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0.67</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0.80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0.16</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0.28</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98220882"/>
                  </a:ext>
                </a:extLst>
              </a:tr>
              <a:tr h="252000">
                <a:tc rowSpan="2">
                  <a:txBody>
                    <a:bodyPr/>
                    <a:lstStyle/>
                    <a:p>
                      <a:pPr algn="ctr" fontAlgn="b"/>
                      <a:r>
                        <a:rPr lang="en-CA" sz="1400" b="0" i="0" u="none" strike="noStrike" dirty="0">
                          <a:solidFill>
                            <a:srgbClr val="000000"/>
                          </a:solidFill>
                          <a:effectLst/>
                          <a:latin typeface="+mn-lt"/>
                        </a:rPr>
                        <a:t>Debian:10.4</a:t>
                      </a:r>
                      <a:endParaRPr lang="en-US" sz="1400" b="0" i="0" u="none" strike="noStrike" dirty="0">
                        <a:solidFill>
                          <a:srgbClr val="000000"/>
                        </a:solidFill>
                        <a:effectLst/>
                        <a:latin typeface="+mn-lt"/>
                      </a:endParaRPr>
                    </a:p>
                  </a:txBody>
                  <a:tcPr marL="6269" marR="6269" marT="6269"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CA" sz="1400" b="0" i="0" u="none" strike="noStrike" dirty="0">
                          <a:solidFill>
                            <a:srgbClr val="000000"/>
                          </a:solidFill>
                          <a:effectLst/>
                          <a:latin typeface="+mn-lt"/>
                        </a:rPr>
                        <a:t>Relaxed</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0.68</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0.98</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0.8</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0.63</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0.54</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0.58</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0.67</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0.89</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0.76</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0.38</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0.12</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0.19</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75838905"/>
                  </a:ext>
                </a:extLst>
              </a:tr>
              <a:tr h="252000">
                <a:tc vMerge="1">
                  <a:txBody>
                    <a:bodyPr/>
                    <a:lstStyle/>
                    <a:p>
                      <a:endParaRPr lang="en-US"/>
                    </a:p>
                  </a:txBody>
                  <a:tcPr/>
                </a:tc>
                <a:tc>
                  <a:txBody>
                    <a:bodyPr/>
                    <a:lstStyle/>
                    <a:p>
                      <a:pPr algn="l" fontAlgn="b"/>
                      <a:r>
                        <a:rPr lang="en-CA" sz="1400" b="0" i="0" u="none" strike="noStrike" dirty="0">
                          <a:solidFill>
                            <a:srgbClr val="000000"/>
                          </a:solidFill>
                          <a:effectLst/>
                          <a:latin typeface="+mn-lt"/>
                        </a:rPr>
                        <a:t>Paranoid</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1.0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0.72</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0.84</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0.43</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0.60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0.66</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0.79</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1.0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0.16</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0.28</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9576574"/>
                  </a:ext>
                </a:extLst>
              </a:tr>
              <a:tr h="252000">
                <a:tc rowSpan="2">
                  <a:txBody>
                    <a:bodyPr/>
                    <a:lstStyle/>
                    <a:p>
                      <a:pPr algn="ctr" fontAlgn="b"/>
                      <a:r>
                        <a:rPr lang="en-US" sz="1400" u="none" strike="noStrike" dirty="0">
                          <a:effectLst/>
                          <a:latin typeface="+mn-lt"/>
                        </a:rPr>
                        <a:t>Alpine:3.9.4</a:t>
                      </a:r>
                      <a:endParaRPr lang="en-US" sz="1400" b="0" i="0" u="none" strike="noStrike" dirty="0">
                        <a:solidFill>
                          <a:srgbClr val="000000"/>
                        </a:solidFill>
                        <a:effectLst/>
                        <a:latin typeface="+mn-lt"/>
                      </a:endParaRPr>
                    </a:p>
                  </a:txBody>
                  <a:tcPr marL="6269" marR="6269" marT="626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dirty="0">
                          <a:effectLst/>
                          <a:latin typeface="+mn-lt"/>
                        </a:rPr>
                        <a:t>Relaxed</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0. 17</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0.29</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0. 17</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0.29</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27914048"/>
                  </a:ext>
                </a:extLst>
              </a:tr>
              <a:tr h="252000">
                <a:tc vMerge="1">
                  <a:txBody>
                    <a:bodyPr/>
                    <a:lstStyle/>
                    <a:p>
                      <a:endParaRPr lang="en-US"/>
                    </a:p>
                  </a:txBody>
                  <a:tcPr/>
                </a:tc>
                <a:tc>
                  <a:txBody>
                    <a:bodyPr/>
                    <a:lstStyle/>
                    <a:p>
                      <a:pPr algn="l" fontAlgn="b"/>
                      <a:r>
                        <a:rPr lang="en-US" sz="1400" u="none" strike="noStrike" dirty="0">
                          <a:effectLst/>
                          <a:latin typeface="+mn-lt"/>
                        </a:rPr>
                        <a:t>Paranoid</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0. 17</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0.29</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0. 17</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0.29</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41475273"/>
                  </a:ext>
                </a:extLst>
              </a:tr>
              <a:tr h="252000">
                <a:tc rowSpan="2">
                  <a:txBody>
                    <a:bodyPr/>
                    <a:lstStyle/>
                    <a:p>
                      <a:pPr algn="ctr" fontAlgn="b"/>
                      <a:r>
                        <a:rPr lang="en-CA" sz="1400" b="0" i="0" u="none" strike="noStrike" dirty="0">
                          <a:solidFill>
                            <a:srgbClr val="000000"/>
                          </a:solidFill>
                          <a:effectLst/>
                          <a:latin typeface="+mn-lt"/>
                        </a:rPr>
                        <a:t>Alpine:3.10.4</a:t>
                      </a:r>
                      <a:endParaRPr lang="en-US" sz="1400" b="0" i="0" u="none" strike="noStrike" dirty="0">
                        <a:solidFill>
                          <a:srgbClr val="000000"/>
                        </a:solidFill>
                        <a:effectLst/>
                        <a:latin typeface="+mn-lt"/>
                      </a:endParaRPr>
                    </a:p>
                  </a:txBody>
                  <a:tcPr marL="6269" marR="6269" marT="6269" marB="0" anchor="ctr">
                    <a:lnL w="12700" cap="flat" cmpd="sng" algn="ctr">
                      <a:solidFill>
                        <a:schemeClr val="tx1"/>
                      </a:solidFill>
                      <a:prstDash val="solid"/>
                      <a:round/>
                      <a:headEnd type="none" w="med" len="med"/>
                      <a:tailEnd type="none" w="med" len="med"/>
                    </a:lnL>
                  </a:tcPr>
                </a:tc>
                <a:tc>
                  <a:txBody>
                    <a:bodyPr/>
                    <a:lstStyle/>
                    <a:p>
                      <a:pPr algn="l" fontAlgn="b"/>
                      <a:r>
                        <a:rPr lang="en-CA" sz="1400" b="0" i="0" u="none" strike="noStrike" dirty="0">
                          <a:solidFill>
                            <a:srgbClr val="000000"/>
                          </a:solidFill>
                          <a:effectLst/>
                          <a:latin typeface="+mn-lt"/>
                        </a:rPr>
                        <a:t>Relaxed</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0.5</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r>
                        <a:rPr lang="en-US" sz="1400" b="0" i="0" u="none" strike="noStrike" dirty="0">
                          <a:solidFill>
                            <a:srgbClr val="000000"/>
                          </a:solidFill>
                          <a:effectLst/>
                          <a:latin typeface="+mn-lt"/>
                        </a:rPr>
                        <a:t>.67</a:t>
                      </a: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0.5</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r>
                        <a:rPr lang="en-US" sz="1400" b="0" i="0" u="none" strike="noStrike" dirty="0">
                          <a:solidFill>
                            <a:srgbClr val="000000"/>
                          </a:solidFill>
                          <a:effectLst/>
                          <a:latin typeface="+mn-lt"/>
                        </a:rPr>
                        <a:t>.67</a:t>
                      </a: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09278345"/>
                  </a:ext>
                </a:extLst>
              </a:tr>
              <a:tr h="252000">
                <a:tc vMerge="1">
                  <a:txBody>
                    <a:bodyPr/>
                    <a:lstStyle/>
                    <a:p>
                      <a:endParaRPr lang="en-US"/>
                    </a:p>
                  </a:txBody>
                  <a:tcPr/>
                </a:tc>
                <a:tc>
                  <a:txBody>
                    <a:bodyPr/>
                    <a:lstStyle/>
                    <a:p>
                      <a:pPr algn="l" fontAlgn="b"/>
                      <a:r>
                        <a:rPr lang="en-CA" sz="1400" b="0" i="0" u="none" strike="noStrike" dirty="0">
                          <a:solidFill>
                            <a:srgbClr val="000000"/>
                          </a:solidFill>
                          <a:effectLst/>
                          <a:latin typeface="+mn-lt"/>
                        </a:rPr>
                        <a:t>Paranoid</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0.5</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r>
                        <a:rPr lang="en-US" sz="1400" b="0" i="0" u="none" strike="noStrike" dirty="0">
                          <a:solidFill>
                            <a:srgbClr val="000000"/>
                          </a:solidFill>
                          <a:effectLst/>
                          <a:latin typeface="+mn-lt"/>
                        </a:rPr>
                        <a:t>.67</a:t>
                      </a: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0.5</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r>
                        <a:rPr lang="en-US" sz="1400" b="0" i="0" u="none" strike="noStrike" dirty="0">
                          <a:solidFill>
                            <a:srgbClr val="000000"/>
                          </a:solidFill>
                          <a:effectLst/>
                          <a:latin typeface="+mn-lt"/>
                        </a:rPr>
                        <a:t>.67</a:t>
                      </a: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56931466"/>
                  </a:ext>
                </a:extLst>
              </a:tr>
              <a:tr h="252000">
                <a:tc rowSpan="2">
                  <a:txBody>
                    <a:bodyPr/>
                    <a:lstStyle/>
                    <a:p>
                      <a:pPr algn="ctr" fontAlgn="b"/>
                      <a:r>
                        <a:rPr lang="en-CA" sz="1400" b="0" i="0" u="none" strike="noStrike" dirty="0">
                          <a:solidFill>
                            <a:srgbClr val="000000"/>
                          </a:solidFill>
                          <a:effectLst/>
                          <a:latin typeface="+mn-lt"/>
                        </a:rPr>
                        <a:t>Alpine:3.11.5</a:t>
                      </a:r>
                      <a:endParaRPr lang="en-US" sz="1400" b="0" i="0" u="none" strike="noStrike" dirty="0">
                        <a:solidFill>
                          <a:srgbClr val="000000"/>
                        </a:solidFill>
                        <a:effectLst/>
                        <a:latin typeface="+mn-lt"/>
                      </a:endParaRPr>
                    </a:p>
                  </a:txBody>
                  <a:tcPr marL="6269" marR="6269" marT="6269"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CA" sz="1400" b="0" i="0" u="none" strike="noStrike" dirty="0">
                          <a:solidFill>
                            <a:srgbClr val="000000"/>
                          </a:solidFill>
                          <a:effectLst/>
                          <a:latin typeface="+mn-lt"/>
                        </a:rPr>
                        <a:t>Relaxed</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15554443"/>
                  </a:ext>
                </a:extLst>
              </a:tr>
              <a:tr h="252000">
                <a:tc vMerge="1">
                  <a:txBody>
                    <a:bodyPr/>
                    <a:lstStyle/>
                    <a:p>
                      <a:endParaRPr lang="en-US"/>
                    </a:p>
                  </a:txBody>
                  <a:tcPr/>
                </a:tc>
                <a:tc>
                  <a:txBody>
                    <a:bodyPr/>
                    <a:lstStyle/>
                    <a:p>
                      <a:pPr algn="l" fontAlgn="b"/>
                      <a:r>
                        <a:rPr lang="en-CA" sz="1400" b="0" i="0" u="none" strike="noStrike" dirty="0">
                          <a:solidFill>
                            <a:srgbClr val="000000"/>
                          </a:solidFill>
                          <a:effectLst/>
                          <a:latin typeface="+mn-lt"/>
                        </a:rPr>
                        <a:t>Paranoid</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US" sz="1400" u="none" strike="noStrike" dirty="0">
                          <a:effectLst/>
                          <a:latin typeface="+mn-lt"/>
                        </a:rPr>
                        <a:t>1.00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9101402"/>
                  </a:ext>
                </a:extLst>
              </a:tr>
              <a:tr h="252000">
                <a:tc rowSpan="2">
                  <a:txBody>
                    <a:bodyPr/>
                    <a:lstStyle/>
                    <a:p>
                      <a:pPr algn="ctr" fontAlgn="b"/>
                      <a:r>
                        <a:rPr lang="en-US" sz="1400" u="none" strike="noStrike" dirty="0">
                          <a:effectLst/>
                          <a:latin typeface="+mn-lt"/>
                        </a:rPr>
                        <a:t>Ubuntu:18.10</a:t>
                      </a:r>
                      <a:endParaRPr lang="en-US" sz="1400" b="0" i="0" u="none" strike="noStrike" dirty="0">
                        <a:solidFill>
                          <a:srgbClr val="000000"/>
                        </a:solidFill>
                        <a:effectLst/>
                        <a:latin typeface="+mn-lt"/>
                      </a:endParaRPr>
                    </a:p>
                  </a:txBody>
                  <a:tcPr marL="6269" marR="6269" marT="6269"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l" fontAlgn="b"/>
                      <a:r>
                        <a:rPr lang="en-US" sz="1400" u="none" strike="noStrike" dirty="0">
                          <a:effectLst/>
                          <a:latin typeface="+mn-lt"/>
                        </a:rPr>
                        <a:t>Relaxed</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0.57</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0.44</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US" sz="1400" u="none" strike="noStrike" dirty="0">
                          <a:effectLst/>
                          <a:latin typeface="+mn-lt"/>
                        </a:rPr>
                        <a:t>0.50</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T w="12700" cap="flat" cmpd="sng" algn="ctr">
                      <a:solidFill>
                        <a:schemeClr val="tx1"/>
                      </a:solidFill>
                      <a:prstDash val="solid"/>
                      <a:round/>
                      <a:headEnd type="none" w="med" len="med"/>
                      <a:tailEnd type="none" w="med" len="med"/>
                    </a:lnT>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35571981"/>
                  </a:ext>
                </a:extLst>
              </a:tr>
              <a:tr h="252000">
                <a:tc vMerge="1">
                  <a:txBody>
                    <a:bodyPr/>
                    <a:lstStyle/>
                    <a:p>
                      <a:endParaRPr lang="en-US"/>
                    </a:p>
                  </a:txBody>
                  <a:tcPr/>
                </a:tc>
                <a:tc>
                  <a:txBody>
                    <a:bodyPr/>
                    <a:lstStyle/>
                    <a:p>
                      <a:pPr algn="l" fontAlgn="b"/>
                      <a:r>
                        <a:rPr lang="en-US" sz="1400" u="none" strike="noStrike" dirty="0">
                          <a:effectLst/>
                          <a:latin typeface="+mn-lt"/>
                        </a:rPr>
                        <a:t>Paranoid</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0.86</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0.45</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US" sz="1400" u="none" strike="noStrike" dirty="0">
                          <a:effectLst/>
                          <a:latin typeface="+mn-lt"/>
                        </a:rPr>
                        <a:t>0.59</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16832581"/>
                  </a:ext>
                </a:extLst>
              </a:tr>
              <a:tr h="252000">
                <a:tc rowSpan="2">
                  <a:txBody>
                    <a:bodyPr/>
                    <a:lstStyle/>
                    <a:p>
                      <a:pPr algn="ctr" fontAlgn="b"/>
                      <a:r>
                        <a:rPr lang="en-CA" sz="1400" b="0" i="0" u="none" strike="noStrike" dirty="0">
                          <a:solidFill>
                            <a:srgbClr val="000000"/>
                          </a:solidFill>
                          <a:effectLst/>
                          <a:latin typeface="+mn-lt"/>
                        </a:rPr>
                        <a:t>Ubuntu:19.10</a:t>
                      </a:r>
                      <a:endParaRPr lang="en-US" sz="1400" b="0" i="0" u="none" strike="noStrike" dirty="0">
                        <a:solidFill>
                          <a:srgbClr val="000000"/>
                        </a:solidFill>
                        <a:effectLst/>
                        <a:latin typeface="+mn-lt"/>
                      </a:endParaRPr>
                    </a:p>
                  </a:txBody>
                  <a:tcPr marL="6269" marR="6269" marT="6269"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CA" sz="1400" b="0" i="0" u="none" strike="noStrike" dirty="0">
                          <a:solidFill>
                            <a:srgbClr val="000000"/>
                          </a:solidFill>
                          <a:effectLst/>
                          <a:latin typeface="+mn-lt"/>
                        </a:rPr>
                        <a:t>Relaxed</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0.67</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0.1</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0.19</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0.64</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0.78</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58580013"/>
                  </a:ext>
                </a:extLst>
              </a:tr>
              <a:tr h="252000">
                <a:tc vMerge="1">
                  <a:txBody>
                    <a:bodyPr/>
                    <a:lstStyle/>
                    <a:p>
                      <a:pPr algn="ctr" fontAlgn="b"/>
                      <a:endParaRPr lang="en-US" sz="1400" b="0" i="0" u="none" strike="noStrike" dirty="0">
                        <a:solidFill>
                          <a:srgbClr val="000000"/>
                        </a:solidFill>
                        <a:effectLst/>
                        <a:latin typeface="+mn-lt"/>
                      </a:endParaRPr>
                    </a:p>
                  </a:txBody>
                  <a:tcPr marL="6269" marR="6269" marT="6269" marB="0" anchor="b"/>
                </a:tc>
                <a:tc>
                  <a:txBody>
                    <a:bodyPr/>
                    <a:lstStyle/>
                    <a:p>
                      <a:pPr algn="l" fontAlgn="b"/>
                      <a:r>
                        <a:rPr lang="en-CA" sz="1400" b="0" i="0" u="none" strike="noStrike" dirty="0">
                          <a:solidFill>
                            <a:srgbClr val="000000"/>
                          </a:solidFill>
                          <a:effectLst/>
                          <a:latin typeface="+mn-lt"/>
                        </a:rPr>
                        <a:t>Paranoid</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1.0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0.1</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0.2</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0.96</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1.00</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0.98</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B w="12700" cap="flat" cmpd="sng" algn="ctr">
                      <a:solidFill>
                        <a:schemeClr val="tx1"/>
                      </a:solidFill>
                      <a:prstDash val="solid"/>
                      <a:round/>
                      <a:headEnd type="none" w="med" len="med"/>
                      <a:tailEnd type="none" w="med" len="med"/>
                    </a:lnB>
                  </a:tcPr>
                </a:tc>
                <a:tc>
                  <a:txBody>
                    <a:bodyPr/>
                    <a:lstStyle/>
                    <a:p>
                      <a:pPr algn="r" fontAlgn="b"/>
                      <a:r>
                        <a:rPr lang="en-CA" sz="1400" b="0" i="0" u="none" strike="noStrike" dirty="0">
                          <a:solidFill>
                            <a:srgbClr val="000000"/>
                          </a:solidFill>
                          <a:effectLst/>
                          <a:latin typeface="+mn-lt"/>
                        </a:rPr>
                        <a:t>NA</a:t>
                      </a:r>
                      <a:endParaRPr lang="en-US" sz="1400" b="0" i="0" u="none" strike="noStrike" dirty="0">
                        <a:solidFill>
                          <a:srgbClr val="000000"/>
                        </a:solidFill>
                        <a:effectLst/>
                        <a:latin typeface="+mn-lt"/>
                      </a:endParaRPr>
                    </a:p>
                  </a:txBody>
                  <a:tcPr marL="6269" marR="6269" marT="6269"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5454110"/>
                  </a:ext>
                </a:extLst>
              </a:tr>
            </a:tbl>
          </a:graphicData>
        </a:graphic>
      </p:graphicFrame>
      <p:sp>
        <p:nvSpPr>
          <p:cNvPr id="5" name="TextBox 4">
            <a:extLst>
              <a:ext uri="{FF2B5EF4-FFF2-40B4-BE49-F238E27FC236}">
                <a16:creationId xmlns:a16="http://schemas.microsoft.com/office/drawing/2014/main" id="{3F19540E-876C-4BFF-8F07-F7C575169A78}"/>
              </a:ext>
            </a:extLst>
          </p:cNvPr>
          <p:cNvSpPr txBox="1"/>
          <p:nvPr/>
        </p:nvSpPr>
        <p:spPr>
          <a:xfrm>
            <a:off x="535021" y="6125599"/>
            <a:ext cx="1587294" cy="307777"/>
          </a:xfrm>
          <a:prstGeom prst="rect">
            <a:avLst/>
          </a:prstGeom>
          <a:noFill/>
        </p:spPr>
        <p:txBody>
          <a:bodyPr wrap="none" rtlCol="0">
            <a:spAutoFit/>
          </a:bodyPr>
          <a:lstStyle/>
          <a:p>
            <a:r>
              <a:rPr lang="en-CA" sz="1400" dirty="0"/>
              <a:t>*as of 21/09/2020</a:t>
            </a:r>
            <a:endParaRPr lang="en-US" sz="1400" dirty="0"/>
          </a:p>
        </p:txBody>
      </p:sp>
    </p:spTree>
    <p:extLst>
      <p:ext uri="{BB962C8B-B14F-4D97-AF65-F5344CB8AC3E}">
        <p14:creationId xmlns:p14="http://schemas.microsoft.com/office/powerpoint/2010/main" val="2437406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657F113-4B1F-48DE-BBBB-7CB930C597A3}"/>
              </a:ext>
            </a:extLst>
          </p:cNvPr>
          <p:cNvSpPr>
            <a:spLocks noGrp="1"/>
          </p:cNvSpPr>
          <p:nvPr>
            <p:ph type="title"/>
          </p:nvPr>
        </p:nvSpPr>
        <p:spPr/>
        <p:txBody>
          <a:bodyPr/>
          <a:lstStyle/>
          <a:p>
            <a:r>
              <a:rPr lang="en-CA" b="1" dirty="0">
                <a:solidFill>
                  <a:schemeClr val="tx1"/>
                </a:solidFill>
              </a:rPr>
              <a:t>Importance of Image Scanning</a:t>
            </a:r>
            <a:endParaRPr lang="en-US" b="1" dirty="0">
              <a:solidFill>
                <a:schemeClr val="tx1"/>
              </a:solidFill>
            </a:endParaRPr>
          </a:p>
        </p:txBody>
      </p:sp>
      <p:sp>
        <p:nvSpPr>
          <p:cNvPr id="12" name="Text Placeholder 2">
            <a:extLst>
              <a:ext uri="{FF2B5EF4-FFF2-40B4-BE49-F238E27FC236}">
                <a16:creationId xmlns:a16="http://schemas.microsoft.com/office/drawing/2014/main" id="{B2922C6D-A4FB-4FB6-80E8-E43A3A567C87}"/>
              </a:ext>
            </a:extLst>
          </p:cNvPr>
          <p:cNvSpPr>
            <a:spLocks noGrp="1"/>
          </p:cNvSpPr>
          <p:nvPr>
            <p:ph type="body" sz="quarter" idx="10"/>
          </p:nvPr>
        </p:nvSpPr>
        <p:spPr/>
        <p:txBody>
          <a:bodyPr/>
          <a:lstStyle/>
          <a:p>
            <a:r>
              <a:rPr lang="en-CA" sz="2000" dirty="0"/>
              <a:t>Traditional VM vs container image – where the source came from?</a:t>
            </a:r>
          </a:p>
          <a:p>
            <a:pPr lvl="1"/>
            <a:r>
              <a:rPr lang="en-CA" sz="2000" dirty="0">
                <a:solidFill>
                  <a:schemeClr val="tx1">
                    <a:lumMod val="75000"/>
                    <a:lumOff val="25000"/>
                  </a:schemeClr>
                </a:solidFill>
              </a:rPr>
              <a:t>Traditional VMs are less likely to be downloaded from internet</a:t>
            </a:r>
          </a:p>
          <a:p>
            <a:pPr lvl="1"/>
            <a:r>
              <a:rPr lang="en-CA" sz="2000" dirty="0">
                <a:solidFill>
                  <a:schemeClr val="tx1">
                    <a:lumMod val="75000"/>
                    <a:lumOff val="25000"/>
                  </a:schemeClr>
                </a:solidFill>
              </a:rPr>
              <a:t>Companies usually maintain a set of approved VMs licensed by OS vendor if needed</a:t>
            </a:r>
          </a:p>
          <a:p>
            <a:pPr marL="201168" lvl="1" indent="0">
              <a:buNone/>
            </a:pPr>
            <a:endParaRPr lang="en-CA" dirty="0"/>
          </a:p>
          <a:p>
            <a:pPr marL="201168" lvl="1" indent="0">
              <a:buNone/>
            </a:pPr>
            <a:endParaRPr lang="en-CA" dirty="0"/>
          </a:p>
          <a:p>
            <a:r>
              <a:rPr lang="en-CA" sz="2000" dirty="0"/>
              <a:t>Unless you are building the base image by yourself, attacker has degree of access to your base images</a:t>
            </a:r>
          </a:p>
          <a:p>
            <a:pPr lvl="1"/>
            <a:r>
              <a:rPr lang="en-CA" sz="2000" dirty="0">
                <a:solidFill>
                  <a:schemeClr val="tx1">
                    <a:lumMod val="75000"/>
                    <a:lumOff val="25000"/>
                  </a:schemeClr>
                </a:solidFill>
              </a:rPr>
              <a:t>Many super-popular images shared widely </a:t>
            </a:r>
            <a:endParaRPr lang="en-US" sz="2000" dirty="0">
              <a:solidFill>
                <a:schemeClr val="tx1">
                  <a:lumMod val="75000"/>
                  <a:lumOff val="25000"/>
                </a:schemeClr>
              </a:solidFill>
            </a:endParaRPr>
          </a:p>
          <a:p>
            <a:endParaRPr lang="en-CA" sz="2000" dirty="0"/>
          </a:p>
          <a:p>
            <a:endParaRPr lang="en-CA" sz="2000" dirty="0"/>
          </a:p>
          <a:p>
            <a:r>
              <a:rPr lang="en-CA" sz="2000" dirty="0"/>
              <a:t>Vulnerability in the image is carried wherever the image goes (including customer environment)</a:t>
            </a:r>
            <a:endParaRPr lang="en-CA" dirty="0"/>
          </a:p>
          <a:p>
            <a:pPr marL="237744" lvl="1" indent="0">
              <a:buNone/>
            </a:pPr>
            <a:endParaRPr lang="en-CA" dirty="0"/>
          </a:p>
          <a:p>
            <a:endParaRPr lang="en-US" dirty="0"/>
          </a:p>
        </p:txBody>
      </p:sp>
    </p:spTree>
    <p:extLst>
      <p:ext uri="{BB962C8B-B14F-4D97-AF65-F5344CB8AC3E}">
        <p14:creationId xmlns:p14="http://schemas.microsoft.com/office/powerpoint/2010/main" val="263444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4972-8C60-4841-B380-4282033E4DDB}"/>
              </a:ext>
            </a:extLst>
          </p:cNvPr>
          <p:cNvSpPr>
            <a:spLocks noGrp="1"/>
          </p:cNvSpPr>
          <p:nvPr>
            <p:ph type="ctrTitle"/>
          </p:nvPr>
        </p:nvSpPr>
        <p:spPr/>
        <p:txBody>
          <a:bodyPr>
            <a:normAutofit/>
          </a:bodyPr>
          <a:lstStyle/>
          <a:p>
            <a:r>
              <a:rPr lang="en-CA" sz="4000" b="1" dirty="0">
                <a:solidFill>
                  <a:schemeClr val="tx1"/>
                </a:solidFill>
              </a:rPr>
              <a:t>Practical Recommendations</a:t>
            </a:r>
            <a:endParaRPr lang="en-US" sz="4000" b="1" dirty="0">
              <a:solidFill>
                <a:schemeClr val="tx1"/>
              </a:solidFill>
            </a:endParaRPr>
          </a:p>
        </p:txBody>
      </p:sp>
    </p:spTree>
    <p:extLst>
      <p:ext uri="{BB962C8B-B14F-4D97-AF65-F5344CB8AC3E}">
        <p14:creationId xmlns:p14="http://schemas.microsoft.com/office/powerpoint/2010/main" val="2010643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D83B0-24AC-49CC-9AAF-ECD3DC450140}"/>
              </a:ext>
            </a:extLst>
          </p:cNvPr>
          <p:cNvSpPr>
            <a:spLocks noGrp="1"/>
          </p:cNvSpPr>
          <p:nvPr>
            <p:ph type="title"/>
          </p:nvPr>
        </p:nvSpPr>
        <p:spPr>
          <a:xfrm>
            <a:off x="609600" y="0"/>
            <a:ext cx="10972800" cy="1143000"/>
          </a:xfrm>
        </p:spPr>
        <p:txBody>
          <a:bodyPr/>
          <a:lstStyle/>
          <a:p>
            <a:r>
              <a:rPr lang="en-CA" b="1" dirty="0">
                <a:solidFill>
                  <a:schemeClr val="tx1"/>
                </a:solidFill>
              </a:rPr>
              <a:t>Before Choosing Scanner</a:t>
            </a:r>
            <a:endParaRPr lang="en-US" b="1" dirty="0">
              <a:solidFill>
                <a:schemeClr val="tx1"/>
              </a:solidFill>
            </a:endParaRPr>
          </a:p>
        </p:txBody>
      </p:sp>
      <p:sp>
        <p:nvSpPr>
          <p:cNvPr id="5" name="Text Placeholder 4">
            <a:extLst>
              <a:ext uri="{FF2B5EF4-FFF2-40B4-BE49-F238E27FC236}">
                <a16:creationId xmlns:a16="http://schemas.microsoft.com/office/drawing/2014/main" id="{A5E29ACA-3034-4CEC-A2A3-6C8CAD8489B4}"/>
              </a:ext>
            </a:extLst>
          </p:cNvPr>
          <p:cNvSpPr>
            <a:spLocks noGrp="1"/>
          </p:cNvSpPr>
          <p:nvPr>
            <p:ph type="body" sz="quarter" idx="10"/>
          </p:nvPr>
        </p:nvSpPr>
        <p:spPr/>
        <p:txBody>
          <a:bodyPr/>
          <a:lstStyle/>
          <a:p>
            <a:pPr marL="0"/>
            <a:r>
              <a:rPr lang="en-CA" sz="2000" dirty="0"/>
              <a:t>Assess risk tolerance</a:t>
            </a:r>
          </a:p>
          <a:p>
            <a:pPr marL="795528" lvl="1" indent="-457200"/>
            <a:r>
              <a:rPr lang="en-CA" sz="2400" dirty="0"/>
              <a:t>Can you afford to miss vulnerabilities (relaxed mode), or must treat all vulnerabilities as potentially critical (paranoid mode)? </a:t>
            </a:r>
          </a:p>
          <a:p>
            <a:pPr marL="795528" lvl="1" indent="-457200"/>
            <a:r>
              <a:rPr lang="en-CA" sz="2400" dirty="0"/>
              <a:t>Scanners with a better paranoid mode score will generally raise more </a:t>
            </a:r>
            <a:r>
              <a:rPr lang="en-US" sz="2400" dirty="0"/>
              <a:t>alerts, requiring more resources.</a:t>
            </a:r>
          </a:p>
        </p:txBody>
      </p:sp>
    </p:spTree>
    <p:extLst>
      <p:ext uri="{BB962C8B-B14F-4D97-AF65-F5344CB8AC3E}">
        <p14:creationId xmlns:p14="http://schemas.microsoft.com/office/powerpoint/2010/main" val="29554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D83B0-24AC-49CC-9AAF-ECD3DC450140}"/>
              </a:ext>
            </a:extLst>
          </p:cNvPr>
          <p:cNvSpPr>
            <a:spLocks noGrp="1"/>
          </p:cNvSpPr>
          <p:nvPr>
            <p:ph type="title"/>
          </p:nvPr>
        </p:nvSpPr>
        <p:spPr>
          <a:xfrm>
            <a:off x="609600" y="0"/>
            <a:ext cx="10972800" cy="1143000"/>
          </a:xfrm>
        </p:spPr>
        <p:txBody>
          <a:bodyPr/>
          <a:lstStyle/>
          <a:p>
            <a:r>
              <a:rPr lang="en-CA" b="1" dirty="0">
                <a:solidFill>
                  <a:schemeClr val="tx1"/>
                </a:solidFill>
              </a:rPr>
              <a:t>Before Choosing Scanner</a:t>
            </a:r>
            <a:endParaRPr lang="en-US" b="1" dirty="0">
              <a:solidFill>
                <a:schemeClr val="tx1"/>
              </a:solidFill>
            </a:endParaRPr>
          </a:p>
        </p:txBody>
      </p:sp>
      <p:sp>
        <p:nvSpPr>
          <p:cNvPr id="5" name="Text Placeholder 4">
            <a:extLst>
              <a:ext uri="{FF2B5EF4-FFF2-40B4-BE49-F238E27FC236}">
                <a16:creationId xmlns:a16="http://schemas.microsoft.com/office/drawing/2014/main" id="{A5E29ACA-3034-4CEC-A2A3-6C8CAD8489B4}"/>
              </a:ext>
            </a:extLst>
          </p:cNvPr>
          <p:cNvSpPr>
            <a:spLocks noGrp="1"/>
          </p:cNvSpPr>
          <p:nvPr>
            <p:ph type="body" sz="quarter" idx="10"/>
          </p:nvPr>
        </p:nvSpPr>
        <p:spPr/>
        <p:txBody>
          <a:bodyPr/>
          <a:lstStyle/>
          <a:p>
            <a:pPr marL="338328" lvl="1" indent="0">
              <a:buNone/>
            </a:pPr>
            <a:endParaRPr lang="en-US" sz="1600" dirty="0"/>
          </a:p>
          <a:p>
            <a:pPr marL="338328" lvl="1" indent="0">
              <a:buNone/>
            </a:pPr>
            <a:endParaRPr lang="en-US" sz="1600" dirty="0"/>
          </a:p>
          <a:p>
            <a:pPr marL="0"/>
            <a:r>
              <a:rPr lang="en-CA" sz="2000" dirty="0"/>
              <a:t>Look at the deployment environment</a:t>
            </a:r>
          </a:p>
          <a:p>
            <a:pPr marL="681228" lvl="1" indent="-342900"/>
            <a:r>
              <a:rPr lang="en-CA" sz="2400" dirty="0"/>
              <a:t>What base image are you using? </a:t>
            </a:r>
          </a:p>
          <a:p>
            <a:pPr marL="681228" lvl="1" indent="-342900"/>
            <a:r>
              <a:rPr lang="en-CA" sz="2400" dirty="0"/>
              <a:t>Is the image supported by the scanner?</a:t>
            </a:r>
          </a:p>
          <a:p>
            <a:pPr marL="0"/>
            <a:endParaRPr lang="en-US" sz="2000" dirty="0"/>
          </a:p>
        </p:txBody>
      </p:sp>
    </p:spTree>
    <p:extLst>
      <p:ext uri="{BB962C8B-B14F-4D97-AF65-F5344CB8AC3E}">
        <p14:creationId xmlns:p14="http://schemas.microsoft.com/office/powerpoint/2010/main" val="728478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D83B0-24AC-49CC-9AAF-ECD3DC450140}"/>
              </a:ext>
            </a:extLst>
          </p:cNvPr>
          <p:cNvSpPr>
            <a:spLocks noGrp="1"/>
          </p:cNvSpPr>
          <p:nvPr>
            <p:ph type="title"/>
          </p:nvPr>
        </p:nvSpPr>
        <p:spPr>
          <a:xfrm>
            <a:off x="609600" y="0"/>
            <a:ext cx="10972800" cy="1143000"/>
          </a:xfrm>
        </p:spPr>
        <p:txBody>
          <a:bodyPr/>
          <a:lstStyle/>
          <a:p>
            <a:r>
              <a:rPr lang="en-CA" b="1" dirty="0">
                <a:solidFill>
                  <a:schemeClr val="tx1"/>
                </a:solidFill>
              </a:rPr>
              <a:t>Before Choosing Scanner</a:t>
            </a:r>
            <a:endParaRPr lang="en-US" b="1" dirty="0">
              <a:solidFill>
                <a:schemeClr val="tx1"/>
              </a:solidFill>
            </a:endParaRPr>
          </a:p>
        </p:txBody>
      </p:sp>
      <p:sp>
        <p:nvSpPr>
          <p:cNvPr id="5" name="Text Placeholder 4">
            <a:extLst>
              <a:ext uri="{FF2B5EF4-FFF2-40B4-BE49-F238E27FC236}">
                <a16:creationId xmlns:a16="http://schemas.microsoft.com/office/drawing/2014/main" id="{A5E29ACA-3034-4CEC-A2A3-6C8CAD8489B4}"/>
              </a:ext>
            </a:extLst>
          </p:cNvPr>
          <p:cNvSpPr>
            <a:spLocks noGrp="1"/>
          </p:cNvSpPr>
          <p:nvPr>
            <p:ph type="body" sz="quarter" idx="10"/>
          </p:nvPr>
        </p:nvSpPr>
        <p:spPr>
          <a:xfrm>
            <a:off x="618413" y="1423955"/>
            <a:ext cx="10960636" cy="4880592"/>
          </a:xfrm>
        </p:spPr>
        <p:txBody>
          <a:bodyPr/>
          <a:lstStyle/>
          <a:p>
            <a:pPr marL="338328" lvl="1" indent="0">
              <a:buNone/>
            </a:pPr>
            <a:endParaRPr lang="en-US" sz="1600" dirty="0"/>
          </a:p>
          <a:p>
            <a:pPr marL="338328" lvl="1" indent="0">
              <a:buNone/>
            </a:pPr>
            <a:endParaRPr lang="en-US" sz="1600" dirty="0"/>
          </a:p>
          <a:p>
            <a:pPr marL="0"/>
            <a:endParaRPr lang="en-CA" sz="2000" b="0" dirty="0"/>
          </a:p>
          <a:p>
            <a:pPr marL="0"/>
            <a:endParaRPr lang="en-CA" sz="2000" b="0" dirty="0"/>
          </a:p>
          <a:p>
            <a:pPr marL="0"/>
            <a:endParaRPr lang="en-CA" sz="2000" b="0" dirty="0"/>
          </a:p>
          <a:p>
            <a:pPr marL="0"/>
            <a:r>
              <a:rPr lang="en-CA" sz="2000" dirty="0"/>
              <a:t>Based on risk (#1) and base image (#2), use the benchmark results (Table 2) to select the appropriate scanner.</a:t>
            </a:r>
          </a:p>
          <a:p>
            <a:pPr marL="0"/>
            <a:endParaRPr lang="en-US" sz="2000" dirty="0"/>
          </a:p>
        </p:txBody>
      </p:sp>
    </p:spTree>
    <p:extLst>
      <p:ext uri="{BB962C8B-B14F-4D97-AF65-F5344CB8AC3E}">
        <p14:creationId xmlns:p14="http://schemas.microsoft.com/office/powerpoint/2010/main" val="3815635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D83B0-24AC-49CC-9AAF-ECD3DC450140}"/>
              </a:ext>
            </a:extLst>
          </p:cNvPr>
          <p:cNvSpPr>
            <a:spLocks noGrp="1"/>
          </p:cNvSpPr>
          <p:nvPr>
            <p:ph type="title"/>
          </p:nvPr>
        </p:nvSpPr>
        <p:spPr>
          <a:xfrm>
            <a:off x="609600" y="0"/>
            <a:ext cx="10972800" cy="1143000"/>
          </a:xfrm>
        </p:spPr>
        <p:txBody>
          <a:bodyPr/>
          <a:lstStyle/>
          <a:p>
            <a:r>
              <a:rPr lang="en-CA" b="1" dirty="0">
                <a:solidFill>
                  <a:schemeClr val="tx1"/>
                </a:solidFill>
              </a:rPr>
              <a:t>Before Choosing Scanner</a:t>
            </a:r>
            <a:endParaRPr lang="en-US" b="1" dirty="0">
              <a:solidFill>
                <a:schemeClr val="tx1"/>
              </a:solidFill>
            </a:endParaRPr>
          </a:p>
        </p:txBody>
      </p:sp>
      <p:sp>
        <p:nvSpPr>
          <p:cNvPr id="5" name="Text Placeholder 4">
            <a:extLst>
              <a:ext uri="{FF2B5EF4-FFF2-40B4-BE49-F238E27FC236}">
                <a16:creationId xmlns:a16="http://schemas.microsoft.com/office/drawing/2014/main" id="{A5E29ACA-3034-4CEC-A2A3-6C8CAD8489B4}"/>
              </a:ext>
            </a:extLst>
          </p:cNvPr>
          <p:cNvSpPr>
            <a:spLocks noGrp="1"/>
          </p:cNvSpPr>
          <p:nvPr>
            <p:ph type="body" sz="quarter" idx="10"/>
          </p:nvPr>
        </p:nvSpPr>
        <p:spPr>
          <a:xfrm>
            <a:off x="618413" y="1423955"/>
            <a:ext cx="10960636" cy="4880592"/>
          </a:xfrm>
        </p:spPr>
        <p:txBody>
          <a:bodyPr/>
          <a:lstStyle/>
          <a:p>
            <a:pPr marL="338328" lvl="1" indent="0">
              <a:buNone/>
            </a:pPr>
            <a:endParaRPr lang="en-US" sz="1600" dirty="0"/>
          </a:p>
          <a:p>
            <a:pPr marL="338328" lvl="1" indent="0">
              <a:buNone/>
            </a:pPr>
            <a:endParaRPr lang="en-US" sz="1600" dirty="0"/>
          </a:p>
          <a:p>
            <a:pPr marL="0"/>
            <a:endParaRPr lang="en-CA" sz="2000" b="0" dirty="0"/>
          </a:p>
          <a:p>
            <a:pPr marL="0"/>
            <a:endParaRPr lang="en-CA" sz="2000" b="0" dirty="0"/>
          </a:p>
          <a:p>
            <a:pPr marL="0"/>
            <a:endParaRPr lang="en-CA" sz="2000" b="0" dirty="0"/>
          </a:p>
          <a:p>
            <a:pPr marL="0"/>
            <a:endParaRPr lang="en-CA" sz="2000" b="0" dirty="0"/>
          </a:p>
          <a:p>
            <a:pPr marL="0"/>
            <a:r>
              <a:rPr lang="en-CA" sz="2000" dirty="0"/>
              <a:t>From our experience, no image had zero vulnerabilities. A lack of vulnerabilities points to configuration problems </a:t>
            </a:r>
            <a:r>
              <a:rPr lang="en-US" sz="2000" dirty="0"/>
              <a:t>or an unsupported image.</a:t>
            </a:r>
          </a:p>
        </p:txBody>
      </p:sp>
    </p:spTree>
    <p:extLst>
      <p:ext uri="{BB962C8B-B14F-4D97-AF65-F5344CB8AC3E}">
        <p14:creationId xmlns:p14="http://schemas.microsoft.com/office/powerpoint/2010/main" val="197797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0D83B0-24AC-49CC-9AAF-ECD3DC450140}"/>
              </a:ext>
            </a:extLst>
          </p:cNvPr>
          <p:cNvSpPr>
            <a:spLocks noGrp="1"/>
          </p:cNvSpPr>
          <p:nvPr>
            <p:ph type="title"/>
          </p:nvPr>
        </p:nvSpPr>
        <p:spPr>
          <a:xfrm>
            <a:off x="609600" y="0"/>
            <a:ext cx="10972800" cy="1143000"/>
          </a:xfrm>
        </p:spPr>
        <p:txBody>
          <a:bodyPr/>
          <a:lstStyle/>
          <a:p>
            <a:r>
              <a:rPr lang="en-CA" b="1" dirty="0">
                <a:solidFill>
                  <a:schemeClr val="tx1"/>
                </a:solidFill>
              </a:rPr>
              <a:t>Before Choosing Scanner</a:t>
            </a:r>
            <a:endParaRPr lang="en-US" b="1" dirty="0">
              <a:solidFill>
                <a:schemeClr val="tx1"/>
              </a:solidFill>
            </a:endParaRPr>
          </a:p>
        </p:txBody>
      </p:sp>
      <p:sp>
        <p:nvSpPr>
          <p:cNvPr id="5" name="Text Placeholder 4">
            <a:extLst>
              <a:ext uri="{FF2B5EF4-FFF2-40B4-BE49-F238E27FC236}">
                <a16:creationId xmlns:a16="http://schemas.microsoft.com/office/drawing/2014/main" id="{A5E29ACA-3034-4CEC-A2A3-6C8CAD8489B4}"/>
              </a:ext>
            </a:extLst>
          </p:cNvPr>
          <p:cNvSpPr>
            <a:spLocks noGrp="1"/>
          </p:cNvSpPr>
          <p:nvPr>
            <p:ph type="body" sz="quarter" idx="10"/>
          </p:nvPr>
        </p:nvSpPr>
        <p:spPr>
          <a:xfrm>
            <a:off x="618413" y="1423955"/>
            <a:ext cx="10960636" cy="4880592"/>
          </a:xfrm>
        </p:spPr>
        <p:txBody>
          <a:bodyPr/>
          <a:lstStyle/>
          <a:p>
            <a:pPr marL="338328" lvl="1" indent="0">
              <a:buNone/>
            </a:pPr>
            <a:endParaRPr lang="en-US" sz="1600" dirty="0"/>
          </a:p>
          <a:p>
            <a:pPr marL="338328" lvl="1" indent="0">
              <a:buNone/>
            </a:pPr>
            <a:endParaRPr lang="en-US" sz="1600" dirty="0"/>
          </a:p>
          <a:p>
            <a:pPr marL="0"/>
            <a:endParaRPr lang="en-CA" sz="2000" b="0" dirty="0"/>
          </a:p>
          <a:p>
            <a:pPr marL="0"/>
            <a:endParaRPr lang="en-CA" sz="2000" b="0" dirty="0"/>
          </a:p>
          <a:p>
            <a:pPr marL="0"/>
            <a:endParaRPr lang="en-CA" sz="2000" b="0" dirty="0"/>
          </a:p>
          <a:p>
            <a:pPr marL="0"/>
            <a:endParaRPr lang="en-CA" sz="2000" b="0" dirty="0"/>
          </a:p>
          <a:p>
            <a:pPr marL="0"/>
            <a:endParaRPr lang="en-CA" dirty="0"/>
          </a:p>
          <a:p>
            <a:pPr marL="0"/>
            <a:endParaRPr lang="en-CA" dirty="0"/>
          </a:p>
          <a:p>
            <a:pPr marL="0"/>
            <a:r>
              <a:rPr lang="en-US" sz="2000" dirty="0"/>
              <a:t>Combining multiple scanners in a CI/CD pipeline is a </a:t>
            </a:r>
            <a:r>
              <a:rPr lang="en-CA" sz="2000" dirty="0"/>
              <a:t>good idea. Decide how to merge the results.</a:t>
            </a:r>
            <a:endParaRPr lang="en-US" sz="2000" dirty="0"/>
          </a:p>
        </p:txBody>
      </p:sp>
    </p:spTree>
    <p:extLst>
      <p:ext uri="{BB962C8B-B14F-4D97-AF65-F5344CB8AC3E}">
        <p14:creationId xmlns:p14="http://schemas.microsoft.com/office/powerpoint/2010/main" val="90862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79ED4E-BCB9-44F2-8AC9-F8739FDCA7F9}"/>
              </a:ext>
            </a:extLst>
          </p:cNvPr>
          <p:cNvSpPr>
            <a:spLocks noGrp="1"/>
          </p:cNvSpPr>
          <p:nvPr>
            <p:ph type="body" sz="quarter" idx="10"/>
          </p:nvPr>
        </p:nvSpPr>
        <p:spPr>
          <a:xfrm>
            <a:off x="2812243" y="3198801"/>
            <a:ext cx="6567514" cy="460398"/>
          </a:xfrm>
        </p:spPr>
        <p:txBody>
          <a:bodyPr/>
          <a:lstStyle/>
          <a:p>
            <a:r>
              <a:rPr lang="en-CA" sz="2400" dirty="0"/>
              <a:t>Keep watching the benchmark for changes.</a:t>
            </a:r>
          </a:p>
          <a:p>
            <a:endParaRPr lang="en-US" dirty="0"/>
          </a:p>
        </p:txBody>
      </p:sp>
      <p:sp>
        <p:nvSpPr>
          <p:cNvPr id="3" name="Title 2">
            <a:extLst>
              <a:ext uri="{FF2B5EF4-FFF2-40B4-BE49-F238E27FC236}">
                <a16:creationId xmlns:a16="http://schemas.microsoft.com/office/drawing/2014/main" id="{6BBC28D7-D4C8-4AB5-B265-F34FC9852692}"/>
              </a:ext>
            </a:extLst>
          </p:cNvPr>
          <p:cNvSpPr>
            <a:spLocks noGrp="1"/>
          </p:cNvSpPr>
          <p:nvPr>
            <p:ph type="title"/>
          </p:nvPr>
        </p:nvSpPr>
        <p:spPr>
          <a:xfrm>
            <a:off x="609600" y="137853"/>
            <a:ext cx="10972800" cy="1143000"/>
          </a:xfrm>
        </p:spPr>
        <p:txBody>
          <a:bodyPr/>
          <a:lstStyle/>
          <a:p>
            <a:r>
              <a:rPr lang="en-CA" b="1" dirty="0">
                <a:solidFill>
                  <a:schemeClr val="tx1"/>
                </a:solidFill>
              </a:rPr>
              <a:t>After Choosing Scanner</a:t>
            </a:r>
            <a:endParaRPr lang="en-US" b="1" dirty="0">
              <a:solidFill>
                <a:schemeClr val="tx1"/>
              </a:solidFill>
            </a:endParaRPr>
          </a:p>
        </p:txBody>
      </p:sp>
    </p:spTree>
    <p:extLst>
      <p:ext uri="{BB962C8B-B14F-4D97-AF65-F5344CB8AC3E}">
        <p14:creationId xmlns:p14="http://schemas.microsoft.com/office/powerpoint/2010/main" val="325049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7D693A-E396-4C63-9359-46B96B2CAE9B}"/>
              </a:ext>
            </a:extLst>
          </p:cNvPr>
          <p:cNvSpPr>
            <a:spLocks noGrp="1"/>
          </p:cNvSpPr>
          <p:nvPr>
            <p:ph type="body" sz="quarter" idx="10"/>
          </p:nvPr>
        </p:nvSpPr>
        <p:spPr>
          <a:xfrm>
            <a:off x="618413" y="1423955"/>
            <a:ext cx="10960636" cy="4880592"/>
          </a:xfrm>
        </p:spPr>
        <p:txBody>
          <a:bodyPr/>
          <a:lstStyle/>
          <a:p>
            <a:r>
              <a:rPr lang="en-CA" dirty="0"/>
              <a:t>Relying on container registry scanning?</a:t>
            </a:r>
          </a:p>
          <a:p>
            <a:endParaRPr lang="en-CA" dirty="0"/>
          </a:p>
          <a:p>
            <a:r>
              <a:rPr lang="en-CA" dirty="0"/>
              <a:t>Amazon ECR</a:t>
            </a:r>
          </a:p>
          <a:p>
            <a:endParaRPr lang="en-CA" dirty="0"/>
          </a:p>
          <a:p>
            <a:r>
              <a:rPr lang="en-CA" dirty="0"/>
              <a:t>Harbor                                           starting v1.10</a:t>
            </a:r>
          </a:p>
          <a:p>
            <a:endParaRPr lang="en-CA" dirty="0"/>
          </a:p>
          <a:p>
            <a:r>
              <a:rPr lang="en-CA" dirty="0"/>
              <a:t>Sysdig</a:t>
            </a:r>
          </a:p>
          <a:p>
            <a:endParaRPr lang="en-US" dirty="0"/>
          </a:p>
          <a:p>
            <a:r>
              <a:rPr lang="en-US" dirty="0"/>
              <a:t>Azure Container Registry</a:t>
            </a:r>
          </a:p>
          <a:p>
            <a:endParaRPr lang="en-US" dirty="0"/>
          </a:p>
          <a:p>
            <a:r>
              <a:rPr lang="en-US" dirty="0"/>
              <a:t>Google Container Registry </a:t>
            </a:r>
          </a:p>
        </p:txBody>
      </p:sp>
      <p:sp>
        <p:nvSpPr>
          <p:cNvPr id="3" name="Title 2">
            <a:extLst>
              <a:ext uri="{FF2B5EF4-FFF2-40B4-BE49-F238E27FC236}">
                <a16:creationId xmlns:a16="http://schemas.microsoft.com/office/drawing/2014/main" id="{B5011545-CF14-4F77-90BB-C9CA6034A034}"/>
              </a:ext>
            </a:extLst>
          </p:cNvPr>
          <p:cNvSpPr>
            <a:spLocks noGrp="1"/>
          </p:cNvSpPr>
          <p:nvPr>
            <p:ph type="title"/>
          </p:nvPr>
        </p:nvSpPr>
        <p:spPr/>
        <p:txBody>
          <a:bodyPr/>
          <a:lstStyle/>
          <a:p>
            <a:r>
              <a:rPr lang="en-CA" b="1" dirty="0">
                <a:solidFill>
                  <a:schemeClr val="tx1"/>
                </a:solidFill>
              </a:rPr>
              <a:t>A word on registry-embedded scanning</a:t>
            </a:r>
            <a:endParaRPr lang="en-US" b="1" dirty="0">
              <a:solidFill>
                <a:schemeClr val="tx1"/>
              </a:solidFill>
            </a:endParaRPr>
          </a:p>
        </p:txBody>
      </p:sp>
      <p:pic>
        <p:nvPicPr>
          <p:cNvPr id="5" name="Picture 4" descr="A close up of a logo&#10;&#10;Description automatically generated">
            <a:extLst>
              <a:ext uri="{FF2B5EF4-FFF2-40B4-BE49-F238E27FC236}">
                <a16:creationId xmlns:a16="http://schemas.microsoft.com/office/drawing/2014/main" id="{1BAC235C-7E00-46AE-A753-2C1A8044B1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0227" y="2122054"/>
            <a:ext cx="957074" cy="304801"/>
          </a:xfrm>
          <a:prstGeom prst="rect">
            <a:avLst/>
          </a:prstGeom>
        </p:spPr>
      </p:pic>
      <p:pic>
        <p:nvPicPr>
          <p:cNvPr id="6" name="Picture 5" descr="A close up of a logo&#10;&#10;Description automatically generated">
            <a:extLst>
              <a:ext uri="{FF2B5EF4-FFF2-40B4-BE49-F238E27FC236}">
                <a16:creationId xmlns:a16="http://schemas.microsoft.com/office/drawing/2014/main" id="{4378646B-0276-49C8-9ED8-3211BD0BD9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0227" y="2820153"/>
            <a:ext cx="957074" cy="304801"/>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95DAFB14-F3C1-43B0-843A-439A8101D76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8373" y="2790537"/>
            <a:ext cx="362704" cy="362704"/>
          </a:xfrm>
          <a:prstGeom prst="rect">
            <a:avLst/>
          </a:prstGeom>
        </p:spPr>
      </p:pic>
      <p:pic>
        <p:nvPicPr>
          <p:cNvPr id="12" name="Picture 11" descr="A close up of a sign&#10;&#10;Description automatically generated">
            <a:extLst>
              <a:ext uri="{FF2B5EF4-FFF2-40B4-BE49-F238E27FC236}">
                <a16:creationId xmlns:a16="http://schemas.microsoft.com/office/drawing/2014/main" id="{576AA18C-18B1-4ABC-958C-6BBDB3B7450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40498" y="2624370"/>
            <a:ext cx="421162" cy="695037"/>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CDFF7CF3-A99B-421B-BFF2-DB3EE5A307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60227" y="3501547"/>
            <a:ext cx="362704" cy="362704"/>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5D3E86A2-6605-4735-A140-F60CA457ADB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9362" y="4187681"/>
            <a:ext cx="495156" cy="495156"/>
          </a:xfrm>
          <a:prstGeom prst="rect">
            <a:avLst/>
          </a:prstGeom>
        </p:spPr>
      </p:pic>
      <p:pic>
        <p:nvPicPr>
          <p:cNvPr id="17" name="Picture 16" descr="A picture containing drawing&#10;&#10;Description automatically generated">
            <a:extLst>
              <a:ext uri="{FF2B5EF4-FFF2-40B4-BE49-F238E27FC236}">
                <a16:creationId xmlns:a16="http://schemas.microsoft.com/office/drawing/2014/main" id="{83972E34-594F-4993-BCA7-6ABB5A383FD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97804" y="4875536"/>
            <a:ext cx="958272" cy="503093"/>
          </a:xfrm>
          <a:prstGeom prst="rect">
            <a:avLst/>
          </a:prstGeom>
        </p:spPr>
      </p:pic>
      <p:sp>
        <p:nvSpPr>
          <p:cNvPr id="11" name="TextBox 10">
            <a:extLst>
              <a:ext uri="{FF2B5EF4-FFF2-40B4-BE49-F238E27FC236}">
                <a16:creationId xmlns:a16="http://schemas.microsoft.com/office/drawing/2014/main" id="{838BE32A-8A75-4DDA-BE3D-A5E070D90A21}"/>
              </a:ext>
            </a:extLst>
          </p:cNvPr>
          <p:cNvSpPr txBox="1"/>
          <p:nvPr/>
        </p:nvSpPr>
        <p:spPr>
          <a:xfrm>
            <a:off x="609600" y="5571122"/>
            <a:ext cx="1527982" cy="307777"/>
          </a:xfrm>
          <a:prstGeom prst="rect">
            <a:avLst/>
          </a:prstGeom>
          <a:noFill/>
        </p:spPr>
        <p:txBody>
          <a:bodyPr wrap="none" rtlCol="0">
            <a:spAutoFit/>
          </a:bodyPr>
          <a:lstStyle/>
          <a:p>
            <a:r>
              <a:rPr lang="en-CA" sz="1400" dirty="0"/>
              <a:t>*as of June 2020</a:t>
            </a:r>
            <a:endParaRPr lang="en-US" sz="1400" dirty="0"/>
          </a:p>
        </p:txBody>
      </p:sp>
    </p:spTree>
    <p:extLst>
      <p:ext uri="{BB962C8B-B14F-4D97-AF65-F5344CB8AC3E}">
        <p14:creationId xmlns:p14="http://schemas.microsoft.com/office/powerpoint/2010/main" val="303505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CB9EDA-66A1-47D4-AC80-033C59FD643F}"/>
              </a:ext>
            </a:extLst>
          </p:cNvPr>
          <p:cNvSpPr>
            <a:spLocks noGrp="1"/>
          </p:cNvSpPr>
          <p:nvPr>
            <p:ph type="body" sz="quarter" idx="10"/>
          </p:nvPr>
        </p:nvSpPr>
        <p:spPr/>
        <p:txBody>
          <a:bodyPr/>
          <a:lstStyle/>
          <a:p>
            <a:endParaRPr lang="en-CA" dirty="0"/>
          </a:p>
          <a:p>
            <a:pPr marL="331470" indent="-285750">
              <a:buFont typeface="Arial" panose="020B0604020202020204" pitchFamily="34" charset="0"/>
              <a:buChar char="•"/>
            </a:pPr>
            <a:r>
              <a:rPr lang="en-CA" sz="2000" dirty="0"/>
              <a:t>Vulnerability volumes</a:t>
            </a:r>
          </a:p>
          <a:p>
            <a:pPr marL="669798" lvl="1" indent="-285750">
              <a:buFont typeface="Arial" panose="020B0604020202020204" pitchFamily="34" charset="0"/>
              <a:buChar char="•"/>
            </a:pPr>
            <a:r>
              <a:rPr lang="en-CA" sz="2000" dirty="0"/>
              <a:t>Do all of them have patches? </a:t>
            </a:r>
          </a:p>
          <a:p>
            <a:pPr marL="669798" lvl="1" indent="-285750">
              <a:buFont typeface="Arial" panose="020B0604020202020204" pitchFamily="34" charset="0"/>
              <a:buChar char="•"/>
            </a:pPr>
            <a:r>
              <a:rPr lang="en-CA" sz="2000" dirty="0"/>
              <a:t>How do we fix those that don’t?</a:t>
            </a:r>
          </a:p>
          <a:p>
            <a:pPr marL="669798" lvl="1" indent="-285750">
              <a:buFont typeface="Arial" panose="020B0604020202020204" pitchFamily="34" charset="0"/>
              <a:buChar char="•"/>
            </a:pPr>
            <a:r>
              <a:rPr lang="en-CA" sz="2000" dirty="0"/>
              <a:t>Should we allow High’s in production?</a:t>
            </a:r>
          </a:p>
          <a:p>
            <a:endParaRPr lang="en-CA" sz="2000" dirty="0"/>
          </a:p>
          <a:p>
            <a:pPr marL="331470" indent="-285750">
              <a:buFont typeface="Arial" panose="020B0604020202020204" pitchFamily="34" charset="0"/>
              <a:buChar char="•"/>
            </a:pPr>
            <a:r>
              <a:rPr lang="en-US" sz="2000" dirty="0"/>
              <a:t>Dealing with “Negligible / Unimportant” vulnerabilities</a:t>
            </a:r>
          </a:p>
          <a:p>
            <a:pPr marL="669798" lvl="1" indent="-285750">
              <a:buFont typeface="Arial" panose="020B0604020202020204" pitchFamily="34" charset="0"/>
              <a:buChar char="•"/>
            </a:pPr>
            <a:r>
              <a:rPr lang="en-US" sz="2000" dirty="0"/>
              <a:t>Are they really as “Negligible” as scanner thinks? </a:t>
            </a:r>
          </a:p>
        </p:txBody>
      </p:sp>
      <p:sp>
        <p:nvSpPr>
          <p:cNvPr id="3" name="Title 2">
            <a:extLst>
              <a:ext uri="{FF2B5EF4-FFF2-40B4-BE49-F238E27FC236}">
                <a16:creationId xmlns:a16="http://schemas.microsoft.com/office/drawing/2014/main" id="{3F174C57-CC48-4DFC-A269-74DD4A0F356F}"/>
              </a:ext>
            </a:extLst>
          </p:cNvPr>
          <p:cNvSpPr>
            <a:spLocks noGrp="1"/>
          </p:cNvSpPr>
          <p:nvPr>
            <p:ph type="title"/>
          </p:nvPr>
        </p:nvSpPr>
        <p:spPr/>
        <p:txBody>
          <a:bodyPr/>
          <a:lstStyle/>
          <a:p>
            <a:r>
              <a:rPr lang="en-CA" dirty="0"/>
              <a:t>Future Research</a:t>
            </a:r>
            <a:endParaRPr lang="en-US" dirty="0"/>
          </a:p>
        </p:txBody>
      </p:sp>
    </p:spTree>
    <p:extLst>
      <p:ext uri="{BB962C8B-B14F-4D97-AF65-F5344CB8AC3E}">
        <p14:creationId xmlns:p14="http://schemas.microsoft.com/office/powerpoint/2010/main" val="114050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79ED4E-BCB9-44F2-8AC9-F8739FDCA7F9}"/>
              </a:ext>
            </a:extLst>
          </p:cNvPr>
          <p:cNvSpPr>
            <a:spLocks noGrp="1"/>
          </p:cNvSpPr>
          <p:nvPr>
            <p:ph type="body" sz="quarter" idx="10"/>
          </p:nvPr>
        </p:nvSpPr>
        <p:spPr>
          <a:xfrm>
            <a:off x="1653999" y="2283270"/>
            <a:ext cx="10960636" cy="4880592"/>
          </a:xfrm>
        </p:spPr>
        <p:txBody>
          <a:bodyPr/>
          <a:lstStyle/>
          <a:p>
            <a:r>
              <a:rPr lang="en-CA" sz="2000" dirty="0"/>
              <a:t>UBCIS paper (USENIX CSET 2020)</a:t>
            </a:r>
          </a:p>
          <a:p>
            <a:r>
              <a:rPr lang="en-CA" sz="2000" b="0" dirty="0">
                <a:hlinkClick r:id="rId2">
                  <a:extLst>
                    <a:ext uri="{A12FA001-AC4F-418D-AE19-62706E023703}">
                      <ahyp:hlinkClr xmlns:ahyp="http://schemas.microsoft.com/office/drawing/2018/hyperlinkcolor" val="tx"/>
                    </a:ext>
                  </a:extLst>
                </a:hlinkClick>
              </a:rPr>
              <a:t>https://www.usenix.org/publications/proceedings</a:t>
            </a:r>
            <a:r>
              <a:rPr lang="en-CA" sz="2000" b="0" dirty="0"/>
              <a:t> </a:t>
            </a:r>
          </a:p>
          <a:p>
            <a:pPr marL="331470" indent="-285750">
              <a:buFont typeface="Wingdings" panose="05000000000000000000" pitchFamily="2" charset="2"/>
              <a:buChar char="§"/>
            </a:pPr>
            <a:endParaRPr lang="en-CA" dirty="0"/>
          </a:p>
          <a:p>
            <a:r>
              <a:rPr lang="en-CA" sz="2000" dirty="0"/>
              <a:t>Open Source</a:t>
            </a:r>
          </a:p>
          <a:p>
            <a:r>
              <a:rPr lang="en-CA" sz="2000" b="0" dirty="0">
                <a:hlinkClick r:id="rId3">
                  <a:extLst>
                    <a:ext uri="{A12FA001-AC4F-418D-AE19-62706E023703}">
                      <ahyp:hlinkClr xmlns:ahyp="http://schemas.microsoft.com/office/drawing/2018/hyperlinkcolor" val="tx"/>
                    </a:ext>
                  </a:extLst>
                </a:hlinkClick>
              </a:rPr>
              <a:t>https://github.com/blackberry/ubcis</a:t>
            </a:r>
            <a:r>
              <a:rPr lang="en-CA" sz="2000" b="0" dirty="0"/>
              <a:t> </a:t>
            </a:r>
          </a:p>
          <a:p>
            <a:endParaRPr lang="en-US" dirty="0"/>
          </a:p>
        </p:txBody>
      </p:sp>
      <p:sp>
        <p:nvSpPr>
          <p:cNvPr id="3" name="Title 2">
            <a:extLst>
              <a:ext uri="{FF2B5EF4-FFF2-40B4-BE49-F238E27FC236}">
                <a16:creationId xmlns:a16="http://schemas.microsoft.com/office/drawing/2014/main" id="{6BBC28D7-D4C8-4AB5-B265-F34FC9852692}"/>
              </a:ext>
            </a:extLst>
          </p:cNvPr>
          <p:cNvSpPr>
            <a:spLocks noGrp="1"/>
          </p:cNvSpPr>
          <p:nvPr>
            <p:ph type="title"/>
          </p:nvPr>
        </p:nvSpPr>
        <p:spPr/>
        <p:txBody>
          <a:bodyPr/>
          <a:lstStyle/>
          <a:p>
            <a:r>
              <a:rPr lang="en-CA" b="1" dirty="0">
                <a:solidFill>
                  <a:schemeClr val="tx1"/>
                </a:solidFill>
              </a:rPr>
              <a:t>Material</a:t>
            </a:r>
            <a:endParaRPr lang="en-US" b="1" dirty="0">
              <a:solidFill>
                <a:schemeClr val="tx1"/>
              </a:solidFill>
            </a:endParaRPr>
          </a:p>
        </p:txBody>
      </p:sp>
    </p:spTree>
    <p:extLst>
      <p:ext uri="{BB962C8B-B14F-4D97-AF65-F5344CB8AC3E}">
        <p14:creationId xmlns:p14="http://schemas.microsoft.com/office/powerpoint/2010/main" val="231397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657F113-4B1F-48DE-BBBB-7CB930C597A3}"/>
              </a:ext>
            </a:extLst>
          </p:cNvPr>
          <p:cNvSpPr>
            <a:spLocks noGrp="1"/>
          </p:cNvSpPr>
          <p:nvPr>
            <p:ph type="title"/>
          </p:nvPr>
        </p:nvSpPr>
        <p:spPr/>
        <p:txBody>
          <a:bodyPr/>
          <a:lstStyle/>
          <a:p>
            <a:r>
              <a:rPr lang="en-CA" b="1" dirty="0">
                <a:solidFill>
                  <a:schemeClr val="tx1"/>
                </a:solidFill>
              </a:rPr>
              <a:t>Importance of Image Scanning</a:t>
            </a:r>
            <a:endParaRPr lang="en-US" b="1" dirty="0">
              <a:solidFill>
                <a:schemeClr val="tx1"/>
              </a:solidFill>
            </a:endParaRPr>
          </a:p>
        </p:txBody>
      </p:sp>
      <p:sp>
        <p:nvSpPr>
          <p:cNvPr id="12" name="Text Placeholder 2">
            <a:extLst>
              <a:ext uri="{FF2B5EF4-FFF2-40B4-BE49-F238E27FC236}">
                <a16:creationId xmlns:a16="http://schemas.microsoft.com/office/drawing/2014/main" id="{B2922C6D-A4FB-4FB6-80E8-E43A3A567C87}"/>
              </a:ext>
            </a:extLst>
          </p:cNvPr>
          <p:cNvSpPr>
            <a:spLocks noGrp="1"/>
          </p:cNvSpPr>
          <p:nvPr>
            <p:ph type="body" sz="quarter" idx="10"/>
          </p:nvPr>
        </p:nvSpPr>
        <p:spPr>
          <a:xfrm>
            <a:off x="706548" y="1977408"/>
            <a:ext cx="10960636" cy="4880592"/>
          </a:xfrm>
        </p:spPr>
        <p:txBody>
          <a:bodyPr/>
          <a:lstStyle/>
          <a:p>
            <a:r>
              <a:rPr lang="en-CA" sz="2000" dirty="0"/>
              <a:t>Wide container adoption</a:t>
            </a:r>
          </a:p>
          <a:p>
            <a:pPr lvl="1"/>
            <a:r>
              <a:rPr lang="en-CA" sz="2000" dirty="0">
                <a:solidFill>
                  <a:schemeClr val="tx1">
                    <a:lumMod val="75000"/>
                    <a:lumOff val="25000"/>
                  </a:schemeClr>
                </a:solidFill>
              </a:rPr>
              <a:t>Driver 1: image reusability</a:t>
            </a:r>
          </a:p>
          <a:p>
            <a:pPr marL="274320" lvl="1" indent="0">
              <a:buNone/>
            </a:pPr>
            <a:endParaRPr lang="en-CA" dirty="0"/>
          </a:p>
          <a:p>
            <a:pPr marL="274320" lvl="1" indent="0">
              <a:buNone/>
            </a:pPr>
            <a:endParaRPr lang="en-CA" dirty="0"/>
          </a:p>
          <a:p>
            <a:pPr marL="274320" lvl="1" indent="0">
              <a:buNone/>
            </a:pPr>
            <a:endParaRPr lang="en-CA" dirty="0"/>
          </a:p>
          <a:p>
            <a:pPr marL="274320" lvl="1" indent="0">
              <a:buNone/>
            </a:pPr>
            <a:endParaRPr lang="en-CA" dirty="0"/>
          </a:p>
          <a:p>
            <a:pPr lvl="1"/>
            <a:r>
              <a:rPr lang="en-CA" sz="2000" dirty="0">
                <a:solidFill>
                  <a:schemeClr val="tx1">
                    <a:lumMod val="75000"/>
                    <a:lumOff val="25000"/>
                  </a:schemeClr>
                </a:solidFill>
              </a:rPr>
              <a:t>Driver 2: easy to deploy</a:t>
            </a:r>
          </a:p>
          <a:p>
            <a:pPr lvl="2"/>
            <a:r>
              <a:rPr lang="en-CA" sz="1600" dirty="0">
                <a:solidFill>
                  <a:schemeClr val="tx1">
                    <a:lumMod val="75000"/>
                    <a:lumOff val="25000"/>
                  </a:schemeClr>
                </a:solidFill>
              </a:rPr>
              <a:t>Docker Hub, Quay, Google GCR</a:t>
            </a:r>
          </a:p>
        </p:txBody>
      </p:sp>
      <p:sp>
        <p:nvSpPr>
          <p:cNvPr id="4" name="TextBox 3">
            <a:extLst>
              <a:ext uri="{FF2B5EF4-FFF2-40B4-BE49-F238E27FC236}">
                <a16:creationId xmlns:a16="http://schemas.microsoft.com/office/drawing/2014/main" id="{320A0475-B56F-4723-B843-4577AA883DFD}"/>
              </a:ext>
            </a:extLst>
          </p:cNvPr>
          <p:cNvSpPr txBox="1"/>
          <p:nvPr/>
        </p:nvSpPr>
        <p:spPr>
          <a:xfrm>
            <a:off x="4626512" y="1977408"/>
            <a:ext cx="2486024" cy="738664"/>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274320" lvl="1" indent="0">
              <a:buNone/>
            </a:pPr>
            <a:r>
              <a:rPr lang="en-CA" sz="1400" dirty="0">
                <a:latin typeface="Courier New" panose="02070309020205020404" pitchFamily="49" charset="0"/>
                <a:cs typeface="Courier New" panose="02070309020205020404" pitchFamily="49" charset="0"/>
              </a:rPr>
              <a:t>FROM debian:latest</a:t>
            </a:r>
          </a:p>
          <a:p>
            <a:pPr marL="274320" lvl="1" indent="0">
              <a:buNone/>
            </a:pPr>
            <a:r>
              <a:rPr lang="en-CA" sz="1400" dirty="0">
                <a:latin typeface="Courier New" panose="02070309020205020404" pitchFamily="49" charset="0"/>
                <a:cs typeface="Courier New" panose="02070309020205020404" pitchFamily="49" charset="0"/>
              </a:rPr>
              <a:t>COPY …</a:t>
            </a:r>
          </a:p>
          <a:p>
            <a:pPr marL="274320" lvl="1" indent="0">
              <a:buNone/>
            </a:pPr>
            <a:r>
              <a:rPr lang="en-CA" sz="1400" dirty="0">
                <a:latin typeface="Courier New" panose="02070309020205020404" pitchFamily="49" charset="0"/>
                <a:cs typeface="Courier New" panose="02070309020205020404" pitchFamily="49" charset="0"/>
              </a:rPr>
              <a:t>USER …</a:t>
            </a:r>
            <a:endParaRPr lang="en-CA" sz="1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A5767EDA-75D3-4CD3-8378-9EABF8EB5D28}"/>
              </a:ext>
            </a:extLst>
          </p:cNvPr>
          <p:cNvSpPr txBox="1"/>
          <p:nvPr/>
        </p:nvSpPr>
        <p:spPr>
          <a:xfrm>
            <a:off x="2159537" y="4868981"/>
            <a:ext cx="3409949" cy="523220"/>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274320" lvl="1" indent="0">
              <a:buNone/>
            </a:pPr>
            <a:r>
              <a:rPr lang="en-CA" sz="1400" dirty="0">
                <a:latin typeface="Courier New" panose="02070309020205020404" pitchFamily="49" charset="0"/>
                <a:cs typeface="Courier New" panose="02070309020205020404" pitchFamily="49" charset="0"/>
              </a:rPr>
              <a:t>docker pull debian</a:t>
            </a:r>
          </a:p>
          <a:p>
            <a:pPr marL="274320" lvl="1" indent="0">
              <a:buNone/>
            </a:pPr>
            <a:r>
              <a:rPr lang="en-CA" sz="1400" dirty="0">
                <a:latin typeface="Courier New" panose="02070309020205020404" pitchFamily="49" charset="0"/>
                <a:cs typeface="Courier New" panose="02070309020205020404" pitchFamily="49" charset="0"/>
              </a:rPr>
              <a:t>docker run –it debian bash</a:t>
            </a:r>
            <a:endParaRPr lang="en-CA" sz="12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CE9FADCD-F5F6-466E-8F01-89BF97EF4BF9}"/>
              </a:ext>
            </a:extLst>
          </p:cNvPr>
          <p:cNvSpPr txBox="1"/>
          <p:nvPr/>
        </p:nvSpPr>
        <p:spPr>
          <a:xfrm>
            <a:off x="8198387" y="1469577"/>
            <a:ext cx="3384013" cy="1754326"/>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274320" lvl="1" indent="0">
              <a:buNone/>
            </a:pPr>
            <a:r>
              <a:rPr lang="en-CA" sz="1200" dirty="0">
                <a:latin typeface="Courier New" panose="02070309020205020404" pitchFamily="49" charset="0"/>
                <a:cs typeface="Courier New" panose="02070309020205020404" pitchFamily="49" charset="0"/>
              </a:rPr>
              <a:t>"</a:t>
            </a:r>
            <a:r>
              <a:rPr lang="en-CA" sz="1200" dirty="0" err="1">
                <a:latin typeface="Courier New" panose="02070309020205020404" pitchFamily="49" charset="0"/>
                <a:cs typeface="Courier New" panose="02070309020205020404" pitchFamily="49" charset="0"/>
              </a:rPr>
              <a:t>RootFS</a:t>
            </a:r>
            <a:r>
              <a:rPr lang="en-CA" sz="1200" dirty="0">
                <a:latin typeface="Courier New" panose="02070309020205020404" pitchFamily="49" charset="0"/>
                <a:cs typeface="Courier New" panose="02070309020205020404" pitchFamily="49" charset="0"/>
              </a:rPr>
              <a:t>": {</a:t>
            </a:r>
          </a:p>
          <a:p>
            <a:pPr marL="274320" lvl="1" indent="0">
              <a:buNone/>
            </a:pPr>
            <a:r>
              <a:rPr lang="en-CA" sz="1200" dirty="0">
                <a:latin typeface="Courier New" panose="02070309020205020404" pitchFamily="49" charset="0"/>
                <a:cs typeface="Courier New" panose="02070309020205020404" pitchFamily="49" charset="0"/>
              </a:rPr>
              <a:t>            "Type": "layers",</a:t>
            </a:r>
          </a:p>
          <a:p>
            <a:pPr marL="274320" lvl="1" indent="0">
              <a:buNone/>
            </a:pPr>
            <a:r>
              <a:rPr lang="en-CA" sz="1200" dirty="0">
                <a:latin typeface="Courier New" panose="02070309020205020404" pitchFamily="49" charset="0"/>
                <a:cs typeface="Courier New" panose="02070309020205020404" pitchFamily="49" charset="0"/>
              </a:rPr>
              <a:t>            "Layers": [</a:t>
            </a:r>
          </a:p>
          <a:p>
            <a:pPr marL="274320" lvl="1" indent="0">
              <a:buNone/>
            </a:pPr>
            <a:r>
              <a:rPr lang="en-CA" sz="1200" dirty="0">
                <a:latin typeface="Courier New" panose="02070309020205020404" pitchFamily="49" charset="0"/>
                <a:cs typeface="Courier New" panose="02070309020205020404" pitchFamily="49" charset="0"/>
              </a:rPr>
              <a:t>                "sha256:488d…",</a:t>
            </a:r>
          </a:p>
          <a:p>
            <a:pPr marL="274320" lvl="1" indent="0">
              <a:buNone/>
            </a:pPr>
            <a:r>
              <a:rPr lang="en-CA" sz="1200" dirty="0">
                <a:latin typeface="Courier New" panose="02070309020205020404" pitchFamily="49" charset="0"/>
                <a:cs typeface="Courier New" panose="02070309020205020404" pitchFamily="49" charset="0"/>
              </a:rPr>
              <a:t>                "sha256:b4a2…",</a:t>
            </a:r>
          </a:p>
          <a:p>
            <a:pPr marL="274320" lvl="1" indent="0">
              <a:buNone/>
            </a:pPr>
            <a:r>
              <a:rPr lang="en-CA" sz="1200" dirty="0">
                <a:latin typeface="Courier New" panose="02070309020205020404" pitchFamily="49" charset="0"/>
                <a:cs typeface="Courier New" panose="02070309020205020404" pitchFamily="49" charset="0"/>
              </a:rPr>
              <a:t>                "sha256:2243…"</a:t>
            </a:r>
          </a:p>
          <a:p>
            <a:pPr marL="274320" lvl="1" indent="0">
              <a:buNone/>
            </a:pPr>
            <a:r>
              <a:rPr lang="en-CA" sz="1200" dirty="0">
                <a:latin typeface="Courier New" panose="02070309020205020404" pitchFamily="49" charset="0"/>
                <a:cs typeface="Courier New" panose="02070309020205020404" pitchFamily="49" charset="0"/>
              </a:rPr>
              <a:t>            ]</a:t>
            </a:r>
          </a:p>
          <a:p>
            <a:pPr marL="274320" lvl="1" indent="0">
              <a:buNone/>
            </a:pPr>
            <a:r>
              <a:rPr lang="en-CA" sz="1200" dirty="0">
                <a:latin typeface="Courier New" panose="02070309020205020404" pitchFamily="49" charset="0"/>
                <a:cs typeface="Courier New" panose="02070309020205020404" pitchFamily="49" charset="0"/>
              </a:rPr>
              <a:t>        },</a:t>
            </a:r>
          </a:p>
          <a:p>
            <a:pPr marL="274320" lvl="1" indent="0">
              <a:buNone/>
            </a:pPr>
            <a:endParaRPr lang="en-CA" sz="1200" dirty="0">
              <a:latin typeface="Courier New" panose="02070309020205020404" pitchFamily="49" charset="0"/>
              <a:cs typeface="Courier New" panose="02070309020205020404" pitchFamily="49" charset="0"/>
            </a:endParaRPr>
          </a:p>
        </p:txBody>
      </p:sp>
      <p:sp>
        <p:nvSpPr>
          <p:cNvPr id="7" name="Arrow: Down 6">
            <a:extLst>
              <a:ext uri="{FF2B5EF4-FFF2-40B4-BE49-F238E27FC236}">
                <a16:creationId xmlns:a16="http://schemas.microsoft.com/office/drawing/2014/main" id="{3ACC6601-F088-41B1-85C0-EA7EE147AD0D}"/>
              </a:ext>
            </a:extLst>
          </p:cNvPr>
          <p:cNvSpPr/>
          <p:nvPr/>
        </p:nvSpPr>
        <p:spPr>
          <a:xfrm rot="16200000">
            <a:off x="7436386" y="2127665"/>
            <a:ext cx="43815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Down 7">
            <a:extLst>
              <a:ext uri="{FF2B5EF4-FFF2-40B4-BE49-F238E27FC236}">
                <a16:creationId xmlns:a16="http://schemas.microsoft.com/office/drawing/2014/main" id="{3066DC80-90ED-4B9A-99AB-287D0A19145B}"/>
              </a:ext>
            </a:extLst>
          </p:cNvPr>
          <p:cNvSpPr/>
          <p:nvPr/>
        </p:nvSpPr>
        <p:spPr>
          <a:xfrm>
            <a:off x="9671317" y="3377681"/>
            <a:ext cx="438150" cy="438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3DACC66-B28D-4295-8C27-4EC3F95D1D57}"/>
              </a:ext>
            </a:extLst>
          </p:cNvPr>
          <p:cNvSpPr txBox="1"/>
          <p:nvPr/>
        </p:nvSpPr>
        <p:spPr>
          <a:xfrm>
            <a:off x="8715777" y="3969609"/>
            <a:ext cx="2349231" cy="307777"/>
          </a:xfrm>
          <a:prstGeom prst="rect">
            <a:avLst/>
          </a:prstGeom>
          <a:ln/>
        </p:spPr>
        <p:style>
          <a:lnRef idx="2">
            <a:schemeClr val="accent2"/>
          </a:lnRef>
          <a:fillRef idx="1">
            <a:schemeClr val="lt1"/>
          </a:fillRef>
          <a:effectRef idx="0">
            <a:schemeClr val="accent2"/>
          </a:effectRef>
          <a:fontRef idx="minor">
            <a:schemeClr val="dk1"/>
          </a:fontRef>
        </p:style>
        <p:txBody>
          <a:bodyPr wrap="square" rtlCol="0">
            <a:spAutoFit/>
          </a:bodyPr>
          <a:lstStyle/>
          <a:p>
            <a:pPr marL="274320" lvl="1" indent="0">
              <a:buNone/>
            </a:pPr>
            <a:r>
              <a:rPr lang="en-CA" sz="1400" dirty="0">
                <a:latin typeface="Courier New" panose="02070309020205020404" pitchFamily="49" charset="0"/>
                <a:cs typeface="Courier New" panose="02070309020205020404" pitchFamily="49" charset="0"/>
              </a:rPr>
              <a:t>nginx_latest.tar</a:t>
            </a:r>
            <a:endParaRPr lang="en-CA"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601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F7A3-CA30-4FDD-BEC3-C590BAE9D1D7}"/>
              </a:ext>
            </a:extLst>
          </p:cNvPr>
          <p:cNvSpPr>
            <a:spLocks noGrp="1"/>
          </p:cNvSpPr>
          <p:nvPr>
            <p:ph type="ctrTitle"/>
          </p:nvPr>
        </p:nvSpPr>
        <p:spPr/>
        <p:txBody>
          <a:bodyPr/>
          <a:lstStyle/>
          <a:p>
            <a:r>
              <a:rPr lang="en-CA" dirty="0"/>
              <a:t>Thank you for listening</a:t>
            </a:r>
            <a:endParaRPr lang="en-US" dirty="0"/>
          </a:p>
        </p:txBody>
      </p:sp>
      <p:sp>
        <p:nvSpPr>
          <p:cNvPr id="3" name="Subtitle 2">
            <a:extLst>
              <a:ext uri="{FF2B5EF4-FFF2-40B4-BE49-F238E27FC236}">
                <a16:creationId xmlns:a16="http://schemas.microsoft.com/office/drawing/2014/main" id="{83674B85-FCC5-43DC-9BFC-7F4964059323}"/>
              </a:ext>
            </a:extLst>
          </p:cNvPr>
          <p:cNvSpPr>
            <a:spLocks noGrp="1"/>
          </p:cNvSpPr>
          <p:nvPr>
            <p:ph type="subTitle" idx="1"/>
          </p:nvPr>
        </p:nvSpPr>
        <p:spPr/>
        <p:txBody>
          <a:bodyPr/>
          <a:lstStyle/>
          <a:p>
            <a:r>
              <a:rPr lang="en-CA" dirty="0"/>
              <a:t>@</a:t>
            </a:r>
            <a:r>
              <a:rPr lang="en-CA" dirty="0" err="1"/>
              <a:t>sshaybbc</a:t>
            </a:r>
            <a:endParaRPr lang="en-US" dirty="0"/>
          </a:p>
        </p:txBody>
      </p:sp>
    </p:spTree>
    <p:extLst>
      <p:ext uri="{BB962C8B-B14F-4D97-AF65-F5344CB8AC3E}">
        <p14:creationId xmlns:p14="http://schemas.microsoft.com/office/powerpoint/2010/main" val="228178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657F113-4B1F-48DE-BBBB-7CB930C597A3}"/>
              </a:ext>
            </a:extLst>
          </p:cNvPr>
          <p:cNvSpPr>
            <a:spLocks noGrp="1"/>
          </p:cNvSpPr>
          <p:nvPr>
            <p:ph type="title"/>
          </p:nvPr>
        </p:nvSpPr>
        <p:spPr/>
        <p:txBody>
          <a:bodyPr/>
          <a:lstStyle/>
          <a:p>
            <a:r>
              <a:rPr lang="en-CA" b="1" dirty="0">
                <a:solidFill>
                  <a:schemeClr val="tx1"/>
                </a:solidFill>
              </a:rPr>
              <a:t>Modern Container CI/CD Pipeline</a:t>
            </a:r>
            <a:endParaRPr lang="en-US" b="1" dirty="0">
              <a:solidFill>
                <a:schemeClr val="tx1"/>
              </a:solidFill>
            </a:endParaRPr>
          </a:p>
        </p:txBody>
      </p:sp>
      <p:pic>
        <p:nvPicPr>
          <p:cNvPr id="8" name="Content Placeholder 4" descr="A close up of text on a white background&#10;&#10;Description automatically generated">
            <a:extLst>
              <a:ext uri="{FF2B5EF4-FFF2-40B4-BE49-F238E27FC236}">
                <a16:creationId xmlns:a16="http://schemas.microsoft.com/office/drawing/2014/main" id="{80F23AE0-2BB9-429B-BA65-38A05E1E9C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143000"/>
            <a:ext cx="7654925" cy="5157788"/>
          </a:xfrm>
        </p:spPr>
      </p:pic>
      <p:pic>
        <p:nvPicPr>
          <p:cNvPr id="9" name="Content Placeholder 4">
            <a:extLst>
              <a:ext uri="{FF2B5EF4-FFF2-40B4-BE49-F238E27FC236}">
                <a16:creationId xmlns:a16="http://schemas.microsoft.com/office/drawing/2014/main" id="{060A5126-00CB-426B-87BC-57D344502F8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4236870" y="1397981"/>
            <a:ext cx="3718260" cy="4647825"/>
          </a:xfrm>
          <a:prstGeom prst="rect">
            <a:avLst/>
          </a:prstGeom>
        </p:spPr>
      </p:pic>
      <p:cxnSp>
        <p:nvCxnSpPr>
          <p:cNvPr id="3" name="Straight Arrow Connector 2">
            <a:extLst>
              <a:ext uri="{FF2B5EF4-FFF2-40B4-BE49-F238E27FC236}">
                <a16:creationId xmlns:a16="http://schemas.microsoft.com/office/drawing/2014/main" id="{589E67A7-87AB-4D57-9019-E28560A6AE1D}"/>
              </a:ext>
            </a:extLst>
          </p:cNvPr>
          <p:cNvCxnSpPr/>
          <p:nvPr/>
        </p:nvCxnSpPr>
        <p:spPr>
          <a:xfrm flipV="1">
            <a:off x="6096000" y="3658825"/>
            <a:ext cx="461818" cy="65016"/>
          </a:xfrm>
          <a:prstGeom prst="straightConnector1">
            <a:avLst/>
          </a:prstGeom>
          <a:ln w="76200">
            <a:solidFill>
              <a:srgbClr val="4197D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9DE085D-E6D8-45CB-80D2-4AB283B2A202}"/>
              </a:ext>
            </a:extLst>
          </p:cNvPr>
          <p:cNvCxnSpPr/>
          <p:nvPr/>
        </p:nvCxnSpPr>
        <p:spPr>
          <a:xfrm flipV="1">
            <a:off x="6723062" y="3818876"/>
            <a:ext cx="461818" cy="65016"/>
          </a:xfrm>
          <a:prstGeom prst="straightConnector1">
            <a:avLst/>
          </a:prstGeom>
          <a:ln w="76200">
            <a:solidFill>
              <a:srgbClr val="4197D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ECDAA74-0255-40D3-9AC1-0D637EFB2411}"/>
              </a:ext>
            </a:extLst>
          </p:cNvPr>
          <p:cNvCxnSpPr/>
          <p:nvPr/>
        </p:nvCxnSpPr>
        <p:spPr>
          <a:xfrm flipV="1">
            <a:off x="6016481" y="4590111"/>
            <a:ext cx="461818" cy="65016"/>
          </a:xfrm>
          <a:prstGeom prst="straightConnector1">
            <a:avLst/>
          </a:prstGeom>
          <a:ln w="76200">
            <a:solidFill>
              <a:srgbClr val="4197D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21EA97-A47D-410E-BFA0-EEE806B98F48}"/>
              </a:ext>
            </a:extLst>
          </p:cNvPr>
          <p:cNvCxnSpPr/>
          <p:nvPr/>
        </p:nvCxnSpPr>
        <p:spPr>
          <a:xfrm flipV="1">
            <a:off x="6016481" y="5252942"/>
            <a:ext cx="461818" cy="65016"/>
          </a:xfrm>
          <a:prstGeom prst="straightConnector1">
            <a:avLst/>
          </a:prstGeom>
          <a:ln w="76200">
            <a:solidFill>
              <a:srgbClr val="4197D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749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57FED03D-8DA1-4680-9B5D-917A5CE657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373" y="526098"/>
            <a:ext cx="10629354" cy="5701010"/>
          </a:xfrm>
          <a:prstGeom prst="rect">
            <a:avLst/>
          </a:prstGeom>
        </p:spPr>
      </p:pic>
    </p:spTree>
    <p:extLst>
      <p:ext uri="{BB962C8B-B14F-4D97-AF65-F5344CB8AC3E}">
        <p14:creationId xmlns:p14="http://schemas.microsoft.com/office/powerpoint/2010/main" val="167669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3">
            <a:extLst>
              <a:ext uri="{FF2B5EF4-FFF2-40B4-BE49-F238E27FC236}">
                <a16:creationId xmlns:a16="http://schemas.microsoft.com/office/drawing/2014/main" id="{BD08A8E9-A74D-4CA6-966A-AEC30FDAFB48}"/>
              </a:ext>
            </a:extLst>
          </p:cNvPr>
          <p:cNvGraphicFramePr>
            <a:graphicFrameLocks/>
          </p:cNvGraphicFramePr>
          <p:nvPr>
            <p:extLst>
              <p:ext uri="{D42A27DB-BD31-4B8C-83A1-F6EECF244321}">
                <p14:modId xmlns:p14="http://schemas.microsoft.com/office/powerpoint/2010/main" val="865500770"/>
              </p:ext>
            </p:extLst>
          </p:nvPr>
        </p:nvGraphicFramePr>
        <p:xfrm>
          <a:off x="1335565" y="1141164"/>
          <a:ext cx="9520869" cy="4575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1187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775A-FD45-4961-9114-4C8E1BF3F442}"/>
              </a:ext>
            </a:extLst>
          </p:cNvPr>
          <p:cNvSpPr>
            <a:spLocks noGrp="1"/>
          </p:cNvSpPr>
          <p:nvPr>
            <p:ph type="ctrTitle"/>
          </p:nvPr>
        </p:nvSpPr>
        <p:spPr/>
        <p:txBody>
          <a:bodyPr>
            <a:normAutofit/>
          </a:bodyPr>
          <a:lstStyle/>
          <a:p>
            <a:r>
              <a:rPr lang="en-CA" sz="4000" b="1" dirty="0">
                <a:solidFill>
                  <a:schemeClr val="tx1"/>
                </a:solidFill>
              </a:rPr>
              <a:t>Gap 1 – Components detection</a:t>
            </a:r>
            <a:endParaRPr lang="en-US" sz="4000" b="1" dirty="0">
              <a:solidFill>
                <a:schemeClr val="tx1"/>
              </a:solidFill>
            </a:endParaRPr>
          </a:p>
        </p:txBody>
      </p:sp>
    </p:spTree>
    <p:extLst>
      <p:ext uri="{BB962C8B-B14F-4D97-AF65-F5344CB8AC3E}">
        <p14:creationId xmlns:p14="http://schemas.microsoft.com/office/powerpoint/2010/main" val="1310323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EAFE766-A2E6-4F7E-BCC3-DF2C1515BD22}"/>
              </a:ext>
            </a:extLst>
          </p:cNvPr>
          <p:cNvGrpSpPr/>
          <p:nvPr/>
        </p:nvGrpSpPr>
        <p:grpSpPr>
          <a:xfrm>
            <a:off x="1335565" y="1141164"/>
            <a:ext cx="9520869" cy="4575672"/>
            <a:chOff x="3082878" y="1759837"/>
            <a:chExt cx="6026243" cy="3338326"/>
          </a:xfrm>
        </p:grpSpPr>
        <p:graphicFrame>
          <p:nvGraphicFramePr>
            <p:cNvPr id="5" name="Content Placeholder 3">
              <a:extLst>
                <a:ext uri="{FF2B5EF4-FFF2-40B4-BE49-F238E27FC236}">
                  <a16:creationId xmlns:a16="http://schemas.microsoft.com/office/drawing/2014/main" id="{0B97269A-E329-416C-8EEE-8EAE4656D49D}"/>
                </a:ext>
              </a:extLst>
            </p:cNvPr>
            <p:cNvGraphicFramePr>
              <a:graphicFrameLocks/>
            </p:cNvGraphicFramePr>
            <p:nvPr>
              <p:extLst>
                <p:ext uri="{D42A27DB-BD31-4B8C-83A1-F6EECF244321}">
                  <p14:modId xmlns:p14="http://schemas.microsoft.com/office/powerpoint/2010/main" val="2318685590"/>
                </p:ext>
              </p:extLst>
            </p:nvPr>
          </p:nvGraphicFramePr>
          <p:xfrm>
            <a:off x="3082878" y="1759837"/>
            <a:ext cx="6026243" cy="3338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Straight Arrow Connector 5">
              <a:extLst>
                <a:ext uri="{FF2B5EF4-FFF2-40B4-BE49-F238E27FC236}">
                  <a16:creationId xmlns:a16="http://schemas.microsoft.com/office/drawing/2014/main" id="{91DFE3A4-1F62-4022-A7F0-2E4426F401A9}"/>
                </a:ext>
              </a:extLst>
            </p:cNvPr>
            <p:cNvCxnSpPr/>
            <p:nvPr/>
          </p:nvCxnSpPr>
          <p:spPr>
            <a:xfrm>
              <a:off x="3998258" y="2106706"/>
              <a:ext cx="0" cy="829235"/>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50605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ackberry-corporate">
  <a:themeElements>
    <a:clrScheme name="BlackBerry Enterprise">
      <a:dk1>
        <a:sysClr val="windowText" lastClr="000000"/>
      </a:dk1>
      <a:lt1>
        <a:sysClr val="window" lastClr="FFFFFF"/>
      </a:lt1>
      <a:dk2>
        <a:srgbClr val="000000"/>
      </a:dk2>
      <a:lt2>
        <a:srgbClr val="F8F8F8"/>
      </a:lt2>
      <a:accent1>
        <a:srgbClr val="00BFFF"/>
      </a:accent1>
      <a:accent2>
        <a:srgbClr val="0077ED"/>
      </a:accent2>
      <a:accent3>
        <a:srgbClr val="0047DB"/>
      </a:accent3>
      <a:accent4>
        <a:srgbClr val="2B23CC"/>
      </a:accent4>
      <a:accent5>
        <a:srgbClr val="212359"/>
      </a:accent5>
      <a:accent6>
        <a:srgbClr val="0048DB"/>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3E512CFC-587C-3F48-B7DA-E28DA704FB8B}" vid="{DAAA5150-9D92-BC4F-B15F-BE8802712D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E0EF544C51324380F13FCB3032557D" ma:contentTypeVersion="10" ma:contentTypeDescription="Create a new document." ma:contentTypeScope="" ma:versionID="2c3915e08cf6ceab1fc862a6cb29fd8a">
  <xsd:schema xmlns:xsd="http://www.w3.org/2001/XMLSchema" xmlns:xs="http://www.w3.org/2001/XMLSchema" xmlns:p="http://schemas.microsoft.com/office/2006/metadata/properties" xmlns:ns2="594551c3-6991-4b62-afec-2a2323d1de4f" xmlns:ns3="24e043dd-ca61-4bd1-b735-75a7b5fc63bd" targetNamespace="http://schemas.microsoft.com/office/2006/metadata/properties" ma:root="true" ma:fieldsID="979ea00c2604e8163ee931fdd6325eee" ns2:_="" ns3:_="">
    <xsd:import namespace="594551c3-6991-4b62-afec-2a2323d1de4f"/>
    <xsd:import namespace="24e043dd-ca61-4bd1-b735-75a7b5fc63b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4551c3-6991-4b62-afec-2a2323d1de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e043dd-ca61-4bd1-b735-75a7b5fc63bd"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64FEE19-16F9-42A1-B899-2CE8F4A12D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4551c3-6991-4b62-afec-2a2323d1de4f"/>
    <ds:schemaRef ds:uri="24e043dd-ca61-4bd1-b735-75a7b5fc63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7B9F52-19CF-4125-BA3F-5B560641A729}">
  <ds:schemaRefs>
    <ds:schemaRef ds:uri="http://schemas.microsoft.com/sharepoint/v3/contenttype/forms"/>
  </ds:schemaRefs>
</ds:datastoreItem>
</file>

<file path=customXml/itemProps3.xml><?xml version="1.0" encoding="utf-8"?>
<ds:datastoreItem xmlns:ds="http://schemas.openxmlformats.org/officeDocument/2006/customXml" ds:itemID="{42223EF8-29F6-44A6-806D-08A6D38420BC}">
  <ds:schemaRefs>
    <ds:schemaRef ds:uri="http://purl.org/dc/elements/1.1/"/>
    <ds:schemaRef ds:uri="http://schemas.microsoft.com/office/2006/metadata/properties"/>
    <ds:schemaRef ds:uri="594551c3-6991-4b62-afec-2a2323d1de4f"/>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4e043dd-ca61-4bd1-b735-75a7b5fc63bd"/>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BlackBerry Presentation Template2019a (5)</Template>
  <TotalTime>4809</TotalTime>
  <Words>2639</Words>
  <Application>Microsoft Office PowerPoint</Application>
  <PresentationFormat>Widescreen</PresentationFormat>
  <Paragraphs>604</Paragraphs>
  <Slides>40</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Courier New</vt:lpstr>
      <vt:lpstr>Helvetica Neue Light</vt:lpstr>
      <vt:lpstr>Times New Roman</vt:lpstr>
      <vt:lpstr>Wingdings</vt:lpstr>
      <vt:lpstr>blackberry-corporate</vt:lpstr>
      <vt:lpstr>What’s In Your Pipeline?</vt:lpstr>
      <vt:lpstr>Scope</vt:lpstr>
      <vt:lpstr>Importance of Image Scanning</vt:lpstr>
      <vt:lpstr>Importance of Image Scanning</vt:lpstr>
      <vt:lpstr>Modern Container CI/CD Pipeline</vt:lpstr>
      <vt:lpstr>PowerPoint Presentation</vt:lpstr>
      <vt:lpstr>PowerPoint Presentation</vt:lpstr>
      <vt:lpstr>Gap 1 – Components detection</vt:lpstr>
      <vt:lpstr>PowerPoint Presentation</vt:lpstr>
      <vt:lpstr>PowerPoint Presentation</vt:lpstr>
      <vt:lpstr>PowerPoint Presentation</vt:lpstr>
      <vt:lpstr>PowerPoint Presentation</vt:lpstr>
      <vt:lpstr>Gap 2: Unsupported images</vt:lpstr>
      <vt:lpstr>PowerPoint Presentation</vt:lpstr>
      <vt:lpstr>PowerPoint Presentation</vt:lpstr>
      <vt:lpstr>PowerPoint Presentation</vt:lpstr>
      <vt:lpstr>PowerPoint Presentation</vt:lpstr>
      <vt:lpstr>Gap 3: Vulnerabilities are not easy</vt:lpstr>
      <vt:lpstr>PowerPoint Presentation</vt:lpstr>
      <vt:lpstr>PowerPoint Presentation</vt:lpstr>
      <vt:lpstr>PowerPoint Presentation</vt:lpstr>
      <vt:lpstr>PowerPoint Presentation</vt:lpstr>
      <vt:lpstr>Applicability Classes</vt:lpstr>
      <vt:lpstr>Applicability Classes</vt:lpstr>
      <vt:lpstr>Applicability Classes</vt:lpstr>
      <vt:lpstr>PowerPoint Presentation</vt:lpstr>
      <vt:lpstr>PowerPoint Presentation</vt:lpstr>
      <vt:lpstr>PowerPoint Presentation</vt:lpstr>
      <vt:lpstr>UBCIS – Ultimate Benchmark for Container Image Scanners</vt:lpstr>
      <vt:lpstr>Practical Recommendations</vt:lpstr>
      <vt:lpstr>Before Choosing Scanner</vt:lpstr>
      <vt:lpstr>Before Choosing Scanner</vt:lpstr>
      <vt:lpstr>Before Choosing Scanner</vt:lpstr>
      <vt:lpstr>Before Choosing Scanner</vt:lpstr>
      <vt:lpstr>Before Choosing Scanner</vt:lpstr>
      <vt:lpstr>After Choosing Scanner</vt:lpstr>
      <vt:lpstr>A word on registry-embedded scanning</vt:lpstr>
      <vt:lpstr>Future Research</vt:lpstr>
      <vt:lpstr>Material</vt:lpstr>
      <vt:lpstr>Thank you for listening</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Shay Berkovich</cp:lastModifiedBy>
  <cp:revision>10</cp:revision>
  <cp:lastPrinted>2017-03-06T17:03:14Z</cp:lastPrinted>
  <dcterms:created xsi:type="dcterms:W3CDTF">2020-02-19T18:20:32Z</dcterms:created>
  <dcterms:modified xsi:type="dcterms:W3CDTF">2020-10-02T13:44:36Z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0x01010002E0EF544C51324380F13FCB3032557D</vt:lpwstr>
  </property>
</Properties>
</file>