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4" r:id="rId4"/>
  </p:sldMasterIdLst>
  <p:notesMasterIdLst>
    <p:notesMasterId r:id="rId29"/>
  </p:notesMasterIdLst>
  <p:handoutMasterIdLst>
    <p:handoutMasterId r:id="rId30"/>
  </p:handoutMasterIdLst>
  <p:sldIdLst>
    <p:sldId id="256" r:id="rId5"/>
    <p:sldId id="259" r:id="rId6"/>
    <p:sldId id="262" r:id="rId7"/>
    <p:sldId id="493" r:id="rId8"/>
    <p:sldId id="492" r:id="rId9"/>
    <p:sldId id="494" r:id="rId10"/>
    <p:sldId id="513" r:id="rId11"/>
    <p:sldId id="495" r:id="rId12"/>
    <p:sldId id="496" r:id="rId13"/>
    <p:sldId id="497" r:id="rId14"/>
    <p:sldId id="506" r:id="rId15"/>
    <p:sldId id="498" r:id="rId16"/>
    <p:sldId id="512" r:id="rId17"/>
    <p:sldId id="500" r:id="rId18"/>
    <p:sldId id="501" r:id="rId19"/>
    <p:sldId id="502" r:id="rId20"/>
    <p:sldId id="508" r:id="rId21"/>
    <p:sldId id="509" r:id="rId22"/>
    <p:sldId id="510" r:id="rId23"/>
    <p:sldId id="511" r:id="rId24"/>
    <p:sldId id="503" r:id="rId25"/>
    <p:sldId id="505" r:id="rId26"/>
    <p:sldId id="504" r:id="rId27"/>
    <p:sldId id="491" r:id="rId28"/>
  </p:sldIdLst>
  <p:sldSz cx="12192000" cy="6858000"/>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0" userDrawn="1">
          <p15:clr>
            <a:srgbClr val="A4A3A4"/>
          </p15:clr>
        </p15:guide>
        <p15:guide id="2" pos="385" userDrawn="1">
          <p15:clr>
            <a:srgbClr val="A4A3A4"/>
          </p15:clr>
        </p15:guide>
        <p15:guide id="3" orient="horz">
          <p15:clr>
            <a:srgbClr val="A4A3A4"/>
          </p15:clr>
        </p15:guide>
        <p15:guide id="4">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9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kyra Adorno" initials="SA" lastIdx="11" clrIdx="0">
    <p:extLst>
      <p:ext uri="{19B8F6BF-5375-455C-9EA6-DF929625EA0E}">
        <p15:presenceInfo xmlns:p15="http://schemas.microsoft.com/office/powerpoint/2012/main" userId="S-1-5-21-2116825684-2010480077-1094980219-1072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97D0"/>
    <a:srgbClr val="0E3DAB"/>
    <a:srgbClr val="0048DB"/>
    <a:srgbClr val="0AE6FE"/>
    <a:srgbClr val="202359"/>
    <a:srgbClr val="CFCFCF"/>
    <a:srgbClr val="E6E6E6"/>
    <a:srgbClr val="DEDEDE"/>
    <a:srgbClr val="BFBFB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8" autoAdjust="0"/>
    <p:restoredTop sz="78436" autoAdjust="0"/>
  </p:normalViewPr>
  <p:slideViewPr>
    <p:cSldViewPr snapToGrid="0">
      <p:cViewPr varScale="1">
        <p:scale>
          <a:sx n="67" d="100"/>
          <a:sy n="67" d="100"/>
        </p:scale>
        <p:origin x="77" y="149"/>
      </p:cViewPr>
      <p:guideLst>
        <p:guide orient="horz" pos="1920"/>
        <p:guide pos="385"/>
        <p:guide orient="horz"/>
        <p:guide/>
      </p:guideLst>
    </p:cSldViewPr>
  </p:slideViewPr>
  <p:outlineViewPr>
    <p:cViewPr>
      <p:scale>
        <a:sx n="33" d="100"/>
        <a:sy n="33" d="100"/>
      </p:scale>
      <p:origin x="0" y="-3101"/>
    </p:cViewPr>
  </p:outlineViewPr>
  <p:notesTextViewPr>
    <p:cViewPr>
      <p:scale>
        <a:sx n="100" d="100"/>
        <a:sy n="100" d="100"/>
      </p:scale>
      <p:origin x="0" y="0"/>
    </p:cViewPr>
  </p:notesTextViewPr>
  <p:sorterViewPr>
    <p:cViewPr varScale="1">
      <p:scale>
        <a:sx n="100" d="100"/>
        <a:sy n="100" d="100"/>
      </p:scale>
      <p:origin x="0" y="-1688"/>
    </p:cViewPr>
  </p:sorterViewPr>
  <p:notesViewPr>
    <p:cSldViewPr snapToGrid="0">
      <p:cViewPr varScale="1">
        <p:scale>
          <a:sx n="63" d="100"/>
          <a:sy n="63" d="100"/>
        </p:scale>
        <p:origin x="3110" y="77"/>
      </p:cViewPr>
      <p:guideLst>
        <p:guide orient="horz" pos="2880"/>
        <p:guide pos="219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3396F-A231-4E32-BC67-4D8E545E15F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947F23C-244A-47A9-B4C7-81A6959EE2DE}">
      <dgm:prSet/>
      <dgm:spPr/>
      <dgm:t>
        <a:bodyPr/>
        <a:lstStyle/>
        <a:p>
          <a:pPr>
            <a:defRPr b="1"/>
          </a:pPr>
          <a:r>
            <a:rPr lang="en-CA" dirty="0"/>
            <a:t>Container Image Scanning will solve:</a:t>
          </a:r>
          <a:endParaRPr lang="en-US" dirty="0"/>
        </a:p>
      </dgm:t>
    </dgm:pt>
    <dgm:pt modelId="{AB47B9C2-3172-477E-A253-29AC16254982}" type="parTrans" cxnId="{C73506EC-CAA2-4D21-B680-439F9A3E08D0}">
      <dgm:prSet/>
      <dgm:spPr/>
      <dgm:t>
        <a:bodyPr/>
        <a:lstStyle/>
        <a:p>
          <a:endParaRPr lang="en-US"/>
        </a:p>
      </dgm:t>
    </dgm:pt>
    <dgm:pt modelId="{F1B055ED-5E17-4130-B8C6-AE9298C9BACF}" type="sibTrans" cxnId="{C73506EC-CAA2-4D21-B680-439F9A3E08D0}">
      <dgm:prSet/>
      <dgm:spPr/>
      <dgm:t>
        <a:bodyPr/>
        <a:lstStyle/>
        <a:p>
          <a:endParaRPr lang="en-US"/>
        </a:p>
      </dgm:t>
    </dgm:pt>
    <dgm:pt modelId="{45AD5C50-D32A-477A-8071-B797D56668BC}">
      <dgm:prSet/>
      <dgm:spPr/>
      <dgm:t>
        <a:bodyPr/>
        <a:lstStyle/>
        <a:p>
          <a:r>
            <a:rPr lang="en-CA" dirty="0"/>
            <a:t>Find known 3rd-party vulnerabilities in your product</a:t>
          </a:r>
          <a:endParaRPr lang="en-US" dirty="0"/>
        </a:p>
      </dgm:t>
    </dgm:pt>
    <dgm:pt modelId="{6E00E00A-A7A3-4DD4-965B-BC3FD3B1C54A}" type="parTrans" cxnId="{3F38626F-E284-44FC-B47F-82052708D6E5}">
      <dgm:prSet/>
      <dgm:spPr/>
      <dgm:t>
        <a:bodyPr/>
        <a:lstStyle/>
        <a:p>
          <a:endParaRPr lang="en-US"/>
        </a:p>
      </dgm:t>
    </dgm:pt>
    <dgm:pt modelId="{40D0D4B1-6993-4639-84C7-47DFFE94CA05}" type="sibTrans" cxnId="{3F38626F-E284-44FC-B47F-82052708D6E5}">
      <dgm:prSet/>
      <dgm:spPr/>
      <dgm:t>
        <a:bodyPr/>
        <a:lstStyle/>
        <a:p>
          <a:endParaRPr lang="en-US"/>
        </a:p>
      </dgm:t>
    </dgm:pt>
    <dgm:pt modelId="{CE098A97-D9C2-4699-A4B8-A2A070044629}">
      <dgm:prSet/>
      <dgm:spPr/>
      <dgm:t>
        <a:bodyPr/>
        <a:lstStyle/>
        <a:p>
          <a:pPr>
            <a:defRPr b="1"/>
          </a:pPr>
          <a:r>
            <a:rPr lang="en-CA" dirty="0"/>
            <a:t>Container Image Scanning will NOT solve:</a:t>
          </a:r>
          <a:endParaRPr lang="en-US" dirty="0"/>
        </a:p>
      </dgm:t>
    </dgm:pt>
    <dgm:pt modelId="{B1389D2F-DEDA-4E0B-AEE2-8A185A099736}" type="parTrans" cxnId="{5CF06884-B18A-42FE-ACDB-801C904B66A7}">
      <dgm:prSet/>
      <dgm:spPr/>
      <dgm:t>
        <a:bodyPr/>
        <a:lstStyle/>
        <a:p>
          <a:endParaRPr lang="en-US"/>
        </a:p>
      </dgm:t>
    </dgm:pt>
    <dgm:pt modelId="{79D2F65E-2038-4659-B0B5-A9092B0D7A26}" type="sibTrans" cxnId="{5CF06884-B18A-42FE-ACDB-801C904B66A7}">
      <dgm:prSet/>
      <dgm:spPr/>
      <dgm:t>
        <a:bodyPr/>
        <a:lstStyle/>
        <a:p>
          <a:endParaRPr lang="en-US"/>
        </a:p>
      </dgm:t>
    </dgm:pt>
    <dgm:pt modelId="{BA6530BB-B413-4C76-B472-3566201FE7ED}">
      <dgm:prSet/>
      <dgm:spPr/>
      <dgm:t>
        <a:bodyPr/>
        <a:lstStyle/>
        <a:p>
          <a:r>
            <a:rPr lang="en-CA" dirty="0"/>
            <a:t>Detect undiscovered vulnerabilities</a:t>
          </a:r>
          <a:endParaRPr lang="en-US" dirty="0"/>
        </a:p>
      </dgm:t>
    </dgm:pt>
    <dgm:pt modelId="{805BABD9-6612-48C5-90E5-5FC730C758C9}" type="parTrans" cxnId="{2F404FD1-D0D1-41E6-8523-405AE1D42EEB}">
      <dgm:prSet/>
      <dgm:spPr/>
      <dgm:t>
        <a:bodyPr/>
        <a:lstStyle/>
        <a:p>
          <a:endParaRPr lang="en-US"/>
        </a:p>
      </dgm:t>
    </dgm:pt>
    <dgm:pt modelId="{C07FF793-7F71-485E-BBFC-7EA8ACC8B090}" type="sibTrans" cxnId="{2F404FD1-D0D1-41E6-8523-405AE1D42EEB}">
      <dgm:prSet/>
      <dgm:spPr/>
      <dgm:t>
        <a:bodyPr/>
        <a:lstStyle/>
        <a:p>
          <a:endParaRPr lang="en-US"/>
        </a:p>
      </dgm:t>
    </dgm:pt>
    <dgm:pt modelId="{EBEBF5BA-CFA0-481C-A808-CE131B4C9BB3}">
      <dgm:prSet/>
      <dgm:spPr/>
      <dgm:t>
        <a:bodyPr/>
        <a:lstStyle/>
        <a:p>
          <a:r>
            <a:rPr lang="en-CA" dirty="0"/>
            <a:t>Protect against malicious containers</a:t>
          </a:r>
          <a:endParaRPr lang="en-US" dirty="0"/>
        </a:p>
      </dgm:t>
    </dgm:pt>
    <dgm:pt modelId="{3C1507D9-3073-4EE5-A727-B29F5F03654C}" type="parTrans" cxnId="{4E225462-3616-4784-AD62-0C763122758F}">
      <dgm:prSet/>
      <dgm:spPr/>
      <dgm:t>
        <a:bodyPr/>
        <a:lstStyle/>
        <a:p>
          <a:endParaRPr lang="en-US"/>
        </a:p>
      </dgm:t>
    </dgm:pt>
    <dgm:pt modelId="{9B8E9645-DAC2-4A80-B278-28300A35B23E}" type="sibTrans" cxnId="{4E225462-3616-4784-AD62-0C763122758F}">
      <dgm:prSet/>
      <dgm:spPr/>
      <dgm:t>
        <a:bodyPr/>
        <a:lstStyle/>
        <a:p>
          <a:endParaRPr lang="en-US"/>
        </a:p>
      </dgm:t>
    </dgm:pt>
    <dgm:pt modelId="{753F01BC-261E-4D77-8014-E79AB7D3565A}">
      <dgm:prSet/>
      <dgm:spPr/>
      <dgm:t>
        <a:bodyPr/>
        <a:lstStyle/>
        <a:p>
          <a:r>
            <a:rPr lang="en-CA" dirty="0"/>
            <a:t>Protect against backdoors</a:t>
          </a:r>
          <a:endParaRPr lang="en-US" dirty="0"/>
        </a:p>
      </dgm:t>
    </dgm:pt>
    <dgm:pt modelId="{4582453A-27EB-4022-8C4D-B7FEE78A281D}" type="parTrans" cxnId="{599E2D92-B707-43E7-A912-97C9ABE787E2}">
      <dgm:prSet/>
      <dgm:spPr/>
      <dgm:t>
        <a:bodyPr/>
        <a:lstStyle/>
        <a:p>
          <a:endParaRPr lang="en-US"/>
        </a:p>
      </dgm:t>
    </dgm:pt>
    <dgm:pt modelId="{06AFCB44-7A77-4EE0-BEC6-90AF0504B526}" type="sibTrans" cxnId="{599E2D92-B707-43E7-A912-97C9ABE787E2}">
      <dgm:prSet/>
      <dgm:spPr/>
      <dgm:t>
        <a:bodyPr/>
        <a:lstStyle/>
        <a:p>
          <a:endParaRPr lang="en-US"/>
        </a:p>
      </dgm:t>
    </dgm:pt>
    <dgm:pt modelId="{CA75EC63-4E99-45D3-BF07-AA7FB4CE1D7C}">
      <dgm:prSet/>
      <dgm:spPr/>
      <dgm:t>
        <a:bodyPr/>
        <a:lstStyle/>
        <a:p>
          <a:r>
            <a:rPr lang="en-CA" dirty="0"/>
            <a:t>Solve container runtime security problems</a:t>
          </a:r>
          <a:endParaRPr lang="en-US" dirty="0"/>
        </a:p>
      </dgm:t>
    </dgm:pt>
    <dgm:pt modelId="{4DEB10E4-28AF-43F1-A4CE-03936F220634}" type="parTrans" cxnId="{A481C621-34D9-40D9-BABF-9EB0E7BB5786}">
      <dgm:prSet/>
      <dgm:spPr/>
      <dgm:t>
        <a:bodyPr/>
        <a:lstStyle/>
        <a:p>
          <a:endParaRPr lang="en-US"/>
        </a:p>
      </dgm:t>
    </dgm:pt>
    <dgm:pt modelId="{5276E163-5C19-4EBD-BEF5-C17BD2A13818}" type="sibTrans" cxnId="{A481C621-34D9-40D9-BABF-9EB0E7BB5786}">
      <dgm:prSet/>
      <dgm:spPr/>
      <dgm:t>
        <a:bodyPr/>
        <a:lstStyle/>
        <a:p>
          <a:endParaRPr lang="en-US"/>
        </a:p>
      </dgm:t>
    </dgm:pt>
    <dgm:pt modelId="{FCD0FE9D-3CEA-4D21-AC58-4D2EE3C4BA12}" type="pres">
      <dgm:prSet presAssocID="{0233396F-A231-4E32-BC67-4D8E545E15F2}" presName="root" presStyleCnt="0">
        <dgm:presLayoutVars>
          <dgm:dir/>
          <dgm:resizeHandles val="exact"/>
        </dgm:presLayoutVars>
      </dgm:prSet>
      <dgm:spPr/>
    </dgm:pt>
    <dgm:pt modelId="{D94A6C84-DF12-4A12-837D-B6162438CDF2}" type="pres">
      <dgm:prSet presAssocID="{E947F23C-244A-47A9-B4C7-81A6959EE2DE}" presName="compNode" presStyleCnt="0"/>
      <dgm:spPr/>
    </dgm:pt>
    <dgm:pt modelId="{613E90EC-6AD7-4F17-B6CD-1BE2DD748644}" type="pres">
      <dgm:prSet presAssocID="{E947F23C-244A-47A9-B4C7-81A6959EE2DE}"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70E72D4C-1100-41D6-B5FA-68F093F7B3D9}" type="pres">
      <dgm:prSet presAssocID="{E947F23C-244A-47A9-B4C7-81A6959EE2DE}" presName="iconSpace" presStyleCnt="0"/>
      <dgm:spPr/>
    </dgm:pt>
    <dgm:pt modelId="{E3279629-7090-458F-A1F6-B1F3E2094267}" type="pres">
      <dgm:prSet presAssocID="{E947F23C-244A-47A9-B4C7-81A6959EE2DE}" presName="parTx" presStyleLbl="revTx" presStyleIdx="0" presStyleCnt="4">
        <dgm:presLayoutVars>
          <dgm:chMax val="0"/>
          <dgm:chPref val="0"/>
        </dgm:presLayoutVars>
      </dgm:prSet>
      <dgm:spPr/>
    </dgm:pt>
    <dgm:pt modelId="{EFD913BC-1A08-4296-9FEA-9C52BE030927}" type="pres">
      <dgm:prSet presAssocID="{E947F23C-244A-47A9-B4C7-81A6959EE2DE}" presName="txSpace" presStyleCnt="0"/>
      <dgm:spPr/>
    </dgm:pt>
    <dgm:pt modelId="{E400C0DA-CE83-4D93-83A1-F0C627BC0954}" type="pres">
      <dgm:prSet presAssocID="{E947F23C-244A-47A9-B4C7-81A6959EE2DE}" presName="desTx" presStyleLbl="revTx" presStyleIdx="1" presStyleCnt="4">
        <dgm:presLayoutVars/>
      </dgm:prSet>
      <dgm:spPr/>
    </dgm:pt>
    <dgm:pt modelId="{B038EA6A-4DE1-48FF-9740-A6278D3D975B}" type="pres">
      <dgm:prSet presAssocID="{F1B055ED-5E17-4130-B8C6-AE9298C9BACF}" presName="sibTrans" presStyleCnt="0"/>
      <dgm:spPr/>
    </dgm:pt>
    <dgm:pt modelId="{186FD83C-D931-461A-A33B-E389C70160B2}" type="pres">
      <dgm:prSet presAssocID="{CE098A97-D9C2-4699-A4B8-A2A070044629}" presName="compNode" presStyleCnt="0"/>
      <dgm:spPr/>
    </dgm:pt>
    <dgm:pt modelId="{177CC22F-42DE-4121-B305-1ECB59E5EBA8}" type="pres">
      <dgm:prSet presAssocID="{CE098A97-D9C2-4699-A4B8-A2A0700446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fused face with no fill"/>
        </a:ext>
      </dgm:extLst>
    </dgm:pt>
    <dgm:pt modelId="{309F850B-4ED1-4667-908B-D9465CDEDAF6}" type="pres">
      <dgm:prSet presAssocID="{CE098A97-D9C2-4699-A4B8-A2A070044629}" presName="iconSpace" presStyleCnt="0"/>
      <dgm:spPr/>
    </dgm:pt>
    <dgm:pt modelId="{BB6DDA87-2316-4A5B-8369-4DB64B0A958F}" type="pres">
      <dgm:prSet presAssocID="{CE098A97-D9C2-4699-A4B8-A2A070044629}" presName="parTx" presStyleLbl="revTx" presStyleIdx="2" presStyleCnt="4">
        <dgm:presLayoutVars>
          <dgm:chMax val="0"/>
          <dgm:chPref val="0"/>
        </dgm:presLayoutVars>
      </dgm:prSet>
      <dgm:spPr/>
    </dgm:pt>
    <dgm:pt modelId="{4CF4447F-9FB4-4276-A5BA-1A524049718B}" type="pres">
      <dgm:prSet presAssocID="{CE098A97-D9C2-4699-A4B8-A2A070044629}" presName="txSpace" presStyleCnt="0"/>
      <dgm:spPr/>
    </dgm:pt>
    <dgm:pt modelId="{4FEFDE26-1CBD-467B-AB9A-E675CE1272BD}" type="pres">
      <dgm:prSet presAssocID="{CE098A97-D9C2-4699-A4B8-A2A070044629}" presName="desTx" presStyleLbl="revTx" presStyleIdx="3" presStyleCnt="4">
        <dgm:presLayoutVars/>
      </dgm:prSet>
      <dgm:spPr/>
    </dgm:pt>
  </dgm:ptLst>
  <dgm:cxnLst>
    <dgm:cxn modelId="{A481C621-34D9-40D9-BABF-9EB0E7BB5786}" srcId="{CE098A97-D9C2-4699-A4B8-A2A070044629}" destId="{CA75EC63-4E99-45D3-BF07-AA7FB4CE1D7C}" srcOrd="3" destOrd="0" parTransId="{4DEB10E4-28AF-43F1-A4CE-03936F220634}" sibTransId="{5276E163-5C19-4EBD-BEF5-C17BD2A13818}"/>
    <dgm:cxn modelId="{A1A90939-A68D-49A1-A800-F54BF41EC602}" type="presOf" srcId="{BA6530BB-B413-4C76-B472-3566201FE7ED}" destId="{4FEFDE26-1CBD-467B-AB9A-E675CE1272BD}" srcOrd="0" destOrd="0" presId="urn:microsoft.com/office/officeart/2018/5/layout/CenteredIconLabelDescriptionList"/>
    <dgm:cxn modelId="{4E225462-3616-4784-AD62-0C763122758F}" srcId="{CE098A97-D9C2-4699-A4B8-A2A070044629}" destId="{EBEBF5BA-CFA0-481C-A808-CE131B4C9BB3}" srcOrd="1" destOrd="0" parTransId="{3C1507D9-3073-4EE5-A727-B29F5F03654C}" sibTransId="{9B8E9645-DAC2-4A80-B278-28300A35B23E}"/>
    <dgm:cxn modelId="{5ABD9F47-F209-4A6B-9115-0104A3BCD210}" type="presOf" srcId="{0233396F-A231-4E32-BC67-4D8E545E15F2}" destId="{FCD0FE9D-3CEA-4D21-AC58-4D2EE3C4BA12}" srcOrd="0" destOrd="0" presId="urn:microsoft.com/office/officeart/2018/5/layout/CenteredIconLabelDescriptionList"/>
    <dgm:cxn modelId="{EB8D404A-1327-4395-B868-72ACD98CEAF2}" type="presOf" srcId="{EBEBF5BA-CFA0-481C-A808-CE131B4C9BB3}" destId="{4FEFDE26-1CBD-467B-AB9A-E675CE1272BD}" srcOrd="0" destOrd="1" presId="urn:microsoft.com/office/officeart/2018/5/layout/CenteredIconLabelDescriptionList"/>
    <dgm:cxn modelId="{37071A4C-CC08-42B3-8DA2-1669013ED12B}" type="presOf" srcId="{CE098A97-D9C2-4699-A4B8-A2A070044629}" destId="{BB6DDA87-2316-4A5B-8369-4DB64B0A958F}" srcOrd="0" destOrd="0" presId="urn:microsoft.com/office/officeart/2018/5/layout/CenteredIconLabelDescriptionList"/>
    <dgm:cxn modelId="{3F38626F-E284-44FC-B47F-82052708D6E5}" srcId="{E947F23C-244A-47A9-B4C7-81A6959EE2DE}" destId="{45AD5C50-D32A-477A-8071-B797D56668BC}" srcOrd="0" destOrd="0" parTransId="{6E00E00A-A7A3-4DD4-965B-BC3FD3B1C54A}" sibTransId="{40D0D4B1-6993-4639-84C7-47DFFE94CA05}"/>
    <dgm:cxn modelId="{5CF06884-B18A-42FE-ACDB-801C904B66A7}" srcId="{0233396F-A231-4E32-BC67-4D8E545E15F2}" destId="{CE098A97-D9C2-4699-A4B8-A2A070044629}" srcOrd="1" destOrd="0" parTransId="{B1389D2F-DEDA-4E0B-AEE2-8A185A099736}" sibTransId="{79D2F65E-2038-4659-B0B5-A9092B0D7A26}"/>
    <dgm:cxn modelId="{C41E918D-F9AD-4B4F-B578-1763DB308B2E}" type="presOf" srcId="{CA75EC63-4E99-45D3-BF07-AA7FB4CE1D7C}" destId="{4FEFDE26-1CBD-467B-AB9A-E675CE1272BD}" srcOrd="0" destOrd="3" presId="urn:microsoft.com/office/officeart/2018/5/layout/CenteredIconLabelDescriptionList"/>
    <dgm:cxn modelId="{599E2D92-B707-43E7-A912-97C9ABE787E2}" srcId="{CE098A97-D9C2-4699-A4B8-A2A070044629}" destId="{753F01BC-261E-4D77-8014-E79AB7D3565A}" srcOrd="2" destOrd="0" parTransId="{4582453A-27EB-4022-8C4D-B7FEE78A281D}" sibTransId="{06AFCB44-7A77-4EE0-BEC6-90AF0504B526}"/>
    <dgm:cxn modelId="{46B167B0-C697-4090-A65A-FB72F1E764A2}" type="presOf" srcId="{753F01BC-261E-4D77-8014-E79AB7D3565A}" destId="{4FEFDE26-1CBD-467B-AB9A-E675CE1272BD}" srcOrd="0" destOrd="2" presId="urn:microsoft.com/office/officeart/2018/5/layout/CenteredIconLabelDescriptionList"/>
    <dgm:cxn modelId="{2F404FD1-D0D1-41E6-8523-405AE1D42EEB}" srcId="{CE098A97-D9C2-4699-A4B8-A2A070044629}" destId="{BA6530BB-B413-4C76-B472-3566201FE7ED}" srcOrd="0" destOrd="0" parTransId="{805BABD9-6612-48C5-90E5-5FC730C758C9}" sibTransId="{C07FF793-7F71-485E-BBFC-7EA8ACC8B090}"/>
    <dgm:cxn modelId="{4A5F54E3-6BB3-49AE-A3C3-5E44BE57546F}" type="presOf" srcId="{E947F23C-244A-47A9-B4C7-81A6959EE2DE}" destId="{E3279629-7090-458F-A1F6-B1F3E2094267}" srcOrd="0" destOrd="0" presId="urn:microsoft.com/office/officeart/2018/5/layout/CenteredIconLabelDescriptionList"/>
    <dgm:cxn modelId="{C73506EC-CAA2-4D21-B680-439F9A3E08D0}" srcId="{0233396F-A231-4E32-BC67-4D8E545E15F2}" destId="{E947F23C-244A-47A9-B4C7-81A6959EE2DE}" srcOrd="0" destOrd="0" parTransId="{AB47B9C2-3172-477E-A253-29AC16254982}" sibTransId="{F1B055ED-5E17-4130-B8C6-AE9298C9BACF}"/>
    <dgm:cxn modelId="{1F5A56F8-C33E-4B77-8C95-C4B45222F137}" type="presOf" srcId="{45AD5C50-D32A-477A-8071-B797D56668BC}" destId="{E400C0DA-CE83-4D93-83A1-F0C627BC0954}" srcOrd="0" destOrd="0" presId="urn:microsoft.com/office/officeart/2018/5/layout/CenteredIconLabelDescriptionList"/>
    <dgm:cxn modelId="{74470B6A-9547-4726-9831-2D2B80ED45E9}" type="presParOf" srcId="{FCD0FE9D-3CEA-4D21-AC58-4D2EE3C4BA12}" destId="{D94A6C84-DF12-4A12-837D-B6162438CDF2}" srcOrd="0" destOrd="0" presId="urn:microsoft.com/office/officeart/2018/5/layout/CenteredIconLabelDescriptionList"/>
    <dgm:cxn modelId="{5291C1A4-95CD-4244-8535-B5244012A3BB}" type="presParOf" srcId="{D94A6C84-DF12-4A12-837D-B6162438CDF2}" destId="{613E90EC-6AD7-4F17-B6CD-1BE2DD748644}" srcOrd="0" destOrd="0" presId="urn:microsoft.com/office/officeart/2018/5/layout/CenteredIconLabelDescriptionList"/>
    <dgm:cxn modelId="{AE8B1B99-7BEB-45C2-A1E8-914FD236A1EB}" type="presParOf" srcId="{D94A6C84-DF12-4A12-837D-B6162438CDF2}" destId="{70E72D4C-1100-41D6-B5FA-68F093F7B3D9}" srcOrd="1" destOrd="0" presId="urn:microsoft.com/office/officeart/2018/5/layout/CenteredIconLabelDescriptionList"/>
    <dgm:cxn modelId="{B34827B9-B03C-4F96-A2CE-BF045D84205C}" type="presParOf" srcId="{D94A6C84-DF12-4A12-837D-B6162438CDF2}" destId="{E3279629-7090-458F-A1F6-B1F3E2094267}" srcOrd="2" destOrd="0" presId="urn:microsoft.com/office/officeart/2018/5/layout/CenteredIconLabelDescriptionList"/>
    <dgm:cxn modelId="{53FF82E2-8C1A-42A2-A2DE-4785C00B0A53}" type="presParOf" srcId="{D94A6C84-DF12-4A12-837D-B6162438CDF2}" destId="{EFD913BC-1A08-4296-9FEA-9C52BE030927}" srcOrd="3" destOrd="0" presId="urn:microsoft.com/office/officeart/2018/5/layout/CenteredIconLabelDescriptionList"/>
    <dgm:cxn modelId="{13DA0E3B-46C2-469A-9148-FAE80567459F}" type="presParOf" srcId="{D94A6C84-DF12-4A12-837D-B6162438CDF2}" destId="{E400C0DA-CE83-4D93-83A1-F0C627BC0954}" srcOrd="4" destOrd="0" presId="urn:microsoft.com/office/officeart/2018/5/layout/CenteredIconLabelDescriptionList"/>
    <dgm:cxn modelId="{515BCA8B-D47D-4617-AEEF-B05237FCC579}" type="presParOf" srcId="{FCD0FE9D-3CEA-4D21-AC58-4D2EE3C4BA12}" destId="{B038EA6A-4DE1-48FF-9740-A6278D3D975B}" srcOrd="1" destOrd="0" presId="urn:microsoft.com/office/officeart/2018/5/layout/CenteredIconLabelDescriptionList"/>
    <dgm:cxn modelId="{EB78D278-9671-4292-8F45-AA301C073EFF}" type="presParOf" srcId="{FCD0FE9D-3CEA-4D21-AC58-4D2EE3C4BA12}" destId="{186FD83C-D931-461A-A33B-E389C70160B2}" srcOrd="2" destOrd="0" presId="urn:microsoft.com/office/officeart/2018/5/layout/CenteredIconLabelDescriptionList"/>
    <dgm:cxn modelId="{D3FCBEE9-B702-41D5-8CE2-EAF6732CC360}" type="presParOf" srcId="{186FD83C-D931-461A-A33B-E389C70160B2}" destId="{177CC22F-42DE-4121-B305-1ECB59E5EBA8}" srcOrd="0" destOrd="0" presId="urn:microsoft.com/office/officeart/2018/5/layout/CenteredIconLabelDescriptionList"/>
    <dgm:cxn modelId="{30B2E7D8-16FC-4994-9057-356F7750F8B5}" type="presParOf" srcId="{186FD83C-D931-461A-A33B-E389C70160B2}" destId="{309F850B-4ED1-4667-908B-D9465CDEDAF6}" srcOrd="1" destOrd="0" presId="urn:microsoft.com/office/officeart/2018/5/layout/CenteredIconLabelDescriptionList"/>
    <dgm:cxn modelId="{01936D08-26FC-4956-A67F-7DBEB5835D00}" type="presParOf" srcId="{186FD83C-D931-461A-A33B-E389C70160B2}" destId="{BB6DDA87-2316-4A5B-8369-4DB64B0A958F}" srcOrd="2" destOrd="0" presId="urn:microsoft.com/office/officeart/2018/5/layout/CenteredIconLabelDescriptionList"/>
    <dgm:cxn modelId="{2252EEB0-832E-410E-91A0-73F2F3B16AD5}" type="presParOf" srcId="{186FD83C-D931-461A-A33B-E389C70160B2}" destId="{4CF4447F-9FB4-4276-A5BA-1A524049718B}" srcOrd="3" destOrd="0" presId="urn:microsoft.com/office/officeart/2018/5/layout/CenteredIconLabelDescriptionList"/>
    <dgm:cxn modelId="{B05BA90D-40B2-479C-9D4C-91E4B3869F88}" type="presParOf" srcId="{186FD83C-D931-461A-A33B-E389C70160B2}" destId="{4FEFDE26-1CBD-467B-AB9A-E675CE1272BD}"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918822-B411-4CC6-808E-DF9C956ADD28}" type="doc">
      <dgm:prSet loTypeId="urn:microsoft.com/office/officeart/2009/3/layout/StepUpProcess" loCatId="process" qsTypeId="urn:microsoft.com/office/officeart/2005/8/quickstyle/simple1" qsCatId="simple" csTypeId="urn:microsoft.com/office/officeart/2005/8/colors/colorful4" csCatId="colorful" phldr="1"/>
      <dgm:spPr/>
    </dgm:pt>
    <dgm:pt modelId="{B01F8A53-1378-43B6-BBD1-22849033A838}">
      <dgm:prSet phldrT="[Text]" custT="1"/>
      <dgm:spPr/>
      <dgm:t>
        <a:bodyPr/>
        <a:lstStyle/>
        <a:p>
          <a:r>
            <a:rPr lang="en-CA" sz="3600" dirty="0">
              <a:latin typeface="+mn-lt"/>
            </a:rPr>
            <a:t>Component </a:t>
          </a:r>
          <a:r>
            <a:rPr lang="en-CA" sz="3500" dirty="0">
              <a:latin typeface="+mn-lt"/>
            </a:rPr>
            <a:t>detection</a:t>
          </a:r>
          <a:r>
            <a:rPr lang="en-CA" sz="3600" dirty="0">
              <a:latin typeface="+mn-lt"/>
            </a:rPr>
            <a:t> (libraries, packages, software)</a:t>
          </a:r>
        </a:p>
      </dgm:t>
    </dgm:pt>
    <dgm:pt modelId="{4E7A0CDA-1CBD-4D8C-B1A3-0363BA8DCC77}" type="parTrans" cxnId="{B40B80C1-4C46-4D56-BEB8-801C2511D0A3}">
      <dgm:prSet/>
      <dgm:spPr/>
      <dgm:t>
        <a:bodyPr/>
        <a:lstStyle/>
        <a:p>
          <a:endParaRPr lang="en-US"/>
        </a:p>
      </dgm:t>
    </dgm:pt>
    <dgm:pt modelId="{C8FB577A-DD25-4F0E-90F3-244B3827C9AD}" type="sibTrans" cxnId="{B40B80C1-4C46-4D56-BEB8-801C2511D0A3}">
      <dgm:prSet/>
      <dgm:spPr/>
      <dgm:t>
        <a:bodyPr/>
        <a:lstStyle/>
        <a:p>
          <a:endParaRPr lang="en-US"/>
        </a:p>
      </dgm:t>
    </dgm:pt>
    <dgm:pt modelId="{0785E911-EEDE-4972-AC00-444D823EFB1A}">
      <dgm:prSet phldrT="[Text]" custT="1"/>
      <dgm:spPr/>
      <dgm:t>
        <a:bodyPr/>
        <a:lstStyle/>
        <a:p>
          <a:r>
            <a:rPr lang="en-CA" sz="3500" dirty="0">
              <a:latin typeface="+mn-lt"/>
            </a:rPr>
            <a:t>Vulnerability matching</a:t>
          </a:r>
          <a:endParaRPr lang="en-US" sz="3500" dirty="0">
            <a:latin typeface="+mn-lt"/>
          </a:endParaRPr>
        </a:p>
      </dgm:t>
    </dgm:pt>
    <dgm:pt modelId="{A0433613-07A9-4672-8A7B-EA84EEA07000}" type="parTrans" cxnId="{1BDED5A3-58D2-4A93-B1E6-89D54D38190B}">
      <dgm:prSet/>
      <dgm:spPr/>
      <dgm:t>
        <a:bodyPr/>
        <a:lstStyle/>
        <a:p>
          <a:endParaRPr lang="en-US"/>
        </a:p>
      </dgm:t>
    </dgm:pt>
    <dgm:pt modelId="{E1218F7C-7B43-4F2B-A945-FAFA12246E6D}" type="sibTrans" cxnId="{1BDED5A3-58D2-4A93-B1E6-89D54D38190B}">
      <dgm:prSet/>
      <dgm:spPr/>
      <dgm:t>
        <a:bodyPr/>
        <a:lstStyle/>
        <a:p>
          <a:endParaRPr lang="en-US"/>
        </a:p>
      </dgm:t>
    </dgm:pt>
    <dgm:pt modelId="{4599C66D-E69F-4894-AC05-B7A6108D84FE}">
      <dgm:prSet phldrT="[Text]" custT="1"/>
      <dgm:spPr/>
      <dgm:t>
        <a:bodyPr/>
        <a:lstStyle/>
        <a:p>
          <a:r>
            <a:rPr lang="en-US" sz="3500" dirty="0">
              <a:latin typeface="+mn-lt"/>
            </a:rPr>
            <a:t>Reporting</a:t>
          </a:r>
        </a:p>
      </dgm:t>
    </dgm:pt>
    <dgm:pt modelId="{21ABD491-B9D6-4585-9CFE-19A3CDE7F40B}" type="parTrans" cxnId="{A57AED05-CC41-4E54-A4E9-012C582195C5}">
      <dgm:prSet/>
      <dgm:spPr/>
      <dgm:t>
        <a:bodyPr/>
        <a:lstStyle/>
        <a:p>
          <a:endParaRPr lang="en-US"/>
        </a:p>
      </dgm:t>
    </dgm:pt>
    <dgm:pt modelId="{451A7EBC-FFA6-4C8B-BB2E-4F39B44CB402}" type="sibTrans" cxnId="{A57AED05-CC41-4E54-A4E9-012C582195C5}">
      <dgm:prSet/>
      <dgm:spPr/>
      <dgm:t>
        <a:bodyPr/>
        <a:lstStyle/>
        <a:p>
          <a:endParaRPr lang="en-US"/>
        </a:p>
      </dgm:t>
    </dgm:pt>
    <dgm:pt modelId="{13DE0463-60DD-4D86-9122-336BEDD1CEE2}" type="pres">
      <dgm:prSet presAssocID="{C6918822-B411-4CC6-808E-DF9C956ADD28}" presName="rootnode" presStyleCnt="0">
        <dgm:presLayoutVars>
          <dgm:chMax/>
          <dgm:chPref/>
          <dgm:dir/>
          <dgm:animLvl val="lvl"/>
        </dgm:presLayoutVars>
      </dgm:prSet>
      <dgm:spPr/>
    </dgm:pt>
    <dgm:pt modelId="{D3B43877-B942-4D43-87E0-281D7A5BE683}" type="pres">
      <dgm:prSet presAssocID="{B01F8A53-1378-43B6-BBD1-22849033A838}" presName="composite" presStyleCnt="0"/>
      <dgm:spPr/>
    </dgm:pt>
    <dgm:pt modelId="{56C628A5-087B-4AF5-8CCF-7F7A4CF2460E}" type="pres">
      <dgm:prSet presAssocID="{B01F8A53-1378-43B6-BBD1-22849033A838}" presName="LShape" presStyleLbl="alignNode1" presStyleIdx="0" presStyleCnt="5"/>
      <dgm:spPr/>
    </dgm:pt>
    <dgm:pt modelId="{C64BF1D2-6AD2-48D9-A15C-863E1DB51A78}" type="pres">
      <dgm:prSet presAssocID="{B01F8A53-1378-43B6-BBD1-22849033A838}" presName="ParentText" presStyleLbl="revTx" presStyleIdx="0" presStyleCnt="3">
        <dgm:presLayoutVars>
          <dgm:chMax val="0"/>
          <dgm:chPref val="0"/>
          <dgm:bulletEnabled val="1"/>
        </dgm:presLayoutVars>
      </dgm:prSet>
      <dgm:spPr/>
    </dgm:pt>
    <dgm:pt modelId="{8CDFD227-2574-4157-8168-E60B22F28E1C}" type="pres">
      <dgm:prSet presAssocID="{B01F8A53-1378-43B6-BBD1-22849033A838}" presName="Triangle" presStyleLbl="alignNode1" presStyleIdx="1" presStyleCnt="5"/>
      <dgm:spPr/>
    </dgm:pt>
    <dgm:pt modelId="{C1AC5917-47F5-4D21-A1E9-FA0C37F243EE}" type="pres">
      <dgm:prSet presAssocID="{C8FB577A-DD25-4F0E-90F3-244B3827C9AD}" presName="sibTrans" presStyleCnt="0"/>
      <dgm:spPr/>
    </dgm:pt>
    <dgm:pt modelId="{EE3F4CA5-A64D-4030-904F-F0ECE4ED15B4}" type="pres">
      <dgm:prSet presAssocID="{C8FB577A-DD25-4F0E-90F3-244B3827C9AD}" presName="space" presStyleCnt="0"/>
      <dgm:spPr/>
    </dgm:pt>
    <dgm:pt modelId="{9370D55B-514C-4AB0-808D-B9A3709F5E07}" type="pres">
      <dgm:prSet presAssocID="{0785E911-EEDE-4972-AC00-444D823EFB1A}" presName="composite" presStyleCnt="0"/>
      <dgm:spPr/>
    </dgm:pt>
    <dgm:pt modelId="{3E75104A-A3A7-438E-B0A1-FA1327D2430E}" type="pres">
      <dgm:prSet presAssocID="{0785E911-EEDE-4972-AC00-444D823EFB1A}" presName="LShape" presStyleLbl="alignNode1" presStyleIdx="2" presStyleCnt="5"/>
      <dgm:spPr/>
    </dgm:pt>
    <dgm:pt modelId="{48913079-0EA4-43C0-ACEC-83B4E1874C83}" type="pres">
      <dgm:prSet presAssocID="{0785E911-EEDE-4972-AC00-444D823EFB1A}" presName="ParentText" presStyleLbl="revTx" presStyleIdx="1" presStyleCnt="3">
        <dgm:presLayoutVars>
          <dgm:chMax val="0"/>
          <dgm:chPref val="0"/>
          <dgm:bulletEnabled val="1"/>
        </dgm:presLayoutVars>
      </dgm:prSet>
      <dgm:spPr/>
    </dgm:pt>
    <dgm:pt modelId="{F0436093-D3BA-44BF-8D5E-9E35A15C6BAA}" type="pres">
      <dgm:prSet presAssocID="{0785E911-EEDE-4972-AC00-444D823EFB1A}" presName="Triangle" presStyleLbl="alignNode1" presStyleIdx="3" presStyleCnt="5"/>
      <dgm:spPr/>
    </dgm:pt>
    <dgm:pt modelId="{9D4B2E1A-FD57-49B8-8253-CD6DECF9D633}" type="pres">
      <dgm:prSet presAssocID="{E1218F7C-7B43-4F2B-A945-FAFA12246E6D}" presName="sibTrans" presStyleCnt="0"/>
      <dgm:spPr/>
    </dgm:pt>
    <dgm:pt modelId="{F66CDABD-6C86-49C7-A03E-6E5588F462E2}" type="pres">
      <dgm:prSet presAssocID="{E1218F7C-7B43-4F2B-A945-FAFA12246E6D}" presName="space" presStyleCnt="0"/>
      <dgm:spPr/>
    </dgm:pt>
    <dgm:pt modelId="{5C20FD00-0A2E-4F31-87D6-E2822221BE4D}" type="pres">
      <dgm:prSet presAssocID="{4599C66D-E69F-4894-AC05-B7A6108D84FE}" presName="composite" presStyleCnt="0"/>
      <dgm:spPr/>
    </dgm:pt>
    <dgm:pt modelId="{AF104367-113E-440B-9457-CDE97EC01FF1}" type="pres">
      <dgm:prSet presAssocID="{4599C66D-E69F-4894-AC05-B7A6108D84FE}" presName="LShape" presStyleLbl="alignNode1" presStyleIdx="4" presStyleCnt="5"/>
      <dgm:spPr/>
    </dgm:pt>
    <dgm:pt modelId="{B7350444-CF84-4CBD-9DD6-E37F5D892293}" type="pres">
      <dgm:prSet presAssocID="{4599C66D-E69F-4894-AC05-B7A6108D84FE}" presName="ParentText" presStyleLbl="revTx" presStyleIdx="2" presStyleCnt="3">
        <dgm:presLayoutVars>
          <dgm:chMax val="0"/>
          <dgm:chPref val="0"/>
          <dgm:bulletEnabled val="1"/>
        </dgm:presLayoutVars>
      </dgm:prSet>
      <dgm:spPr/>
    </dgm:pt>
  </dgm:ptLst>
  <dgm:cxnLst>
    <dgm:cxn modelId="{A57AED05-CC41-4E54-A4E9-012C582195C5}" srcId="{C6918822-B411-4CC6-808E-DF9C956ADD28}" destId="{4599C66D-E69F-4894-AC05-B7A6108D84FE}" srcOrd="2" destOrd="0" parTransId="{21ABD491-B9D6-4585-9CFE-19A3CDE7F40B}" sibTransId="{451A7EBC-FFA6-4C8B-BB2E-4F39B44CB402}"/>
    <dgm:cxn modelId="{0B522332-752F-44D6-844D-DF035BEC832D}" type="presOf" srcId="{0785E911-EEDE-4972-AC00-444D823EFB1A}" destId="{48913079-0EA4-43C0-ACEC-83B4E1874C83}" srcOrd="0" destOrd="0" presId="urn:microsoft.com/office/officeart/2009/3/layout/StepUpProcess"/>
    <dgm:cxn modelId="{C256D46A-4478-43B4-AE98-BA8D32AF04FE}" type="presOf" srcId="{4599C66D-E69F-4894-AC05-B7A6108D84FE}" destId="{B7350444-CF84-4CBD-9DD6-E37F5D892293}" srcOrd="0" destOrd="0" presId="urn:microsoft.com/office/officeart/2009/3/layout/StepUpProcess"/>
    <dgm:cxn modelId="{9EEAE66F-81C7-4540-ADFD-E7F1BA86E60A}" type="presOf" srcId="{B01F8A53-1378-43B6-BBD1-22849033A838}" destId="{C64BF1D2-6AD2-48D9-A15C-863E1DB51A78}" srcOrd="0" destOrd="0" presId="urn:microsoft.com/office/officeart/2009/3/layout/StepUpProcess"/>
    <dgm:cxn modelId="{1BDED5A3-58D2-4A93-B1E6-89D54D38190B}" srcId="{C6918822-B411-4CC6-808E-DF9C956ADD28}" destId="{0785E911-EEDE-4972-AC00-444D823EFB1A}" srcOrd="1" destOrd="0" parTransId="{A0433613-07A9-4672-8A7B-EA84EEA07000}" sibTransId="{E1218F7C-7B43-4F2B-A945-FAFA12246E6D}"/>
    <dgm:cxn modelId="{B40B80C1-4C46-4D56-BEB8-801C2511D0A3}" srcId="{C6918822-B411-4CC6-808E-DF9C956ADD28}" destId="{B01F8A53-1378-43B6-BBD1-22849033A838}" srcOrd="0" destOrd="0" parTransId="{4E7A0CDA-1CBD-4D8C-B1A3-0363BA8DCC77}" sibTransId="{C8FB577A-DD25-4F0E-90F3-244B3827C9AD}"/>
    <dgm:cxn modelId="{AC99C4CA-99DC-41BE-BFA3-09D627636317}" type="presOf" srcId="{C6918822-B411-4CC6-808E-DF9C956ADD28}" destId="{13DE0463-60DD-4D86-9122-336BEDD1CEE2}" srcOrd="0" destOrd="0" presId="urn:microsoft.com/office/officeart/2009/3/layout/StepUpProcess"/>
    <dgm:cxn modelId="{1AD3717F-4F77-4E57-848E-C2273987DE25}" type="presParOf" srcId="{13DE0463-60DD-4D86-9122-336BEDD1CEE2}" destId="{D3B43877-B942-4D43-87E0-281D7A5BE683}" srcOrd="0" destOrd="0" presId="urn:microsoft.com/office/officeart/2009/3/layout/StepUpProcess"/>
    <dgm:cxn modelId="{408A4180-493B-4CB2-B0D4-1957469A47A0}" type="presParOf" srcId="{D3B43877-B942-4D43-87E0-281D7A5BE683}" destId="{56C628A5-087B-4AF5-8CCF-7F7A4CF2460E}" srcOrd="0" destOrd="0" presId="urn:microsoft.com/office/officeart/2009/3/layout/StepUpProcess"/>
    <dgm:cxn modelId="{DA48F23A-4611-4766-BCFD-10BD2A174D4B}" type="presParOf" srcId="{D3B43877-B942-4D43-87E0-281D7A5BE683}" destId="{C64BF1D2-6AD2-48D9-A15C-863E1DB51A78}" srcOrd="1" destOrd="0" presId="urn:microsoft.com/office/officeart/2009/3/layout/StepUpProcess"/>
    <dgm:cxn modelId="{4A0BDF8C-2A97-4AE8-9134-AD83C3EC1065}" type="presParOf" srcId="{D3B43877-B942-4D43-87E0-281D7A5BE683}" destId="{8CDFD227-2574-4157-8168-E60B22F28E1C}" srcOrd="2" destOrd="0" presId="urn:microsoft.com/office/officeart/2009/3/layout/StepUpProcess"/>
    <dgm:cxn modelId="{E4055225-166F-4F57-9630-381E6726C03E}" type="presParOf" srcId="{13DE0463-60DD-4D86-9122-336BEDD1CEE2}" destId="{C1AC5917-47F5-4D21-A1E9-FA0C37F243EE}" srcOrd="1" destOrd="0" presId="urn:microsoft.com/office/officeart/2009/3/layout/StepUpProcess"/>
    <dgm:cxn modelId="{3647DAB8-A571-4780-94C7-DB4A4251D279}" type="presParOf" srcId="{C1AC5917-47F5-4D21-A1E9-FA0C37F243EE}" destId="{EE3F4CA5-A64D-4030-904F-F0ECE4ED15B4}" srcOrd="0" destOrd="0" presId="urn:microsoft.com/office/officeart/2009/3/layout/StepUpProcess"/>
    <dgm:cxn modelId="{BF637044-7172-4905-83AB-0340A6147E5F}" type="presParOf" srcId="{13DE0463-60DD-4D86-9122-336BEDD1CEE2}" destId="{9370D55B-514C-4AB0-808D-B9A3709F5E07}" srcOrd="2" destOrd="0" presId="urn:microsoft.com/office/officeart/2009/3/layout/StepUpProcess"/>
    <dgm:cxn modelId="{94D1487E-76E4-4A1E-B755-059010797E5C}" type="presParOf" srcId="{9370D55B-514C-4AB0-808D-B9A3709F5E07}" destId="{3E75104A-A3A7-438E-B0A1-FA1327D2430E}" srcOrd="0" destOrd="0" presId="urn:microsoft.com/office/officeart/2009/3/layout/StepUpProcess"/>
    <dgm:cxn modelId="{E1F503F2-6EE2-4DC7-A03F-A9DE892C093D}" type="presParOf" srcId="{9370D55B-514C-4AB0-808D-B9A3709F5E07}" destId="{48913079-0EA4-43C0-ACEC-83B4E1874C83}" srcOrd="1" destOrd="0" presId="urn:microsoft.com/office/officeart/2009/3/layout/StepUpProcess"/>
    <dgm:cxn modelId="{ACA462A8-DD26-476B-B5DF-6EEB44473406}" type="presParOf" srcId="{9370D55B-514C-4AB0-808D-B9A3709F5E07}" destId="{F0436093-D3BA-44BF-8D5E-9E35A15C6BAA}" srcOrd="2" destOrd="0" presId="urn:microsoft.com/office/officeart/2009/3/layout/StepUpProcess"/>
    <dgm:cxn modelId="{B282C100-CEA6-4E38-BF1F-58902807C1A9}" type="presParOf" srcId="{13DE0463-60DD-4D86-9122-336BEDD1CEE2}" destId="{9D4B2E1A-FD57-49B8-8253-CD6DECF9D633}" srcOrd="3" destOrd="0" presId="urn:microsoft.com/office/officeart/2009/3/layout/StepUpProcess"/>
    <dgm:cxn modelId="{F11B2F2D-D218-4A29-9DCE-9030B1C36BDB}" type="presParOf" srcId="{9D4B2E1A-FD57-49B8-8253-CD6DECF9D633}" destId="{F66CDABD-6C86-49C7-A03E-6E5588F462E2}" srcOrd="0" destOrd="0" presId="urn:microsoft.com/office/officeart/2009/3/layout/StepUpProcess"/>
    <dgm:cxn modelId="{CDBD2B40-1F64-49B7-9BAA-982F236F5368}" type="presParOf" srcId="{13DE0463-60DD-4D86-9122-336BEDD1CEE2}" destId="{5C20FD00-0A2E-4F31-87D6-E2822221BE4D}" srcOrd="4" destOrd="0" presId="urn:microsoft.com/office/officeart/2009/3/layout/StepUpProcess"/>
    <dgm:cxn modelId="{4717F5DF-3CD7-4C91-BC88-401122BB9701}" type="presParOf" srcId="{5C20FD00-0A2E-4F31-87D6-E2822221BE4D}" destId="{AF104367-113E-440B-9457-CDE97EC01FF1}" srcOrd="0" destOrd="0" presId="urn:microsoft.com/office/officeart/2009/3/layout/StepUpProcess"/>
    <dgm:cxn modelId="{A1ABE722-602D-40AA-9E82-9B3D154F20EF}" type="presParOf" srcId="{5C20FD00-0A2E-4F31-87D6-E2822221BE4D}" destId="{B7350444-CF84-4CBD-9DD6-E37F5D89229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B7DA83-7203-420C-83BE-DD6D42CFDFE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358206F2-9D5A-4344-B9F8-C2B9C84F4A56}">
      <dgm:prSet phldrT="[Text]"/>
      <dgm:spPr/>
      <dgm:t>
        <a:bodyPr/>
        <a:lstStyle/>
        <a:p>
          <a:r>
            <a:rPr lang="en-CA" dirty="0"/>
            <a:t>Debian:10.2</a:t>
          </a:r>
          <a:endParaRPr lang="en-US" dirty="0"/>
        </a:p>
      </dgm:t>
    </dgm:pt>
    <dgm:pt modelId="{A78B23B0-A153-4298-8F4A-2F27ACD8667F}" type="parTrans" cxnId="{784DD0CE-0CDA-4985-93AA-98D7F34FD22C}">
      <dgm:prSet/>
      <dgm:spPr/>
      <dgm:t>
        <a:bodyPr/>
        <a:lstStyle/>
        <a:p>
          <a:endParaRPr lang="en-US"/>
        </a:p>
      </dgm:t>
    </dgm:pt>
    <dgm:pt modelId="{C6A8DE1B-5D60-4BAD-9F7A-488F9BF60F12}" type="sibTrans" cxnId="{784DD0CE-0CDA-4985-93AA-98D7F34FD22C}">
      <dgm:prSet/>
      <dgm:spPr/>
      <dgm:t>
        <a:bodyPr/>
        <a:lstStyle/>
        <a:p>
          <a:endParaRPr lang="en-US"/>
        </a:p>
      </dgm:t>
    </dgm:pt>
    <dgm:pt modelId="{AC8D6809-EFB1-4712-99B7-746EB16B0D83}">
      <dgm:prSet phldrT="[Text]"/>
      <dgm:spPr/>
      <dgm:t>
        <a:bodyPr/>
        <a:lstStyle/>
        <a:p>
          <a:r>
            <a:rPr lang="en-CA" dirty="0"/>
            <a:t>Ubuntu:18.10</a:t>
          </a:r>
          <a:endParaRPr lang="en-US" dirty="0"/>
        </a:p>
      </dgm:t>
    </dgm:pt>
    <dgm:pt modelId="{C2F14289-FCCC-46FE-8A01-C3E6BC5DDF65}" type="parTrans" cxnId="{4BCD0468-7C62-4C8E-B35A-96BE63197E5F}">
      <dgm:prSet/>
      <dgm:spPr/>
      <dgm:t>
        <a:bodyPr/>
        <a:lstStyle/>
        <a:p>
          <a:endParaRPr lang="en-US"/>
        </a:p>
      </dgm:t>
    </dgm:pt>
    <dgm:pt modelId="{36B5FAA7-0ED8-4A4F-8746-65C9273DFADE}" type="sibTrans" cxnId="{4BCD0468-7C62-4C8E-B35A-96BE63197E5F}">
      <dgm:prSet/>
      <dgm:spPr/>
      <dgm:t>
        <a:bodyPr/>
        <a:lstStyle/>
        <a:p>
          <a:endParaRPr lang="en-US"/>
        </a:p>
      </dgm:t>
    </dgm:pt>
    <dgm:pt modelId="{8FC6FCA2-016D-4822-BADB-D4D9DA310687}">
      <dgm:prSet phldrT="[Text]"/>
      <dgm:spPr/>
      <dgm:t>
        <a:bodyPr/>
        <a:lstStyle/>
        <a:p>
          <a:r>
            <a:rPr lang="en-CA" dirty="0"/>
            <a:t>Alpine:3:9:4</a:t>
          </a:r>
          <a:endParaRPr lang="en-US" dirty="0"/>
        </a:p>
      </dgm:t>
    </dgm:pt>
    <dgm:pt modelId="{0E9DF9D1-2B32-4A60-8783-C42BD974B12C}" type="parTrans" cxnId="{BCF09FE5-94DE-45D0-87CA-4C3DA90CCDDD}">
      <dgm:prSet/>
      <dgm:spPr/>
      <dgm:t>
        <a:bodyPr/>
        <a:lstStyle/>
        <a:p>
          <a:endParaRPr lang="en-US"/>
        </a:p>
      </dgm:t>
    </dgm:pt>
    <dgm:pt modelId="{9B005FE7-ED57-40D4-8CFD-BCBF533D0D7D}" type="sibTrans" cxnId="{BCF09FE5-94DE-45D0-87CA-4C3DA90CCDDD}">
      <dgm:prSet/>
      <dgm:spPr/>
      <dgm:t>
        <a:bodyPr/>
        <a:lstStyle/>
        <a:p>
          <a:endParaRPr lang="en-US"/>
        </a:p>
      </dgm:t>
    </dgm:pt>
    <dgm:pt modelId="{1FE34A4E-BCFD-41DD-95B4-6FF3C4EBC779}">
      <dgm:prSet phldrT="[Text]"/>
      <dgm:spPr/>
      <dgm:t>
        <a:bodyPr/>
        <a:lstStyle/>
        <a:p>
          <a:r>
            <a:rPr lang="en-CA" dirty="0"/>
            <a:t>Benchmark</a:t>
          </a:r>
          <a:endParaRPr lang="en-US" dirty="0"/>
        </a:p>
      </dgm:t>
    </dgm:pt>
    <dgm:pt modelId="{FC572653-B5F8-473C-823B-364FEBB44B50}" type="parTrans" cxnId="{A482EE0F-293F-450E-95DA-5DD4069091CB}">
      <dgm:prSet/>
      <dgm:spPr/>
      <dgm:t>
        <a:bodyPr/>
        <a:lstStyle/>
        <a:p>
          <a:endParaRPr lang="en-US"/>
        </a:p>
      </dgm:t>
    </dgm:pt>
    <dgm:pt modelId="{AB68C73F-43D2-4BBB-B8E8-0EEC0E84E9FC}" type="sibTrans" cxnId="{A482EE0F-293F-450E-95DA-5DD4069091CB}">
      <dgm:prSet/>
      <dgm:spPr/>
      <dgm:t>
        <a:bodyPr/>
        <a:lstStyle/>
        <a:p>
          <a:endParaRPr lang="en-US"/>
        </a:p>
      </dgm:t>
    </dgm:pt>
    <dgm:pt modelId="{61BD8684-329B-4CD5-AAFB-015738A5031C}" type="pres">
      <dgm:prSet presAssocID="{86B7DA83-7203-420C-83BE-DD6D42CFDFE8}" presName="Name0" presStyleCnt="0">
        <dgm:presLayoutVars>
          <dgm:chMax val="4"/>
          <dgm:resizeHandles val="exact"/>
        </dgm:presLayoutVars>
      </dgm:prSet>
      <dgm:spPr/>
    </dgm:pt>
    <dgm:pt modelId="{BEC5D80E-DDA1-4EE2-A215-920BE4300634}" type="pres">
      <dgm:prSet presAssocID="{86B7DA83-7203-420C-83BE-DD6D42CFDFE8}" presName="ellipse" presStyleLbl="trBgShp" presStyleIdx="0" presStyleCnt="1"/>
      <dgm:spPr/>
    </dgm:pt>
    <dgm:pt modelId="{D595F0A9-012B-423F-96A1-D358A7ECC2E7}" type="pres">
      <dgm:prSet presAssocID="{86B7DA83-7203-420C-83BE-DD6D42CFDFE8}" presName="arrow1" presStyleLbl="fgShp" presStyleIdx="0" presStyleCnt="1"/>
      <dgm:spPr/>
    </dgm:pt>
    <dgm:pt modelId="{7CA1E9D3-168F-47DC-92B4-7759C0B2EBB5}" type="pres">
      <dgm:prSet presAssocID="{86B7DA83-7203-420C-83BE-DD6D42CFDFE8}" presName="rectangle" presStyleLbl="revTx" presStyleIdx="0" presStyleCnt="1">
        <dgm:presLayoutVars>
          <dgm:bulletEnabled val="1"/>
        </dgm:presLayoutVars>
      </dgm:prSet>
      <dgm:spPr/>
    </dgm:pt>
    <dgm:pt modelId="{AD1C738F-DD45-42BD-BBD3-EBC3C9C7AB7E}" type="pres">
      <dgm:prSet presAssocID="{AC8D6809-EFB1-4712-99B7-746EB16B0D83}" presName="item1" presStyleLbl="node1" presStyleIdx="0" presStyleCnt="3">
        <dgm:presLayoutVars>
          <dgm:bulletEnabled val="1"/>
        </dgm:presLayoutVars>
      </dgm:prSet>
      <dgm:spPr/>
    </dgm:pt>
    <dgm:pt modelId="{14E2CA20-857D-42EA-8055-EADC6B1FA908}" type="pres">
      <dgm:prSet presAssocID="{8FC6FCA2-016D-4822-BADB-D4D9DA310687}" presName="item2" presStyleLbl="node1" presStyleIdx="1" presStyleCnt="3" custLinFactNeighborX="1428" custLinFactNeighborY="714">
        <dgm:presLayoutVars>
          <dgm:bulletEnabled val="1"/>
        </dgm:presLayoutVars>
      </dgm:prSet>
      <dgm:spPr/>
    </dgm:pt>
    <dgm:pt modelId="{3BD6374C-B9A1-4672-8222-79EE80FB5897}" type="pres">
      <dgm:prSet presAssocID="{1FE34A4E-BCFD-41DD-95B4-6FF3C4EBC779}" presName="item3" presStyleLbl="node1" presStyleIdx="2" presStyleCnt="3">
        <dgm:presLayoutVars>
          <dgm:bulletEnabled val="1"/>
        </dgm:presLayoutVars>
      </dgm:prSet>
      <dgm:spPr/>
    </dgm:pt>
    <dgm:pt modelId="{69DD3882-E9C2-429B-A04A-3538E933CFED}" type="pres">
      <dgm:prSet presAssocID="{86B7DA83-7203-420C-83BE-DD6D42CFDFE8}" presName="funnel" presStyleLbl="trAlignAcc1" presStyleIdx="0" presStyleCnt="1"/>
      <dgm:spPr/>
    </dgm:pt>
  </dgm:ptLst>
  <dgm:cxnLst>
    <dgm:cxn modelId="{A482EE0F-293F-450E-95DA-5DD4069091CB}" srcId="{86B7DA83-7203-420C-83BE-DD6D42CFDFE8}" destId="{1FE34A4E-BCFD-41DD-95B4-6FF3C4EBC779}" srcOrd="3" destOrd="0" parTransId="{FC572653-B5F8-473C-823B-364FEBB44B50}" sibTransId="{AB68C73F-43D2-4BBB-B8E8-0EEC0E84E9FC}"/>
    <dgm:cxn modelId="{3256C75E-19DF-4ED8-BE38-23D6B8B0D9E9}" type="presOf" srcId="{358206F2-9D5A-4344-B9F8-C2B9C84F4A56}" destId="{3BD6374C-B9A1-4672-8222-79EE80FB5897}" srcOrd="0" destOrd="0" presId="urn:microsoft.com/office/officeart/2005/8/layout/funnel1"/>
    <dgm:cxn modelId="{BABADF42-B47C-4160-9FF1-1E1E2A2D89CB}" type="presOf" srcId="{86B7DA83-7203-420C-83BE-DD6D42CFDFE8}" destId="{61BD8684-329B-4CD5-AAFB-015738A5031C}" srcOrd="0" destOrd="0" presId="urn:microsoft.com/office/officeart/2005/8/layout/funnel1"/>
    <dgm:cxn modelId="{4BCD0468-7C62-4C8E-B35A-96BE63197E5F}" srcId="{86B7DA83-7203-420C-83BE-DD6D42CFDFE8}" destId="{AC8D6809-EFB1-4712-99B7-746EB16B0D83}" srcOrd="1" destOrd="0" parTransId="{C2F14289-FCCC-46FE-8A01-C3E6BC5DDF65}" sibTransId="{36B5FAA7-0ED8-4A4F-8746-65C9273DFADE}"/>
    <dgm:cxn modelId="{F726EEB6-9F39-4707-BA75-C2EB3DF77D64}" type="presOf" srcId="{8FC6FCA2-016D-4822-BADB-D4D9DA310687}" destId="{AD1C738F-DD45-42BD-BBD3-EBC3C9C7AB7E}" srcOrd="0" destOrd="0" presId="urn:microsoft.com/office/officeart/2005/8/layout/funnel1"/>
    <dgm:cxn modelId="{A683B8BA-9587-49DD-B829-A47C1C1D6D5C}" type="presOf" srcId="{AC8D6809-EFB1-4712-99B7-746EB16B0D83}" destId="{14E2CA20-857D-42EA-8055-EADC6B1FA908}" srcOrd="0" destOrd="0" presId="urn:microsoft.com/office/officeart/2005/8/layout/funnel1"/>
    <dgm:cxn modelId="{784DD0CE-0CDA-4985-93AA-98D7F34FD22C}" srcId="{86B7DA83-7203-420C-83BE-DD6D42CFDFE8}" destId="{358206F2-9D5A-4344-B9F8-C2B9C84F4A56}" srcOrd="0" destOrd="0" parTransId="{A78B23B0-A153-4298-8F4A-2F27ACD8667F}" sibTransId="{C6A8DE1B-5D60-4BAD-9F7A-488F9BF60F12}"/>
    <dgm:cxn modelId="{B8F87BDC-5CED-4867-BD5E-2768E03CCCE7}" type="presOf" srcId="{1FE34A4E-BCFD-41DD-95B4-6FF3C4EBC779}" destId="{7CA1E9D3-168F-47DC-92B4-7759C0B2EBB5}" srcOrd="0" destOrd="0" presId="urn:microsoft.com/office/officeart/2005/8/layout/funnel1"/>
    <dgm:cxn modelId="{BCF09FE5-94DE-45D0-87CA-4C3DA90CCDDD}" srcId="{86B7DA83-7203-420C-83BE-DD6D42CFDFE8}" destId="{8FC6FCA2-016D-4822-BADB-D4D9DA310687}" srcOrd="2" destOrd="0" parTransId="{0E9DF9D1-2B32-4A60-8783-C42BD974B12C}" sibTransId="{9B005FE7-ED57-40D4-8CFD-BCBF533D0D7D}"/>
    <dgm:cxn modelId="{8FB7257B-FC7E-4E9A-9878-E2DC4E60B606}" type="presParOf" srcId="{61BD8684-329B-4CD5-AAFB-015738A5031C}" destId="{BEC5D80E-DDA1-4EE2-A215-920BE4300634}" srcOrd="0" destOrd="0" presId="urn:microsoft.com/office/officeart/2005/8/layout/funnel1"/>
    <dgm:cxn modelId="{D448BBAC-E1CE-42AA-AF06-7AC4A4F835DB}" type="presParOf" srcId="{61BD8684-329B-4CD5-AAFB-015738A5031C}" destId="{D595F0A9-012B-423F-96A1-D358A7ECC2E7}" srcOrd="1" destOrd="0" presId="urn:microsoft.com/office/officeart/2005/8/layout/funnel1"/>
    <dgm:cxn modelId="{0AC9214D-A452-488A-84CF-0DAEA0CE00BD}" type="presParOf" srcId="{61BD8684-329B-4CD5-AAFB-015738A5031C}" destId="{7CA1E9D3-168F-47DC-92B4-7759C0B2EBB5}" srcOrd="2" destOrd="0" presId="urn:microsoft.com/office/officeart/2005/8/layout/funnel1"/>
    <dgm:cxn modelId="{B4081274-3E8E-4006-8D2D-2236283881F9}" type="presParOf" srcId="{61BD8684-329B-4CD5-AAFB-015738A5031C}" destId="{AD1C738F-DD45-42BD-BBD3-EBC3C9C7AB7E}" srcOrd="3" destOrd="0" presId="urn:microsoft.com/office/officeart/2005/8/layout/funnel1"/>
    <dgm:cxn modelId="{B991D0F1-1F19-4F5D-95A4-A630D2A712B6}" type="presParOf" srcId="{61BD8684-329B-4CD5-AAFB-015738A5031C}" destId="{14E2CA20-857D-42EA-8055-EADC6B1FA908}" srcOrd="4" destOrd="0" presId="urn:microsoft.com/office/officeart/2005/8/layout/funnel1"/>
    <dgm:cxn modelId="{74A8EDAA-91AB-41AE-8CB9-5FAE7817DA6F}" type="presParOf" srcId="{61BD8684-329B-4CD5-AAFB-015738A5031C}" destId="{3BD6374C-B9A1-4672-8222-79EE80FB5897}" srcOrd="5" destOrd="0" presId="urn:microsoft.com/office/officeart/2005/8/layout/funnel1"/>
    <dgm:cxn modelId="{8FA0C47B-9FDE-4C3E-8FEF-56B55DA8D0A2}" type="presParOf" srcId="{61BD8684-329B-4CD5-AAFB-015738A5031C}" destId="{69DD3882-E9C2-429B-A04A-3538E933CFED}"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B7DA83-7203-420C-83BE-DD6D42CFDFE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358206F2-9D5A-4344-B9F8-C2B9C84F4A56}">
      <dgm:prSet phldrT="[Text]"/>
      <dgm:spPr/>
      <dgm:t>
        <a:bodyPr/>
        <a:lstStyle/>
        <a:p>
          <a:r>
            <a:rPr lang="en-CA" dirty="0"/>
            <a:t>Debian:10.2</a:t>
          </a:r>
          <a:endParaRPr lang="en-US" dirty="0"/>
        </a:p>
      </dgm:t>
    </dgm:pt>
    <dgm:pt modelId="{A78B23B0-A153-4298-8F4A-2F27ACD8667F}" type="parTrans" cxnId="{784DD0CE-0CDA-4985-93AA-98D7F34FD22C}">
      <dgm:prSet/>
      <dgm:spPr/>
      <dgm:t>
        <a:bodyPr/>
        <a:lstStyle/>
        <a:p>
          <a:endParaRPr lang="en-US"/>
        </a:p>
      </dgm:t>
    </dgm:pt>
    <dgm:pt modelId="{C6A8DE1B-5D60-4BAD-9F7A-488F9BF60F12}" type="sibTrans" cxnId="{784DD0CE-0CDA-4985-93AA-98D7F34FD22C}">
      <dgm:prSet/>
      <dgm:spPr/>
      <dgm:t>
        <a:bodyPr/>
        <a:lstStyle/>
        <a:p>
          <a:endParaRPr lang="en-US"/>
        </a:p>
      </dgm:t>
    </dgm:pt>
    <dgm:pt modelId="{AC8D6809-EFB1-4712-99B7-746EB16B0D83}">
      <dgm:prSet phldrT="[Text]"/>
      <dgm:spPr/>
      <dgm:t>
        <a:bodyPr/>
        <a:lstStyle/>
        <a:p>
          <a:r>
            <a:rPr lang="en-CA" dirty="0"/>
            <a:t>Ubuntu:18.10</a:t>
          </a:r>
          <a:endParaRPr lang="en-US" dirty="0"/>
        </a:p>
      </dgm:t>
    </dgm:pt>
    <dgm:pt modelId="{C2F14289-FCCC-46FE-8A01-C3E6BC5DDF65}" type="parTrans" cxnId="{4BCD0468-7C62-4C8E-B35A-96BE63197E5F}">
      <dgm:prSet/>
      <dgm:spPr/>
      <dgm:t>
        <a:bodyPr/>
        <a:lstStyle/>
        <a:p>
          <a:endParaRPr lang="en-US"/>
        </a:p>
      </dgm:t>
    </dgm:pt>
    <dgm:pt modelId="{36B5FAA7-0ED8-4A4F-8746-65C9273DFADE}" type="sibTrans" cxnId="{4BCD0468-7C62-4C8E-B35A-96BE63197E5F}">
      <dgm:prSet/>
      <dgm:spPr/>
      <dgm:t>
        <a:bodyPr/>
        <a:lstStyle/>
        <a:p>
          <a:endParaRPr lang="en-US"/>
        </a:p>
      </dgm:t>
    </dgm:pt>
    <dgm:pt modelId="{8FC6FCA2-016D-4822-BADB-D4D9DA310687}">
      <dgm:prSet phldrT="[Text]"/>
      <dgm:spPr/>
      <dgm:t>
        <a:bodyPr/>
        <a:lstStyle/>
        <a:p>
          <a:r>
            <a:rPr lang="en-CA" dirty="0"/>
            <a:t>Alpine:3:9:4</a:t>
          </a:r>
          <a:endParaRPr lang="en-US" dirty="0"/>
        </a:p>
      </dgm:t>
    </dgm:pt>
    <dgm:pt modelId="{0E9DF9D1-2B32-4A60-8783-C42BD974B12C}" type="parTrans" cxnId="{BCF09FE5-94DE-45D0-87CA-4C3DA90CCDDD}">
      <dgm:prSet/>
      <dgm:spPr/>
      <dgm:t>
        <a:bodyPr/>
        <a:lstStyle/>
        <a:p>
          <a:endParaRPr lang="en-US"/>
        </a:p>
      </dgm:t>
    </dgm:pt>
    <dgm:pt modelId="{9B005FE7-ED57-40D4-8CFD-BCBF533D0D7D}" type="sibTrans" cxnId="{BCF09FE5-94DE-45D0-87CA-4C3DA90CCDDD}">
      <dgm:prSet/>
      <dgm:spPr/>
      <dgm:t>
        <a:bodyPr/>
        <a:lstStyle/>
        <a:p>
          <a:endParaRPr lang="en-US"/>
        </a:p>
      </dgm:t>
    </dgm:pt>
    <dgm:pt modelId="{1FE34A4E-BCFD-41DD-95B4-6FF3C4EBC779}">
      <dgm:prSet phldrT="[Text]"/>
      <dgm:spPr/>
      <dgm:t>
        <a:bodyPr/>
        <a:lstStyle/>
        <a:p>
          <a:r>
            <a:rPr lang="en-CA" dirty="0"/>
            <a:t>Benchmark</a:t>
          </a:r>
          <a:endParaRPr lang="en-US" dirty="0"/>
        </a:p>
      </dgm:t>
    </dgm:pt>
    <dgm:pt modelId="{FC572653-B5F8-473C-823B-364FEBB44B50}" type="parTrans" cxnId="{A482EE0F-293F-450E-95DA-5DD4069091CB}">
      <dgm:prSet/>
      <dgm:spPr/>
      <dgm:t>
        <a:bodyPr/>
        <a:lstStyle/>
        <a:p>
          <a:endParaRPr lang="en-US"/>
        </a:p>
      </dgm:t>
    </dgm:pt>
    <dgm:pt modelId="{AB68C73F-43D2-4BBB-B8E8-0EEC0E84E9FC}" type="sibTrans" cxnId="{A482EE0F-293F-450E-95DA-5DD4069091CB}">
      <dgm:prSet/>
      <dgm:spPr/>
      <dgm:t>
        <a:bodyPr/>
        <a:lstStyle/>
        <a:p>
          <a:endParaRPr lang="en-US"/>
        </a:p>
      </dgm:t>
    </dgm:pt>
    <dgm:pt modelId="{61BD8684-329B-4CD5-AAFB-015738A5031C}" type="pres">
      <dgm:prSet presAssocID="{86B7DA83-7203-420C-83BE-DD6D42CFDFE8}" presName="Name0" presStyleCnt="0">
        <dgm:presLayoutVars>
          <dgm:chMax val="4"/>
          <dgm:resizeHandles val="exact"/>
        </dgm:presLayoutVars>
      </dgm:prSet>
      <dgm:spPr/>
    </dgm:pt>
    <dgm:pt modelId="{BEC5D80E-DDA1-4EE2-A215-920BE4300634}" type="pres">
      <dgm:prSet presAssocID="{86B7DA83-7203-420C-83BE-DD6D42CFDFE8}" presName="ellipse" presStyleLbl="trBgShp" presStyleIdx="0" presStyleCnt="1"/>
      <dgm:spPr/>
    </dgm:pt>
    <dgm:pt modelId="{D595F0A9-012B-423F-96A1-D358A7ECC2E7}" type="pres">
      <dgm:prSet presAssocID="{86B7DA83-7203-420C-83BE-DD6D42CFDFE8}" presName="arrow1" presStyleLbl="fgShp" presStyleIdx="0" presStyleCnt="1"/>
      <dgm:spPr/>
    </dgm:pt>
    <dgm:pt modelId="{7CA1E9D3-168F-47DC-92B4-7759C0B2EBB5}" type="pres">
      <dgm:prSet presAssocID="{86B7DA83-7203-420C-83BE-DD6D42CFDFE8}" presName="rectangle" presStyleLbl="revTx" presStyleIdx="0" presStyleCnt="1">
        <dgm:presLayoutVars>
          <dgm:bulletEnabled val="1"/>
        </dgm:presLayoutVars>
      </dgm:prSet>
      <dgm:spPr/>
    </dgm:pt>
    <dgm:pt modelId="{AD1C738F-DD45-42BD-BBD3-EBC3C9C7AB7E}" type="pres">
      <dgm:prSet presAssocID="{AC8D6809-EFB1-4712-99B7-746EB16B0D83}" presName="item1" presStyleLbl="node1" presStyleIdx="0" presStyleCnt="3">
        <dgm:presLayoutVars>
          <dgm:bulletEnabled val="1"/>
        </dgm:presLayoutVars>
      </dgm:prSet>
      <dgm:spPr/>
    </dgm:pt>
    <dgm:pt modelId="{14E2CA20-857D-42EA-8055-EADC6B1FA908}" type="pres">
      <dgm:prSet presAssocID="{8FC6FCA2-016D-4822-BADB-D4D9DA310687}" presName="item2" presStyleLbl="node1" presStyleIdx="1" presStyleCnt="3" custLinFactNeighborX="1428" custLinFactNeighborY="714">
        <dgm:presLayoutVars>
          <dgm:bulletEnabled val="1"/>
        </dgm:presLayoutVars>
      </dgm:prSet>
      <dgm:spPr/>
    </dgm:pt>
    <dgm:pt modelId="{3BD6374C-B9A1-4672-8222-79EE80FB5897}" type="pres">
      <dgm:prSet presAssocID="{1FE34A4E-BCFD-41DD-95B4-6FF3C4EBC779}" presName="item3" presStyleLbl="node1" presStyleIdx="2" presStyleCnt="3">
        <dgm:presLayoutVars>
          <dgm:bulletEnabled val="1"/>
        </dgm:presLayoutVars>
      </dgm:prSet>
      <dgm:spPr/>
    </dgm:pt>
    <dgm:pt modelId="{69DD3882-E9C2-429B-A04A-3538E933CFED}" type="pres">
      <dgm:prSet presAssocID="{86B7DA83-7203-420C-83BE-DD6D42CFDFE8}" presName="funnel" presStyleLbl="trAlignAcc1" presStyleIdx="0" presStyleCnt="1"/>
      <dgm:spPr/>
    </dgm:pt>
  </dgm:ptLst>
  <dgm:cxnLst>
    <dgm:cxn modelId="{A482EE0F-293F-450E-95DA-5DD4069091CB}" srcId="{86B7DA83-7203-420C-83BE-DD6D42CFDFE8}" destId="{1FE34A4E-BCFD-41DD-95B4-6FF3C4EBC779}" srcOrd="3" destOrd="0" parTransId="{FC572653-B5F8-473C-823B-364FEBB44B50}" sibTransId="{AB68C73F-43D2-4BBB-B8E8-0EEC0E84E9FC}"/>
    <dgm:cxn modelId="{3256C75E-19DF-4ED8-BE38-23D6B8B0D9E9}" type="presOf" srcId="{358206F2-9D5A-4344-B9F8-C2B9C84F4A56}" destId="{3BD6374C-B9A1-4672-8222-79EE80FB5897}" srcOrd="0" destOrd="0" presId="urn:microsoft.com/office/officeart/2005/8/layout/funnel1"/>
    <dgm:cxn modelId="{BABADF42-B47C-4160-9FF1-1E1E2A2D89CB}" type="presOf" srcId="{86B7DA83-7203-420C-83BE-DD6D42CFDFE8}" destId="{61BD8684-329B-4CD5-AAFB-015738A5031C}" srcOrd="0" destOrd="0" presId="urn:microsoft.com/office/officeart/2005/8/layout/funnel1"/>
    <dgm:cxn modelId="{4BCD0468-7C62-4C8E-B35A-96BE63197E5F}" srcId="{86B7DA83-7203-420C-83BE-DD6D42CFDFE8}" destId="{AC8D6809-EFB1-4712-99B7-746EB16B0D83}" srcOrd="1" destOrd="0" parTransId="{C2F14289-FCCC-46FE-8A01-C3E6BC5DDF65}" sibTransId="{36B5FAA7-0ED8-4A4F-8746-65C9273DFADE}"/>
    <dgm:cxn modelId="{F726EEB6-9F39-4707-BA75-C2EB3DF77D64}" type="presOf" srcId="{8FC6FCA2-016D-4822-BADB-D4D9DA310687}" destId="{AD1C738F-DD45-42BD-BBD3-EBC3C9C7AB7E}" srcOrd="0" destOrd="0" presId="urn:microsoft.com/office/officeart/2005/8/layout/funnel1"/>
    <dgm:cxn modelId="{A683B8BA-9587-49DD-B829-A47C1C1D6D5C}" type="presOf" srcId="{AC8D6809-EFB1-4712-99B7-746EB16B0D83}" destId="{14E2CA20-857D-42EA-8055-EADC6B1FA908}" srcOrd="0" destOrd="0" presId="urn:microsoft.com/office/officeart/2005/8/layout/funnel1"/>
    <dgm:cxn modelId="{784DD0CE-0CDA-4985-93AA-98D7F34FD22C}" srcId="{86B7DA83-7203-420C-83BE-DD6D42CFDFE8}" destId="{358206F2-9D5A-4344-B9F8-C2B9C84F4A56}" srcOrd="0" destOrd="0" parTransId="{A78B23B0-A153-4298-8F4A-2F27ACD8667F}" sibTransId="{C6A8DE1B-5D60-4BAD-9F7A-488F9BF60F12}"/>
    <dgm:cxn modelId="{B8F87BDC-5CED-4867-BD5E-2768E03CCCE7}" type="presOf" srcId="{1FE34A4E-BCFD-41DD-95B4-6FF3C4EBC779}" destId="{7CA1E9D3-168F-47DC-92B4-7759C0B2EBB5}" srcOrd="0" destOrd="0" presId="urn:microsoft.com/office/officeart/2005/8/layout/funnel1"/>
    <dgm:cxn modelId="{BCF09FE5-94DE-45D0-87CA-4C3DA90CCDDD}" srcId="{86B7DA83-7203-420C-83BE-DD6D42CFDFE8}" destId="{8FC6FCA2-016D-4822-BADB-D4D9DA310687}" srcOrd="2" destOrd="0" parTransId="{0E9DF9D1-2B32-4A60-8783-C42BD974B12C}" sibTransId="{9B005FE7-ED57-40D4-8CFD-BCBF533D0D7D}"/>
    <dgm:cxn modelId="{8FB7257B-FC7E-4E9A-9878-E2DC4E60B606}" type="presParOf" srcId="{61BD8684-329B-4CD5-AAFB-015738A5031C}" destId="{BEC5D80E-DDA1-4EE2-A215-920BE4300634}" srcOrd="0" destOrd="0" presId="urn:microsoft.com/office/officeart/2005/8/layout/funnel1"/>
    <dgm:cxn modelId="{D448BBAC-E1CE-42AA-AF06-7AC4A4F835DB}" type="presParOf" srcId="{61BD8684-329B-4CD5-AAFB-015738A5031C}" destId="{D595F0A9-012B-423F-96A1-D358A7ECC2E7}" srcOrd="1" destOrd="0" presId="urn:microsoft.com/office/officeart/2005/8/layout/funnel1"/>
    <dgm:cxn modelId="{0AC9214D-A452-488A-84CF-0DAEA0CE00BD}" type="presParOf" srcId="{61BD8684-329B-4CD5-AAFB-015738A5031C}" destId="{7CA1E9D3-168F-47DC-92B4-7759C0B2EBB5}" srcOrd="2" destOrd="0" presId="urn:microsoft.com/office/officeart/2005/8/layout/funnel1"/>
    <dgm:cxn modelId="{B4081274-3E8E-4006-8D2D-2236283881F9}" type="presParOf" srcId="{61BD8684-329B-4CD5-AAFB-015738A5031C}" destId="{AD1C738F-DD45-42BD-BBD3-EBC3C9C7AB7E}" srcOrd="3" destOrd="0" presId="urn:microsoft.com/office/officeart/2005/8/layout/funnel1"/>
    <dgm:cxn modelId="{B991D0F1-1F19-4F5D-95A4-A630D2A712B6}" type="presParOf" srcId="{61BD8684-329B-4CD5-AAFB-015738A5031C}" destId="{14E2CA20-857D-42EA-8055-EADC6B1FA908}" srcOrd="4" destOrd="0" presId="urn:microsoft.com/office/officeart/2005/8/layout/funnel1"/>
    <dgm:cxn modelId="{74A8EDAA-91AB-41AE-8CB9-5FAE7817DA6F}" type="presParOf" srcId="{61BD8684-329B-4CD5-AAFB-015738A5031C}" destId="{3BD6374C-B9A1-4672-8222-79EE80FB5897}" srcOrd="5" destOrd="0" presId="urn:microsoft.com/office/officeart/2005/8/layout/funnel1"/>
    <dgm:cxn modelId="{8FA0C47B-9FDE-4C3E-8FEF-56B55DA8D0A2}" type="presParOf" srcId="{61BD8684-329B-4CD5-AAFB-015738A5031C}" destId="{69DD3882-E9C2-429B-A04A-3538E933CFED}"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E90EC-6AD7-4F17-B6CD-1BE2DD748644}">
      <dsp:nvSpPr>
        <dsp:cNvPr id="0" name=""/>
        <dsp:cNvSpPr/>
      </dsp:nvSpPr>
      <dsp:spPr>
        <a:xfrm>
          <a:off x="1735199" y="11824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279629-7090-458F-A1F6-B1F3E2094267}">
      <dsp:nvSpPr>
        <dsp:cNvPr id="0" name=""/>
        <dsp:cNvSpPr/>
      </dsp:nvSpPr>
      <dsp:spPr>
        <a:xfrm>
          <a:off x="331199" y="178288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CA" sz="2400" kern="1200" dirty="0"/>
            <a:t>Container Image Scanning will solve:</a:t>
          </a:r>
          <a:endParaRPr lang="en-US" sz="2400" kern="1200" dirty="0"/>
        </a:p>
      </dsp:txBody>
      <dsp:txXfrm>
        <a:off x="331199" y="1782881"/>
        <a:ext cx="4320000" cy="648000"/>
      </dsp:txXfrm>
    </dsp:sp>
    <dsp:sp modelId="{E400C0DA-CE83-4D93-83A1-F0C627BC0954}">
      <dsp:nvSpPr>
        <dsp:cNvPr id="0" name=""/>
        <dsp:cNvSpPr/>
      </dsp:nvSpPr>
      <dsp:spPr>
        <a:xfrm>
          <a:off x="331199" y="2501872"/>
          <a:ext cx="4320000" cy="1165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dirty="0"/>
            <a:t>Find known 3rd-party vulnerabilities in your product</a:t>
          </a:r>
          <a:endParaRPr lang="en-US" sz="1700" kern="1200" dirty="0"/>
        </a:p>
      </dsp:txBody>
      <dsp:txXfrm>
        <a:off x="331199" y="2501872"/>
        <a:ext cx="4320000" cy="1165957"/>
      </dsp:txXfrm>
    </dsp:sp>
    <dsp:sp modelId="{177CC22F-42DE-4121-B305-1ECB59E5EBA8}">
      <dsp:nvSpPr>
        <dsp:cNvPr id="0" name=""/>
        <dsp:cNvSpPr/>
      </dsp:nvSpPr>
      <dsp:spPr>
        <a:xfrm>
          <a:off x="6811200" y="11824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6DDA87-2316-4A5B-8369-4DB64B0A958F}">
      <dsp:nvSpPr>
        <dsp:cNvPr id="0" name=""/>
        <dsp:cNvSpPr/>
      </dsp:nvSpPr>
      <dsp:spPr>
        <a:xfrm>
          <a:off x="5407199" y="178288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CA" sz="2400" kern="1200" dirty="0"/>
            <a:t>Container Image Scanning will NOT solve:</a:t>
          </a:r>
          <a:endParaRPr lang="en-US" sz="2400" kern="1200" dirty="0"/>
        </a:p>
      </dsp:txBody>
      <dsp:txXfrm>
        <a:off x="5407199" y="1782881"/>
        <a:ext cx="4320000" cy="648000"/>
      </dsp:txXfrm>
    </dsp:sp>
    <dsp:sp modelId="{4FEFDE26-1CBD-467B-AB9A-E675CE1272BD}">
      <dsp:nvSpPr>
        <dsp:cNvPr id="0" name=""/>
        <dsp:cNvSpPr/>
      </dsp:nvSpPr>
      <dsp:spPr>
        <a:xfrm>
          <a:off x="5407199" y="2501872"/>
          <a:ext cx="4320000" cy="1165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dirty="0"/>
            <a:t>Detect undiscovered vulnerabilities</a:t>
          </a:r>
          <a:endParaRPr lang="en-US" sz="1700" kern="1200" dirty="0"/>
        </a:p>
        <a:p>
          <a:pPr marL="0" lvl="0" indent="0" algn="ctr" defTabSz="755650">
            <a:lnSpc>
              <a:spcPct val="90000"/>
            </a:lnSpc>
            <a:spcBef>
              <a:spcPct val="0"/>
            </a:spcBef>
            <a:spcAft>
              <a:spcPct val="35000"/>
            </a:spcAft>
            <a:buNone/>
          </a:pPr>
          <a:r>
            <a:rPr lang="en-CA" sz="1700" kern="1200" dirty="0"/>
            <a:t>Protect against malicious containers</a:t>
          </a:r>
          <a:endParaRPr lang="en-US" sz="1700" kern="1200" dirty="0"/>
        </a:p>
        <a:p>
          <a:pPr marL="0" lvl="0" indent="0" algn="ctr" defTabSz="755650">
            <a:lnSpc>
              <a:spcPct val="90000"/>
            </a:lnSpc>
            <a:spcBef>
              <a:spcPct val="0"/>
            </a:spcBef>
            <a:spcAft>
              <a:spcPct val="35000"/>
            </a:spcAft>
            <a:buNone/>
          </a:pPr>
          <a:r>
            <a:rPr lang="en-CA" sz="1700" kern="1200" dirty="0"/>
            <a:t>Protect against backdoors</a:t>
          </a:r>
          <a:endParaRPr lang="en-US" sz="1700" kern="1200" dirty="0"/>
        </a:p>
        <a:p>
          <a:pPr marL="0" lvl="0" indent="0" algn="ctr" defTabSz="755650">
            <a:lnSpc>
              <a:spcPct val="90000"/>
            </a:lnSpc>
            <a:spcBef>
              <a:spcPct val="0"/>
            </a:spcBef>
            <a:spcAft>
              <a:spcPct val="35000"/>
            </a:spcAft>
            <a:buNone/>
          </a:pPr>
          <a:r>
            <a:rPr lang="en-CA" sz="1700" kern="1200" dirty="0"/>
            <a:t>Solve container runtime security problems</a:t>
          </a:r>
          <a:endParaRPr lang="en-US" sz="1700" kern="1200" dirty="0"/>
        </a:p>
      </dsp:txBody>
      <dsp:txXfrm>
        <a:off x="5407199" y="2501872"/>
        <a:ext cx="4320000" cy="1165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628A5-087B-4AF5-8CCF-7F7A4CF2460E}">
      <dsp:nvSpPr>
        <dsp:cNvPr id="0" name=""/>
        <dsp:cNvSpPr/>
      </dsp:nvSpPr>
      <dsp:spPr>
        <a:xfrm rot="5400000">
          <a:off x="680180" y="1294727"/>
          <a:ext cx="2032134" cy="3381426"/>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4BF1D2-6AD2-48D9-A15C-863E1DB51A78}">
      <dsp:nvSpPr>
        <dsp:cNvPr id="0" name=""/>
        <dsp:cNvSpPr/>
      </dsp:nvSpPr>
      <dsp:spPr>
        <a:xfrm>
          <a:off x="340966" y="2305045"/>
          <a:ext cx="3052770" cy="2675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CA" sz="3600" kern="1200" dirty="0">
              <a:latin typeface="+mn-lt"/>
            </a:rPr>
            <a:t>Component </a:t>
          </a:r>
          <a:r>
            <a:rPr lang="en-CA" sz="3500" kern="1200" dirty="0">
              <a:latin typeface="+mn-lt"/>
            </a:rPr>
            <a:t>detection</a:t>
          </a:r>
          <a:r>
            <a:rPr lang="en-CA" sz="3600" kern="1200" dirty="0">
              <a:latin typeface="+mn-lt"/>
            </a:rPr>
            <a:t> (libraries, packages, software)</a:t>
          </a:r>
        </a:p>
      </dsp:txBody>
      <dsp:txXfrm>
        <a:off x="340966" y="2305045"/>
        <a:ext cx="3052770" cy="2675932"/>
      </dsp:txXfrm>
    </dsp:sp>
    <dsp:sp modelId="{8CDFD227-2574-4157-8168-E60B22F28E1C}">
      <dsp:nvSpPr>
        <dsp:cNvPr id="0" name=""/>
        <dsp:cNvSpPr/>
      </dsp:nvSpPr>
      <dsp:spPr>
        <a:xfrm>
          <a:off x="2817743" y="1045783"/>
          <a:ext cx="575994" cy="575994"/>
        </a:xfrm>
        <a:prstGeom prst="triangle">
          <a:avLst>
            <a:gd name="adj" fmla="val 100000"/>
          </a:avLst>
        </a:prstGeom>
        <a:solidFill>
          <a:schemeClr val="accent4">
            <a:hueOff val="-74764"/>
            <a:satOff val="-6202"/>
            <a:lumOff val="-5735"/>
            <a:alphaOff val="0"/>
          </a:schemeClr>
        </a:solidFill>
        <a:ln w="25400" cap="flat" cmpd="sng" algn="ctr">
          <a:solidFill>
            <a:schemeClr val="accent4">
              <a:hueOff val="-74764"/>
              <a:satOff val="-6202"/>
              <a:lumOff val="-57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5104A-A3A7-438E-B0A1-FA1327D2430E}">
      <dsp:nvSpPr>
        <dsp:cNvPr id="0" name=""/>
        <dsp:cNvSpPr/>
      </dsp:nvSpPr>
      <dsp:spPr>
        <a:xfrm rot="5400000">
          <a:off x="4417368" y="369956"/>
          <a:ext cx="2032134" cy="3381426"/>
        </a:xfrm>
        <a:prstGeom prst="corner">
          <a:avLst>
            <a:gd name="adj1" fmla="val 16120"/>
            <a:gd name="adj2" fmla="val 16110"/>
          </a:avLst>
        </a:prstGeom>
        <a:solidFill>
          <a:schemeClr val="accent4">
            <a:hueOff val="-149529"/>
            <a:satOff val="-12405"/>
            <a:lumOff val="-11470"/>
            <a:alphaOff val="0"/>
          </a:schemeClr>
        </a:solidFill>
        <a:ln w="25400" cap="flat" cmpd="sng" algn="ctr">
          <a:solidFill>
            <a:schemeClr val="accent4">
              <a:hueOff val="-149529"/>
              <a:satOff val="-12405"/>
              <a:lumOff val="-11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913079-0EA4-43C0-ACEC-83B4E1874C83}">
      <dsp:nvSpPr>
        <dsp:cNvPr id="0" name=""/>
        <dsp:cNvSpPr/>
      </dsp:nvSpPr>
      <dsp:spPr>
        <a:xfrm>
          <a:off x="4078154" y="1380274"/>
          <a:ext cx="3052770" cy="2675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CA" sz="3500" kern="1200" dirty="0">
              <a:latin typeface="+mn-lt"/>
            </a:rPr>
            <a:t>Vulnerability matching</a:t>
          </a:r>
          <a:endParaRPr lang="en-US" sz="3500" kern="1200" dirty="0">
            <a:latin typeface="+mn-lt"/>
          </a:endParaRPr>
        </a:p>
      </dsp:txBody>
      <dsp:txXfrm>
        <a:off x="4078154" y="1380274"/>
        <a:ext cx="3052770" cy="2675932"/>
      </dsp:txXfrm>
    </dsp:sp>
    <dsp:sp modelId="{F0436093-D3BA-44BF-8D5E-9E35A15C6BAA}">
      <dsp:nvSpPr>
        <dsp:cNvPr id="0" name=""/>
        <dsp:cNvSpPr/>
      </dsp:nvSpPr>
      <dsp:spPr>
        <a:xfrm>
          <a:off x="6554931" y="121012"/>
          <a:ext cx="575994" cy="575994"/>
        </a:xfrm>
        <a:prstGeom prst="triangle">
          <a:avLst>
            <a:gd name="adj" fmla="val 100000"/>
          </a:avLst>
        </a:prstGeom>
        <a:solidFill>
          <a:schemeClr val="accent4">
            <a:hueOff val="-224293"/>
            <a:satOff val="-18607"/>
            <a:lumOff val="-17206"/>
            <a:alphaOff val="0"/>
          </a:schemeClr>
        </a:solidFill>
        <a:ln w="25400" cap="flat" cmpd="sng" algn="ctr">
          <a:solidFill>
            <a:schemeClr val="accent4">
              <a:hueOff val="-224293"/>
              <a:satOff val="-18607"/>
              <a:lumOff val="-172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04367-113E-440B-9457-CDE97EC01FF1}">
      <dsp:nvSpPr>
        <dsp:cNvPr id="0" name=""/>
        <dsp:cNvSpPr/>
      </dsp:nvSpPr>
      <dsp:spPr>
        <a:xfrm rot="5400000">
          <a:off x="8154556" y="-554814"/>
          <a:ext cx="2032134" cy="3381426"/>
        </a:xfrm>
        <a:prstGeom prst="corner">
          <a:avLst>
            <a:gd name="adj1" fmla="val 16120"/>
            <a:gd name="adj2" fmla="val 16110"/>
          </a:avLst>
        </a:prstGeom>
        <a:solidFill>
          <a:schemeClr val="accent4">
            <a:hueOff val="-299057"/>
            <a:satOff val="-24809"/>
            <a:lumOff val="-22941"/>
            <a:alphaOff val="0"/>
          </a:schemeClr>
        </a:solidFill>
        <a:ln w="25400" cap="flat" cmpd="sng" algn="ctr">
          <a:solidFill>
            <a:schemeClr val="accent4">
              <a:hueOff val="-299057"/>
              <a:satOff val="-24809"/>
              <a:lumOff val="-22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350444-CF84-4CBD-9DD6-E37F5D892293}">
      <dsp:nvSpPr>
        <dsp:cNvPr id="0" name=""/>
        <dsp:cNvSpPr/>
      </dsp:nvSpPr>
      <dsp:spPr>
        <a:xfrm>
          <a:off x="7815342" y="455503"/>
          <a:ext cx="3052770" cy="2675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latin typeface="+mn-lt"/>
            </a:rPr>
            <a:t>Reporting</a:t>
          </a:r>
        </a:p>
      </dsp:txBody>
      <dsp:txXfrm>
        <a:off x="7815342" y="455503"/>
        <a:ext cx="3052770" cy="26759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5D80E-DDA1-4EE2-A215-920BE4300634}">
      <dsp:nvSpPr>
        <dsp:cNvPr id="0" name=""/>
        <dsp:cNvSpPr/>
      </dsp:nvSpPr>
      <dsp:spPr>
        <a:xfrm>
          <a:off x="1872826" y="220133"/>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95F0A9-012B-423F-96A1-D358A7ECC2E7}">
      <dsp:nvSpPr>
        <dsp:cNvPr id="0" name=""/>
        <dsp:cNvSpPr/>
      </dsp:nvSpPr>
      <dsp:spPr>
        <a:xfrm>
          <a:off x="3640666" y="3935306"/>
          <a:ext cx="846666" cy="541866"/>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A1E9D3-168F-47DC-92B4-7759C0B2EBB5}">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CA" sz="3700" kern="1200" dirty="0"/>
            <a:t>Benchmark</a:t>
          </a:r>
          <a:endParaRPr lang="en-US" sz="3700" kern="1200" dirty="0"/>
        </a:p>
      </dsp:txBody>
      <dsp:txXfrm>
        <a:off x="2031999" y="4368800"/>
        <a:ext cx="4064000" cy="1016000"/>
      </dsp:txXfrm>
    </dsp:sp>
    <dsp:sp modelId="{AD1C738F-DD45-42BD-BBD3-EBC3C9C7AB7E}">
      <dsp:nvSpPr>
        <dsp:cNvPr id="0" name=""/>
        <dsp:cNvSpPr/>
      </dsp:nvSpPr>
      <dsp:spPr>
        <a:xfrm>
          <a:off x="3461173" y="1854538"/>
          <a:ext cx="1524000" cy="15240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CA" sz="1300" kern="1200" dirty="0"/>
            <a:t>Alpine:3:9:4</a:t>
          </a:r>
          <a:endParaRPr lang="en-US" sz="1300" kern="1200" dirty="0"/>
        </a:p>
      </dsp:txBody>
      <dsp:txXfrm>
        <a:off x="3684358" y="2077723"/>
        <a:ext cx="1077630" cy="1077630"/>
      </dsp:txXfrm>
    </dsp:sp>
    <dsp:sp modelId="{14E2CA20-857D-42EA-8055-EADC6B1FA908}">
      <dsp:nvSpPr>
        <dsp:cNvPr id="0" name=""/>
        <dsp:cNvSpPr/>
      </dsp:nvSpPr>
      <dsp:spPr>
        <a:xfrm>
          <a:off x="2392429" y="722081"/>
          <a:ext cx="1524000" cy="15240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CA" sz="1300" kern="1200" dirty="0"/>
            <a:t>Ubuntu:18.10</a:t>
          </a:r>
          <a:endParaRPr lang="en-US" sz="1300" kern="1200" dirty="0"/>
        </a:p>
      </dsp:txBody>
      <dsp:txXfrm>
        <a:off x="2615614" y="945266"/>
        <a:ext cx="1077630" cy="1077630"/>
      </dsp:txXfrm>
    </dsp:sp>
    <dsp:sp modelId="{3BD6374C-B9A1-4672-8222-79EE80FB5897}">
      <dsp:nvSpPr>
        <dsp:cNvPr id="0" name=""/>
        <dsp:cNvSpPr/>
      </dsp:nvSpPr>
      <dsp:spPr>
        <a:xfrm>
          <a:off x="3928533" y="342730"/>
          <a:ext cx="1524000" cy="15240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CA" sz="1300" kern="1200" dirty="0"/>
            <a:t>Debian:10.2</a:t>
          </a:r>
          <a:endParaRPr lang="en-US" sz="1300" kern="1200" dirty="0"/>
        </a:p>
      </dsp:txBody>
      <dsp:txXfrm>
        <a:off x="4151718" y="565915"/>
        <a:ext cx="1077630" cy="1077630"/>
      </dsp:txXfrm>
    </dsp:sp>
    <dsp:sp modelId="{69DD3882-E9C2-429B-A04A-3538E933CFED}">
      <dsp:nvSpPr>
        <dsp:cNvPr id="0" name=""/>
        <dsp:cNvSpPr/>
      </dsp:nvSpPr>
      <dsp:spPr>
        <a:xfrm>
          <a:off x="1693333" y="33866"/>
          <a:ext cx="4741333" cy="3793066"/>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5D80E-DDA1-4EE2-A215-920BE4300634}">
      <dsp:nvSpPr>
        <dsp:cNvPr id="0" name=""/>
        <dsp:cNvSpPr/>
      </dsp:nvSpPr>
      <dsp:spPr>
        <a:xfrm>
          <a:off x="1548568" y="183068"/>
          <a:ext cx="3633206" cy="126176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95F0A9-012B-423F-96A1-D358A7ECC2E7}">
      <dsp:nvSpPr>
        <dsp:cNvPr id="0" name=""/>
        <dsp:cNvSpPr/>
      </dsp:nvSpPr>
      <dsp:spPr>
        <a:xfrm>
          <a:off x="3018750" y="3272702"/>
          <a:ext cx="704109" cy="45063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A1E9D3-168F-47DC-92B4-7759C0B2EBB5}">
      <dsp:nvSpPr>
        <dsp:cNvPr id="0" name=""/>
        <dsp:cNvSpPr/>
      </dsp:nvSpPr>
      <dsp:spPr>
        <a:xfrm>
          <a:off x="1680941" y="3633206"/>
          <a:ext cx="3379727" cy="84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CA" sz="3000" kern="1200" dirty="0"/>
            <a:t>Benchmark</a:t>
          </a:r>
          <a:endParaRPr lang="en-US" sz="3000" kern="1200" dirty="0"/>
        </a:p>
      </dsp:txBody>
      <dsp:txXfrm>
        <a:off x="1680941" y="3633206"/>
        <a:ext cx="3379727" cy="844931"/>
      </dsp:txXfrm>
    </dsp:sp>
    <dsp:sp modelId="{AD1C738F-DD45-42BD-BBD3-EBC3C9C7AB7E}">
      <dsp:nvSpPr>
        <dsp:cNvPr id="0" name=""/>
        <dsp:cNvSpPr/>
      </dsp:nvSpPr>
      <dsp:spPr>
        <a:xfrm>
          <a:off x="2869478" y="1542282"/>
          <a:ext cx="1267397" cy="12673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Alpine:3:9:4</a:t>
          </a:r>
          <a:endParaRPr lang="en-US" sz="1100" kern="1200" dirty="0"/>
        </a:p>
      </dsp:txBody>
      <dsp:txXfrm>
        <a:off x="3055084" y="1727888"/>
        <a:ext cx="896185" cy="896185"/>
      </dsp:txXfrm>
    </dsp:sp>
    <dsp:sp modelId="{14E2CA20-857D-42EA-8055-EADC6B1FA908}">
      <dsp:nvSpPr>
        <dsp:cNvPr id="0" name=""/>
        <dsp:cNvSpPr/>
      </dsp:nvSpPr>
      <dsp:spPr>
        <a:xfrm>
          <a:off x="1980683" y="600501"/>
          <a:ext cx="1267397" cy="12673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Ubuntu:18.10</a:t>
          </a:r>
          <a:endParaRPr lang="en-US" sz="1100" kern="1200" dirty="0"/>
        </a:p>
      </dsp:txBody>
      <dsp:txXfrm>
        <a:off x="2166289" y="786107"/>
        <a:ext cx="896185" cy="896185"/>
      </dsp:txXfrm>
    </dsp:sp>
    <dsp:sp modelId="{3BD6374C-B9A1-4672-8222-79EE80FB5897}">
      <dsp:nvSpPr>
        <dsp:cNvPr id="0" name=""/>
        <dsp:cNvSpPr/>
      </dsp:nvSpPr>
      <dsp:spPr>
        <a:xfrm>
          <a:off x="3258147" y="285023"/>
          <a:ext cx="1267397" cy="12673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Debian:10.2</a:t>
          </a:r>
          <a:endParaRPr lang="en-US" sz="1100" kern="1200" dirty="0"/>
        </a:p>
      </dsp:txBody>
      <dsp:txXfrm>
        <a:off x="3443753" y="470629"/>
        <a:ext cx="896185" cy="896185"/>
      </dsp:txXfrm>
    </dsp:sp>
    <dsp:sp modelId="{69DD3882-E9C2-429B-A04A-3538E933CFED}">
      <dsp:nvSpPr>
        <dsp:cNvPr id="0" name=""/>
        <dsp:cNvSpPr/>
      </dsp:nvSpPr>
      <dsp:spPr>
        <a:xfrm>
          <a:off x="1399297" y="28164"/>
          <a:ext cx="3943015" cy="315441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53853" y="0"/>
            <a:ext cx="3024770" cy="457200"/>
          </a:xfrm>
          <a:prstGeom prst="rect">
            <a:avLst/>
          </a:prstGeom>
        </p:spPr>
        <p:txBody>
          <a:bodyPr vert="horz" lIns="91440" tIns="45720" rIns="91440" bIns="45720" rtlCol="0"/>
          <a:lstStyle>
            <a:lvl1pPr algn="r">
              <a:defRPr sz="1200"/>
            </a:lvl1pPr>
          </a:lstStyle>
          <a:p>
            <a:fld id="{74F695D4-E556-4929-B84B-8FBBC2DE5456}" type="datetimeFigureOut">
              <a:rPr lang="en-US" smtClean="0"/>
              <a:t>7/23/2020</a:t>
            </a:fld>
            <a:endParaRPr lang="en-US" dirty="0"/>
          </a:p>
        </p:txBody>
      </p:sp>
      <p:sp>
        <p:nvSpPr>
          <p:cNvPr id="4" name="Footer Placeholder 3"/>
          <p:cNvSpPr>
            <a:spLocks noGrp="1"/>
          </p:cNvSpPr>
          <p:nvPr>
            <p:ph type="ftr" sz="quarter" idx="2"/>
          </p:nvPr>
        </p:nvSpPr>
        <p:spPr>
          <a:xfrm>
            <a:off x="0" y="8685213"/>
            <a:ext cx="302477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3853" y="8685213"/>
            <a:ext cx="3024770" cy="457200"/>
          </a:xfrm>
          <a:prstGeom prst="rect">
            <a:avLst/>
          </a:prstGeom>
        </p:spPr>
        <p:txBody>
          <a:bodyPr vert="horz" lIns="91440" tIns="45720" rIns="91440" bIns="45720" rtlCol="0" anchor="b"/>
          <a:lstStyle>
            <a:lvl1pPr algn="r">
              <a:defRPr sz="1200"/>
            </a:lvl1pPr>
          </a:lstStyle>
          <a:p>
            <a:fld id="{B0226B01-1FAF-42C5-98E6-3257E0C31CA3}" type="slidenum">
              <a:rPr lang="en-US" smtClean="0"/>
              <a:t>‹#›</a:t>
            </a:fld>
            <a:endParaRPr lang="en-US" dirty="0"/>
          </a:p>
        </p:txBody>
      </p:sp>
    </p:spTree>
    <p:extLst>
      <p:ext uri="{BB962C8B-B14F-4D97-AF65-F5344CB8AC3E}">
        <p14:creationId xmlns:p14="http://schemas.microsoft.com/office/powerpoint/2010/main" val="1017515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53853" y="0"/>
            <a:ext cx="3024770" cy="457200"/>
          </a:xfrm>
          <a:prstGeom prst="rect">
            <a:avLst/>
          </a:prstGeom>
        </p:spPr>
        <p:txBody>
          <a:bodyPr vert="horz" lIns="91440" tIns="45720" rIns="91440" bIns="45720" rtlCol="0"/>
          <a:lstStyle>
            <a:lvl1pPr algn="r">
              <a:defRPr sz="1200"/>
            </a:lvl1pPr>
          </a:lstStyle>
          <a:p>
            <a:fld id="{9C97879D-1DB1-A047-BC2F-4E5F25544F77}" type="datetimeFigureOut">
              <a:rPr lang="en-US" smtClean="0"/>
              <a:t>7/23/2020</a:t>
            </a:fld>
            <a:endParaRPr lang="en-US" dirty="0"/>
          </a:p>
        </p:txBody>
      </p:sp>
      <p:sp>
        <p:nvSpPr>
          <p:cNvPr id="4" name="Slide Image Placeholder 3"/>
          <p:cNvSpPr>
            <a:spLocks noGrp="1" noRot="1" noChangeAspect="1"/>
          </p:cNvSpPr>
          <p:nvPr>
            <p:ph type="sldImg" idx="2"/>
          </p:nvPr>
        </p:nvSpPr>
        <p:spPr>
          <a:xfrm>
            <a:off x="441325" y="685800"/>
            <a:ext cx="6097588"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8024" y="4343400"/>
            <a:ext cx="558419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302477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3853" y="8685213"/>
            <a:ext cx="3024770" cy="457200"/>
          </a:xfrm>
          <a:prstGeom prst="rect">
            <a:avLst/>
          </a:prstGeom>
        </p:spPr>
        <p:txBody>
          <a:bodyPr vert="horz" lIns="91440" tIns="45720" rIns="91440" bIns="45720" rtlCol="0" anchor="b"/>
          <a:lstStyle>
            <a:lvl1pPr algn="r">
              <a:defRPr sz="1200"/>
            </a:lvl1pPr>
          </a:lstStyle>
          <a:p>
            <a:fld id="{A11C09E2-5C8D-0D48-A6A4-0CFFECA288D2}" type="slidenum">
              <a:rPr lang="en-US" smtClean="0"/>
              <a:t>‹#›</a:t>
            </a:fld>
            <a:endParaRPr lang="en-US" dirty="0"/>
          </a:p>
        </p:txBody>
      </p:sp>
    </p:spTree>
    <p:extLst>
      <p:ext uri="{BB962C8B-B14F-4D97-AF65-F5344CB8AC3E}">
        <p14:creationId xmlns:p14="http://schemas.microsoft.com/office/powerpoint/2010/main" val="11705899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nvd.nist.gov/vuln/detail/CVE-2018-12886"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nvd.nist.gov/vuln/detail/CVE-2018-12886"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VMs traditionally getting more attention from IT department. There are new attempts of maintaining a “golden set of container base images” like Distroless</a:t>
            </a:r>
          </a:p>
          <a:p>
            <a:pPr marL="228600" indent="-228600">
              <a:buAutoNum type="arabicPeriod"/>
            </a:pPr>
            <a:r>
              <a:rPr lang="en-CA" dirty="0"/>
              <a:t>Vulnerability propagation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Downloading images from DockerHub if your organizational policy does not prohibit this. Multistage builds also help.</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CA"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Glenn’s note on last point: “</a:t>
            </a:r>
            <a:r>
              <a:rPr lang="en-US" sz="1200" kern="1200" dirty="0">
                <a:solidFill>
                  <a:schemeClr val="tx1"/>
                </a:solidFill>
                <a:effectLst/>
                <a:latin typeface="+mn-lt"/>
                <a:ea typeface="+mn-ea"/>
                <a:cs typeface="+mn-cs"/>
              </a:rPr>
              <a:t>I think the key is the exact list of packages installed and the configuration of those packages, which is based on the central repository but might be different.  With a container sitting in a central repository, the configuration/list of packages is obvious.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t>
            </a:r>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7721B677-E498-4753-82E8-55600CFE6D63}" type="slidenum">
              <a:rPr lang="en-US" smtClean="0"/>
              <a:t>2</a:t>
            </a:fld>
            <a:endParaRPr lang="en-US" dirty="0"/>
          </a:p>
        </p:txBody>
      </p:sp>
    </p:spTree>
    <p:extLst>
      <p:ext uri="{BB962C8B-B14F-4D97-AF65-F5344CB8AC3E}">
        <p14:creationId xmlns:p14="http://schemas.microsoft.com/office/powerpoint/2010/main" val="1559150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18</a:t>
            </a:fld>
            <a:endParaRPr lang="en-US" dirty="0"/>
          </a:p>
        </p:txBody>
      </p:sp>
    </p:spTree>
    <p:extLst>
      <p:ext uri="{BB962C8B-B14F-4D97-AF65-F5344CB8AC3E}">
        <p14:creationId xmlns:p14="http://schemas.microsoft.com/office/powerpoint/2010/main" val="2641783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19</a:t>
            </a:fld>
            <a:endParaRPr lang="en-US" dirty="0"/>
          </a:p>
        </p:txBody>
      </p:sp>
    </p:spTree>
    <p:extLst>
      <p:ext uri="{BB962C8B-B14F-4D97-AF65-F5344CB8AC3E}">
        <p14:creationId xmlns:p14="http://schemas.microsoft.com/office/powerpoint/2010/main" val="3207055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20</a:t>
            </a:fld>
            <a:endParaRPr lang="en-US" dirty="0"/>
          </a:p>
        </p:txBody>
      </p:sp>
    </p:spTree>
    <p:extLst>
      <p:ext uri="{BB962C8B-B14F-4D97-AF65-F5344CB8AC3E}">
        <p14:creationId xmlns:p14="http://schemas.microsoft.com/office/powerpoint/2010/main" val="4178199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Are you relying on registry scans? Now, as you know various pitfalls I encourage you to check what scanner your registry employs. Potentially, if the registry cannot integrate different scanners you might think about switching registry or deploying inline scanner at different stage. </a:t>
            </a:r>
            <a:endParaRPr lang="en-US" dirty="0"/>
          </a:p>
          <a:p>
            <a:r>
              <a:rPr lang="en-US" dirty="0"/>
              <a:t>And finally, Google uses its own Container Analysis tool that we haven’t evaluated.</a:t>
            </a:r>
            <a:endParaRPr lang="en-CA" dirty="0"/>
          </a:p>
        </p:txBody>
      </p:sp>
      <p:sp>
        <p:nvSpPr>
          <p:cNvPr id="4" name="Slide Number Placeholder 3"/>
          <p:cNvSpPr>
            <a:spLocks noGrp="1"/>
          </p:cNvSpPr>
          <p:nvPr>
            <p:ph type="sldNum" sz="quarter" idx="5"/>
          </p:nvPr>
        </p:nvSpPr>
        <p:spPr/>
        <p:txBody>
          <a:bodyPr/>
          <a:lstStyle/>
          <a:p>
            <a:fld id="{A11C09E2-5C8D-0D48-A6A4-0CFFECA288D2}" type="slidenum">
              <a:rPr lang="en-US" smtClean="0"/>
              <a:t>22</a:t>
            </a:fld>
            <a:endParaRPr lang="en-US" dirty="0"/>
          </a:p>
        </p:txBody>
      </p:sp>
    </p:spTree>
    <p:extLst>
      <p:ext uri="{BB962C8B-B14F-4D97-AF65-F5344CB8AC3E}">
        <p14:creationId xmlns:p14="http://schemas.microsoft.com/office/powerpoint/2010/main" val="1791749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24</a:t>
            </a:fld>
            <a:endParaRPr lang="en-US" dirty="0"/>
          </a:p>
        </p:txBody>
      </p:sp>
    </p:spTree>
    <p:extLst>
      <p:ext uri="{BB962C8B-B14F-4D97-AF65-F5344CB8AC3E}">
        <p14:creationId xmlns:p14="http://schemas.microsoft.com/office/powerpoint/2010/main" val="57470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Given this numbers how do we even approach scanner comparison? Definitely need to dig deeper ino the single vulns. But – how do we determine whether the vulnerability is TP / FP?</a:t>
            </a:r>
          </a:p>
          <a:p>
            <a:endParaRPr lang="en-CA" dirty="0"/>
          </a:p>
          <a:p>
            <a:r>
              <a:rPr lang="en-CA" dirty="0"/>
              <a:t>There was no way around it – we rolled our sleeves and started to manually judge vulnerabilities to attribute them to one of the groups. </a:t>
            </a:r>
            <a:endParaRPr lang="en-US" dirty="0"/>
          </a:p>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4</a:t>
            </a:fld>
            <a:endParaRPr lang="en-US" dirty="0"/>
          </a:p>
        </p:txBody>
      </p:sp>
    </p:spTree>
    <p:extLst>
      <p:ext uri="{BB962C8B-B14F-4D97-AF65-F5344CB8AC3E}">
        <p14:creationId xmlns:p14="http://schemas.microsoft.com/office/powerpoint/2010/main" val="369779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Sources of inconsistencies:</a:t>
            </a:r>
          </a:p>
          <a:p>
            <a:r>
              <a:rPr lang="en-CA" sz="1200" b="0" i="0" u="none" strike="noStrike" kern="1200" baseline="0" dirty="0">
                <a:solidFill>
                  <a:schemeClr val="tx1"/>
                </a:solidFill>
                <a:latin typeface="+mn-lt"/>
                <a:ea typeface="+mn-ea"/>
                <a:cs typeface="+mn-cs"/>
              </a:rPr>
              <a:t>-   PHASE1: Most scanners query the package manager, while few perform binary analysis. The two approaches might cause different versions to be detected.</a:t>
            </a:r>
          </a:p>
          <a:p>
            <a:pPr marL="171450" indent="-171450">
              <a:buFontTx/>
              <a:buChar char="-"/>
            </a:pPr>
            <a:r>
              <a:rPr lang="en-CA" sz="1200" b="0" i="0" u="none" strike="noStrike" kern="1200" baseline="0" dirty="0">
                <a:solidFill>
                  <a:schemeClr val="tx1"/>
                </a:solidFill>
                <a:latin typeface="+mn-lt"/>
                <a:ea typeface="+mn-ea"/>
                <a:cs typeface="+mn-cs"/>
              </a:rPr>
              <a:t>PHASE2: While common vulnerabilities can be found in a single vulnerability feed such as National Vulnerability Database (NVD), most scanners employ a set of vulnerability feeds (including some commercial) to use as many sources of potential vulnerabilities as possible. The list of feeds, along with the feed prioritization, differs greatly from scanner to scanner.</a:t>
            </a:r>
          </a:p>
          <a:p>
            <a:pPr marL="171450" indent="-171450">
              <a:buFontTx/>
              <a:buChar char="-"/>
            </a:pPr>
            <a:r>
              <a:rPr lang="en-CA" sz="1200" b="0" i="0" u="none" strike="noStrike" kern="1200" baseline="0" dirty="0">
                <a:solidFill>
                  <a:schemeClr val="tx1"/>
                </a:solidFill>
                <a:latin typeface="+mn-lt"/>
                <a:ea typeface="+mn-ea"/>
                <a:cs typeface="+mn-cs"/>
              </a:rPr>
              <a:t>PHASE2: Some scanners authors curate vulnerability feeds, leading to a lag in time between the vulnerability being known and being reported by a specific scanner.</a:t>
            </a:r>
          </a:p>
          <a:p>
            <a:pPr marL="171450" indent="-171450">
              <a:buFontTx/>
              <a:buChar char="-"/>
            </a:pPr>
            <a:r>
              <a:rPr lang="en-CA" sz="1200" b="0" i="0" u="none" strike="noStrike" kern="1200" baseline="0" dirty="0">
                <a:solidFill>
                  <a:schemeClr val="tx1"/>
                </a:solidFill>
                <a:latin typeface="+mn-lt"/>
                <a:ea typeface="+mn-ea"/>
                <a:cs typeface="+mn-cs"/>
              </a:rPr>
              <a:t>PHASE3:Ambiguity - It is sometimes unclear whether a vulnerability exists in an open source component, or if it is present in the component as deployed in the container. Scanners authors can weight vulnerability feed information differently when deciding whether to report a </a:t>
            </a:r>
            <a:r>
              <a:rPr lang="en-US" sz="1200" b="0" i="0" u="none" strike="noStrike" kern="1200" baseline="0" dirty="0">
                <a:solidFill>
                  <a:schemeClr val="tx1"/>
                </a:solidFill>
                <a:latin typeface="+mn-lt"/>
                <a:ea typeface="+mn-ea"/>
                <a:cs typeface="+mn-cs"/>
              </a:rPr>
              <a:t>vulnerability in a container.</a:t>
            </a:r>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5</a:t>
            </a:fld>
            <a:endParaRPr lang="en-US" dirty="0"/>
          </a:p>
        </p:txBody>
      </p:sp>
    </p:spTree>
    <p:extLst>
      <p:ext uri="{BB962C8B-B14F-4D97-AF65-F5344CB8AC3E}">
        <p14:creationId xmlns:p14="http://schemas.microsoft.com/office/powerpoint/2010/main" val="4268392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400" dirty="0"/>
              <a:t>This was our initial view. However, as we went we had to drop CentOS and Fedora for the following reasons: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 Only 1 our of 6 scanners supports Fedora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 Overall we found over 600 distinct vulns on CentOS, which renders manual judgement impossible</a:t>
            </a:r>
          </a:p>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6</a:t>
            </a:fld>
            <a:endParaRPr lang="en-US" dirty="0"/>
          </a:p>
        </p:txBody>
      </p:sp>
    </p:spTree>
    <p:extLst>
      <p:ext uri="{BB962C8B-B14F-4D97-AF65-F5344CB8AC3E}">
        <p14:creationId xmlns:p14="http://schemas.microsoft.com/office/powerpoint/2010/main" val="1824501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Clarify Applicability classes term. Reasoning behind is that “Types” term is overloaded by different vulnerability types – scoring, severity, priority, CWE, impact etc. What we really measure here is the rate of vulnerability applicability/truthfullness</a:t>
            </a:r>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9</a:t>
            </a:fld>
            <a:endParaRPr lang="en-US" dirty="0"/>
          </a:p>
        </p:txBody>
      </p:sp>
    </p:spTree>
    <p:extLst>
      <p:ext uri="{BB962C8B-B14F-4D97-AF65-F5344CB8AC3E}">
        <p14:creationId xmlns:p14="http://schemas.microsoft.com/office/powerpoint/2010/main" val="367326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 FP . They can be TPs under certain conditions but the conditions are out of scanner control.</a:t>
            </a:r>
          </a:p>
          <a:p>
            <a:endParaRPr lang="en-CA" dirty="0"/>
          </a:p>
          <a:p>
            <a:r>
              <a:rPr lang="en-CA" dirty="0"/>
              <a:t>I:</a:t>
            </a:r>
          </a:p>
          <a:p>
            <a:pPr marL="171450" indent="-171450">
              <a:buFontTx/>
              <a:buChar char="-"/>
            </a:pPr>
            <a:r>
              <a:rPr lang="en-CA" dirty="0"/>
              <a:t>Environmental – depending how the library is compiled</a:t>
            </a:r>
          </a:p>
          <a:p>
            <a:pPr marL="171450" indent="-171450">
              <a:buFontTx/>
              <a:buChar char="-"/>
            </a:pPr>
            <a:r>
              <a:rPr lang="en-CA" dirty="0"/>
              <a:t> Future unclear – f.e. conceptual weakness</a:t>
            </a:r>
          </a:p>
          <a:p>
            <a:pPr marL="0" indent="0">
              <a:buFontTx/>
              <a:buNone/>
            </a:pPr>
            <a:endParaRPr lang="en-CA" dirty="0"/>
          </a:p>
          <a:p>
            <a:endParaRPr lang="en-CA" dirty="0"/>
          </a:p>
          <a:p>
            <a:r>
              <a:rPr lang="en-CA" dirty="0"/>
              <a:t>MM: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NVD lists </a:t>
            </a:r>
            <a:r>
              <a:rPr lang="en-CA" dirty="0">
                <a:hlinkClick r:id="rId3"/>
              </a:rPr>
              <a:t>CVE-2018-12886</a:t>
            </a:r>
            <a:r>
              <a:rPr lang="en-CA" dirty="0"/>
              <a:t> as affecting version 4.1 through version 8. It is unclear whether 8.8 would be within this range. In our testing, 50% of scanners reported </a:t>
            </a:r>
            <a:r>
              <a:rPr lang="en-US" dirty="0"/>
              <a:t>the issue.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CVE-2020-10029 on Ubuntu - NVD shows that glibc is fixed in 2.32 whereas Ubuntu tracker shows its fixed in 2.30 - clear version mismatch. NVD probably parses "Target Milestone" field in bugzilla, whereas Ubuntu tracker looks at comments/commits</a:t>
            </a:r>
            <a:r>
              <a:rPr lang="en-US"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CA" dirty="0"/>
          </a:p>
          <a:p>
            <a:r>
              <a:rPr lang="en-CA" dirty="0"/>
              <a:t>D: in this case chances that the vuln will be fixed upstream are slim</a:t>
            </a:r>
            <a:endParaRPr lang="en-US" dirty="0"/>
          </a:p>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10</a:t>
            </a:fld>
            <a:endParaRPr lang="en-US" dirty="0"/>
          </a:p>
        </p:txBody>
      </p:sp>
    </p:spTree>
    <p:extLst>
      <p:ext uri="{BB962C8B-B14F-4D97-AF65-F5344CB8AC3E}">
        <p14:creationId xmlns:p14="http://schemas.microsoft.com/office/powerpoint/2010/main" val="395363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 FP . They can be TPs under certain conditions but the conditions are out of scanner control.</a:t>
            </a:r>
          </a:p>
          <a:p>
            <a:endParaRPr lang="en-CA" dirty="0"/>
          </a:p>
          <a:p>
            <a:r>
              <a:rPr lang="en-CA" dirty="0"/>
              <a:t>I:</a:t>
            </a:r>
          </a:p>
          <a:p>
            <a:pPr marL="171450" indent="-171450">
              <a:buFontTx/>
              <a:buChar char="-"/>
            </a:pPr>
            <a:r>
              <a:rPr lang="en-CA" dirty="0"/>
              <a:t>Environmental – depending how the library is compiled</a:t>
            </a:r>
          </a:p>
          <a:p>
            <a:pPr marL="171450" indent="-171450">
              <a:buFontTx/>
              <a:buChar char="-"/>
            </a:pPr>
            <a:r>
              <a:rPr lang="en-CA" dirty="0"/>
              <a:t> Future unclear – f.e. conceptual weakness</a:t>
            </a:r>
          </a:p>
          <a:p>
            <a:pPr marL="0" indent="0">
              <a:buFontTx/>
              <a:buNone/>
            </a:pPr>
            <a:endParaRPr lang="en-CA" dirty="0"/>
          </a:p>
          <a:p>
            <a:endParaRPr lang="en-CA" dirty="0"/>
          </a:p>
          <a:p>
            <a:r>
              <a:rPr lang="en-CA" dirty="0"/>
              <a:t>MM: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NVD lists </a:t>
            </a:r>
            <a:r>
              <a:rPr lang="en-CA" dirty="0">
                <a:hlinkClick r:id="rId3"/>
              </a:rPr>
              <a:t>CVE-2018-12886</a:t>
            </a:r>
            <a:r>
              <a:rPr lang="en-CA" dirty="0"/>
              <a:t> as affecting version 4.1 through version 8. It is unclear whether 8.8 would be within this range. In our testing, 50% of scanners reported </a:t>
            </a:r>
            <a:r>
              <a:rPr lang="en-US" dirty="0"/>
              <a:t>the issue.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CVE-2020-10029 on Ubuntu - NVD shows that glibc is fixed in 2.32 whereas Ubuntu tracker shows its fixed in 2.30 - clear version mismatch. NVD probably parses "Target Milestone" field in bugzilla, whereas Ubuntu tracker looks at comments/commits</a:t>
            </a:r>
            <a:r>
              <a:rPr lang="en-US"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CA" dirty="0"/>
          </a:p>
          <a:p>
            <a:r>
              <a:rPr lang="en-CA" dirty="0"/>
              <a:t>D: in this case chances that the vuln will be fixed upstream are slim</a:t>
            </a:r>
            <a:endParaRPr lang="en-US" dirty="0"/>
          </a:p>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11</a:t>
            </a:fld>
            <a:endParaRPr lang="en-US" dirty="0"/>
          </a:p>
        </p:txBody>
      </p:sp>
    </p:spTree>
    <p:extLst>
      <p:ext uri="{BB962C8B-B14F-4D97-AF65-F5344CB8AC3E}">
        <p14:creationId xmlns:p14="http://schemas.microsoft.com/office/powerpoint/2010/main" val="3670216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16</a:t>
            </a:fld>
            <a:endParaRPr lang="en-US" dirty="0"/>
          </a:p>
        </p:txBody>
      </p:sp>
    </p:spTree>
    <p:extLst>
      <p:ext uri="{BB962C8B-B14F-4D97-AF65-F5344CB8AC3E}">
        <p14:creationId xmlns:p14="http://schemas.microsoft.com/office/powerpoint/2010/main" val="72229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17</a:t>
            </a:fld>
            <a:endParaRPr lang="en-US" dirty="0"/>
          </a:p>
        </p:txBody>
      </p:sp>
    </p:spTree>
    <p:extLst>
      <p:ext uri="{BB962C8B-B14F-4D97-AF65-F5344CB8AC3E}">
        <p14:creationId xmlns:p14="http://schemas.microsoft.com/office/powerpoint/2010/main" val="3000363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Option 4">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1" y="6863"/>
            <a:ext cx="12200110" cy="6862562"/>
          </a:xfrm>
          <a:prstGeom prst="rect">
            <a:avLst/>
          </a:prstGeom>
        </p:spPr>
      </p:pic>
      <p:sp>
        <p:nvSpPr>
          <p:cNvPr id="18" name="Title 1"/>
          <p:cNvSpPr>
            <a:spLocks noGrp="1"/>
          </p:cNvSpPr>
          <p:nvPr>
            <p:ph type="ctrTitle" hasCustomPrompt="1"/>
          </p:nvPr>
        </p:nvSpPr>
        <p:spPr>
          <a:xfrm>
            <a:off x="677333" y="533400"/>
            <a:ext cx="10363200" cy="841374"/>
          </a:xfrm>
          <a:prstGeom prst="rect">
            <a:avLst/>
          </a:prstGeom>
        </p:spPr>
        <p:txBody>
          <a:bodyPr>
            <a:normAutofit/>
          </a:bodyPr>
          <a:lstStyle>
            <a:lvl1pPr>
              <a:defRPr sz="4000" baseline="0">
                <a:solidFill>
                  <a:srgbClr val="FFFFFF"/>
                </a:solidFill>
                <a:latin typeface="+mj-lt"/>
              </a:defRPr>
            </a:lvl1pPr>
          </a:lstStyle>
          <a:p>
            <a:r>
              <a:rPr lang="en-US" dirty="0"/>
              <a:t>Presentation Title</a:t>
            </a:r>
          </a:p>
        </p:txBody>
      </p:sp>
      <p:sp>
        <p:nvSpPr>
          <p:cNvPr id="19" name="Subtitle 2"/>
          <p:cNvSpPr>
            <a:spLocks noGrp="1"/>
          </p:cNvSpPr>
          <p:nvPr>
            <p:ph type="subTitle" idx="1" hasCustomPrompt="1"/>
          </p:nvPr>
        </p:nvSpPr>
        <p:spPr>
          <a:xfrm>
            <a:off x="677333" y="1374773"/>
            <a:ext cx="10363200" cy="685800"/>
          </a:xfrm>
          <a:prstGeom prst="rect">
            <a:avLst/>
          </a:prstGeom>
        </p:spPr>
        <p:txBody>
          <a:bodyPr/>
          <a:lstStyle>
            <a:lvl1pPr marL="0" indent="0" algn="l">
              <a:buNone/>
              <a:defRPr sz="2400" b="1">
                <a:solidFill>
                  <a:srgbClr val="FFFFFF"/>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20" name="Text Placeholder 15"/>
          <p:cNvSpPr>
            <a:spLocks noGrp="1"/>
          </p:cNvSpPr>
          <p:nvPr>
            <p:ph type="body" sz="quarter" idx="11" hasCustomPrompt="1"/>
          </p:nvPr>
        </p:nvSpPr>
        <p:spPr>
          <a:xfrm>
            <a:off x="677333" y="2514600"/>
            <a:ext cx="5952067" cy="457200"/>
          </a:xfrm>
          <a:prstGeom prst="rect">
            <a:avLst/>
          </a:prstGeom>
        </p:spPr>
        <p:txBody>
          <a:bodyPr/>
          <a:lstStyle>
            <a:lvl1pPr marL="0" indent="0">
              <a:buFontTx/>
              <a:buNone/>
              <a:defRPr sz="1600" b="0">
                <a:solidFill>
                  <a:srgbClr val="FFFFF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First Last Name</a:t>
            </a:r>
          </a:p>
        </p:txBody>
      </p:sp>
      <p:sp>
        <p:nvSpPr>
          <p:cNvPr id="21" name="Text Placeholder 15"/>
          <p:cNvSpPr>
            <a:spLocks noGrp="1"/>
          </p:cNvSpPr>
          <p:nvPr>
            <p:ph type="body" sz="quarter" idx="12" hasCustomPrompt="1"/>
          </p:nvPr>
        </p:nvSpPr>
        <p:spPr>
          <a:xfrm>
            <a:off x="677333" y="2971800"/>
            <a:ext cx="5952067" cy="533400"/>
          </a:xfrm>
          <a:prstGeom prst="rect">
            <a:avLst/>
          </a:prstGeom>
        </p:spPr>
        <p:txBody>
          <a:bodyPr/>
          <a:lstStyle>
            <a:lvl1pPr marL="0" indent="0">
              <a:buFontTx/>
              <a:buNone/>
              <a:defRPr sz="1600" b="0">
                <a:solidFill>
                  <a:srgbClr val="FFFFF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Title</a:t>
            </a:r>
          </a:p>
        </p:txBody>
      </p:sp>
      <p:pic>
        <p:nvPicPr>
          <p:cNvPr id="6" name="Graphic 5">
            <a:extLst>
              <a:ext uri="{FF2B5EF4-FFF2-40B4-BE49-F238E27FC236}">
                <a16:creationId xmlns:a16="http://schemas.microsoft.com/office/drawing/2014/main" id="{3469B157-2DB3-7540-86AC-3DA876A621A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333" y="6183624"/>
            <a:ext cx="5737143" cy="457201"/>
          </a:xfrm>
          <a:prstGeom prst="rect">
            <a:avLst/>
          </a:prstGeom>
        </p:spPr>
      </p:pic>
    </p:spTree>
    <p:extLst>
      <p:ext uri="{BB962C8B-B14F-4D97-AF65-F5344CB8AC3E}">
        <p14:creationId xmlns:p14="http://schemas.microsoft.com/office/powerpoint/2010/main" val="390260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68A1D3-C814-3443-87E4-DF5CEE16262C}"/>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 contrast="-14000"/>
                    </a14:imgEffect>
                  </a14:imgLayer>
                </a14:imgProps>
              </a:ext>
              <a:ext uri="{28A0092B-C50C-407E-A947-70E740481C1C}">
                <a14:useLocalDpi xmlns:a14="http://schemas.microsoft.com/office/drawing/2010/main" val="0"/>
              </a:ext>
            </a:extLst>
          </a:blip>
          <a:stretch>
            <a:fillRect/>
          </a:stretch>
        </p:blipFill>
        <p:spPr>
          <a:xfrm rot="10800000">
            <a:off x="0" y="0"/>
            <a:ext cx="12192000" cy="6858000"/>
          </a:xfrm>
          <a:prstGeom prst="rect">
            <a:avLst/>
          </a:prstGeom>
        </p:spPr>
      </p:pic>
      <p:sp>
        <p:nvSpPr>
          <p:cNvPr id="10" name="Rectangle 9"/>
          <p:cNvSpPr/>
          <p:nvPr/>
        </p:nvSpPr>
        <p:spPr>
          <a:xfrm>
            <a:off x="0" y="6532208"/>
            <a:ext cx="12192000" cy="325792"/>
          </a:xfrm>
          <a:prstGeom prst="rect">
            <a:avLst/>
          </a:prstGeom>
          <a:gradFill flip="none" rotWithShape="1">
            <a:gsLst>
              <a:gs pos="0">
                <a:schemeClr val="accent2">
                  <a:lumMod val="75000"/>
                </a:schemeClr>
              </a:gs>
              <a:gs pos="10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8305800" y="6597930"/>
            <a:ext cx="2743200" cy="200055"/>
          </a:xfrm>
          <a:prstGeom prst="rect">
            <a:avLst/>
          </a:prstGeom>
          <a:noFill/>
        </p:spPr>
        <p:txBody>
          <a:bodyPr wrap="square" rtlCol="0">
            <a:spAutoFit/>
          </a:bodyPr>
          <a:lstStyle/>
          <a:p>
            <a:pPr algn="r"/>
            <a:r>
              <a:rPr lang="en-US" sz="700" dirty="0">
                <a:solidFill>
                  <a:srgbClr val="FFFFFF"/>
                </a:solidFill>
              </a:rPr>
              <a:t>© </a:t>
            </a:r>
            <a:r>
              <a:rPr lang="en-CA" sz="700" dirty="0">
                <a:solidFill>
                  <a:srgbClr val="FFFFFF"/>
                </a:solidFill>
              </a:rPr>
              <a:t>2020 </a:t>
            </a:r>
            <a:r>
              <a:rPr lang="en-US" sz="700" baseline="0" dirty="0">
                <a:solidFill>
                  <a:srgbClr val="FFFFFF"/>
                </a:solidFill>
              </a:rPr>
              <a:t>BlackBerry</a:t>
            </a:r>
            <a:r>
              <a:rPr lang="en-US" sz="700" dirty="0">
                <a:solidFill>
                  <a:srgbClr val="FFFFFF"/>
                </a:solidFill>
              </a:rPr>
              <a:t>. All Rights Reserved.</a:t>
            </a:r>
          </a:p>
        </p:txBody>
      </p:sp>
      <p:sp>
        <p:nvSpPr>
          <p:cNvPr id="19" name="Slide Number Placeholder 4"/>
          <p:cNvSpPr txBox="1">
            <a:spLocks noGrp="1"/>
          </p:cNvSpPr>
          <p:nvPr/>
        </p:nvSpPr>
        <p:spPr bwMode="auto">
          <a:xfrm rot="10800000" flipV="1">
            <a:off x="11379200" y="6597929"/>
            <a:ext cx="724891" cy="219586"/>
          </a:xfrm>
          <a:prstGeom prst="rect">
            <a:avLst/>
          </a:prstGeom>
          <a:noFill/>
          <a:ln w="9525">
            <a:noFill/>
            <a:miter lim="800000"/>
            <a:headEnd/>
            <a:tailEnd/>
          </a:ln>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fld id="{C0D0805C-640A-49D9-81A6-59BD7BEBF471}" type="slidenum">
              <a:rPr kumimoji="0" lang="en-US" sz="700" b="0" i="0" u="none" strike="noStrike" kern="0" cap="none" spc="0" normalizeH="0" baseline="0" noProof="0" smtClean="0">
                <a:ln>
                  <a:noFill/>
                </a:ln>
                <a:solidFill>
                  <a:schemeClr val="bg1"/>
                </a:solidFill>
                <a:effectLst/>
                <a:uLnTx/>
                <a:uFillTx/>
              </a:rPr>
              <a:pPr marL="0" marR="0" lvl="0" indent="0" algn="ctr" defTabSz="914400" eaLnBrk="1" fontAlgn="auto" latinLnBrk="0" hangingPunct="1">
                <a:lnSpc>
                  <a:spcPct val="100000"/>
                </a:lnSpc>
                <a:spcBef>
                  <a:spcPct val="0"/>
                </a:spcBef>
                <a:spcAft>
                  <a:spcPts val="0"/>
                </a:spcAft>
                <a:buClrTx/>
                <a:buSzTx/>
                <a:buFontTx/>
                <a:buNone/>
                <a:tabLst/>
                <a:defRPr/>
              </a:pPr>
              <a:t>‹#›</a:t>
            </a:fld>
            <a:endParaRPr kumimoji="0" lang="en-US" sz="700" b="0" i="0" u="none" strike="noStrike" kern="0" cap="none" spc="0" normalizeH="0" baseline="0" noProof="0" dirty="0">
              <a:ln>
                <a:noFill/>
              </a:ln>
              <a:solidFill>
                <a:schemeClr val="bg1"/>
              </a:solidFill>
              <a:effectLst/>
              <a:uLnTx/>
              <a:uFillTx/>
            </a:endParaRPr>
          </a:p>
        </p:txBody>
      </p:sp>
      <p:sp>
        <p:nvSpPr>
          <p:cNvPr id="14" name="Slide Number Placeholder 4"/>
          <p:cNvSpPr txBox="1">
            <a:spLocks noGrp="1"/>
          </p:cNvSpPr>
          <p:nvPr/>
        </p:nvSpPr>
        <p:spPr bwMode="auto">
          <a:xfrm rot="10800000" flipV="1">
            <a:off x="8331200" y="5683527"/>
            <a:ext cx="724891" cy="219586"/>
          </a:xfrm>
          <a:prstGeom prst="rect">
            <a:avLst/>
          </a:prstGeom>
          <a:noFill/>
          <a:ln w="9525">
            <a:noFill/>
            <a:miter lim="800000"/>
            <a:headEnd/>
            <a:tailEnd/>
          </a:ln>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fld id="{C0D0805C-640A-49D9-81A6-59BD7BEBF471}" type="slidenum">
              <a:rPr kumimoji="0" lang="en-US" sz="700" b="0" i="0" u="none" strike="noStrike" kern="0" cap="none" spc="0" normalizeH="0" baseline="0" noProof="0" smtClean="0">
                <a:ln>
                  <a:noFill/>
                </a:ln>
                <a:solidFill>
                  <a:schemeClr val="bg1"/>
                </a:solidFill>
                <a:effectLst/>
                <a:uLnTx/>
                <a:uFillTx/>
                <a:latin typeface="Helvetica Neue Light"/>
                <a:cs typeface="Helvetica Neue Light"/>
              </a:rPr>
              <a:pPr marL="0" marR="0" lvl="0" indent="0" algn="ctr" defTabSz="914400" eaLnBrk="1" fontAlgn="auto" latinLnBrk="0" hangingPunct="1">
                <a:lnSpc>
                  <a:spcPct val="100000"/>
                </a:lnSpc>
                <a:spcBef>
                  <a:spcPct val="0"/>
                </a:spcBef>
                <a:spcAft>
                  <a:spcPts val="0"/>
                </a:spcAft>
                <a:buClrTx/>
                <a:buSzTx/>
                <a:buFontTx/>
                <a:buNone/>
                <a:tabLst/>
                <a:defRPr/>
              </a:pPr>
              <a:t>‹#›</a:t>
            </a:fld>
            <a:endParaRPr kumimoji="0" lang="en-US" sz="700" b="0" i="0" u="none" strike="noStrike" kern="0" cap="none" spc="0" normalizeH="0" baseline="0" noProof="0" dirty="0">
              <a:ln>
                <a:noFill/>
              </a:ln>
              <a:solidFill>
                <a:schemeClr val="bg1"/>
              </a:solidFill>
              <a:effectLst/>
              <a:uLnTx/>
              <a:uFillTx/>
              <a:latin typeface="Helvetica Neue Light"/>
              <a:cs typeface="Helvetica Neue Light"/>
            </a:endParaRPr>
          </a:p>
        </p:txBody>
      </p:sp>
      <p:sp>
        <p:nvSpPr>
          <p:cNvPr id="11" name="Title 1">
            <a:extLst>
              <a:ext uri="{FF2B5EF4-FFF2-40B4-BE49-F238E27FC236}">
                <a16:creationId xmlns:a16="http://schemas.microsoft.com/office/drawing/2014/main" id="{36225757-CA03-42BA-B65B-1BD3396F2530}"/>
              </a:ext>
            </a:extLst>
          </p:cNvPr>
          <p:cNvSpPr>
            <a:spLocks noGrp="1"/>
          </p:cNvSpPr>
          <p:nvPr>
            <p:ph type="ctrTitle" hasCustomPrompt="1"/>
          </p:nvPr>
        </p:nvSpPr>
        <p:spPr>
          <a:xfrm>
            <a:off x="914400" y="2971800"/>
            <a:ext cx="10363200" cy="841375"/>
          </a:xfrm>
        </p:spPr>
        <p:txBody>
          <a:bodyPr>
            <a:normAutofit/>
          </a:bodyPr>
          <a:lstStyle>
            <a:lvl1pPr algn="ctr">
              <a:defRPr sz="3200" baseline="0">
                <a:solidFill>
                  <a:schemeClr val="bg2">
                    <a:lumMod val="25000"/>
                  </a:schemeClr>
                </a:solidFill>
                <a:latin typeface="+mj-lt"/>
              </a:defRPr>
            </a:lvl1pPr>
          </a:lstStyle>
          <a:p>
            <a:r>
              <a:rPr lang="en-US" dirty="0"/>
              <a:t>Section Title</a:t>
            </a:r>
          </a:p>
        </p:txBody>
      </p:sp>
      <p:pic>
        <p:nvPicPr>
          <p:cNvPr id="13" name="Graphic 12">
            <a:extLst>
              <a:ext uri="{FF2B5EF4-FFF2-40B4-BE49-F238E27FC236}">
                <a16:creationId xmlns:a16="http://schemas.microsoft.com/office/drawing/2014/main" id="{3FC647F4-79FD-0D48-AFD6-1EBE669DB49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592352"/>
            <a:ext cx="2609385" cy="207946"/>
          </a:xfrm>
          <a:prstGeom prst="rect">
            <a:avLst/>
          </a:prstGeom>
        </p:spPr>
      </p:pic>
    </p:spTree>
    <p:extLst>
      <p:ext uri="{BB962C8B-B14F-4D97-AF65-F5344CB8AC3E}">
        <p14:creationId xmlns:p14="http://schemas.microsoft.com/office/powerpoint/2010/main" val="394701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Body ">
    <p:spTree>
      <p:nvGrpSpPr>
        <p:cNvPr id="1" name=""/>
        <p:cNvGrpSpPr/>
        <p:nvPr/>
      </p:nvGrpSpPr>
      <p:grpSpPr>
        <a:xfrm>
          <a:off x="0" y="0"/>
          <a:ext cx="0" cy="0"/>
          <a:chOff x="0" y="0"/>
          <a:chExt cx="0" cy="0"/>
        </a:xfrm>
      </p:grpSpPr>
      <p:sp>
        <p:nvSpPr>
          <p:cNvPr id="18" name="Text Placeholder 17"/>
          <p:cNvSpPr>
            <a:spLocks noGrp="1"/>
          </p:cNvSpPr>
          <p:nvPr>
            <p:ph type="body" sz="quarter" idx="10"/>
          </p:nvPr>
        </p:nvSpPr>
        <p:spPr>
          <a:xfrm>
            <a:off x="618413" y="1423955"/>
            <a:ext cx="10960636" cy="4880592"/>
          </a:xfrm>
          <a:prstGeom prst="rect">
            <a:avLst/>
          </a:prstGeom>
        </p:spPr>
        <p:txBody>
          <a:bodyPr/>
          <a:lstStyle>
            <a:lvl1pPr marL="45720" indent="0">
              <a:lnSpc>
                <a:spcPct val="100000"/>
              </a:lnSpc>
              <a:spcBef>
                <a:spcPts val="600"/>
              </a:spcBef>
              <a:buClr>
                <a:schemeClr val="tx1"/>
              </a:buClr>
              <a:buFont typeface="Wingdings" panose="05000000000000000000" pitchFamily="2" charset="2"/>
              <a:buNone/>
              <a:defRPr sz="1800" b="1">
                <a:solidFill>
                  <a:schemeClr val="tx1"/>
                </a:solidFill>
              </a:defRPr>
            </a:lvl1pPr>
            <a:lvl2pPr marL="384048" indent="-146304">
              <a:lnSpc>
                <a:spcPct val="100000"/>
              </a:lnSpc>
              <a:spcBef>
                <a:spcPts val="600"/>
              </a:spcBef>
              <a:buClr>
                <a:schemeClr val="tx1"/>
              </a:buClr>
              <a:buFont typeface="Wingdings" panose="05000000000000000000" pitchFamily="2" charset="2"/>
              <a:buChar char="§"/>
              <a:defRPr sz="1400">
                <a:solidFill>
                  <a:schemeClr val="tx1"/>
                </a:solidFill>
              </a:defRPr>
            </a:lvl2pPr>
            <a:lvl3pPr marL="502920" indent="-118872">
              <a:lnSpc>
                <a:spcPct val="100000"/>
              </a:lnSpc>
              <a:spcBef>
                <a:spcPts val="600"/>
              </a:spcBef>
              <a:buClr>
                <a:schemeClr val="tx1"/>
              </a:buClr>
              <a:buFont typeface="Wingdings" charset="2"/>
              <a:buChar char="§"/>
              <a:defRPr sz="1200" baseline="0">
                <a:solidFill>
                  <a:schemeClr val="tx1"/>
                </a:solidFill>
              </a:defRPr>
            </a:lvl3pPr>
            <a:lvl4pPr marL="685800" indent="-118872">
              <a:lnSpc>
                <a:spcPct val="130000"/>
              </a:lnSpc>
              <a:spcBef>
                <a:spcPts val="600"/>
              </a:spcBef>
              <a:buClr>
                <a:schemeClr val="tx1"/>
              </a:buClr>
              <a:buFont typeface="Wingdings" charset="2"/>
              <a:buChar char="§"/>
              <a:defRPr sz="1000">
                <a:solidFill>
                  <a:schemeClr val="tx1"/>
                </a:solidFill>
              </a:defRPr>
            </a:lvl4pPr>
            <a:lvl5pPr marL="868680" indent="-118872">
              <a:lnSpc>
                <a:spcPct val="100000"/>
              </a:lnSpc>
              <a:spcBef>
                <a:spcPts val="600"/>
              </a:spcBef>
              <a:buClr>
                <a:schemeClr val="tx1"/>
              </a:buClr>
              <a:buFont typeface="Wingdings" charset="2"/>
              <a:buChar cha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p:cNvSpPr txBox="1"/>
          <p:nvPr/>
        </p:nvSpPr>
        <p:spPr>
          <a:xfrm>
            <a:off x="8305800" y="6597930"/>
            <a:ext cx="2743200" cy="200055"/>
          </a:xfrm>
          <a:prstGeom prst="rect">
            <a:avLst/>
          </a:prstGeom>
          <a:noFill/>
        </p:spPr>
        <p:txBody>
          <a:bodyPr wrap="square" rtlCol="0">
            <a:spAutoFit/>
          </a:bodyPr>
          <a:lstStyle/>
          <a:p>
            <a:pPr algn="r"/>
            <a:r>
              <a:rPr lang="en-US" sz="700" dirty="0">
                <a:solidFill>
                  <a:srgbClr val="FFFFFF"/>
                </a:solidFill>
              </a:rPr>
              <a:t>© </a:t>
            </a:r>
            <a:r>
              <a:rPr lang="en-CA" sz="700" dirty="0">
                <a:solidFill>
                  <a:srgbClr val="FFFFFF"/>
                </a:solidFill>
              </a:rPr>
              <a:t>2018 </a:t>
            </a:r>
            <a:r>
              <a:rPr lang="en-US" sz="700" baseline="0" dirty="0">
                <a:solidFill>
                  <a:srgbClr val="FFFFFF"/>
                </a:solidFill>
              </a:rPr>
              <a:t>BlackBerry</a:t>
            </a:r>
            <a:r>
              <a:rPr lang="en-US" sz="700" dirty="0">
                <a:solidFill>
                  <a:srgbClr val="FFFFFF"/>
                </a:solidFill>
              </a:rPr>
              <a:t>. All Rights Reserved.</a:t>
            </a:r>
          </a:p>
        </p:txBody>
      </p:sp>
      <p:sp>
        <p:nvSpPr>
          <p:cNvPr id="19" name="Slide Number Placeholder 4"/>
          <p:cNvSpPr txBox="1">
            <a:spLocks noGrp="1"/>
          </p:cNvSpPr>
          <p:nvPr/>
        </p:nvSpPr>
        <p:spPr bwMode="auto">
          <a:xfrm rot="10800000" flipV="1">
            <a:off x="11379200" y="6597929"/>
            <a:ext cx="724891" cy="219586"/>
          </a:xfrm>
          <a:prstGeom prst="rect">
            <a:avLst/>
          </a:prstGeom>
          <a:noFill/>
          <a:ln w="9525">
            <a:noFill/>
            <a:miter lim="800000"/>
            <a:headEnd/>
            <a:tailEnd/>
          </a:ln>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fld id="{C0D0805C-640A-49D9-81A6-59BD7BEBF471}" type="slidenum">
              <a:rPr kumimoji="0" lang="en-US" sz="700" b="0" i="0" u="none" strike="noStrike" kern="0" cap="none" spc="0" normalizeH="0" baseline="0" noProof="0" smtClean="0">
                <a:ln>
                  <a:noFill/>
                </a:ln>
                <a:solidFill>
                  <a:schemeClr val="bg1"/>
                </a:solidFill>
                <a:effectLst/>
                <a:uLnTx/>
                <a:uFillTx/>
              </a:rPr>
              <a:pPr marL="0" marR="0" lvl="0" indent="0" algn="ctr" defTabSz="914400" eaLnBrk="1" fontAlgn="auto" latinLnBrk="0" hangingPunct="1">
                <a:lnSpc>
                  <a:spcPct val="100000"/>
                </a:lnSpc>
                <a:spcBef>
                  <a:spcPct val="0"/>
                </a:spcBef>
                <a:spcAft>
                  <a:spcPts val="0"/>
                </a:spcAft>
                <a:buClrTx/>
                <a:buSzTx/>
                <a:buFontTx/>
                <a:buNone/>
                <a:tabLst/>
                <a:defRPr/>
              </a:pPr>
              <a:t>‹#›</a:t>
            </a:fld>
            <a:endParaRPr kumimoji="0" lang="en-US" sz="700" b="0" i="0" u="none" strike="noStrike" kern="0" cap="none" spc="0" normalizeH="0" baseline="0" noProof="0" dirty="0">
              <a:ln>
                <a:noFill/>
              </a:ln>
              <a:solidFill>
                <a:schemeClr val="bg1"/>
              </a:solidFill>
              <a:effectLst/>
              <a:uLnTx/>
              <a:uFillTx/>
            </a:endParaRPr>
          </a:p>
        </p:txBody>
      </p:sp>
      <p:sp>
        <p:nvSpPr>
          <p:cNvPr id="7" name="Rectangle 6">
            <a:extLst>
              <a:ext uri="{FF2B5EF4-FFF2-40B4-BE49-F238E27FC236}">
                <a16:creationId xmlns:a16="http://schemas.microsoft.com/office/drawing/2014/main" id="{A2444A7D-39BB-2D4D-B934-14F74D4A5408}"/>
              </a:ext>
            </a:extLst>
          </p:cNvPr>
          <p:cNvSpPr/>
          <p:nvPr userDrawn="1"/>
        </p:nvSpPr>
        <p:spPr>
          <a:xfrm>
            <a:off x="0" y="6532208"/>
            <a:ext cx="12192000" cy="325792"/>
          </a:xfrm>
          <a:prstGeom prst="rect">
            <a:avLst/>
          </a:prstGeom>
          <a:gradFill flip="none" rotWithShape="1">
            <a:gsLst>
              <a:gs pos="0">
                <a:schemeClr val="accent2">
                  <a:lumMod val="75000"/>
                </a:schemeClr>
              </a:gs>
              <a:gs pos="10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E6B7B33-7ABF-0848-BCC7-57E423EB39F7}"/>
              </a:ext>
            </a:extLst>
          </p:cNvPr>
          <p:cNvSpPr txBox="1"/>
          <p:nvPr userDrawn="1"/>
        </p:nvSpPr>
        <p:spPr>
          <a:xfrm>
            <a:off x="8305800" y="6597930"/>
            <a:ext cx="2743200" cy="200055"/>
          </a:xfrm>
          <a:prstGeom prst="rect">
            <a:avLst/>
          </a:prstGeom>
          <a:noFill/>
        </p:spPr>
        <p:txBody>
          <a:bodyPr wrap="square" rtlCol="0">
            <a:spAutoFit/>
          </a:bodyPr>
          <a:lstStyle/>
          <a:p>
            <a:pPr algn="r"/>
            <a:r>
              <a:rPr lang="en-US" sz="700" dirty="0">
                <a:solidFill>
                  <a:srgbClr val="FFFFFF"/>
                </a:solidFill>
              </a:rPr>
              <a:t>© </a:t>
            </a:r>
            <a:r>
              <a:rPr lang="en-CA" sz="700" dirty="0">
                <a:solidFill>
                  <a:srgbClr val="FFFFFF"/>
                </a:solidFill>
              </a:rPr>
              <a:t>2020 </a:t>
            </a:r>
            <a:r>
              <a:rPr lang="en-US" sz="700" baseline="0" dirty="0">
                <a:solidFill>
                  <a:srgbClr val="FFFFFF"/>
                </a:solidFill>
              </a:rPr>
              <a:t>BlackBerry</a:t>
            </a:r>
            <a:r>
              <a:rPr lang="en-US" sz="700" dirty="0">
                <a:solidFill>
                  <a:srgbClr val="FFFFFF"/>
                </a:solidFill>
              </a:rPr>
              <a:t>. All Rights Reserved.</a:t>
            </a:r>
          </a:p>
        </p:txBody>
      </p:sp>
      <p:sp>
        <p:nvSpPr>
          <p:cNvPr id="9" name="Slide Number Placeholder 4">
            <a:extLst>
              <a:ext uri="{FF2B5EF4-FFF2-40B4-BE49-F238E27FC236}">
                <a16:creationId xmlns:a16="http://schemas.microsoft.com/office/drawing/2014/main" id="{04295325-6328-1B43-B57E-2E2023B083FA}"/>
              </a:ext>
            </a:extLst>
          </p:cNvPr>
          <p:cNvSpPr txBox="1">
            <a:spLocks noGrp="1"/>
          </p:cNvSpPr>
          <p:nvPr userDrawn="1"/>
        </p:nvSpPr>
        <p:spPr bwMode="auto">
          <a:xfrm rot="10800000" flipV="1">
            <a:off x="11379200" y="6597929"/>
            <a:ext cx="724891" cy="219586"/>
          </a:xfrm>
          <a:prstGeom prst="rect">
            <a:avLst/>
          </a:prstGeom>
          <a:noFill/>
          <a:ln w="9525">
            <a:noFill/>
            <a:miter lim="800000"/>
            <a:headEnd/>
            <a:tailEnd/>
          </a:ln>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fld id="{C0D0805C-640A-49D9-81A6-59BD7BEBF471}" type="slidenum">
              <a:rPr kumimoji="0" lang="en-US" sz="700" b="0" i="0" u="none" strike="noStrike" kern="0" cap="none" spc="0" normalizeH="0" baseline="0" noProof="0" smtClean="0">
                <a:ln>
                  <a:noFill/>
                </a:ln>
                <a:solidFill>
                  <a:schemeClr val="bg1"/>
                </a:solidFill>
                <a:effectLst/>
                <a:uLnTx/>
                <a:uFillTx/>
              </a:rPr>
              <a:pPr marL="0" marR="0" lvl="0" indent="0" algn="ctr" defTabSz="914400" eaLnBrk="1" fontAlgn="auto" latinLnBrk="0" hangingPunct="1">
                <a:lnSpc>
                  <a:spcPct val="100000"/>
                </a:lnSpc>
                <a:spcBef>
                  <a:spcPct val="0"/>
                </a:spcBef>
                <a:spcAft>
                  <a:spcPts val="0"/>
                </a:spcAft>
                <a:buClrTx/>
                <a:buSzTx/>
                <a:buFontTx/>
                <a:buNone/>
                <a:tabLst/>
                <a:defRPr/>
              </a:pPr>
              <a:t>‹#›</a:t>
            </a:fld>
            <a:endParaRPr kumimoji="0" lang="en-US" sz="700" b="0" i="0" u="none" strike="noStrike" kern="0" cap="none" spc="0" normalizeH="0" baseline="0" noProof="0" dirty="0">
              <a:ln>
                <a:noFill/>
              </a:ln>
              <a:solidFill>
                <a:schemeClr val="bg1"/>
              </a:solidFill>
              <a:effectLst/>
              <a:uLnTx/>
              <a:uFillTx/>
            </a:endParaRPr>
          </a:p>
        </p:txBody>
      </p:sp>
      <p:pic>
        <p:nvPicPr>
          <p:cNvPr id="11" name="Graphic 10">
            <a:extLst>
              <a:ext uri="{FF2B5EF4-FFF2-40B4-BE49-F238E27FC236}">
                <a16:creationId xmlns:a16="http://schemas.microsoft.com/office/drawing/2014/main" id="{067BE637-EC35-7447-AF87-28A41C6C679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6592352"/>
            <a:ext cx="2609385" cy="207946"/>
          </a:xfrm>
          <a:prstGeom prst="rect">
            <a:avLst/>
          </a:prstGeom>
        </p:spPr>
      </p:pic>
      <p:sp>
        <p:nvSpPr>
          <p:cNvPr id="12" name="Title 1">
            <a:extLst>
              <a:ext uri="{FF2B5EF4-FFF2-40B4-BE49-F238E27FC236}">
                <a16:creationId xmlns:a16="http://schemas.microsoft.com/office/drawing/2014/main" id="{93D200A1-4B19-B849-8B9C-30A4C613B5CF}"/>
              </a:ext>
            </a:extLst>
          </p:cNvPr>
          <p:cNvSpPr>
            <a:spLocks noGrp="1"/>
          </p:cNvSpPr>
          <p:nvPr>
            <p:ph type="title"/>
          </p:nvPr>
        </p:nvSpPr>
        <p:spPr>
          <a:xfrm>
            <a:off x="609600" y="0"/>
            <a:ext cx="10972800" cy="1143000"/>
          </a:xfrm>
          <a:prstGeom prst="rect">
            <a:avLst/>
          </a:prstGeom>
        </p:spPr>
        <p:txBody>
          <a:bodyPr anchor="b" anchorCtr="0">
            <a:noAutofit/>
          </a:bodyPr>
          <a:lstStyle>
            <a:lvl1pPr>
              <a:lnSpc>
                <a:spcPts val="3920"/>
              </a:lnSpc>
              <a:defRPr sz="3600">
                <a:solidFill>
                  <a:srgbClr val="464646"/>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1639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Option 4">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201" y="6863"/>
            <a:ext cx="12200110" cy="6862562"/>
          </a:xfrm>
          <a:prstGeom prst="rect">
            <a:avLst/>
          </a:prstGeom>
        </p:spPr>
      </p:pic>
      <p:pic>
        <p:nvPicPr>
          <p:cNvPr id="6" name="Graphic 5">
            <a:extLst>
              <a:ext uri="{FF2B5EF4-FFF2-40B4-BE49-F238E27FC236}">
                <a16:creationId xmlns:a16="http://schemas.microsoft.com/office/drawing/2014/main" id="{3469B157-2DB3-7540-86AC-3DA876A621A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333" y="6183624"/>
            <a:ext cx="5737143" cy="457201"/>
          </a:xfrm>
          <a:prstGeom prst="rect">
            <a:avLst/>
          </a:prstGeom>
        </p:spPr>
      </p:pic>
      <p:sp>
        <p:nvSpPr>
          <p:cNvPr id="8" name="Title 1">
            <a:extLst>
              <a:ext uri="{FF2B5EF4-FFF2-40B4-BE49-F238E27FC236}">
                <a16:creationId xmlns:a16="http://schemas.microsoft.com/office/drawing/2014/main" id="{D9AF060A-214B-4678-9646-B18F91FA39BB}"/>
              </a:ext>
            </a:extLst>
          </p:cNvPr>
          <p:cNvSpPr>
            <a:spLocks noGrp="1"/>
          </p:cNvSpPr>
          <p:nvPr>
            <p:ph type="ctrTitle" hasCustomPrompt="1"/>
          </p:nvPr>
        </p:nvSpPr>
        <p:spPr>
          <a:xfrm>
            <a:off x="677333" y="533400"/>
            <a:ext cx="10363200" cy="841374"/>
          </a:xfrm>
          <a:prstGeom prst="rect">
            <a:avLst/>
          </a:prstGeom>
        </p:spPr>
        <p:txBody>
          <a:bodyPr>
            <a:normAutofit/>
          </a:bodyPr>
          <a:lstStyle>
            <a:lvl1pPr algn="ctr">
              <a:defRPr sz="4000" baseline="0">
                <a:solidFill>
                  <a:srgbClr val="FFFFFF"/>
                </a:solidFill>
                <a:latin typeface="+mj-lt"/>
              </a:defRPr>
            </a:lvl1pPr>
          </a:lstStyle>
          <a:p>
            <a:r>
              <a:rPr lang="en-US" dirty="0"/>
              <a:t>Thank You</a:t>
            </a:r>
          </a:p>
        </p:txBody>
      </p:sp>
      <p:sp>
        <p:nvSpPr>
          <p:cNvPr id="9" name="Subtitle 2">
            <a:extLst>
              <a:ext uri="{FF2B5EF4-FFF2-40B4-BE49-F238E27FC236}">
                <a16:creationId xmlns:a16="http://schemas.microsoft.com/office/drawing/2014/main" id="{01B7C2AC-3534-4D8A-BF46-1C28E575B9A0}"/>
              </a:ext>
            </a:extLst>
          </p:cNvPr>
          <p:cNvSpPr>
            <a:spLocks noGrp="1"/>
          </p:cNvSpPr>
          <p:nvPr>
            <p:ph type="subTitle" idx="1" hasCustomPrompt="1"/>
          </p:nvPr>
        </p:nvSpPr>
        <p:spPr>
          <a:xfrm>
            <a:off x="677333" y="2057400"/>
            <a:ext cx="10363200" cy="685800"/>
          </a:xfrm>
          <a:prstGeom prst="rect">
            <a:avLst/>
          </a:prstGeom>
        </p:spPr>
        <p:txBody>
          <a:bodyPr/>
          <a:lstStyle>
            <a:lvl1pPr marL="0" indent="0" algn="ctr">
              <a:buNone/>
              <a:defRPr sz="2400" b="1">
                <a:solidFill>
                  <a:srgbClr val="FFFFFF"/>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Contact Info)</a:t>
            </a:r>
          </a:p>
        </p:txBody>
      </p:sp>
    </p:spTree>
    <p:extLst>
      <p:ext uri="{BB962C8B-B14F-4D97-AF65-F5344CB8AC3E}">
        <p14:creationId xmlns:p14="http://schemas.microsoft.com/office/powerpoint/2010/main" val="387976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129764"/>
      </p:ext>
    </p:extLst>
  </p:cSld>
  <p:clrMap bg1="lt1" tx1="dk1" bg2="lt2" tx2="dk2" accent1="accent1" accent2="accent2" accent3="accent3" accent4="accent4" accent5="accent5" accent6="accent6" hlink="hlink" folHlink="folHlink"/>
  <p:sldLayoutIdLst>
    <p:sldLayoutId id="2147483875" r:id="rId1"/>
    <p:sldLayoutId id="2147483877" r:id="rId2"/>
    <p:sldLayoutId id="2147483789" r:id="rId3"/>
    <p:sldLayoutId id="2147483882" r:id="rId4"/>
  </p:sldLayoutIdLst>
  <p:hf sldNum="0" hdr="0" dt="0"/>
  <p:txStyles>
    <p:titleStyle>
      <a:lvl1pPr algn="l" defTabSz="914400" rtl="0" eaLnBrk="1" latinLnBrk="0" hangingPunct="1">
        <a:spcBef>
          <a:spcPct val="0"/>
        </a:spcBef>
        <a:buNone/>
        <a:defRPr sz="4000" kern="1200">
          <a:solidFill>
            <a:srgbClr val="464646"/>
          </a:solidFill>
          <a:latin typeface="Times New Roman"/>
          <a:ea typeface="+mj-ea"/>
          <a:cs typeface="Times New Roman"/>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security-tracker.debian.org/tracker/CVE-2018-1000654"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security-tracker.debian.org/tracker/CVE-2019-20838" TargetMode="External"/><Relationship Id="rId5" Type="http://schemas.openxmlformats.org/officeDocument/2006/relationships/hyperlink" Target="https://security-tracker.debian.org/tracker/CVE-2019-13050" TargetMode="External"/><Relationship Id="rId10" Type="http://schemas.openxmlformats.org/officeDocument/2006/relationships/image" Target="../media/image16.png"/><Relationship Id="rId4" Type="http://schemas.openxmlformats.org/officeDocument/2006/relationships/hyperlink" Target="https://people.canonical.com/~ubuntu-security/cve/2020/CVE-2020-13776" TargetMode="Externa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nvd.nist.gov/vuln/detail/CVE-2018-12886" TargetMode="External"/><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security-tracker.debian.org/tracker/CVE-2019-9192" TargetMode="External"/><Relationship Id="rId4" Type="http://schemas.openxmlformats.org/officeDocument/2006/relationships/hyperlink" Target="https://people.canonical.com/~ubuntu-security/cve/2020/CVE-2020-1002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fif"/></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blackberry/UBCI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lpinelinux/alpine-secdb/blob/master/v3.9/main.ya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hyperlink" Target="https://people.canonical.com/~ubuntu-security/cve/2020/CVE-2020-1075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2D8E297-C80B-40D2-98F1-4F201DA4C7A7}"/>
              </a:ext>
            </a:extLst>
          </p:cNvPr>
          <p:cNvSpPr>
            <a:spLocks noGrp="1"/>
          </p:cNvSpPr>
          <p:nvPr>
            <p:ph type="ctrTitle"/>
          </p:nvPr>
        </p:nvSpPr>
        <p:spPr/>
        <p:txBody>
          <a:bodyPr/>
          <a:lstStyle/>
          <a:p>
            <a:r>
              <a:rPr lang="en-CA" dirty="0"/>
              <a:t>UBCIS</a:t>
            </a:r>
            <a:endParaRPr lang="en-US" dirty="0"/>
          </a:p>
        </p:txBody>
      </p:sp>
      <p:sp>
        <p:nvSpPr>
          <p:cNvPr id="10" name="Subtitle 2">
            <a:extLst>
              <a:ext uri="{FF2B5EF4-FFF2-40B4-BE49-F238E27FC236}">
                <a16:creationId xmlns:a16="http://schemas.microsoft.com/office/drawing/2014/main" id="{731CF0CC-9D7A-4BF5-ABD6-924A1AB60CAA}"/>
              </a:ext>
            </a:extLst>
          </p:cNvPr>
          <p:cNvSpPr>
            <a:spLocks noGrp="1"/>
          </p:cNvSpPr>
          <p:nvPr>
            <p:ph type="subTitle" idx="1"/>
          </p:nvPr>
        </p:nvSpPr>
        <p:spPr/>
        <p:txBody>
          <a:bodyPr/>
          <a:lstStyle/>
          <a:p>
            <a:r>
              <a:rPr lang="en-CA" dirty="0"/>
              <a:t>Ultimate Benchmark for Container Image Scanning</a:t>
            </a:r>
            <a:endParaRPr lang="en-US" dirty="0"/>
          </a:p>
        </p:txBody>
      </p:sp>
      <p:sp>
        <p:nvSpPr>
          <p:cNvPr id="12" name="Text Placeholder 3">
            <a:extLst>
              <a:ext uri="{FF2B5EF4-FFF2-40B4-BE49-F238E27FC236}">
                <a16:creationId xmlns:a16="http://schemas.microsoft.com/office/drawing/2014/main" id="{037F2FA0-7460-4576-847D-446417DFCCF4}"/>
              </a:ext>
            </a:extLst>
          </p:cNvPr>
          <p:cNvSpPr>
            <a:spLocks noGrp="1"/>
          </p:cNvSpPr>
          <p:nvPr>
            <p:ph type="body" sz="quarter" idx="11"/>
          </p:nvPr>
        </p:nvSpPr>
        <p:spPr>
          <a:xfrm>
            <a:off x="677333" y="2514600"/>
            <a:ext cx="4878641" cy="914400"/>
          </a:xfrm>
        </p:spPr>
        <p:txBody>
          <a:bodyPr/>
          <a:lstStyle/>
          <a:p>
            <a:r>
              <a:rPr lang="en-CA" dirty="0"/>
              <a:t>Shay Berkovich</a:t>
            </a:r>
          </a:p>
          <a:p>
            <a:r>
              <a:rPr lang="en-CA" dirty="0"/>
              <a:t>Jeffrey Kam</a:t>
            </a:r>
          </a:p>
          <a:p>
            <a:r>
              <a:rPr lang="en-CA" dirty="0"/>
              <a:t>Glenn Wurster</a:t>
            </a:r>
            <a:endParaRPr lang="en-US" dirty="0"/>
          </a:p>
        </p:txBody>
      </p:sp>
      <p:sp>
        <p:nvSpPr>
          <p:cNvPr id="14" name="Text Placeholder 4">
            <a:extLst>
              <a:ext uri="{FF2B5EF4-FFF2-40B4-BE49-F238E27FC236}">
                <a16:creationId xmlns:a16="http://schemas.microsoft.com/office/drawing/2014/main" id="{D785298A-DE75-4736-8CF2-6112F84B0FC5}"/>
              </a:ext>
            </a:extLst>
          </p:cNvPr>
          <p:cNvSpPr>
            <a:spLocks noGrp="1"/>
          </p:cNvSpPr>
          <p:nvPr>
            <p:ph type="body" sz="quarter" idx="12"/>
          </p:nvPr>
        </p:nvSpPr>
        <p:spPr>
          <a:xfrm>
            <a:off x="677332" y="3619501"/>
            <a:ext cx="5952067" cy="533400"/>
          </a:xfrm>
        </p:spPr>
        <p:txBody>
          <a:bodyPr/>
          <a:lstStyle/>
          <a:p>
            <a:r>
              <a:rPr lang="en-CA" dirty="0"/>
              <a:t>Security Research Group @ BlackBerry</a:t>
            </a:r>
            <a:endParaRPr lang="en-US" dirty="0"/>
          </a:p>
        </p:txBody>
      </p:sp>
      <p:sp>
        <p:nvSpPr>
          <p:cNvPr id="6" name="Text Placeholder 3">
            <a:extLst>
              <a:ext uri="{FF2B5EF4-FFF2-40B4-BE49-F238E27FC236}">
                <a16:creationId xmlns:a16="http://schemas.microsoft.com/office/drawing/2014/main" id="{44182F7E-E986-485C-94D5-E6316CCADE9B}"/>
              </a:ext>
            </a:extLst>
          </p:cNvPr>
          <p:cNvSpPr txBox="1">
            <a:spLocks/>
          </p:cNvSpPr>
          <p:nvPr/>
        </p:nvSpPr>
        <p:spPr>
          <a:xfrm>
            <a:off x="5287618" y="1936370"/>
            <a:ext cx="3031435" cy="435735"/>
          </a:xfrm>
          <a:prstGeom prst="rect">
            <a:avLst/>
          </a:prstGeom>
        </p:spPr>
        <p:txBody>
          <a:bodyPr/>
          <a:lstStyle>
            <a:lvl1pPr marL="0" indent="0" algn="l" defTabSz="914400" rtl="0" eaLnBrk="1" latinLnBrk="0" hangingPunct="1">
              <a:spcBef>
                <a:spcPct val="20000"/>
              </a:spcBef>
              <a:buFontTx/>
              <a:buNone/>
              <a:defRPr sz="1600" b="0" kern="1200">
                <a:solidFill>
                  <a:srgbClr val="FFFFFF"/>
                </a:solidFill>
                <a:latin typeface="+mn-lt"/>
                <a:ea typeface="+mn-ea"/>
                <a:cs typeface="+mn-cs"/>
              </a:defRPr>
            </a:lvl1pPr>
            <a:lvl2pPr marL="457200" indent="0" algn="l" defTabSz="914400" rtl="0" eaLnBrk="1" latinLnBrk="0" hangingPunct="1">
              <a:spcBef>
                <a:spcPct val="20000"/>
              </a:spcBef>
              <a:buFontTx/>
              <a:buNone/>
              <a:defRPr sz="2800" kern="1200">
                <a:solidFill>
                  <a:schemeClr val="tx1"/>
                </a:solidFill>
                <a:latin typeface="+mn-lt"/>
                <a:ea typeface="+mn-ea"/>
                <a:cs typeface="+mn-cs"/>
              </a:defRPr>
            </a:lvl2pPr>
            <a:lvl3pPr marL="914400" indent="0" algn="l" defTabSz="914400" rtl="0" eaLnBrk="1" latinLnBrk="0" hangingPunct="1">
              <a:spcBef>
                <a:spcPct val="20000"/>
              </a:spcBef>
              <a:buFontTx/>
              <a:buNone/>
              <a:defRPr sz="2400" kern="1200">
                <a:solidFill>
                  <a:schemeClr val="tx1"/>
                </a:solidFill>
                <a:latin typeface="+mn-lt"/>
                <a:ea typeface="+mn-ea"/>
                <a:cs typeface="+mn-cs"/>
              </a:defRPr>
            </a:lvl3pPr>
            <a:lvl4pPr marL="1371600" indent="0" algn="l" defTabSz="914400" rtl="0" eaLnBrk="1" latinLnBrk="0" hangingPunct="1">
              <a:spcBef>
                <a:spcPct val="20000"/>
              </a:spcBef>
              <a:buFontTx/>
              <a:buNone/>
              <a:defRPr sz="2000" kern="1200">
                <a:solidFill>
                  <a:schemeClr val="tx1"/>
                </a:solidFill>
                <a:latin typeface="+mn-lt"/>
                <a:ea typeface="+mn-ea"/>
                <a:cs typeface="+mn-cs"/>
              </a:defRPr>
            </a:lvl4pPr>
            <a:lvl5pPr marL="1828800" indent="0" algn="l" defTabSz="914400" rtl="0" eaLnBrk="1" latinLnBrk="0" hangingPunct="1">
              <a:spcBef>
                <a:spcPct val="20000"/>
              </a:spcBef>
              <a:buFontTx/>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t>Preliminary work paper / Short</a:t>
            </a:r>
          </a:p>
        </p:txBody>
      </p:sp>
    </p:spTree>
    <p:extLst>
      <p:ext uri="{BB962C8B-B14F-4D97-AF65-F5344CB8AC3E}">
        <p14:creationId xmlns:p14="http://schemas.microsoft.com/office/powerpoint/2010/main" val="7168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9F2A2C-233A-47CC-B403-6B179C3FD117}"/>
              </a:ext>
            </a:extLst>
          </p:cNvPr>
          <p:cNvSpPr>
            <a:spLocks noGrp="1"/>
          </p:cNvSpPr>
          <p:nvPr>
            <p:ph type="body" sz="quarter" idx="10"/>
          </p:nvPr>
        </p:nvSpPr>
        <p:spPr>
          <a:xfrm>
            <a:off x="618413" y="1423955"/>
            <a:ext cx="10960636" cy="4880592"/>
          </a:xfrm>
        </p:spPr>
        <p:txBody>
          <a:bodyPr/>
          <a:lstStyle/>
          <a:p>
            <a:r>
              <a:rPr lang="en-CA" dirty="0"/>
              <a:t>I = Inconclusive</a:t>
            </a:r>
          </a:p>
          <a:p>
            <a:pPr lvl="1"/>
            <a:r>
              <a:rPr lang="en-CA" sz="2000" dirty="0"/>
              <a:t>Untriaged</a:t>
            </a:r>
          </a:p>
          <a:p>
            <a:pPr lvl="1"/>
            <a:endParaRPr lang="en-CA" sz="2000" dirty="0"/>
          </a:p>
          <a:p>
            <a:pPr lvl="1"/>
            <a:endParaRPr lang="en-CA" sz="2000" dirty="0"/>
          </a:p>
          <a:p>
            <a:pPr lvl="1"/>
            <a:r>
              <a:rPr lang="en-CA" sz="2000" dirty="0"/>
              <a:t>Environmental – build arguments, usage pattern etc.</a:t>
            </a:r>
          </a:p>
          <a:p>
            <a:pPr lvl="1"/>
            <a:endParaRPr lang="en-CA" sz="2000" dirty="0"/>
          </a:p>
          <a:p>
            <a:pPr lvl="1"/>
            <a:endParaRPr lang="en-CA" sz="2000" dirty="0"/>
          </a:p>
          <a:p>
            <a:pPr lvl="1"/>
            <a:r>
              <a:rPr lang="en-CA" sz="2000" dirty="0"/>
              <a:t>Invalidated by comments</a:t>
            </a:r>
          </a:p>
          <a:p>
            <a:pPr lvl="1"/>
            <a:endParaRPr lang="en-CA" sz="2000" dirty="0"/>
          </a:p>
          <a:p>
            <a:pPr lvl="1"/>
            <a:endParaRPr lang="en-CA" sz="2000" dirty="0"/>
          </a:p>
          <a:p>
            <a:pPr lvl="1"/>
            <a:r>
              <a:rPr lang="en-CA" sz="2000" dirty="0"/>
              <a:t>Future unclear</a:t>
            </a:r>
          </a:p>
          <a:p>
            <a:pPr lvl="1"/>
            <a:endParaRPr lang="en-CA" dirty="0"/>
          </a:p>
        </p:txBody>
      </p:sp>
      <p:sp>
        <p:nvSpPr>
          <p:cNvPr id="3" name="Title 2">
            <a:extLst>
              <a:ext uri="{FF2B5EF4-FFF2-40B4-BE49-F238E27FC236}">
                <a16:creationId xmlns:a16="http://schemas.microsoft.com/office/drawing/2014/main" id="{5E71C2B0-B447-4E09-991A-A09516A48A17}"/>
              </a:ext>
            </a:extLst>
          </p:cNvPr>
          <p:cNvSpPr>
            <a:spLocks noGrp="1"/>
          </p:cNvSpPr>
          <p:nvPr>
            <p:ph type="title"/>
          </p:nvPr>
        </p:nvSpPr>
        <p:spPr/>
        <p:txBody>
          <a:bodyPr/>
          <a:lstStyle/>
          <a:p>
            <a:r>
              <a:rPr lang="en-CA" b="1" dirty="0">
                <a:solidFill>
                  <a:schemeClr val="tx1"/>
                </a:solidFill>
              </a:rPr>
              <a:t>Applicability Classes</a:t>
            </a:r>
            <a:endParaRPr lang="en-US" b="1" dirty="0">
              <a:solidFill>
                <a:schemeClr val="tx1"/>
              </a:solidFill>
            </a:endParaRPr>
          </a:p>
        </p:txBody>
      </p:sp>
      <p:sp>
        <p:nvSpPr>
          <p:cNvPr id="4" name="Rectangle 3">
            <a:extLst>
              <a:ext uri="{FF2B5EF4-FFF2-40B4-BE49-F238E27FC236}">
                <a16:creationId xmlns:a16="http://schemas.microsoft.com/office/drawing/2014/main" id="{3741D03B-55B3-4E5F-BB64-3E677246D4C8}"/>
              </a:ext>
            </a:extLst>
          </p:cNvPr>
          <p:cNvSpPr/>
          <p:nvPr/>
        </p:nvSpPr>
        <p:spPr>
          <a:xfrm>
            <a:off x="9349899" y="4124648"/>
            <a:ext cx="2223686"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3">
                  <a:extLst>
                    <a:ext uri="{A12FA001-AC4F-418D-AE19-62706E023703}">
                      <ahyp:hlinkClr xmlns:ahyp="http://schemas.microsoft.com/office/drawing/2018/hyperlinkcolor" val="tx"/>
                    </a:ext>
                  </a:extLst>
                </a:hlinkClick>
              </a:rPr>
              <a:t>CVE-2018-1000654</a:t>
            </a:r>
            <a:endParaRPr lang="en-US" dirty="0">
              <a:solidFill>
                <a:schemeClr val="dk1"/>
              </a:solidFill>
            </a:endParaRPr>
          </a:p>
        </p:txBody>
      </p:sp>
      <p:sp>
        <p:nvSpPr>
          <p:cNvPr id="5" name="Rectangle 4">
            <a:extLst>
              <a:ext uri="{FF2B5EF4-FFF2-40B4-BE49-F238E27FC236}">
                <a16:creationId xmlns:a16="http://schemas.microsoft.com/office/drawing/2014/main" id="{C40DEFE0-D0B3-4415-B12B-0E6C14C4E895}"/>
              </a:ext>
            </a:extLst>
          </p:cNvPr>
          <p:cNvSpPr/>
          <p:nvPr/>
        </p:nvSpPr>
        <p:spPr>
          <a:xfrm>
            <a:off x="7349353" y="1826715"/>
            <a:ext cx="4224233" cy="369332"/>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4">
                  <a:extLst>
                    <a:ext uri="{A12FA001-AC4F-418D-AE19-62706E023703}">
                      <ahyp:hlinkClr xmlns:ahyp="http://schemas.microsoft.com/office/drawing/2018/hyperlinkcolor" val="tx"/>
                    </a:ext>
                  </a:extLst>
                </a:hlinkClick>
              </a:rPr>
              <a:t>CVE-2020-13776</a:t>
            </a:r>
            <a:r>
              <a:rPr lang="en-US" dirty="0">
                <a:solidFill>
                  <a:schemeClr val="dk1"/>
                </a:solidFill>
              </a:rPr>
              <a:t> (updated on June 24)</a:t>
            </a:r>
          </a:p>
        </p:txBody>
      </p:sp>
      <p:sp>
        <p:nvSpPr>
          <p:cNvPr id="6" name="Rectangle 5">
            <a:extLst>
              <a:ext uri="{FF2B5EF4-FFF2-40B4-BE49-F238E27FC236}">
                <a16:creationId xmlns:a16="http://schemas.microsoft.com/office/drawing/2014/main" id="{20206AE7-87D6-4766-9BF0-366CA6BCAA1E}"/>
              </a:ext>
            </a:extLst>
          </p:cNvPr>
          <p:cNvSpPr/>
          <p:nvPr/>
        </p:nvSpPr>
        <p:spPr>
          <a:xfrm>
            <a:off x="9606380" y="5249379"/>
            <a:ext cx="1967205"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5">
                  <a:extLst>
                    <a:ext uri="{A12FA001-AC4F-418D-AE19-62706E023703}">
                      <ahyp:hlinkClr xmlns:ahyp="http://schemas.microsoft.com/office/drawing/2018/hyperlinkcolor" val="tx"/>
                    </a:ext>
                  </a:extLst>
                </a:hlinkClick>
              </a:rPr>
              <a:t>CVE-2019-13050</a:t>
            </a:r>
            <a:endParaRPr lang="en-US" dirty="0">
              <a:solidFill>
                <a:schemeClr val="dk1"/>
              </a:solidFill>
            </a:endParaRPr>
          </a:p>
        </p:txBody>
      </p:sp>
      <p:sp>
        <p:nvSpPr>
          <p:cNvPr id="7" name="Rectangle 6">
            <a:extLst>
              <a:ext uri="{FF2B5EF4-FFF2-40B4-BE49-F238E27FC236}">
                <a16:creationId xmlns:a16="http://schemas.microsoft.com/office/drawing/2014/main" id="{E75CF458-6675-4921-9EB4-6A08843B69D0}"/>
              </a:ext>
            </a:extLst>
          </p:cNvPr>
          <p:cNvSpPr/>
          <p:nvPr/>
        </p:nvSpPr>
        <p:spPr>
          <a:xfrm>
            <a:off x="9615195" y="2969890"/>
            <a:ext cx="1967205"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6"/>
              </a:rPr>
              <a:t>CVE-2019-20838</a:t>
            </a:r>
            <a:endParaRPr lang="en-US" dirty="0">
              <a:solidFill>
                <a:schemeClr val="dk1"/>
              </a:solidFill>
            </a:endParaRPr>
          </a:p>
        </p:txBody>
      </p:sp>
      <p:pic>
        <p:nvPicPr>
          <p:cNvPr id="12" name="Picture 11" descr="A screenshot of a cell phone&#10;&#10;Description automatically generated">
            <a:extLst>
              <a:ext uri="{FF2B5EF4-FFF2-40B4-BE49-F238E27FC236}">
                <a16:creationId xmlns:a16="http://schemas.microsoft.com/office/drawing/2014/main" id="{AE55E3A9-039D-4F40-B64B-C1622293CC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8466" y="1773100"/>
            <a:ext cx="3048264" cy="845893"/>
          </a:xfrm>
          <a:prstGeom prst="rect">
            <a:avLst/>
          </a:prstGeom>
          <a:ln w="19050">
            <a:solidFill>
              <a:schemeClr val="accent1"/>
            </a:solidFill>
          </a:ln>
        </p:spPr>
      </p:pic>
      <p:pic>
        <p:nvPicPr>
          <p:cNvPr id="14" name="Picture 13" descr="A picture containing bird&#10;&#10;Description automatically generated">
            <a:extLst>
              <a:ext uri="{FF2B5EF4-FFF2-40B4-BE49-F238E27FC236}">
                <a16:creationId xmlns:a16="http://schemas.microsoft.com/office/drawing/2014/main" id="{E4686AFF-CA94-448F-983B-448AA8CB2E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1150" y="3311390"/>
            <a:ext cx="3231160" cy="952583"/>
          </a:xfrm>
          <a:prstGeom prst="rect">
            <a:avLst/>
          </a:prstGeom>
          <a:ln w="19050">
            <a:solidFill>
              <a:schemeClr val="accent1"/>
            </a:solidFill>
          </a:ln>
        </p:spPr>
      </p:pic>
      <p:pic>
        <p:nvPicPr>
          <p:cNvPr id="16" name="Picture 15" descr="A picture containing bird&#10;&#10;Description automatically generated">
            <a:extLst>
              <a:ext uri="{FF2B5EF4-FFF2-40B4-BE49-F238E27FC236}">
                <a16:creationId xmlns:a16="http://schemas.microsoft.com/office/drawing/2014/main" id="{137D58F1-D0BB-40E1-AEB8-202B13F02E0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8466" y="5450307"/>
            <a:ext cx="4465707" cy="701101"/>
          </a:xfrm>
          <a:prstGeom prst="rect">
            <a:avLst/>
          </a:prstGeom>
          <a:ln w="19050">
            <a:solidFill>
              <a:schemeClr val="accent1"/>
            </a:solidFill>
          </a:ln>
        </p:spPr>
      </p:pic>
      <p:pic>
        <p:nvPicPr>
          <p:cNvPr id="18" name="Picture 17" descr="A screenshot of a cell phone&#10;&#10;Description automatically generated">
            <a:extLst>
              <a:ext uri="{FF2B5EF4-FFF2-40B4-BE49-F238E27FC236}">
                <a16:creationId xmlns:a16="http://schemas.microsoft.com/office/drawing/2014/main" id="{A824C44C-96A3-485E-8B52-60C7AE1D18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93680" y="4407521"/>
            <a:ext cx="1562235" cy="899238"/>
          </a:xfrm>
          <a:prstGeom prst="rect">
            <a:avLst/>
          </a:prstGeom>
          <a:ln w="19050">
            <a:solidFill>
              <a:schemeClr val="accent1"/>
            </a:solidFill>
          </a:ln>
        </p:spPr>
      </p:pic>
    </p:spTree>
    <p:extLst>
      <p:ext uri="{BB962C8B-B14F-4D97-AF65-F5344CB8AC3E}">
        <p14:creationId xmlns:p14="http://schemas.microsoft.com/office/powerpoint/2010/main" val="341153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9F2A2C-233A-47CC-B403-6B179C3FD117}"/>
              </a:ext>
            </a:extLst>
          </p:cNvPr>
          <p:cNvSpPr>
            <a:spLocks noGrp="1"/>
          </p:cNvSpPr>
          <p:nvPr>
            <p:ph type="body" sz="quarter" idx="10"/>
          </p:nvPr>
        </p:nvSpPr>
        <p:spPr>
          <a:xfrm>
            <a:off x="618413" y="1423955"/>
            <a:ext cx="10960636" cy="4880592"/>
          </a:xfrm>
        </p:spPr>
        <p:txBody>
          <a:bodyPr/>
          <a:lstStyle/>
          <a:p>
            <a:r>
              <a:rPr lang="en-CA" dirty="0"/>
              <a:t>MM = </a:t>
            </a:r>
            <a:r>
              <a:rPr lang="en-US" dirty="0"/>
              <a:t>different </a:t>
            </a:r>
            <a:r>
              <a:rPr lang="en-CA" dirty="0"/>
              <a:t>feeds disagree on fixed or affected package versions</a:t>
            </a:r>
          </a:p>
          <a:p>
            <a:pPr marL="201168" lvl="1" indent="0">
              <a:buNone/>
            </a:pPr>
            <a:endParaRPr lang="en-US" dirty="0"/>
          </a:p>
          <a:p>
            <a:pPr marL="201168" lvl="1" indent="0">
              <a:buNone/>
            </a:pPr>
            <a:endParaRPr lang="en-US" dirty="0"/>
          </a:p>
          <a:p>
            <a:pPr marL="201168" lvl="1" indent="0">
              <a:buNone/>
            </a:pPr>
            <a:r>
              <a:rPr lang="en-US" dirty="0"/>
              <a:t> </a:t>
            </a:r>
          </a:p>
          <a:p>
            <a:endParaRPr lang="en-US" dirty="0"/>
          </a:p>
          <a:p>
            <a:endParaRPr lang="en-US" dirty="0"/>
          </a:p>
          <a:p>
            <a:endParaRPr lang="en-US" dirty="0"/>
          </a:p>
          <a:p>
            <a:endParaRPr lang="en-US" dirty="0"/>
          </a:p>
          <a:p>
            <a:endParaRPr lang="en-US" dirty="0"/>
          </a:p>
          <a:p>
            <a:r>
              <a:rPr lang="en-US" dirty="0"/>
              <a:t>D = disputed by maintainers</a:t>
            </a:r>
          </a:p>
        </p:txBody>
      </p:sp>
      <p:sp>
        <p:nvSpPr>
          <p:cNvPr id="3" name="Title 2">
            <a:extLst>
              <a:ext uri="{FF2B5EF4-FFF2-40B4-BE49-F238E27FC236}">
                <a16:creationId xmlns:a16="http://schemas.microsoft.com/office/drawing/2014/main" id="{5E71C2B0-B447-4E09-991A-A09516A48A17}"/>
              </a:ext>
            </a:extLst>
          </p:cNvPr>
          <p:cNvSpPr>
            <a:spLocks noGrp="1"/>
          </p:cNvSpPr>
          <p:nvPr>
            <p:ph type="title"/>
          </p:nvPr>
        </p:nvSpPr>
        <p:spPr/>
        <p:txBody>
          <a:bodyPr/>
          <a:lstStyle/>
          <a:p>
            <a:r>
              <a:rPr lang="en-CA" b="1" dirty="0">
                <a:solidFill>
                  <a:schemeClr val="tx1"/>
                </a:solidFill>
              </a:rPr>
              <a:t>Applicability Classes</a:t>
            </a:r>
            <a:endParaRPr lang="en-US" b="1" dirty="0">
              <a:solidFill>
                <a:schemeClr val="tx1"/>
              </a:solidFill>
            </a:endParaRPr>
          </a:p>
        </p:txBody>
      </p:sp>
      <p:sp>
        <p:nvSpPr>
          <p:cNvPr id="8" name="Rectangle 7">
            <a:extLst>
              <a:ext uri="{FF2B5EF4-FFF2-40B4-BE49-F238E27FC236}">
                <a16:creationId xmlns:a16="http://schemas.microsoft.com/office/drawing/2014/main" id="{37045EAE-D39D-4889-BD6B-9D1640AEE744}"/>
              </a:ext>
            </a:extLst>
          </p:cNvPr>
          <p:cNvSpPr/>
          <p:nvPr/>
        </p:nvSpPr>
        <p:spPr>
          <a:xfrm>
            <a:off x="3249249" y="1923557"/>
            <a:ext cx="2851158"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1"/>
            <a:r>
              <a:rPr lang="en-CA" dirty="0">
                <a:solidFill>
                  <a:schemeClr val="dk1"/>
                </a:solidFill>
                <a:hlinkClick r:id="rId3">
                  <a:extLst>
                    <a:ext uri="{A12FA001-AC4F-418D-AE19-62706E023703}">
                      <ahyp:hlinkClr xmlns:ahyp="http://schemas.microsoft.com/office/drawing/2018/hyperlinkcolor" val="tx"/>
                    </a:ext>
                  </a:extLst>
                </a:hlinkClick>
              </a:rPr>
              <a:t>CVE-2018-12886</a:t>
            </a:r>
            <a:endParaRPr lang="en-US" dirty="0">
              <a:solidFill>
                <a:schemeClr val="dk1"/>
              </a:solidFill>
            </a:endParaRPr>
          </a:p>
        </p:txBody>
      </p:sp>
      <p:sp>
        <p:nvSpPr>
          <p:cNvPr id="9" name="Rectangle 8">
            <a:extLst>
              <a:ext uri="{FF2B5EF4-FFF2-40B4-BE49-F238E27FC236}">
                <a16:creationId xmlns:a16="http://schemas.microsoft.com/office/drawing/2014/main" id="{5A71D9CE-A932-4CC4-875C-7F6FD0C5A5B7}"/>
              </a:ext>
            </a:extLst>
          </p:cNvPr>
          <p:cNvSpPr/>
          <p:nvPr/>
        </p:nvSpPr>
        <p:spPr>
          <a:xfrm>
            <a:off x="6096000" y="1923557"/>
            <a:ext cx="2851158"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1"/>
            <a:r>
              <a:rPr lang="en-CA" dirty="0">
                <a:solidFill>
                  <a:schemeClr val="dk1"/>
                </a:solidFill>
                <a:hlinkClick r:id="rId4">
                  <a:extLst>
                    <a:ext uri="{A12FA001-AC4F-418D-AE19-62706E023703}">
                      <ahyp:hlinkClr xmlns:ahyp="http://schemas.microsoft.com/office/drawing/2018/hyperlinkcolor" val="tx"/>
                    </a:ext>
                  </a:extLst>
                </a:hlinkClick>
              </a:rPr>
              <a:t>CVE-2020-10029</a:t>
            </a:r>
            <a:endParaRPr lang="en-CA" dirty="0">
              <a:solidFill>
                <a:schemeClr val="dk1"/>
              </a:solidFill>
            </a:endParaRPr>
          </a:p>
        </p:txBody>
      </p:sp>
      <p:sp>
        <p:nvSpPr>
          <p:cNvPr id="10" name="Rectangle 9">
            <a:extLst>
              <a:ext uri="{FF2B5EF4-FFF2-40B4-BE49-F238E27FC236}">
                <a16:creationId xmlns:a16="http://schemas.microsoft.com/office/drawing/2014/main" id="{2F958E2E-1B53-4829-A10B-142D4D7D9A70}"/>
              </a:ext>
            </a:extLst>
          </p:cNvPr>
          <p:cNvSpPr/>
          <p:nvPr/>
        </p:nvSpPr>
        <p:spPr>
          <a:xfrm>
            <a:off x="8850183" y="5145496"/>
            <a:ext cx="2723404"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1"/>
            <a:r>
              <a:rPr lang="en-US" dirty="0">
                <a:solidFill>
                  <a:schemeClr val="dk1"/>
                </a:solidFill>
                <a:hlinkClick r:id="rId5">
                  <a:extLst>
                    <a:ext uri="{A12FA001-AC4F-418D-AE19-62706E023703}">
                      <ahyp:hlinkClr xmlns:ahyp="http://schemas.microsoft.com/office/drawing/2018/hyperlinkcolor" val="tx"/>
                    </a:ext>
                  </a:extLst>
                </a:hlinkClick>
              </a:rPr>
              <a:t>CVE-2019-9192</a:t>
            </a:r>
            <a:endParaRPr lang="en-US" dirty="0">
              <a:solidFill>
                <a:schemeClr val="dk1"/>
              </a:solidFill>
            </a:endParaRPr>
          </a:p>
        </p:txBody>
      </p:sp>
      <p:pic>
        <p:nvPicPr>
          <p:cNvPr id="12" name="Picture 11" descr="A screenshot of a cell phone&#10;&#10;Description automatically generated">
            <a:extLst>
              <a:ext uri="{FF2B5EF4-FFF2-40B4-BE49-F238E27FC236}">
                <a16:creationId xmlns:a16="http://schemas.microsoft.com/office/drawing/2014/main" id="{805C7AED-BEBC-460F-AF0E-4BD114A316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2686" y="5145496"/>
            <a:ext cx="3391194" cy="784928"/>
          </a:xfrm>
          <a:prstGeom prst="rect">
            <a:avLst/>
          </a:prstGeom>
          <a:ln w="19050">
            <a:solidFill>
              <a:schemeClr val="accent1"/>
            </a:solidFill>
          </a:ln>
        </p:spPr>
      </p:pic>
      <p:pic>
        <p:nvPicPr>
          <p:cNvPr id="4" name="Picture 3">
            <a:extLst>
              <a:ext uri="{FF2B5EF4-FFF2-40B4-BE49-F238E27FC236}">
                <a16:creationId xmlns:a16="http://schemas.microsoft.com/office/drawing/2014/main" id="{3C1C69BA-7619-4F54-9283-62A569B33D86}"/>
              </a:ext>
            </a:extLst>
          </p:cNvPr>
          <p:cNvPicPr>
            <a:picLocks noChangeAspect="1"/>
          </p:cNvPicPr>
          <p:nvPr/>
        </p:nvPicPr>
        <p:blipFill>
          <a:blip r:embed="rId7"/>
          <a:stretch>
            <a:fillRect/>
          </a:stretch>
        </p:blipFill>
        <p:spPr>
          <a:xfrm>
            <a:off x="618413" y="2578852"/>
            <a:ext cx="3314700" cy="571500"/>
          </a:xfrm>
          <a:prstGeom prst="rect">
            <a:avLst/>
          </a:prstGeom>
          <a:ln w="19050">
            <a:solidFill>
              <a:schemeClr val="accent1"/>
            </a:solidFill>
          </a:ln>
        </p:spPr>
      </p:pic>
      <p:pic>
        <p:nvPicPr>
          <p:cNvPr id="5" name="Picture 4">
            <a:extLst>
              <a:ext uri="{FF2B5EF4-FFF2-40B4-BE49-F238E27FC236}">
                <a16:creationId xmlns:a16="http://schemas.microsoft.com/office/drawing/2014/main" id="{1C2E01D2-6D09-4CA6-8E17-A9827BCEB4C8}"/>
              </a:ext>
            </a:extLst>
          </p:cNvPr>
          <p:cNvPicPr>
            <a:picLocks noChangeAspect="1"/>
          </p:cNvPicPr>
          <p:nvPr/>
        </p:nvPicPr>
        <p:blipFill>
          <a:blip r:embed="rId8"/>
          <a:stretch>
            <a:fillRect/>
          </a:stretch>
        </p:blipFill>
        <p:spPr>
          <a:xfrm>
            <a:off x="3090384" y="2907231"/>
            <a:ext cx="8483203" cy="571500"/>
          </a:xfrm>
          <a:prstGeom prst="rect">
            <a:avLst/>
          </a:prstGeom>
          <a:ln w="19050">
            <a:solidFill>
              <a:schemeClr val="accent1"/>
            </a:solidFill>
          </a:ln>
        </p:spPr>
      </p:pic>
    </p:spTree>
    <p:extLst>
      <p:ext uri="{BB962C8B-B14F-4D97-AF65-F5344CB8AC3E}">
        <p14:creationId xmlns:p14="http://schemas.microsoft.com/office/powerpoint/2010/main" val="381513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664B50D-6DBF-46C5-8AF0-CFBE4F1AE1B3}"/>
              </a:ext>
            </a:extLst>
          </p:cNvPr>
          <p:cNvSpPr txBox="1">
            <a:spLocks/>
          </p:cNvSpPr>
          <p:nvPr/>
        </p:nvSpPr>
        <p:spPr>
          <a:xfrm>
            <a:off x="1097280" y="793214"/>
            <a:ext cx="10058400" cy="50758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3200" dirty="0">
                <a:solidFill>
                  <a:schemeClr val="tx1"/>
                </a:solidFill>
              </a:rPr>
              <a:t>The truth is …</a:t>
            </a:r>
          </a:p>
          <a:p>
            <a:endParaRPr lang="en-CA" dirty="0"/>
          </a:p>
        </p:txBody>
      </p:sp>
      <p:sp>
        <p:nvSpPr>
          <p:cNvPr id="5" name="TextBox 4">
            <a:extLst>
              <a:ext uri="{FF2B5EF4-FFF2-40B4-BE49-F238E27FC236}">
                <a16:creationId xmlns:a16="http://schemas.microsoft.com/office/drawing/2014/main" id="{C2D45CD6-B67F-4B53-A088-E08D0CDA7F2D}"/>
              </a:ext>
            </a:extLst>
          </p:cNvPr>
          <p:cNvSpPr txBox="1"/>
          <p:nvPr/>
        </p:nvSpPr>
        <p:spPr>
          <a:xfrm>
            <a:off x="2708264" y="2544544"/>
            <a:ext cx="6273690" cy="923330"/>
          </a:xfrm>
          <a:prstGeom prst="rect">
            <a:avLst/>
          </a:prstGeom>
          <a:noFill/>
          <a:ln w="19050">
            <a:solidFill>
              <a:schemeClr val="accent1"/>
            </a:solidFill>
          </a:ln>
        </p:spPr>
        <p:txBody>
          <a:bodyPr wrap="square" rtlCol="0">
            <a:spAutoFit/>
          </a:bodyPr>
          <a:lstStyle/>
          <a:p>
            <a:r>
              <a:rPr lang="en-CA" dirty="0"/>
              <a:t>Many times, even when having all the vulnerability reports, scanners don’t know whether vulnerability is applicable or not</a:t>
            </a:r>
            <a:endParaRPr lang="en-US" dirty="0"/>
          </a:p>
        </p:txBody>
      </p:sp>
      <p:sp>
        <p:nvSpPr>
          <p:cNvPr id="6" name="Arrow: Down 5">
            <a:extLst>
              <a:ext uri="{FF2B5EF4-FFF2-40B4-BE49-F238E27FC236}">
                <a16:creationId xmlns:a16="http://schemas.microsoft.com/office/drawing/2014/main" id="{D42160F7-BDF4-40FA-926A-5705069B41A7}"/>
              </a:ext>
            </a:extLst>
          </p:cNvPr>
          <p:cNvSpPr/>
          <p:nvPr/>
        </p:nvSpPr>
        <p:spPr>
          <a:xfrm>
            <a:off x="5611745" y="3596910"/>
            <a:ext cx="43815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32DDF93-4D1B-4584-B9BB-D9FF1031FAC7}"/>
              </a:ext>
            </a:extLst>
          </p:cNvPr>
          <p:cNvSpPr txBox="1"/>
          <p:nvPr/>
        </p:nvSpPr>
        <p:spPr>
          <a:xfrm>
            <a:off x="2679688" y="4164097"/>
            <a:ext cx="6302265" cy="369332"/>
          </a:xfrm>
          <a:prstGeom prst="rect">
            <a:avLst/>
          </a:prstGeom>
          <a:noFill/>
          <a:ln w="19050">
            <a:solidFill>
              <a:schemeClr val="accent1"/>
            </a:solidFill>
          </a:ln>
        </p:spPr>
        <p:txBody>
          <a:bodyPr wrap="square" rtlCol="0">
            <a:spAutoFit/>
          </a:bodyPr>
          <a:lstStyle/>
          <a:p>
            <a:r>
              <a:rPr lang="en-CA" dirty="0"/>
              <a:t>The decision of what to do with I / MM / D is environmental</a:t>
            </a:r>
            <a:endParaRPr lang="en-US" dirty="0"/>
          </a:p>
        </p:txBody>
      </p:sp>
    </p:spTree>
    <p:extLst>
      <p:ext uri="{BB962C8B-B14F-4D97-AF65-F5344CB8AC3E}">
        <p14:creationId xmlns:p14="http://schemas.microsoft.com/office/powerpoint/2010/main" val="62868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664B50D-6DBF-46C5-8AF0-CFBE4F1AE1B3}"/>
              </a:ext>
            </a:extLst>
          </p:cNvPr>
          <p:cNvSpPr txBox="1">
            <a:spLocks/>
          </p:cNvSpPr>
          <p:nvPr/>
        </p:nvSpPr>
        <p:spPr>
          <a:xfrm>
            <a:off x="1097280" y="793214"/>
            <a:ext cx="10058400" cy="50758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1800" b="1" dirty="0"/>
              <a:t>Quality metrics:</a:t>
            </a:r>
          </a:p>
          <a:p>
            <a:pPr lvl="1"/>
            <a:endParaRPr lang="en-CA" dirty="0"/>
          </a:p>
          <a:p>
            <a:pPr lvl="1"/>
            <a:r>
              <a:rPr lang="en-CA" sz="2000" dirty="0"/>
              <a:t>Precision = TP / (TP+FP)</a:t>
            </a:r>
          </a:p>
          <a:p>
            <a:pPr lvl="1"/>
            <a:endParaRPr lang="en-CA" sz="2000" dirty="0"/>
          </a:p>
          <a:p>
            <a:pPr lvl="1"/>
            <a:r>
              <a:rPr lang="en-CA" sz="2000" dirty="0"/>
              <a:t>Recall = TP / (TP+FN)</a:t>
            </a:r>
          </a:p>
          <a:p>
            <a:pPr lvl="1"/>
            <a:endParaRPr lang="en-CA" sz="2000" dirty="0"/>
          </a:p>
          <a:p>
            <a:pPr lvl="1"/>
            <a:r>
              <a:rPr lang="en-CA" sz="2000" dirty="0"/>
              <a:t>F-measure = 2 * Precision * Recall / (Recall + Precision)</a:t>
            </a:r>
            <a:endParaRPr lang="en-US" sz="2000" dirty="0"/>
          </a:p>
          <a:p>
            <a:endParaRPr lang="en-CA" dirty="0"/>
          </a:p>
        </p:txBody>
      </p:sp>
    </p:spTree>
    <p:extLst>
      <p:ext uri="{BB962C8B-B14F-4D97-AF65-F5344CB8AC3E}">
        <p14:creationId xmlns:p14="http://schemas.microsoft.com/office/powerpoint/2010/main" val="14292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96878D-EF28-494A-B783-A3E69EB4C701}"/>
              </a:ext>
            </a:extLst>
          </p:cNvPr>
          <p:cNvSpPr>
            <a:spLocks noGrp="1"/>
          </p:cNvSpPr>
          <p:nvPr>
            <p:ph type="title"/>
          </p:nvPr>
        </p:nvSpPr>
        <p:spPr/>
        <p:txBody>
          <a:bodyPr/>
          <a:lstStyle/>
          <a:p>
            <a:r>
              <a:rPr lang="en-CA" sz="2800" b="1" dirty="0">
                <a:solidFill>
                  <a:schemeClr val="tx1"/>
                </a:solidFill>
              </a:rPr>
              <a:t>UBCIS – Ultimate Benchmark for Container Image Scanners</a:t>
            </a:r>
            <a:endParaRPr lang="en-US" sz="2800" b="1" dirty="0">
              <a:solidFill>
                <a:schemeClr val="tx1"/>
              </a:solidFill>
            </a:endParaRPr>
          </a:p>
        </p:txBody>
      </p:sp>
      <p:graphicFrame>
        <p:nvGraphicFramePr>
          <p:cNvPr id="4" name="Table 3">
            <a:extLst>
              <a:ext uri="{FF2B5EF4-FFF2-40B4-BE49-F238E27FC236}">
                <a16:creationId xmlns:a16="http://schemas.microsoft.com/office/drawing/2014/main" id="{007D2E64-4776-4217-92A7-12DF67157B00}"/>
              </a:ext>
            </a:extLst>
          </p:cNvPr>
          <p:cNvGraphicFramePr>
            <a:graphicFrameLocks noGrp="1"/>
          </p:cNvGraphicFramePr>
          <p:nvPr>
            <p:extLst>
              <p:ext uri="{D42A27DB-BD31-4B8C-83A1-F6EECF244321}">
                <p14:modId xmlns:p14="http://schemas.microsoft.com/office/powerpoint/2010/main" val="221083498"/>
              </p:ext>
            </p:extLst>
          </p:nvPr>
        </p:nvGraphicFramePr>
        <p:xfrm>
          <a:off x="1113976" y="1524347"/>
          <a:ext cx="9964046" cy="3201765"/>
        </p:xfrm>
        <a:graphic>
          <a:graphicData uri="http://schemas.openxmlformats.org/drawingml/2006/table">
            <a:tbl>
              <a:tblPr firstRow="1" bandRow="1">
                <a:tableStyleId>{BC89EF96-8CEA-46FF-86C4-4CE0E7609802}</a:tableStyleId>
              </a:tblPr>
              <a:tblGrid>
                <a:gridCol w="1065834">
                  <a:extLst>
                    <a:ext uri="{9D8B030D-6E8A-4147-A177-3AD203B41FA5}">
                      <a16:colId xmlns:a16="http://schemas.microsoft.com/office/drawing/2014/main" val="2527069243"/>
                    </a:ext>
                  </a:extLst>
                </a:gridCol>
                <a:gridCol w="949495">
                  <a:extLst>
                    <a:ext uri="{9D8B030D-6E8A-4147-A177-3AD203B41FA5}">
                      <a16:colId xmlns:a16="http://schemas.microsoft.com/office/drawing/2014/main" val="162110477"/>
                    </a:ext>
                  </a:extLst>
                </a:gridCol>
                <a:gridCol w="825190">
                  <a:extLst>
                    <a:ext uri="{9D8B030D-6E8A-4147-A177-3AD203B41FA5}">
                      <a16:colId xmlns:a16="http://schemas.microsoft.com/office/drawing/2014/main" val="4038715319"/>
                    </a:ext>
                  </a:extLst>
                </a:gridCol>
                <a:gridCol w="739051">
                  <a:extLst>
                    <a:ext uri="{9D8B030D-6E8A-4147-A177-3AD203B41FA5}">
                      <a16:colId xmlns:a16="http://schemas.microsoft.com/office/drawing/2014/main" val="4098084054"/>
                    </a:ext>
                  </a:extLst>
                </a:gridCol>
                <a:gridCol w="962956">
                  <a:extLst>
                    <a:ext uri="{9D8B030D-6E8A-4147-A177-3AD203B41FA5}">
                      <a16:colId xmlns:a16="http://schemas.microsoft.com/office/drawing/2014/main" val="463095753"/>
                    </a:ext>
                  </a:extLst>
                </a:gridCol>
                <a:gridCol w="1008753">
                  <a:extLst>
                    <a:ext uri="{9D8B030D-6E8A-4147-A177-3AD203B41FA5}">
                      <a16:colId xmlns:a16="http://schemas.microsoft.com/office/drawing/2014/main" val="1944916803"/>
                    </a:ext>
                  </a:extLst>
                </a:gridCol>
                <a:gridCol w="739051">
                  <a:extLst>
                    <a:ext uri="{9D8B030D-6E8A-4147-A177-3AD203B41FA5}">
                      <a16:colId xmlns:a16="http://schemas.microsoft.com/office/drawing/2014/main" val="2226946151"/>
                    </a:ext>
                  </a:extLst>
                </a:gridCol>
                <a:gridCol w="962956">
                  <a:extLst>
                    <a:ext uri="{9D8B030D-6E8A-4147-A177-3AD203B41FA5}">
                      <a16:colId xmlns:a16="http://schemas.microsoft.com/office/drawing/2014/main" val="1856997339"/>
                    </a:ext>
                  </a:extLst>
                </a:gridCol>
                <a:gridCol w="1008753">
                  <a:extLst>
                    <a:ext uri="{9D8B030D-6E8A-4147-A177-3AD203B41FA5}">
                      <a16:colId xmlns:a16="http://schemas.microsoft.com/office/drawing/2014/main" val="238271974"/>
                    </a:ext>
                  </a:extLst>
                </a:gridCol>
                <a:gridCol w="739051">
                  <a:extLst>
                    <a:ext uri="{9D8B030D-6E8A-4147-A177-3AD203B41FA5}">
                      <a16:colId xmlns:a16="http://schemas.microsoft.com/office/drawing/2014/main" val="2523317533"/>
                    </a:ext>
                  </a:extLst>
                </a:gridCol>
                <a:gridCol w="962956">
                  <a:extLst>
                    <a:ext uri="{9D8B030D-6E8A-4147-A177-3AD203B41FA5}">
                      <a16:colId xmlns:a16="http://schemas.microsoft.com/office/drawing/2014/main" val="650882767"/>
                    </a:ext>
                  </a:extLst>
                </a:gridCol>
              </a:tblGrid>
              <a:tr h="503284">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6269" marR="6269" marT="6269" marB="0" anchor="b"/>
                </a:tc>
                <a:tc gridSpan="3">
                  <a:txBody>
                    <a:bodyPr/>
                    <a:lstStyle/>
                    <a:p>
                      <a:pPr algn="ctr" fontAlgn="b"/>
                      <a:r>
                        <a:rPr lang="en-US" sz="1400" b="0" u="none" strike="noStrike" dirty="0">
                          <a:effectLst/>
                          <a:latin typeface="+mn-lt"/>
                        </a:rPr>
                        <a:t>Trivy</a:t>
                      </a:r>
                      <a:endParaRPr lang="en-US" sz="1400" b="0" i="0" u="none" strike="noStrike" dirty="0">
                        <a:solidFill>
                          <a:srgbClr val="000000"/>
                        </a:solidFill>
                        <a:effectLst/>
                        <a:latin typeface="+mn-lt"/>
                      </a:endParaRPr>
                    </a:p>
                  </a:txBody>
                  <a:tcPr marL="6269" marR="6269" marT="6269" marB="0" anchor="b"/>
                </a:tc>
                <a:tc hMerge="1">
                  <a:txBody>
                    <a:bodyPr/>
                    <a:lstStyle/>
                    <a:p>
                      <a:endParaRPr lang="en-US"/>
                    </a:p>
                  </a:txBody>
                  <a:tcPr/>
                </a:tc>
                <a:tc hMerge="1">
                  <a:txBody>
                    <a:bodyPr/>
                    <a:lstStyle/>
                    <a:p>
                      <a:endParaRPr lang="en-US"/>
                    </a:p>
                  </a:txBody>
                  <a:tcPr/>
                </a:tc>
                <a:tc gridSpan="3">
                  <a:txBody>
                    <a:bodyPr/>
                    <a:lstStyle/>
                    <a:p>
                      <a:pPr algn="ctr" fontAlgn="b"/>
                      <a:r>
                        <a:rPr lang="en-US" sz="1400" b="0" u="none" strike="noStrike" dirty="0">
                          <a:effectLst/>
                          <a:latin typeface="+mn-lt"/>
                        </a:rPr>
                        <a:t>Anchore</a:t>
                      </a:r>
                      <a:endParaRPr lang="en-US" sz="1400" b="0" i="0" u="none" strike="noStrike" dirty="0">
                        <a:solidFill>
                          <a:srgbClr val="000000"/>
                        </a:solidFill>
                        <a:effectLst/>
                        <a:latin typeface="+mn-lt"/>
                      </a:endParaRPr>
                    </a:p>
                  </a:txBody>
                  <a:tcPr marL="6269" marR="6269" marT="6269" marB="0" anchor="b"/>
                </a:tc>
                <a:tc hMerge="1">
                  <a:txBody>
                    <a:bodyPr/>
                    <a:lstStyle/>
                    <a:p>
                      <a:endParaRPr lang="en-US"/>
                    </a:p>
                  </a:txBody>
                  <a:tcPr/>
                </a:tc>
                <a:tc hMerge="1">
                  <a:txBody>
                    <a:bodyPr/>
                    <a:lstStyle/>
                    <a:p>
                      <a:endParaRPr lang="en-US"/>
                    </a:p>
                  </a:txBody>
                  <a:tcPr/>
                </a:tc>
                <a:tc gridSpan="3">
                  <a:txBody>
                    <a:bodyPr/>
                    <a:lstStyle/>
                    <a:p>
                      <a:pPr algn="ctr" fontAlgn="b"/>
                      <a:r>
                        <a:rPr lang="en-US" sz="1400" b="0" u="none" strike="noStrike" dirty="0">
                          <a:effectLst/>
                          <a:latin typeface="+mn-lt"/>
                        </a:rPr>
                        <a:t>Clair</a:t>
                      </a:r>
                      <a:endParaRPr lang="en-US" sz="1400" b="0" i="0" u="none" strike="noStrike" dirty="0">
                        <a:solidFill>
                          <a:srgbClr val="000000"/>
                        </a:solidFill>
                        <a:effectLst/>
                        <a:latin typeface="+mn-lt"/>
                      </a:endParaRPr>
                    </a:p>
                  </a:txBody>
                  <a:tcPr marL="6269" marR="6269" marT="6269"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5539237"/>
                  </a:ext>
                </a:extLst>
              </a:tr>
              <a:tr h="537869">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Precision</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Recall</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F-measure</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Precision</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Recall</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F-measure</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Precision</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Recall</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F-measure</a:t>
                      </a:r>
                      <a:endParaRPr lang="en-US" sz="1400" b="0" i="0" u="none" strike="noStrike" dirty="0">
                        <a:solidFill>
                          <a:srgbClr val="000000"/>
                        </a:solidFill>
                        <a:effectLst/>
                        <a:latin typeface="+mn-lt"/>
                      </a:endParaRPr>
                    </a:p>
                  </a:txBody>
                  <a:tcPr marL="6269" marR="6269" marT="6269" marB="0" anchor="b"/>
                </a:tc>
                <a:extLst>
                  <a:ext uri="{0D108BD9-81ED-4DB2-BD59-A6C34878D82A}">
                    <a16:rowId xmlns:a16="http://schemas.microsoft.com/office/drawing/2014/main" val="3151703560"/>
                  </a:ext>
                </a:extLst>
              </a:tr>
              <a:tr h="360102">
                <a:tc rowSpan="2">
                  <a:txBody>
                    <a:bodyPr/>
                    <a:lstStyle/>
                    <a:p>
                      <a:pPr algn="ctr" fontAlgn="b"/>
                      <a:r>
                        <a:rPr lang="en-US" sz="1400" u="none" strike="noStrike" dirty="0">
                          <a:effectLst/>
                          <a:latin typeface="+mn-lt"/>
                        </a:rPr>
                        <a:t>Debian-10.2</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Relaxed</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0.78</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0.98</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0.87</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0.69</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0.51</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0.59</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0.71</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0.86</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0.78</a:t>
                      </a:r>
                      <a:endParaRPr lang="en-US" sz="1400" b="0" i="0" u="none" strike="noStrike" dirty="0">
                        <a:solidFill>
                          <a:srgbClr val="000000"/>
                        </a:solidFill>
                        <a:effectLst/>
                        <a:latin typeface="+mn-lt"/>
                      </a:endParaRPr>
                    </a:p>
                  </a:txBody>
                  <a:tcPr marL="6269" marR="6269" marT="6269" marB="0" anchor="b"/>
                </a:tc>
                <a:extLst>
                  <a:ext uri="{0D108BD9-81ED-4DB2-BD59-A6C34878D82A}">
                    <a16:rowId xmlns:a16="http://schemas.microsoft.com/office/drawing/2014/main" val="1645707953"/>
                  </a:ext>
                </a:extLst>
              </a:tr>
              <a:tr h="360102">
                <a:tc vMerge="1">
                  <a:txBody>
                    <a:bodyPr/>
                    <a:lstStyle/>
                    <a:p>
                      <a:endParaRPr lang="en-US"/>
                    </a:p>
                  </a:txBody>
                  <a:tcPr/>
                </a:tc>
                <a:tc>
                  <a:txBody>
                    <a:bodyPr/>
                    <a:lstStyle/>
                    <a:p>
                      <a:pPr algn="ctr" fontAlgn="b"/>
                      <a:r>
                        <a:rPr lang="en-US" sz="1400" u="none" strike="noStrike" dirty="0">
                          <a:effectLst/>
                          <a:latin typeface="+mn-lt"/>
                        </a:rPr>
                        <a:t>Paranoid</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0.69</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0.82</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0.41</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0.58</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0.96</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0.64</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0.77</a:t>
                      </a:r>
                      <a:endParaRPr lang="en-US" sz="1400" b="0" i="0" u="none" strike="noStrike" dirty="0">
                        <a:solidFill>
                          <a:srgbClr val="000000"/>
                        </a:solidFill>
                        <a:effectLst/>
                        <a:latin typeface="+mn-lt"/>
                      </a:endParaRPr>
                    </a:p>
                  </a:txBody>
                  <a:tcPr marL="6269" marR="6269" marT="6269" marB="0" anchor="b"/>
                </a:tc>
                <a:extLst>
                  <a:ext uri="{0D108BD9-81ED-4DB2-BD59-A6C34878D82A}">
                    <a16:rowId xmlns:a16="http://schemas.microsoft.com/office/drawing/2014/main" val="3753268760"/>
                  </a:ext>
                </a:extLst>
              </a:tr>
              <a:tr h="360102">
                <a:tc rowSpan="2">
                  <a:txBody>
                    <a:bodyPr/>
                    <a:lstStyle/>
                    <a:p>
                      <a:pPr algn="ctr" fontAlgn="b"/>
                      <a:r>
                        <a:rPr lang="en-US" sz="1400" u="none" strike="noStrike" dirty="0">
                          <a:effectLst/>
                          <a:latin typeface="+mn-lt"/>
                        </a:rPr>
                        <a:t>Alpine-3.9.4</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Relaxed</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0.20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0.33</a:t>
                      </a:r>
                      <a:endParaRPr lang="en-US" sz="1400" b="0" i="0" u="none" strike="noStrike" dirty="0">
                        <a:solidFill>
                          <a:srgbClr val="000000"/>
                        </a:solidFill>
                        <a:effectLst/>
                        <a:latin typeface="+mn-lt"/>
                      </a:endParaRPr>
                    </a:p>
                  </a:txBody>
                  <a:tcPr marL="6269" marR="6269" marT="6269" marB="0" anchor="b"/>
                </a:tc>
                <a:extLst>
                  <a:ext uri="{0D108BD9-81ED-4DB2-BD59-A6C34878D82A}">
                    <a16:rowId xmlns:a16="http://schemas.microsoft.com/office/drawing/2014/main" val="2627914048"/>
                  </a:ext>
                </a:extLst>
              </a:tr>
              <a:tr h="360102">
                <a:tc vMerge="1">
                  <a:txBody>
                    <a:bodyPr/>
                    <a:lstStyle/>
                    <a:p>
                      <a:endParaRPr lang="en-US"/>
                    </a:p>
                  </a:txBody>
                  <a:tcPr/>
                </a:tc>
                <a:tc>
                  <a:txBody>
                    <a:bodyPr/>
                    <a:lstStyle/>
                    <a:p>
                      <a:pPr algn="ctr" fontAlgn="b"/>
                      <a:r>
                        <a:rPr lang="en-US" sz="1400" u="none" strike="noStrike" dirty="0">
                          <a:effectLst/>
                          <a:latin typeface="+mn-lt"/>
                        </a:rPr>
                        <a:t>Paranoid</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0.20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0.33</a:t>
                      </a:r>
                      <a:endParaRPr lang="en-US" sz="1400" b="0" i="0" u="none" strike="noStrike" dirty="0">
                        <a:solidFill>
                          <a:srgbClr val="000000"/>
                        </a:solidFill>
                        <a:effectLst/>
                        <a:latin typeface="+mn-lt"/>
                      </a:endParaRPr>
                    </a:p>
                  </a:txBody>
                  <a:tcPr marL="6269" marR="6269" marT="6269" marB="0" anchor="b"/>
                </a:tc>
                <a:extLst>
                  <a:ext uri="{0D108BD9-81ED-4DB2-BD59-A6C34878D82A}">
                    <a16:rowId xmlns:a16="http://schemas.microsoft.com/office/drawing/2014/main" val="541475273"/>
                  </a:ext>
                </a:extLst>
              </a:tr>
              <a:tr h="360102">
                <a:tc rowSpan="2">
                  <a:txBody>
                    <a:bodyPr/>
                    <a:lstStyle/>
                    <a:p>
                      <a:pPr algn="ctr" fontAlgn="b"/>
                      <a:r>
                        <a:rPr lang="en-US" sz="1400" u="none" strike="noStrike" dirty="0">
                          <a:effectLst/>
                          <a:latin typeface="+mn-lt"/>
                        </a:rPr>
                        <a:t>Ubuntu-18.10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Relaxed</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0.46</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0.73</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0.56</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0.48</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0.67</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0.56</a:t>
                      </a:r>
                      <a:endParaRPr lang="en-US" sz="1400" b="0" i="0" u="none" strike="noStrike" dirty="0">
                        <a:solidFill>
                          <a:srgbClr val="000000"/>
                        </a:solidFill>
                        <a:effectLst/>
                        <a:latin typeface="+mn-lt"/>
                      </a:endParaRPr>
                    </a:p>
                  </a:txBody>
                  <a:tcPr marL="6269" marR="6269" marT="6269" marB="0" anchor="b"/>
                </a:tc>
                <a:extLst>
                  <a:ext uri="{0D108BD9-81ED-4DB2-BD59-A6C34878D82A}">
                    <a16:rowId xmlns:a16="http://schemas.microsoft.com/office/drawing/2014/main" val="1435571981"/>
                  </a:ext>
                </a:extLst>
              </a:tr>
              <a:tr h="360102">
                <a:tc vMerge="1">
                  <a:txBody>
                    <a:bodyPr/>
                    <a:lstStyle/>
                    <a:p>
                      <a:endParaRPr lang="en-US"/>
                    </a:p>
                  </a:txBody>
                  <a:tcPr/>
                </a:tc>
                <a:tc>
                  <a:txBody>
                    <a:bodyPr/>
                    <a:lstStyle/>
                    <a:p>
                      <a:pPr algn="ctr" fontAlgn="b"/>
                      <a:r>
                        <a:rPr lang="en-US" sz="1400" u="none" strike="noStrike" dirty="0">
                          <a:effectLst/>
                          <a:latin typeface="+mn-lt"/>
                        </a:rPr>
                        <a:t>Paranoid</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0.00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0.92</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0.42</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0.57</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0.90</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0.36</a:t>
                      </a:r>
                      <a:endParaRPr lang="en-US" sz="1400" b="0" i="0" u="none" strike="noStrike" dirty="0">
                        <a:solidFill>
                          <a:srgbClr val="000000"/>
                        </a:solidFill>
                        <a:effectLst/>
                        <a:latin typeface="+mn-lt"/>
                      </a:endParaRPr>
                    </a:p>
                  </a:txBody>
                  <a:tcPr marL="6269" marR="6269" marT="6269" marB="0" anchor="b"/>
                </a:tc>
                <a:tc>
                  <a:txBody>
                    <a:bodyPr/>
                    <a:lstStyle/>
                    <a:p>
                      <a:pPr algn="ctr" fontAlgn="b"/>
                      <a:r>
                        <a:rPr lang="en-US" sz="1400" u="none" strike="noStrike" dirty="0">
                          <a:effectLst/>
                          <a:latin typeface="+mn-lt"/>
                        </a:rPr>
                        <a:t>0.51</a:t>
                      </a:r>
                      <a:endParaRPr lang="en-US" sz="1400" b="0" i="0" u="none" strike="noStrike" dirty="0">
                        <a:solidFill>
                          <a:srgbClr val="000000"/>
                        </a:solidFill>
                        <a:effectLst/>
                        <a:latin typeface="+mn-lt"/>
                      </a:endParaRPr>
                    </a:p>
                  </a:txBody>
                  <a:tcPr marL="6269" marR="6269" marT="6269" marB="0" anchor="b"/>
                </a:tc>
                <a:extLst>
                  <a:ext uri="{0D108BD9-81ED-4DB2-BD59-A6C34878D82A}">
                    <a16:rowId xmlns:a16="http://schemas.microsoft.com/office/drawing/2014/main" val="3416832581"/>
                  </a:ext>
                </a:extLst>
              </a:tr>
            </a:tbl>
          </a:graphicData>
        </a:graphic>
      </p:graphicFrame>
      <p:sp>
        <p:nvSpPr>
          <p:cNvPr id="5" name="TextBox 4">
            <a:extLst>
              <a:ext uri="{FF2B5EF4-FFF2-40B4-BE49-F238E27FC236}">
                <a16:creationId xmlns:a16="http://schemas.microsoft.com/office/drawing/2014/main" id="{3F19540E-876C-4BFF-8F07-F7C575169A78}"/>
              </a:ext>
            </a:extLst>
          </p:cNvPr>
          <p:cNvSpPr txBox="1"/>
          <p:nvPr/>
        </p:nvSpPr>
        <p:spPr>
          <a:xfrm>
            <a:off x="1113976" y="4726112"/>
            <a:ext cx="1529586" cy="307777"/>
          </a:xfrm>
          <a:prstGeom prst="rect">
            <a:avLst/>
          </a:prstGeom>
          <a:noFill/>
        </p:spPr>
        <p:txBody>
          <a:bodyPr wrap="none" rtlCol="0">
            <a:spAutoFit/>
          </a:bodyPr>
          <a:lstStyle/>
          <a:p>
            <a:r>
              <a:rPr lang="en-CA" sz="1400" dirty="0"/>
              <a:t>*as of 30/06/2020</a:t>
            </a:r>
            <a:endParaRPr lang="en-US" sz="1400" dirty="0"/>
          </a:p>
        </p:txBody>
      </p:sp>
      <p:sp>
        <p:nvSpPr>
          <p:cNvPr id="2" name="Rectangle 1">
            <a:extLst>
              <a:ext uri="{FF2B5EF4-FFF2-40B4-BE49-F238E27FC236}">
                <a16:creationId xmlns:a16="http://schemas.microsoft.com/office/drawing/2014/main" id="{46388364-E333-49EA-B7C0-62AEFF7D9556}"/>
              </a:ext>
            </a:extLst>
          </p:cNvPr>
          <p:cNvSpPr/>
          <p:nvPr/>
        </p:nvSpPr>
        <p:spPr>
          <a:xfrm>
            <a:off x="4599397" y="5142936"/>
            <a:ext cx="2993204" cy="646331"/>
          </a:xfrm>
          <a:prstGeom prst="rect">
            <a:avLst/>
          </a:prstGeom>
          <a:ln>
            <a:solidFill>
              <a:schemeClr val="accent2"/>
            </a:solidFill>
          </a:ln>
        </p:spPr>
        <p:txBody>
          <a:bodyPr wrap="square">
            <a:spAutoFit/>
          </a:bodyPr>
          <a:lstStyle/>
          <a:p>
            <a:r>
              <a:rPr lang="en-CA" dirty="0"/>
              <a:t>Relaxed:  I / MM / D =&gt; FP</a:t>
            </a:r>
          </a:p>
          <a:p>
            <a:r>
              <a:rPr lang="en-CA" dirty="0"/>
              <a:t>Paranoid: I / MM / D =&gt; TP</a:t>
            </a:r>
            <a:endParaRPr lang="en-US" dirty="0"/>
          </a:p>
        </p:txBody>
      </p:sp>
    </p:spTree>
    <p:extLst>
      <p:ext uri="{BB962C8B-B14F-4D97-AF65-F5344CB8AC3E}">
        <p14:creationId xmlns:p14="http://schemas.microsoft.com/office/powerpoint/2010/main" val="355941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4972-8C60-4841-B380-4282033E4DDB}"/>
              </a:ext>
            </a:extLst>
          </p:cNvPr>
          <p:cNvSpPr>
            <a:spLocks noGrp="1"/>
          </p:cNvSpPr>
          <p:nvPr>
            <p:ph type="ctrTitle"/>
          </p:nvPr>
        </p:nvSpPr>
        <p:spPr/>
        <p:txBody>
          <a:bodyPr>
            <a:normAutofit/>
          </a:bodyPr>
          <a:lstStyle/>
          <a:p>
            <a:r>
              <a:rPr lang="en-CA" sz="4000" b="1" dirty="0">
                <a:solidFill>
                  <a:schemeClr val="tx1"/>
                </a:solidFill>
              </a:rPr>
              <a:t>Practical Recommendations</a:t>
            </a:r>
            <a:endParaRPr lang="en-US" sz="4000" b="1" dirty="0">
              <a:solidFill>
                <a:schemeClr val="tx1"/>
              </a:solidFill>
            </a:endParaRPr>
          </a:p>
        </p:txBody>
      </p:sp>
    </p:spTree>
    <p:extLst>
      <p:ext uri="{BB962C8B-B14F-4D97-AF65-F5344CB8AC3E}">
        <p14:creationId xmlns:p14="http://schemas.microsoft.com/office/powerpoint/2010/main" val="201064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D83B0-24AC-49CC-9AAF-ECD3DC450140}"/>
              </a:ext>
            </a:extLst>
          </p:cNvPr>
          <p:cNvSpPr>
            <a:spLocks noGrp="1"/>
          </p:cNvSpPr>
          <p:nvPr>
            <p:ph type="title"/>
          </p:nvPr>
        </p:nvSpPr>
        <p:spPr>
          <a:xfrm>
            <a:off x="609600" y="0"/>
            <a:ext cx="10972800" cy="1143000"/>
          </a:xfrm>
        </p:spPr>
        <p:txBody>
          <a:bodyPr/>
          <a:lstStyle/>
          <a:p>
            <a:r>
              <a:rPr lang="en-CA" b="1" dirty="0">
                <a:solidFill>
                  <a:schemeClr val="tx1"/>
                </a:solidFill>
              </a:rPr>
              <a:t>Before Choosing Scanner</a:t>
            </a:r>
            <a:endParaRPr lang="en-US" b="1" dirty="0">
              <a:solidFill>
                <a:schemeClr val="tx1"/>
              </a:solidFill>
            </a:endParaRPr>
          </a:p>
        </p:txBody>
      </p:sp>
      <p:sp>
        <p:nvSpPr>
          <p:cNvPr id="5" name="Text Placeholder 4">
            <a:extLst>
              <a:ext uri="{FF2B5EF4-FFF2-40B4-BE49-F238E27FC236}">
                <a16:creationId xmlns:a16="http://schemas.microsoft.com/office/drawing/2014/main" id="{A5E29ACA-3034-4CEC-A2A3-6C8CAD8489B4}"/>
              </a:ext>
            </a:extLst>
          </p:cNvPr>
          <p:cNvSpPr>
            <a:spLocks noGrp="1"/>
          </p:cNvSpPr>
          <p:nvPr>
            <p:ph type="body" sz="quarter" idx="10"/>
          </p:nvPr>
        </p:nvSpPr>
        <p:spPr/>
        <p:txBody>
          <a:bodyPr/>
          <a:lstStyle/>
          <a:p>
            <a:pPr marL="0"/>
            <a:r>
              <a:rPr lang="en-CA" sz="2000" dirty="0"/>
              <a:t>Assess risk tolerance</a:t>
            </a:r>
          </a:p>
          <a:p>
            <a:pPr marL="795528" lvl="1" indent="-457200"/>
            <a:r>
              <a:rPr lang="en-CA" sz="2400" dirty="0"/>
              <a:t>Can you afford to miss vulnerabilities (relaxed mode), or must treat all vulnerabilities as potentially critical (paranoid mode)? </a:t>
            </a:r>
          </a:p>
          <a:p>
            <a:pPr marL="795528" lvl="1" indent="-457200"/>
            <a:r>
              <a:rPr lang="en-CA" sz="2400" dirty="0"/>
              <a:t>Scanners with a better paranoid mode score will generally raise more </a:t>
            </a:r>
            <a:r>
              <a:rPr lang="en-US" sz="2400" dirty="0"/>
              <a:t>alerts, requiring more resources.</a:t>
            </a:r>
          </a:p>
        </p:txBody>
      </p:sp>
    </p:spTree>
    <p:extLst>
      <p:ext uri="{BB962C8B-B14F-4D97-AF65-F5344CB8AC3E}">
        <p14:creationId xmlns:p14="http://schemas.microsoft.com/office/powerpoint/2010/main" val="29554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D83B0-24AC-49CC-9AAF-ECD3DC450140}"/>
              </a:ext>
            </a:extLst>
          </p:cNvPr>
          <p:cNvSpPr>
            <a:spLocks noGrp="1"/>
          </p:cNvSpPr>
          <p:nvPr>
            <p:ph type="title"/>
          </p:nvPr>
        </p:nvSpPr>
        <p:spPr>
          <a:xfrm>
            <a:off x="609600" y="0"/>
            <a:ext cx="10972800" cy="1143000"/>
          </a:xfrm>
        </p:spPr>
        <p:txBody>
          <a:bodyPr/>
          <a:lstStyle/>
          <a:p>
            <a:r>
              <a:rPr lang="en-CA" b="1" dirty="0">
                <a:solidFill>
                  <a:schemeClr val="tx1"/>
                </a:solidFill>
              </a:rPr>
              <a:t>Before Choosing Scanner</a:t>
            </a:r>
            <a:endParaRPr lang="en-US" b="1" dirty="0">
              <a:solidFill>
                <a:schemeClr val="tx1"/>
              </a:solidFill>
            </a:endParaRPr>
          </a:p>
        </p:txBody>
      </p:sp>
      <p:sp>
        <p:nvSpPr>
          <p:cNvPr id="5" name="Text Placeholder 4">
            <a:extLst>
              <a:ext uri="{FF2B5EF4-FFF2-40B4-BE49-F238E27FC236}">
                <a16:creationId xmlns:a16="http://schemas.microsoft.com/office/drawing/2014/main" id="{A5E29ACA-3034-4CEC-A2A3-6C8CAD8489B4}"/>
              </a:ext>
            </a:extLst>
          </p:cNvPr>
          <p:cNvSpPr>
            <a:spLocks noGrp="1"/>
          </p:cNvSpPr>
          <p:nvPr>
            <p:ph type="body" sz="quarter" idx="10"/>
          </p:nvPr>
        </p:nvSpPr>
        <p:spPr/>
        <p:txBody>
          <a:bodyPr/>
          <a:lstStyle/>
          <a:p>
            <a:pPr marL="338328" lvl="1" indent="0">
              <a:buNone/>
            </a:pPr>
            <a:endParaRPr lang="en-US" sz="1600" dirty="0"/>
          </a:p>
          <a:p>
            <a:pPr marL="338328" lvl="1" indent="0">
              <a:buNone/>
            </a:pPr>
            <a:endParaRPr lang="en-US" sz="1600" dirty="0"/>
          </a:p>
          <a:p>
            <a:pPr marL="0"/>
            <a:r>
              <a:rPr lang="en-CA" sz="2000" dirty="0"/>
              <a:t>Look at the deployment environment</a:t>
            </a:r>
          </a:p>
          <a:p>
            <a:pPr marL="681228" lvl="1" indent="-342900"/>
            <a:r>
              <a:rPr lang="en-CA" sz="2400" dirty="0"/>
              <a:t>What base image are you using? </a:t>
            </a:r>
          </a:p>
          <a:p>
            <a:pPr marL="681228" lvl="1" indent="-342900"/>
            <a:r>
              <a:rPr lang="en-CA" sz="2400" dirty="0"/>
              <a:t>Is the image supported by the scanner?</a:t>
            </a:r>
          </a:p>
          <a:p>
            <a:pPr marL="0"/>
            <a:endParaRPr lang="en-US" sz="2000" dirty="0"/>
          </a:p>
        </p:txBody>
      </p:sp>
    </p:spTree>
    <p:extLst>
      <p:ext uri="{BB962C8B-B14F-4D97-AF65-F5344CB8AC3E}">
        <p14:creationId xmlns:p14="http://schemas.microsoft.com/office/powerpoint/2010/main" val="72847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D83B0-24AC-49CC-9AAF-ECD3DC450140}"/>
              </a:ext>
            </a:extLst>
          </p:cNvPr>
          <p:cNvSpPr>
            <a:spLocks noGrp="1"/>
          </p:cNvSpPr>
          <p:nvPr>
            <p:ph type="title"/>
          </p:nvPr>
        </p:nvSpPr>
        <p:spPr>
          <a:xfrm>
            <a:off x="609600" y="0"/>
            <a:ext cx="10972800" cy="1143000"/>
          </a:xfrm>
        </p:spPr>
        <p:txBody>
          <a:bodyPr/>
          <a:lstStyle/>
          <a:p>
            <a:r>
              <a:rPr lang="en-CA" b="1" dirty="0">
                <a:solidFill>
                  <a:schemeClr val="tx1"/>
                </a:solidFill>
              </a:rPr>
              <a:t>Before Choosing Scanner</a:t>
            </a:r>
            <a:endParaRPr lang="en-US" b="1" dirty="0">
              <a:solidFill>
                <a:schemeClr val="tx1"/>
              </a:solidFill>
            </a:endParaRPr>
          </a:p>
        </p:txBody>
      </p:sp>
      <p:sp>
        <p:nvSpPr>
          <p:cNvPr id="5" name="Text Placeholder 4">
            <a:extLst>
              <a:ext uri="{FF2B5EF4-FFF2-40B4-BE49-F238E27FC236}">
                <a16:creationId xmlns:a16="http://schemas.microsoft.com/office/drawing/2014/main" id="{A5E29ACA-3034-4CEC-A2A3-6C8CAD8489B4}"/>
              </a:ext>
            </a:extLst>
          </p:cNvPr>
          <p:cNvSpPr>
            <a:spLocks noGrp="1"/>
          </p:cNvSpPr>
          <p:nvPr>
            <p:ph type="body" sz="quarter" idx="10"/>
          </p:nvPr>
        </p:nvSpPr>
        <p:spPr>
          <a:xfrm>
            <a:off x="618413" y="1423955"/>
            <a:ext cx="10960636" cy="4880592"/>
          </a:xfrm>
        </p:spPr>
        <p:txBody>
          <a:bodyPr/>
          <a:lstStyle/>
          <a:p>
            <a:pPr marL="338328" lvl="1" indent="0">
              <a:buNone/>
            </a:pPr>
            <a:endParaRPr lang="en-US" sz="1600" dirty="0"/>
          </a:p>
          <a:p>
            <a:pPr marL="338328" lvl="1" indent="0">
              <a:buNone/>
            </a:pPr>
            <a:endParaRPr lang="en-US" sz="1600" dirty="0"/>
          </a:p>
          <a:p>
            <a:pPr marL="0"/>
            <a:endParaRPr lang="en-CA" sz="2000" b="0" dirty="0"/>
          </a:p>
          <a:p>
            <a:pPr marL="0"/>
            <a:endParaRPr lang="en-CA" sz="2000" b="0" dirty="0"/>
          </a:p>
          <a:p>
            <a:pPr marL="0"/>
            <a:endParaRPr lang="en-CA" sz="2000" b="0" dirty="0"/>
          </a:p>
          <a:p>
            <a:pPr marL="0"/>
            <a:r>
              <a:rPr lang="en-CA" sz="2000" dirty="0"/>
              <a:t>Based on risk (#1) and base image (#2), use the benchmark results (Table 2) to select the appropriate scanner.</a:t>
            </a:r>
          </a:p>
          <a:p>
            <a:pPr marL="0"/>
            <a:endParaRPr lang="en-US" sz="2000" dirty="0"/>
          </a:p>
        </p:txBody>
      </p:sp>
    </p:spTree>
    <p:extLst>
      <p:ext uri="{BB962C8B-B14F-4D97-AF65-F5344CB8AC3E}">
        <p14:creationId xmlns:p14="http://schemas.microsoft.com/office/powerpoint/2010/main" val="381563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D83B0-24AC-49CC-9AAF-ECD3DC450140}"/>
              </a:ext>
            </a:extLst>
          </p:cNvPr>
          <p:cNvSpPr>
            <a:spLocks noGrp="1"/>
          </p:cNvSpPr>
          <p:nvPr>
            <p:ph type="title"/>
          </p:nvPr>
        </p:nvSpPr>
        <p:spPr>
          <a:xfrm>
            <a:off x="609600" y="0"/>
            <a:ext cx="10972800" cy="1143000"/>
          </a:xfrm>
        </p:spPr>
        <p:txBody>
          <a:bodyPr/>
          <a:lstStyle/>
          <a:p>
            <a:r>
              <a:rPr lang="en-CA" b="1" dirty="0">
                <a:solidFill>
                  <a:schemeClr val="tx1"/>
                </a:solidFill>
              </a:rPr>
              <a:t>Before Choosing Scanner</a:t>
            </a:r>
            <a:endParaRPr lang="en-US" b="1" dirty="0">
              <a:solidFill>
                <a:schemeClr val="tx1"/>
              </a:solidFill>
            </a:endParaRPr>
          </a:p>
        </p:txBody>
      </p:sp>
      <p:sp>
        <p:nvSpPr>
          <p:cNvPr id="5" name="Text Placeholder 4">
            <a:extLst>
              <a:ext uri="{FF2B5EF4-FFF2-40B4-BE49-F238E27FC236}">
                <a16:creationId xmlns:a16="http://schemas.microsoft.com/office/drawing/2014/main" id="{A5E29ACA-3034-4CEC-A2A3-6C8CAD8489B4}"/>
              </a:ext>
            </a:extLst>
          </p:cNvPr>
          <p:cNvSpPr>
            <a:spLocks noGrp="1"/>
          </p:cNvSpPr>
          <p:nvPr>
            <p:ph type="body" sz="quarter" idx="10"/>
          </p:nvPr>
        </p:nvSpPr>
        <p:spPr>
          <a:xfrm>
            <a:off x="618413" y="1423955"/>
            <a:ext cx="10960636" cy="4880592"/>
          </a:xfrm>
        </p:spPr>
        <p:txBody>
          <a:bodyPr/>
          <a:lstStyle/>
          <a:p>
            <a:pPr marL="338328" lvl="1" indent="0">
              <a:buNone/>
            </a:pPr>
            <a:endParaRPr lang="en-US" sz="1600" dirty="0"/>
          </a:p>
          <a:p>
            <a:pPr marL="338328" lvl="1" indent="0">
              <a:buNone/>
            </a:pPr>
            <a:endParaRPr lang="en-US" sz="1600" dirty="0"/>
          </a:p>
          <a:p>
            <a:pPr marL="0"/>
            <a:endParaRPr lang="en-CA" sz="2000" b="0" dirty="0"/>
          </a:p>
          <a:p>
            <a:pPr marL="0"/>
            <a:endParaRPr lang="en-CA" sz="2000" b="0" dirty="0"/>
          </a:p>
          <a:p>
            <a:pPr marL="0"/>
            <a:endParaRPr lang="en-CA" sz="2000" b="0" dirty="0"/>
          </a:p>
          <a:p>
            <a:pPr marL="0"/>
            <a:endParaRPr lang="en-CA" sz="2000" b="0" dirty="0"/>
          </a:p>
          <a:p>
            <a:pPr marL="0"/>
            <a:r>
              <a:rPr lang="en-CA" sz="2000" dirty="0"/>
              <a:t>From our experience, no image had zero vulnerabilities. A lack of vulnerabilities points to configuration problems </a:t>
            </a:r>
            <a:r>
              <a:rPr lang="en-US" sz="2000" dirty="0"/>
              <a:t>or an unsupported image.</a:t>
            </a:r>
          </a:p>
        </p:txBody>
      </p:sp>
    </p:spTree>
    <p:extLst>
      <p:ext uri="{BB962C8B-B14F-4D97-AF65-F5344CB8AC3E}">
        <p14:creationId xmlns:p14="http://schemas.microsoft.com/office/powerpoint/2010/main" val="197797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657F113-4B1F-48DE-BBBB-7CB930C597A3}"/>
              </a:ext>
            </a:extLst>
          </p:cNvPr>
          <p:cNvSpPr>
            <a:spLocks noGrp="1"/>
          </p:cNvSpPr>
          <p:nvPr>
            <p:ph type="title"/>
          </p:nvPr>
        </p:nvSpPr>
        <p:spPr/>
        <p:txBody>
          <a:bodyPr/>
          <a:lstStyle/>
          <a:p>
            <a:r>
              <a:rPr lang="en-CA" b="1" dirty="0">
                <a:solidFill>
                  <a:schemeClr val="tx1"/>
                </a:solidFill>
              </a:rPr>
              <a:t>Importance of Image Scanning</a:t>
            </a:r>
            <a:endParaRPr lang="en-US" b="1" dirty="0">
              <a:solidFill>
                <a:schemeClr val="tx1"/>
              </a:solidFill>
            </a:endParaRPr>
          </a:p>
        </p:txBody>
      </p:sp>
      <p:sp>
        <p:nvSpPr>
          <p:cNvPr id="12" name="Text Placeholder 2">
            <a:extLst>
              <a:ext uri="{FF2B5EF4-FFF2-40B4-BE49-F238E27FC236}">
                <a16:creationId xmlns:a16="http://schemas.microsoft.com/office/drawing/2014/main" id="{B2922C6D-A4FB-4FB6-80E8-E43A3A567C87}"/>
              </a:ext>
            </a:extLst>
          </p:cNvPr>
          <p:cNvSpPr>
            <a:spLocks noGrp="1"/>
          </p:cNvSpPr>
          <p:nvPr>
            <p:ph type="body" sz="quarter" idx="10"/>
          </p:nvPr>
        </p:nvSpPr>
        <p:spPr/>
        <p:txBody>
          <a:bodyPr/>
          <a:lstStyle/>
          <a:p>
            <a:r>
              <a:rPr lang="en-CA" sz="2000" dirty="0"/>
              <a:t>Traditional VM vs container image – where the source came from?</a:t>
            </a:r>
          </a:p>
          <a:p>
            <a:pPr marL="237744" lvl="1" indent="0">
              <a:buNone/>
            </a:pPr>
            <a:endParaRPr lang="en-CA" dirty="0"/>
          </a:p>
          <a:p>
            <a:r>
              <a:rPr lang="en-CA" sz="2000" dirty="0"/>
              <a:t>Unless you are building the base image by yourself, attacker has degree of access to your base images</a:t>
            </a:r>
          </a:p>
          <a:p>
            <a:endParaRPr lang="en-CA" sz="2000" dirty="0"/>
          </a:p>
          <a:p>
            <a:r>
              <a:rPr lang="en-CA" sz="2000" dirty="0"/>
              <a:t>Vulnerability propagation: reusability and </a:t>
            </a:r>
            <a:r>
              <a:rPr lang="en-CA" sz="2000" dirty="0" err="1"/>
              <a:t>deployability</a:t>
            </a:r>
            <a:endParaRPr lang="en-CA" sz="2000" dirty="0"/>
          </a:p>
        </p:txBody>
      </p:sp>
      <p:sp>
        <p:nvSpPr>
          <p:cNvPr id="4" name="TextBox 3">
            <a:extLst>
              <a:ext uri="{FF2B5EF4-FFF2-40B4-BE49-F238E27FC236}">
                <a16:creationId xmlns:a16="http://schemas.microsoft.com/office/drawing/2014/main" id="{6DC02273-0B58-4D82-896C-1BD940F4A8DF}"/>
              </a:ext>
            </a:extLst>
          </p:cNvPr>
          <p:cNvSpPr txBox="1"/>
          <p:nvPr/>
        </p:nvSpPr>
        <p:spPr>
          <a:xfrm>
            <a:off x="1679365" y="4037484"/>
            <a:ext cx="2486024" cy="738664"/>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274320" lvl="1" indent="0">
              <a:buNone/>
            </a:pPr>
            <a:r>
              <a:rPr lang="en-CA" sz="1400" dirty="0">
                <a:latin typeface="Courier New" panose="02070309020205020404" pitchFamily="49" charset="0"/>
                <a:cs typeface="Courier New" panose="02070309020205020404" pitchFamily="49" charset="0"/>
              </a:rPr>
              <a:t>FROM debian:latest</a:t>
            </a:r>
          </a:p>
          <a:p>
            <a:pPr marL="274320" lvl="1" indent="0">
              <a:buNone/>
            </a:pPr>
            <a:r>
              <a:rPr lang="en-CA" sz="1400" dirty="0">
                <a:latin typeface="Courier New" panose="02070309020205020404" pitchFamily="49" charset="0"/>
                <a:cs typeface="Courier New" panose="02070309020205020404" pitchFamily="49" charset="0"/>
              </a:rPr>
              <a:t>COPY …</a:t>
            </a:r>
          </a:p>
          <a:p>
            <a:pPr marL="274320" lvl="1" indent="0">
              <a:buNone/>
            </a:pPr>
            <a:r>
              <a:rPr lang="en-CA" sz="1400" dirty="0">
                <a:latin typeface="Courier New" panose="02070309020205020404" pitchFamily="49" charset="0"/>
                <a:cs typeface="Courier New" panose="02070309020205020404" pitchFamily="49" charset="0"/>
              </a:rPr>
              <a:t>USER …</a:t>
            </a:r>
            <a:endParaRPr lang="en-CA" sz="1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52055FA-1AF0-44A0-A97A-4A01357AA56F}"/>
              </a:ext>
            </a:extLst>
          </p:cNvPr>
          <p:cNvSpPr txBox="1"/>
          <p:nvPr/>
        </p:nvSpPr>
        <p:spPr>
          <a:xfrm>
            <a:off x="6096000" y="4037484"/>
            <a:ext cx="3409949" cy="52322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274320" lvl="1" indent="0">
              <a:buNone/>
            </a:pPr>
            <a:r>
              <a:rPr lang="en-CA" sz="1400" dirty="0">
                <a:latin typeface="Courier New" panose="02070309020205020404" pitchFamily="49" charset="0"/>
                <a:cs typeface="Courier New" panose="02070309020205020404" pitchFamily="49" charset="0"/>
              </a:rPr>
              <a:t>docker pull debian</a:t>
            </a:r>
          </a:p>
          <a:p>
            <a:pPr marL="274320" lvl="1" indent="0">
              <a:buNone/>
            </a:pPr>
            <a:r>
              <a:rPr lang="en-CA" sz="1400" dirty="0">
                <a:latin typeface="Courier New" panose="02070309020205020404" pitchFamily="49" charset="0"/>
                <a:cs typeface="Courier New" panose="02070309020205020404" pitchFamily="49" charset="0"/>
              </a:rPr>
              <a:t>docker run –it debian bash</a:t>
            </a:r>
            <a:endParaRPr lang="en-CA"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444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D83B0-24AC-49CC-9AAF-ECD3DC450140}"/>
              </a:ext>
            </a:extLst>
          </p:cNvPr>
          <p:cNvSpPr>
            <a:spLocks noGrp="1"/>
          </p:cNvSpPr>
          <p:nvPr>
            <p:ph type="title"/>
          </p:nvPr>
        </p:nvSpPr>
        <p:spPr>
          <a:xfrm>
            <a:off x="609600" y="0"/>
            <a:ext cx="10972800" cy="1143000"/>
          </a:xfrm>
        </p:spPr>
        <p:txBody>
          <a:bodyPr/>
          <a:lstStyle/>
          <a:p>
            <a:r>
              <a:rPr lang="en-CA" b="1" dirty="0">
                <a:solidFill>
                  <a:schemeClr val="tx1"/>
                </a:solidFill>
              </a:rPr>
              <a:t>Before Choosing Scanner</a:t>
            </a:r>
            <a:endParaRPr lang="en-US" b="1" dirty="0">
              <a:solidFill>
                <a:schemeClr val="tx1"/>
              </a:solidFill>
            </a:endParaRPr>
          </a:p>
        </p:txBody>
      </p:sp>
      <p:sp>
        <p:nvSpPr>
          <p:cNvPr id="5" name="Text Placeholder 4">
            <a:extLst>
              <a:ext uri="{FF2B5EF4-FFF2-40B4-BE49-F238E27FC236}">
                <a16:creationId xmlns:a16="http://schemas.microsoft.com/office/drawing/2014/main" id="{A5E29ACA-3034-4CEC-A2A3-6C8CAD8489B4}"/>
              </a:ext>
            </a:extLst>
          </p:cNvPr>
          <p:cNvSpPr>
            <a:spLocks noGrp="1"/>
          </p:cNvSpPr>
          <p:nvPr>
            <p:ph type="body" sz="quarter" idx="10"/>
          </p:nvPr>
        </p:nvSpPr>
        <p:spPr>
          <a:xfrm>
            <a:off x="618413" y="1423955"/>
            <a:ext cx="10960636" cy="4880592"/>
          </a:xfrm>
        </p:spPr>
        <p:txBody>
          <a:bodyPr/>
          <a:lstStyle/>
          <a:p>
            <a:pPr marL="338328" lvl="1" indent="0">
              <a:buNone/>
            </a:pPr>
            <a:endParaRPr lang="en-US" sz="1600" dirty="0"/>
          </a:p>
          <a:p>
            <a:pPr marL="338328" lvl="1" indent="0">
              <a:buNone/>
            </a:pPr>
            <a:endParaRPr lang="en-US" sz="1600" dirty="0"/>
          </a:p>
          <a:p>
            <a:pPr marL="0"/>
            <a:endParaRPr lang="en-CA" sz="2000" b="0" dirty="0"/>
          </a:p>
          <a:p>
            <a:pPr marL="0"/>
            <a:endParaRPr lang="en-CA" sz="2000" b="0" dirty="0"/>
          </a:p>
          <a:p>
            <a:pPr marL="0"/>
            <a:endParaRPr lang="en-CA" sz="2000" b="0" dirty="0"/>
          </a:p>
          <a:p>
            <a:pPr marL="0"/>
            <a:endParaRPr lang="en-CA" sz="2000" b="0" dirty="0"/>
          </a:p>
          <a:p>
            <a:pPr marL="0"/>
            <a:endParaRPr lang="en-CA" dirty="0"/>
          </a:p>
          <a:p>
            <a:pPr marL="0"/>
            <a:endParaRPr lang="en-CA" dirty="0"/>
          </a:p>
          <a:p>
            <a:pPr marL="0"/>
            <a:r>
              <a:rPr lang="en-US" sz="2000" dirty="0"/>
              <a:t>Combining multiple scanners in a CI/CD pipeline is a </a:t>
            </a:r>
            <a:r>
              <a:rPr lang="en-CA" sz="2000" dirty="0"/>
              <a:t>good idea. Decide how to merge the results.</a:t>
            </a:r>
            <a:endParaRPr lang="en-US" sz="2000" dirty="0"/>
          </a:p>
        </p:txBody>
      </p:sp>
    </p:spTree>
    <p:extLst>
      <p:ext uri="{BB962C8B-B14F-4D97-AF65-F5344CB8AC3E}">
        <p14:creationId xmlns:p14="http://schemas.microsoft.com/office/powerpoint/2010/main" val="90862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79ED4E-BCB9-44F2-8AC9-F8739FDCA7F9}"/>
              </a:ext>
            </a:extLst>
          </p:cNvPr>
          <p:cNvSpPr>
            <a:spLocks noGrp="1"/>
          </p:cNvSpPr>
          <p:nvPr>
            <p:ph type="body" sz="quarter" idx="10"/>
          </p:nvPr>
        </p:nvSpPr>
        <p:spPr>
          <a:xfrm>
            <a:off x="2812243" y="3198801"/>
            <a:ext cx="6567514" cy="460398"/>
          </a:xfrm>
        </p:spPr>
        <p:txBody>
          <a:bodyPr/>
          <a:lstStyle/>
          <a:p>
            <a:r>
              <a:rPr lang="en-CA" sz="2400" dirty="0"/>
              <a:t>Keep watching the benchmark for changes.</a:t>
            </a:r>
          </a:p>
          <a:p>
            <a:endParaRPr lang="en-US" dirty="0"/>
          </a:p>
        </p:txBody>
      </p:sp>
      <p:sp>
        <p:nvSpPr>
          <p:cNvPr id="3" name="Title 2">
            <a:extLst>
              <a:ext uri="{FF2B5EF4-FFF2-40B4-BE49-F238E27FC236}">
                <a16:creationId xmlns:a16="http://schemas.microsoft.com/office/drawing/2014/main" id="{6BBC28D7-D4C8-4AB5-B265-F34FC9852692}"/>
              </a:ext>
            </a:extLst>
          </p:cNvPr>
          <p:cNvSpPr>
            <a:spLocks noGrp="1"/>
          </p:cNvSpPr>
          <p:nvPr>
            <p:ph type="title"/>
          </p:nvPr>
        </p:nvSpPr>
        <p:spPr>
          <a:xfrm>
            <a:off x="609600" y="137853"/>
            <a:ext cx="10972800" cy="1143000"/>
          </a:xfrm>
        </p:spPr>
        <p:txBody>
          <a:bodyPr/>
          <a:lstStyle/>
          <a:p>
            <a:r>
              <a:rPr lang="en-CA" b="1" dirty="0">
                <a:solidFill>
                  <a:schemeClr val="tx1"/>
                </a:solidFill>
              </a:rPr>
              <a:t>After Choosing Scanner</a:t>
            </a:r>
            <a:endParaRPr lang="en-US" b="1" dirty="0">
              <a:solidFill>
                <a:schemeClr val="tx1"/>
              </a:solidFill>
            </a:endParaRPr>
          </a:p>
        </p:txBody>
      </p:sp>
    </p:spTree>
    <p:extLst>
      <p:ext uri="{BB962C8B-B14F-4D97-AF65-F5344CB8AC3E}">
        <p14:creationId xmlns:p14="http://schemas.microsoft.com/office/powerpoint/2010/main" val="325049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7D693A-E396-4C63-9359-46B96B2CAE9B}"/>
              </a:ext>
            </a:extLst>
          </p:cNvPr>
          <p:cNvSpPr>
            <a:spLocks noGrp="1"/>
          </p:cNvSpPr>
          <p:nvPr>
            <p:ph type="body" sz="quarter" idx="10"/>
          </p:nvPr>
        </p:nvSpPr>
        <p:spPr>
          <a:xfrm>
            <a:off x="618413" y="1423955"/>
            <a:ext cx="10960636" cy="4880592"/>
          </a:xfrm>
        </p:spPr>
        <p:txBody>
          <a:bodyPr/>
          <a:lstStyle/>
          <a:p>
            <a:r>
              <a:rPr lang="en-CA" dirty="0"/>
              <a:t>Relying on container registry scanning?</a:t>
            </a:r>
          </a:p>
          <a:p>
            <a:endParaRPr lang="en-CA" dirty="0"/>
          </a:p>
          <a:p>
            <a:r>
              <a:rPr lang="en-CA" dirty="0"/>
              <a:t>Amazon ECR</a:t>
            </a:r>
          </a:p>
          <a:p>
            <a:endParaRPr lang="en-CA" dirty="0"/>
          </a:p>
          <a:p>
            <a:r>
              <a:rPr lang="en-CA" dirty="0"/>
              <a:t>Harbor                                           starting v1.10</a:t>
            </a:r>
          </a:p>
          <a:p>
            <a:endParaRPr lang="en-CA" dirty="0"/>
          </a:p>
          <a:p>
            <a:r>
              <a:rPr lang="en-CA" dirty="0"/>
              <a:t>Sysdig</a:t>
            </a:r>
          </a:p>
          <a:p>
            <a:endParaRPr lang="en-US" dirty="0"/>
          </a:p>
          <a:p>
            <a:r>
              <a:rPr lang="en-US" dirty="0"/>
              <a:t>Azure Container Registry</a:t>
            </a:r>
          </a:p>
          <a:p>
            <a:endParaRPr lang="en-US" dirty="0"/>
          </a:p>
          <a:p>
            <a:r>
              <a:rPr lang="en-US" dirty="0"/>
              <a:t>Google Container Registry </a:t>
            </a:r>
          </a:p>
        </p:txBody>
      </p:sp>
      <p:sp>
        <p:nvSpPr>
          <p:cNvPr id="3" name="Title 2">
            <a:extLst>
              <a:ext uri="{FF2B5EF4-FFF2-40B4-BE49-F238E27FC236}">
                <a16:creationId xmlns:a16="http://schemas.microsoft.com/office/drawing/2014/main" id="{B5011545-CF14-4F77-90BB-C9CA6034A034}"/>
              </a:ext>
            </a:extLst>
          </p:cNvPr>
          <p:cNvSpPr>
            <a:spLocks noGrp="1"/>
          </p:cNvSpPr>
          <p:nvPr>
            <p:ph type="title"/>
          </p:nvPr>
        </p:nvSpPr>
        <p:spPr/>
        <p:txBody>
          <a:bodyPr/>
          <a:lstStyle/>
          <a:p>
            <a:r>
              <a:rPr lang="en-CA" b="1" dirty="0">
                <a:solidFill>
                  <a:schemeClr val="tx1"/>
                </a:solidFill>
              </a:rPr>
              <a:t>A word on registry-embedded scanning</a:t>
            </a:r>
            <a:endParaRPr lang="en-US" b="1" dirty="0">
              <a:solidFill>
                <a:schemeClr val="tx1"/>
              </a:solidFill>
            </a:endParaRPr>
          </a:p>
        </p:txBody>
      </p:sp>
      <p:pic>
        <p:nvPicPr>
          <p:cNvPr id="5" name="Picture 4" descr="A close up of a logo&#10;&#10;Description automatically generated">
            <a:extLst>
              <a:ext uri="{FF2B5EF4-FFF2-40B4-BE49-F238E27FC236}">
                <a16:creationId xmlns:a16="http://schemas.microsoft.com/office/drawing/2014/main" id="{1BAC235C-7E00-46AE-A753-2C1A8044B1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0227" y="2122054"/>
            <a:ext cx="957074" cy="304801"/>
          </a:xfrm>
          <a:prstGeom prst="rect">
            <a:avLst/>
          </a:prstGeom>
        </p:spPr>
      </p:pic>
      <p:pic>
        <p:nvPicPr>
          <p:cNvPr id="6" name="Picture 5" descr="A close up of a logo&#10;&#10;Description automatically generated">
            <a:extLst>
              <a:ext uri="{FF2B5EF4-FFF2-40B4-BE49-F238E27FC236}">
                <a16:creationId xmlns:a16="http://schemas.microsoft.com/office/drawing/2014/main" id="{4378646B-0276-49C8-9ED8-3211BD0BD9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0227" y="2820153"/>
            <a:ext cx="957074" cy="30480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5DAFB14-F3C1-43B0-843A-439A8101D7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8373" y="2790537"/>
            <a:ext cx="362704" cy="362704"/>
          </a:xfrm>
          <a:prstGeom prst="rect">
            <a:avLst/>
          </a:prstGeom>
        </p:spPr>
      </p:pic>
      <p:pic>
        <p:nvPicPr>
          <p:cNvPr id="12" name="Picture 11" descr="A close up of a sign&#10;&#10;Description automatically generated">
            <a:extLst>
              <a:ext uri="{FF2B5EF4-FFF2-40B4-BE49-F238E27FC236}">
                <a16:creationId xmlns:a16="http://schemas.microsoft.com/office/drawing/2014/main" id="{576AA18C-18B1-4ABC-958C-6BBDB3B745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40498" y="2624370"/>
            <a:ext cx="421162" cy="695037"/>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CDFF7CF3-A99B-421B-BFF2-DB3EE5A307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0227" y="3501547"/>
            <a:ext cx="362704" cy="362704"/>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5D3E86A2-6605-4735-A140-F60CA457ADB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9362" y="4187681"/>
            <a:ext cx="495156" cy="495156"/>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83972E34-594F-4993-BCA7-6ABB5A383FD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97804" y="4875536"/>
            <a:ext cx="958272" cy="503093"/>
          </a:xfrm>
          <a:prstGeom prst="rect">
            <a:avLst/>
          </a:prstGeom>
        </p:spPr>
      </p:pic>
    </p:spTree>
    <p:extLst>
      <p:ext uri="{BB962C8B-B14F-4D97-AF65-F5344CB8AC3E}">
        <p14:creationId xmlns:p14="http://schemas.microsoft.com/office/powerpoint/2010/main" val="303505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79ED4E-BCB9-44F2-8AC9-F8739FDCA7F9}"/>
              </a:ext>
            </a:extLst>
          </p:cNvPr>
          <p:cNvSpPr>
            <a:spLocks noGrp="1"/>
          </p:cNvSpPr>
          <p:nvPr>
            <p:ph type="body" sz="quarter" idx="10"/>
          </p:nvPr>
        </p:nvSpPr>
        <p:spPr>
          <a:xfrm>
            <a:off x="609600" y="1622820"/>
            <a:ext cx="10960636" cy="4552069"/>
          </a:xfrm>
        </p:spPr>
        <p:txBody>
          <a:bodyPr/>
          <a:lstStyle/>
          <a:p>
            <a:r>
              <a:rPr lang="en-CA" sz="2000" b="0" dirty="0">
                <a:hlinkClick r:id="rId2"/>
              </a:rPr>
              <a:t>https://github.com/blackberry/UBCIS</a:t>
            </a:r>
            <a:r>
              <a:rPr lang="en-CA" sz="2000" b="0" dirty="0"/>
              <a:t> </a:t>
            </a:r>
          </a:p>
          <a:p>
            <a:r>
              <a:rPr lang="en-CA" dirty="0"/>
              <a:t>Two modes: </a:t>
            </a:r>
          </a:p>
          <a:p>
            <a:r>
              <a:rPr lang="en-CA" sz="2000" b="0" dirty="0"/>
              <a:t>	</a:t>
            </a:r>
            <a:r>
              <a:rPr lang="en-CA" sz="2000" b="0" dirty="0" err="1"/>
              <a:t>Superscan</a:t>
            </a:r>
            <a:endParaRPr lang="en-CA" sz="2000" b="0" dirty="0"/>
          </a:p>
          <a:p>
            <a:r>
              <a:rPr lang="en-CA" sz="2000" b="0" dirty="0"/>
              <a:t>	Scorer</a:t>
            </a:r>
          </a:p>
          <a:p>
            <a:endParaRPr lang="en-US" dirty="0"/>
          </a:p>
        </p:txBody>
      </p:sp>
      <p:sp>
        <p:nvSpPr>
          <p:cNvPr id="3" name="Title 2">
            <a:extLst>
              <a:ext uri="{FF2B5EF4-FFF2-40B4-BE49-F238E27FC236}">
                <a16:creationId xmlns:a16="http://schemas.microsoft.com/office/drawing/2014/main" id="{6BBC28D7-D4C8-4AB5-B265-F34FC9852692}"/>
              </a:ext>
            </a:extLst>
          </p:cNvPr>
          <p:cNvSpPr>
            <a:spLocks noGrp="1"/>
          </p:cNvSpPr>
          <p:nvPr>
            <p:ph type="title"/>
          </p:nvPr>
        </p:nvSpPr>
        <p:spPr/>
        <p:txBody>
          <a:bodyPr/>
          <a:lstStyle/>
          <a:p>
            <a:r>
              <a:rPr lang="en-CA" b="1" dirty="0">
                <a:solidFill>
                  <a:schemeClr val="tx1"/>
                </a:solidFill>
              </a:rPr>
              <a:t>Open Source</a:t>
            </a:r>
            <a:endParaRPr lang="en-US" b="1" dirty="0">
              <a:solidFill>
                <a:schemeClr val="tx1"/>
              </a:solidFill>
            </a:endParaRPr>
          </a:p>
        </p:txBody>
      </p:sp>
    </p:spTree>
    <p:extLst>
      <p:ext uri="{BB962C8B-B14F-4D97-AF65-F5344CB8AC3E}">
        <p14:creationId xmlns:p14="http://schemas.microsoft.com/office/powerpoint/2010/main" val="23139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F7A3-CA30-4FDD-BEC3-C590BAE9D1D7}"/>
              </a:ext>
            </a:extLst>
          </p:cNvPr>
          <p:cNvSpPr>
            <a:spLocks noGrp="1"/>
          </p:cNvSpPr>
          <p:nvPr>
            <p:ph type="ctrTitle"/>
          </p:nvPr>
        </p:nvSpPr>
        <p:spPr/>
        <p:txBody>
          <a:bodyPr/>
          <a:lstStyle/>
          <a:p>
            <a:r>
              <a:rPr lang="en-CA" dirty="0"/>
              <a:t>Thank you for listening</a:t>
            </a:r>
            <a:endParaRPr lang="en-US" dirty="0"/>
          </a:p>
        </p:txBody>
      </p:sp>
      <p:sp>
        <p:nvSpPr>
          <p:cNvPr id="3" name="Subtitle 2">
            <a:extLst>
              <a:ext uri="{FF2B5EF4-FFF2-40B4-BE49-F238E27FC236}">
                <a16:creationId xmlns:a16="http://schemas.microsoft.com/office/drawing/2014/main" id="{83674B85-FCC5-43DC-9BFC-7F4964059323}"/>
              </a:ext>
            </a:extLst>
          </p:cNvPr>
          <p:cNvSpPr>
            <a:spLocks noGrp="1"/>
          </p:cNvSpPr>
          <p:nvPr>
            <p:ph type="subTitle" idx="1"/>
          </p:nvPr>
        </p:nvSpPr>
        <p:spPr>
          <a:xfrm>
            <a:off x="677333" y="2057400"/>
            <a:ext cx="10363200" cy="1035996"/>
          </a:xfrm>
        </p:spPr>
        <p:txBody>
          <a:bodyPr/>
          <a:lstStyle/>
          <a:p>
            <a:r>
              <a:rPr lang="en-CA" dirty="0"/>
              <a:t>@</a:t>
            </a:r>
            <a:r>
              <a:rPr lang="en-CA" dirty="0" err="1"/>
              <a:t>sshaybbc</a:t>
            </a:r>
            <a:endParaRPr lang="en-CA" dirty="0"/>
          </a:p>
          <a:p>
            <a:r>
              <a:rPr lang="en-US" dirty="0" err="1"/>
              <a:t>sshayb</a:t>
            </a:r>
            <a:endParaRPr lang="en-US" dirty="0"/>
          </a:p>
        </p:txBody>
      </p:sp>
      <p:pic>
        <p:nvPicPr>
          <p:cNvPr id="5" name="Picture 4" descr="A picture containing drawing&#10;&#10;Description automatically generated">
            <a:extLst>
              <a:ext uri="{FF2B5EF4-FFF2-40B4-BE49-F238E27FC236}">
                <a16:creationId xmlns:a16="http://schemas.microsoft.com/office/drawing/2014/main" id="{FE0678A8-35F5-47C0-838C-743F6A8B3B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9693" y="2618412"/>
            <a:ext cx="270703" cy="270703"/>
          </a:xfrm>
          <a:prstGeom prst="rect">
            <a:avLst/>
          </a:prstGeom>
        </p:spPr>
      </p:pic>
    </p:spTree>
    <p:extLst>
      <p:ext uri="{BB962C8B-B14F-4D97-AF65-F5344CB8AC3E}">
        <p14:creationId xmlns:p14="http://schemas.microsoft.com/office/powerpoint/2010/main" val="228178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ED62-622C-4135-8C1E-8F3940482B1E}"/>
              </a:ext>
            </a:extLst>
          </p:cNvPr>
          <p:cNvSpPr>
            <a:spLocks noGrp="1"/>
          </p:cNvSpPr>
          <p:nvPr>
            <p:ph type="title"/>
          </p:nvPr>
        </p:nvSpPr>
        <p:spPr/>
        <p:txBody>
          <a:bodyPr/>
          <a:lstStyle/>
          <a:p>
            <a:r>
              <a:rPr lang="en-CA" b="1" dirty="0">
                <a:solidFill>
                  <a:schemeClr val="tx1"/>
                </a:solidFill>
              </a:rPr>
              <a:t>Scope</a:t>
            </a:r>
            <a:endParaRPr lang="en-US" b="1" dirty="0">
              <a:solidFill>
                <a:schemeClr val="tx1"/>
              </a:solidFill>
            </a:endParaRPr>
          </a:p>
        </p:txBody>
      </p:sp>
      <p:graphicFrame>
        <p:nvGraphicFramePr>
          <p:cNvPr id="4" name="Content Placeholder 2">
            <a:extLst>
              <a:ext uri="{FF2B5EF4-FFF2-40B4-BE49-F238E27FC236}">
                <a16:creationId xmlns:a16="http://schemas.microsoft.com/office/drawing/2014/main" id="{464C3C55-306D-4AD8-A419-C01EE75DCE78}"/>
              </a:ext>
            </a:extLst>
          </p:cNvPr>
          <p:cNvGraphicFramePr>
            <a:graphicFrameLocks/>
          </p:cNvGraphicFramePr>
          <p:nvPr>
            <p:extLst>
              <p:ext uri="{D42A27DB-BD31-4B8C-83A1-F6EECF244321}">
                <p14:modId xmlns:p14="http://schemas.microsoft.com/office/powerpoint/2010/main" val="1995531231"/>
              </p:ext>
            </p:extLst>
          </p:nvPr>
        </p:nvGraphicFramePr>
        <p:xfrm>
          <a:off x="986795" y="174597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509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D0B1EB5-E11F-4339-A85B-55A0B595F998}"/>
              </a:ext>
            </a:extLst>
          </p:cNvPr>
          <p:cNvSpPr txBox="1">
            <a:spLocks/>
          </p:cNvSpPr>
          <p:nvPr/>
        </p:nvSpPr>
        <p:spPr>
          <a:xfrm>
            <a:off x="1097280" y="1845734"/>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CA" dirty="0"/>
          </a:p>
          <a:p>
            <a:endParaRPr lang="en-CA" dirty="0"/>
          </a:p>
          <a:p>
            <a:endParaRPr lang="en-CA" dirty="0"/>
          </a:p>
          <a:p>
            <a:endParaRPr lang="en-CA" dirty="0"/>
          </a:p>
          <a:p>
            <a:pPr marL="342900" indent="-342900">
              <a:buClrTx/>
              <a:buFont typeface="Calibri" panose="020F0502020204030204" pitchFamily="34" charset="0"/>
              <a:buAutoNum type="arabicPeriod"/>
            </a:pPr>
            <a:endParaRPr lang="en-CA" sz="2400" dirty="0">
              <a:solidFill>
                <a:schemeClr val="tx1"/>
              </a:solidFill>
            </a:endParaRPr>
          </a:p>
          <a:p>
            <a:pPr marL="342900" indent="-342900">
              <a:buClrTx/>
              <a:buFont typeface="Calibri" panose="020F0502020204030204" pitchFamily="34" charset="0"/>
              <a:buAutoNum type="arabicPeriod"/>
            </a:pPr>
            <a:endParaRPr lang="en-CA" sz="2400" dirty="0">
              <a:solidFill>
                <a:schemeClr val="tx1"/>
              </a:solidFill>
            </a:endParaRPr>
          </a:p>
          <a:p>
            <a:pPr marL="342900" indent="-342900">
              <a:buClrTx/>
              <a:buFont typeface="Calibri" panose="020F0502020204030204" pitchFamily="34" charset="0"/>
              <a:buAutoNum type="arabicPeriod"/>
            </a:pPr>
            <a:r>
              <a:rPr lang="en-CA" sz="2400" dirty="0">
                <a:solidFill>
                  <a:schemeClr val="tx1"/>
                </a:solidFill>
              </a:rPr>
              <a:t>None of these sets is a superset of all others</a:t>
            </a:r>
          </a:p>
          <a:p>
            <a:pPr marL="342900" indent="-342900">
              <a:buClrTx/>
              <a:buFont typeface="Calibri" panose="020F0502020204030204" pitchFamily="34" charset="0"/>
              <a:buAutoNum type="arabicPeriod"/>
            </a:pPr>
            <a:r>
              <a:rPr lang="en-CA" sz="2400" dirty="0">
                <a:solidFill>
                  <a:schemeClr val="tx1"/>
                </a:solidFill>
              </a:rPr>
              <a:t>None of these sets encompasses ALL image vulnerabilities</a:t>
            </a:r>
          </a:p>
          <a:p>
            <a:pPr marL="342900" indent="-342900">
              <a:buClrTx/>
              <a:buFont typeface="Calibri" panose="020F0502020204030204" pitchFamily="34" charset="0"/>
              <a:buAutoNum type="arabicPeriod"/>
            </a:pPr>
            <a:r>
              <a:rPr lang="en-CA" sz="2400" dirty="0">
                <a:solidFill>
                  <a:schemeClr val="tx1"/>
                </a:solidFill>
              </a:rPr>
              <a:t>Each set contains at least one FP</a:t>
            </a:r>
          </a:p>
          <a:p>
            <a:endParaRPr lang="en-US" dirty="0"/>
          </a:p>
        </p:txBody>
      </p:sp>
      <p:graphicFrame>
        <p:nvGraphicFramePr>
          <p:cNvPr id="5" name="Table 6">
            <a:extLst>
              <a:ext uri="{FF2B5EF4-FFF2-40B4-BE49-F238E27FC236}">
                <a16:creationId xmlns:a16="http://schemas.microsoft.com/office/drawing/2014/main" id="{2AC2C0F3-A1C2-4FB2-A14D-BDBBFA54FD65}"/>
              </a:ext>
            </a:extLst>
          </p:cNvPr>
          <p:cNvGraphicFramePr>
            <a:graphicFrameLocks noGrp="1"/>
          </p:cNvGraphicFramePr>
          <p:nvPr>
            <p:extLst>
              <p:ext uri="{D42A27DB-BD31-4B8C-83A1-F6EECF244321}">
                <p14:modId xmlns:p14="http://schemas.microsoft.com/office/powerpoint/2010/main" val="707625386"/>
              </p:ext>
            </p:extLst>
          </p:nvPr>
        </p:nvGraphicFramePr>
        <p:xfrm>
          <a:off x="1807400" y="2154486"/>
          <a:ext cx="8638160" cy="1840980"/>
        </p:xfrm>
        <a:graphic>
          <a:graphicData uri="http://schemas.openxmlformats.org/drawingml/2006/table">
            <a:tbl>
              <a:tblPr firstRow="1" bandRow="1">
                <a:tableStyleId>{5DA37D80-6434-44D0-A028-1B22A696006F}</a:tableStyleId>
              </a:tblPr>
              <a:tblGrid>
                <a:gridCol w="1727632">
                  <a:extLst>
                    <a:ext uri="{9D8B030D-6E8A-4147-A177-3AD203B41FA5}">
                      <a16:colId xmlns:a16="http://schemas.microsoft.com/office/drawing/2014/main" val="165795367"/>
                    </a:ext>
                  </a:extLst>
                </a:gridCol>
                <a:gridCol w="1727632">
                  <a:extLst>
                    <a:ext uri="{9D8B030D-6E8A-4147-A177-3AD203B41FA5}">
                      <a16:colId xmlns:a16="http://schemas.microsoft.com/office/drawing/2014/main" val="3127081250"/>
                    </a:ext>
                  </a:extLst>
                </a:gridCol>
                <a:gridCol w="1727632">
                  <a:extLst>
                    <a:ext uri="{9D8B030D-6E8A-4147-A177-3AD203B41FA5}">
                      <a16:colId xmlns:a16="http://schemas.microsoft.com/office/drawing/2014/main" val="4059551915"/>
                    </a:ext>
                  </a:extLst>
                </a:gridCol>
                <a:gridCol w="1727632">
                  <a:extLst>
                    <a:ext uri="{9D8B030D-6E8A-4147-A177-3AD203B41FA5}">
                      <a16:colId xmlns:a16="http://schemas.microsoft.com/office/drawing/2014/main" val="855762766"/>
                    </a:ext>
                  </a:extLst>
                </a:gridCol>
                <a:gridCol w="1727632">
                  <a:extLst>
                    <a:ext uri="{9D8B030D-6E8A-4147-A177-3AD203B41FA5}">
                      <a16:colId xmlns:a16="http://schemas.microsoft.com/office/drawing/2014/main" val="582777985"/>
                    </a:ext>
                  </a:extLst>
                </a:gridCol>
              </a:tblGrid>
              <a:tr h="920490">
                <a:tc>
                  <a:txBody>
                    <a:bodyPr/>
                    <a:lstStyle/>
                    <a:p>
                      <a:pPr algn="ctr"/>
                      <a:endParaRPr lang="en-US" sz="1800" dirty="0"/>
                    </a:p>
                  </a:txBody>
                  <a:tcPr/>
                </a:tc>
                <a:tc>
                  <a:txBody>
                    <a:bodyPr/>
                    <a:lstStyle/>
                    <a:p>
                      <a:pPr algn="ctr"/>
                      <a:r>
                        <a:rPr lang="en-CA" sz="1800" dirty="0"/>
                        <a:t>Trivy</a:t>
                      </a:r>
                      <a:endParaRPr lang="en-US" sz="1800" dirty="0"/>
                    </a:p>
                  </a:txBody>
                  <a:tcPr/>
                </a:tc>
                <a:tc>
                  <a:txBody>
                    <a:bodyPr/>
                    <a:lstStyle/>
                    <a:p>
                      <a:pPr algn="ctr"/>
                      <a:r>
                        <a:rPr lang="en-CA" sz="1800" dirty="0"/>
                        <a:t>Anchore</a:t>
                      </a:r>
                      <a:endParaRPr lang="en-US" sz="1800" dirty="0"/>
                    </a:p>
                  </a:txBody>
                  <a:tcPr/>
                </a:tc>
                <a:tc>
                  <a:txBody>
                    <a:bodyPr/>
                    <a:lstStyle/>
                    <a:p>
                      <a:pPr algn="ctr"/>
                      <a:r>
                        <a:rPr lang="en-CA" sz="1800" dirty="0"/>
                        <a:t>Microscanner</a:t>
                      </a:r>
                      <a:endParaRPr lang="en-US" sz="1800" dirty="0"/>
                    </a:p>
                  </a:txBody>
                  <a:tcPr/>
                </a:tc>
                <a:tc>
                  <a:txBody>
                    <a:bodyPr/>
                    <a:lstStyle/>
                    <a:p>
                      <a:pPr algn="ctr"/>
                      <a:r>
                        <a:rPr lang="en-CA" sz="1800" dirty="0"/>
                        <a:t>Clair</a:t>
                      </a:r>
                      <a:endParaRPr lang="en-US" sz="1800" dirty="0"/>
                    </a:p>
                  </a:txBody>
                  <a:tcPr/>
                </a:tc>
                <a:extLst>
                  <a:ext uri="{0D108BD9-81ED-4DB2-BD59-A6C34878D82A}">
                    <a16:rowId xmlns:a16="http://schemas.microsoft.com/office/drawing/2014/main" val="76236422"/>
                  </a:ext>
                </a:extLst>
              </a:tr>
              <a:tr h="920490">
                <a:tc>
                  <a:txBody>
                    <a:bodyPr/>
                    <a:lstStyle/>
                    <a:p>
                      <a:pPr algn="ctr"/>
                      <a:r>
                        <a:rPr lang="en-CA" sz="1800" dirty="0"/>
                        <a:t>Debian:10.2</a:t>
                      </a:r>
                      <a:endParaRPr lang="en-US" sz="1800" dirty="0"/>
                    </a:p>
                  </a:txBody>
                  <a:tcPr/>
                </a:tc>
                <a:tc>
                  <a:txBody>
                    <a:bodyPr/>
                    <a:lstStyle/>
                    <a:p>
                      <a:pPr algn="ctr"/>
                      <a:r>
                        <a:rPr lang="en-CA" sz="1800" dirty="0"/>
                        <a:t>64</a:t>
                      </a:r>
                      <a:endParaRPr lang="en-US" sz="1800" dirty="0"/>
                    </a:p>
                  </a:txBody>
                  <a:tcPr/>
                </a:tc>
                <a:tc>
                  <a:txBody>
                    <a:bodyPr/>
                    <a:lstStyle/>
                    <a:p>
                      <a:pPr algn="ctr"/>
                      <a:r>
                        <a:rPr lang="en-CA" sz="1800" dirty="0"/>
                        <a:t>37</a:t>
                      </a:r>
                      <a:endParaRPr lang="en-US" sz="1800" dirty="0"/>
                    </a:p>
                  </a:txBody>
                  <a:tcPr/>
                </a:tc>
                <a:tc>
                  <a:txBody>
                    <a:bodyPr/>
                    <a:lstStyle/>
                    <a:p>
                      <a:pPr algn="ctr"/>
                      <a:r>
                        <a:rPr lang="en-CA" sz="1800" dirty="0"/>
                        <a:t>8</a:t>
                      </a:r>
                      <a:endParaRPr lang="en-US" sz="1800" dirty="0"/>
                    </a:p>
                  </a:txBody>
                  <a:tcPr/>
                </a:tc>
                <a:tc>
                  <a:txBody>
                    <a:bodyPr/>
                    <a:lstStyle/>
                    <a:p>
                      <a:pPr algn="ctr"/>
                      <a:r>
                        <a:rPr lang="en-CA" sz="1800" dirty="0"/>
                        <a:t>60</a:t>
                      </a:r>
                      <a:endParaRPr lang="en-US" sz="1800" dirty="0"/>
                    </a:p>
                  </a:txBody>
                  <a:tcPr/>
                </a:tc>
                <a:extLst>
                  <a:ext uri="{0D108BD9-81ED-4DB2-BD59-A6C34878D82A}">
                    <a16:rowId xmlns:a16="http://schemas.microsoft.com/office/drawing/2014/main" val="3049910706"/>
                  </a:ext>
                </a:extLst>
              </a:tr>
            </a:tbl>
          </a:graphicData>
        </a:graphic>
      </p:graphicFrame>
      <p:sp>
        <p:nvSpPr>
          <p:cNvPr id="6" name="Title 1">
            <a:extLst>
              <a:ext uri="{FF2B5EF4-FFF2-40B4-BE49-F238E27FC236}">
                <a16:creationId xmlns:a16="http://schemas.microsoft.com/office/drawing/2014/main" id="{DF996C6C-E8CC-4986-B4BD-061211F23F48}"/>
              </a:ext>
            </a:extLst>
          </p:cNvPr>
          <p:cNvSpPr>
            <a:spLocks noGrp="1"/>
          </p:cNvSpPr>
          <p:nvPr>
            <p:ph type="title"/>
          </p:nvPr>
        </p:nvSpPr>
        <p:spPr>
          <a:xfrm>
            <a:off x="609600" y="0"/>
            <a:ext cx="10972800" cy="1143000"/>
          </a:xfrm>
        </p:spPr>
        <p:txBody>
          <a:bodyPr/>
          <a:lstStyle/>
          <a:p>
            <a:r>
              <a:rPr lang="en-CA" b="1" dirty="0">
                <a:solidFill>
                  <a:schemeClr val="tx1"/>
                </a:solidFill>
              </a:rPr>
              <a:t>Scanner Results on debian:10.2</a:t>
            </a:r>
            <a:endParaRPr lang="en-US" b="1" dirty="0">
              <a:solidFill>
                <a:schemeClr val="tx1"/>
              </a:solidFill>
            </a:endParaRPr>
          </a:p>
        </p:txBody>
      </p:sp>
    </p:spTree>
    <p:extLst>
      <p:ext uri="{BB962C8B-B14F-4D97-AF65-F5344CB8AC3E}">
        <p14:creationId xmlns:p14="http://schemas.microsoft.com/office/powerpoint/2010/main" val="301982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91DED1C-F878-4BC1-B7D2-925AD06E8221}"/>
              </a:ext>
            </a:extLst>
          </p:cNvPr>
          <p:cNvGraphicFramePr>
            <a:graphicFrameLocks/>
          </p:cNvGraphicFramePr>
          <p:nvPr>
            <p:extLst>
              <p:ext uri="{D42A27DB-BD31-4B8C-83A1-F6EECF244321}">
                <p14:modId xmlns:p14="http://schemas.microsoft.com/office/powerpoint/2010/main" val="2865498225"/>
              </p:ext>
            </p:extLst>
          </p:nvPr>
        </p:nvGraphicFramePr>
        <p:xfrm>
          <a:off x="661012" y="903383"/>
          <a:ext cx="10873648" cy="5100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330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0F6F12E-687D-4E9F-BB2A-049F87AA4895}"/>
              </a:ext>
            </a:extLst>
          </p:cNvPr>
          <p:cNvGraphicFramePr/>
          <p:nvPr>
            <p:extLst>
              <p:ext uri="{D42A27DB-BD31-4B8C-83A1-F6EECF244321}">
                <p14:modId xmlns:p14="http://schemas.microsoft.com/office/powerpoint/2010/main" val="740010719"/>
              </p:ext>
            </p:extLst>
          </p:nvPr>
        </p:nvGraphicFramePr>
        <p:xfrm>
          <a:off x="-1229072" y="88565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850B2C58-A5C8-4A79-B418-9AB8E4D80D49}"/>
              </a:ext>
            </a:extLst>
          </p:cNvPr>
          <p:cNvGrpSpPr/>
          <p:nvPr/>
        </p:nvGrpSpPr>
        <p:grpSpPr>
          <a:xfrm>
            <a:off x="3724667" y="430317"/>
            <a:ext cx="1524000" cy="1524000"/>
            <a:chOff x="2392429" y="722081"/>
            <a:chExt cx="1524000" cy="1524000"/>
          </a:xfrm>
        </p:grpSpPr>
        <p:sp>
          <p:nvSpPr>
            <p:cNvPr id="6" name="Oval 5">
              <a:extLst>
                <a:ext uri="{FF2B5EF4-FFF2-40B4-BE49-F238E27FC236}">
                  <a16:creationId xmlns:a16="http://schemas.microsoft.com/office/drawing/2014/main" id="{9596AA81-6DA7-4BF4-996E-7AD0F1024171}"/>
                </a:ext>
              </a:extLst>
            </p:cNvPr>
            <p:cNvSpPr/>
            <p:nvPr/>
          </p:nvSpPr>
          <p:spPr>
            <a:xfrm>
              <a:off x="2392429" y="722081"/>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4">
              <a:extLst>
                <a:ext uri="{FF2B5EF4-FFF2-40B4-BE49-F238E27FC236}">
                  <a16:creationId xmlns:a16="http://schemas.microsoft.com/office/drawing/2014/main" id="{ECD105E9-08C2-4DAB-A02E-5062E3C7FA2B}"/>
                </a:ext>
              </a:extLst>
            </p:cNvPr>
            <p:cNvSpPr txBox="1"/>
            <p:nvPr/>
          </p:nvSpPr>
          <p:spPr>
            <a:xfrm>
              <a:off x="2615614" y="945266"/>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kern="1200" dirty="0"/>
                <a:t>CentOS:7.7.1908</a:t>
              </a:r>
              <a:endParaRPr lang="en-US" sz="1400" kern="1200" dirty="0"/>
            </a:p>
          </p:txBody>
        </p:sp>
      </p:grpSp>
      <p:sp>
        <p:nvSpPr>
          <p:cNvPr id="8" name="Arrow: Down 7">
            <a:extLst>
              <a:ext uri="{FF2B5EF4-FFF2-40B4-BE49-F238E27FC236}">
                <a16:creationId xmlns:a16="http://schemas.microsoft.com/office/drawing/2014/main" id="{9B738E61-8CA0-476F-BFAB-4101B27E2077}"/>
              </a:ext>
            </a:extLst>
          </p:cNvPr>
          <p:cNvSpPr/>
          <p:nvPr/>
        </p:nvSpPr>
        <p:spPr>
          <a:xfrm rot="5400000">
            <a:off x="4070038" y="4643632"/>
            <a:ext cx="423335" cy="925286"/>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9" name="Group 8">
            <a:extLst>
              <a:ext uri="{FF2B5EF4-FFF2-40B4-BE49-F238E27FC236}">
                <a16:creationId xmlns:a16="http://schemas.microsoft.com/office/drawing/2014/main" id="{362A95A9-1C52-492D-B6D0-7BF9EA55C61C}"/>
              </a:ext>
            </a:extLst>
          </p:cNvPr>
          <p:cNvGrpSpPr/>
          <p:nvPr/>
        </p:nvGrpSpPr>
        <p:grpSpPr>
          <a:xfrm>
            <a:off x="4141221" y="3146539"/>
            <a:ext cx="4274458" cy="1150087"/>
            <a:chOff x="1821541" y="4234713"/>
            <a:chExt cx="4274458" cy="1150087"/>
          </a:xfrm>
        </p:grpSpPr>
        <p:sp>
          <p:nvSpPr>
            <p:cNvPr id="10" name="Rectangle 9">
              <a:extLst>
                <a:ext uri="{FF2B5EF4-FFF2-40B4-BE49-F238E27FC236}">
                  <a16:creationId xmlns:a16="http://schemas.microsoft.com/office/drawing/2014/main" id="{7DCBAF65-0588-4C74-BE4F-B2D90F616CBC}"/>
                </a:ext>
              </a:extLst>
            </p:cNvPr>
            <p:cNvSpPr/>
            <p:nvPr/>
          </p:nvSpPr>
          <p:spPr>
            <a:xfrm>
              <a:off x="2031999" y="4368800"/>
              <a:ext cx="4064000" cy="1016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TextBox 10">
              <a:extLst>
                <a:ext uri="{FF2B5EF4-FFF2-40B4-BE49-F238E27FC236}">
                  <a16:creationId xmlns:a16="http://schemas.microsoft.com/office/drawing/2014/main" id="{A29B1385-2B1F-4D21-A993-8E422C1C5834}"/>
                </a:ext>
              </a:extLst>
            </p:cNvPr>
            <p:cNvSpPr txBox="1"/>
            <p:nvPr/>
          </p:nvSpPr>
          <p:spPr>
            <a:xfrm>
              <a:off x="1821541" y="4234713"/>
              <a:ext cx="4064000" cy="10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CA" sz="2800" kern="1200" dirty="0"/>
                <a:t>Fee</a:t>
              </a:r>
              <a:r>
                <a:rPr lang="en-CA" sz="2800" dirty="0"/>
                <a:t>ds</a:t>
              </a:r>
              <a:endParaRPr lang="en-US" sz="2800" kern="1200" dirty="0"/>
            </a:p>
          </p:txBody>
        </p:sp>
      </p:grpSp>
      <p:grpSp>
        <p:nvGrpSpPr>
          <p:cNvPr id="12" name="Group 11">
            <a:extLst>
              <a:ext uri="{FF2B5EF4-FFF2-40B4-BE49-F238E27FC236}">
                <a16:creationId xmlns:a16="http://schemas.microsoft.com/office/drawing/2014/main" id="{5CE8C37F-DD78-4667-B184-BF76DA73B417}"/>
              </a:ext>
            </a:extLst>
          </p:cNvPr>
          <p:cNvGrpSpPr/>
          <p:nvPr/>
        </p:nvGrpSpPr>
        <p:grpSpPr>
          <a:xfrm>
            <a:off x="1165367" y="430317"/>
            <a:ext cx="1524000" cy="1524000"/>
            <a:chOff x="2392429" y="722081"/>
            <a:chExt cx="1524000" cy="1524000"/>
          </a:xfrm>
        </p:grpSpPr>
        <p:sp>
          <p:nvSpPr>
            <p:cNvPr id="13" name="Oval 12">
              <a:extLst>
                <a:ext uri="{FF2B5EF4-FFF2-40B4-BE49-F238E27FC236}">
                  <a16:creationId xmlns:a16="http://schemas.microsoft.com/office/drawing/2014/main" id="{9EE4A7E4-0C64-44BB-9B60-BF4676C8362D}"/>
                </a:ext>
              </a:extLst>
            </p:cNvPr>
            <p:cNvSpPr/>
            <p:nvPr/>
          </p:nvSpPr>
          <p:spPr>
            <a:xfrm>
              <a:off x="2392429" y="722081"/>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D2670301-6CE9-44F0-A9B6-D00998431ED8}"/>
                </a:ext>
              </a:extLst>
            </p:cNvPr>
            <p:cNvSpPr txBox="1"/>
            <p:nvPr/>
          </p:nvSpPr>
          <p:spPr>
            <a:xfrm>
              <a:off x="2615614" y="945266"/>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dirty="0"/>
                <a:t>Fedora:29</a:t>
              </a:r>
              <a:endParaRPr lang="en-US" sz="1400" kern="1200" dirty="0"/>
            </a:p>
          </p:txBody>
        </p:sp>
      </p:grpSp>
      <p:grpSp>
        <p:nvGrpSpPr>
          <p:cNvPr id="15" name="Group 14">
            <a:extLst>
              <a:ext uri="{FF2B5EF4-FFF2-40B4-BE49-F238E27FC236}">
                <a16:creationId xmlns:a16="http://schemas.microsoft.com/office/drawing/2014/main" id="{69A7513C-F24B-41F8-B6D9-EBD18D0B1497}"/>
              </a:ext>
            </a:extLst>
          </p:cNvPr>
          <p:cNvGrpSpPr/>
          <p:nvPr/>
        </p:nvGrpSpPr>
        <p:grpSpPr>
          <a:xfrm>
            <a:off x="4246450" y="4618078"/>
            <a:ext cx="4274457" cy="1016000"/>
            <a:chOff x="1821542" y="4368800"/>
            <a:chExt cx="4274457" cy="1016000"/>
          </a:xfrm>
        </p:grpSpPr>
        <p:sp>
          <p:nvSpPr>
            <p:cNvPr id="16" name="Rectangle 15">
              <a:extLst>
                <a:ext uri="{FF2B5EF4-FFF2-40B4-BE49-F238E27FC236}">
                  <a16:creationId xmlns:a16="http://schemas.microsoft.com/office/drawing/2014/main" id="{A1EDAE1C-D430-480D-A53A-70058B9C7B09}"/>
                </a:ext>
              </a:extLst>
            </p:cNvPr>
            <p:cNvSpPr/>
            <p:nvPr/>
          </p:nvSpPr>
          <p:spPr>
            <a:xfrm>
              <a:off x="2031999" y="4368800"/>
              <a:ext cx="4064000" cy="1016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7D38A81B-3426-48B5-BB3E-9B59073B280C}"/>
                </a:ext>
              </a:extLst>
            </p:cNvPr>
            <p:cNvSpPr txBox="1"/>
            <p:nvPr/>
          </p:nvSpPr>
          <p:spPr>
            <a:xfrm>
              <a:off x="1821542" y="4368800"/>
              <a:ext cx="4064000" cy="10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CA" sz="2800" dirty="0"/>
                <a:t>Manual judging</a:t>
              </a:r>
              <a:endParaRPr lang="en-US" sz="2800" kern="1200" dirty="0"/>
            </a:p>
          </p:txBody>
        </p:sp>
      </p:grpSp>
      <p:sp>
        <p:nvSpPr>
          <p:cNvPr id="18" name="Arrow: Down 17">
            <a:extLst>
              <a:ext uri="{FF2B5EF4-FFF2-40B4-BE49-F238E27FC236}">
                <a16:creationId xmlns:a16="http://schemas.microsoft.com/office/drawing/2014/main" id="{2619679F-EF27-4A83-92A9-3552744D0F77}"/>
              </a:ext>
            </a:extLst>
          </p:cNvPr>
          <p:cNvSpPr/>
          <p:nvPr/>
        </p:nvSpPr>
        <p:spPr>
          <a:xfrm>
            <a:off x="5961554" y="3921306"/>
            <a:ext cx="423335" cy="925286"/>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pic>
        <p:nvPicPr>
          <p:cNvPr id="19" name="Content Placeholder 5" descr="A close up of text on a white background&#10;&#10;Description automatically generated">
            <a:extLst>
              <a:ext uri="{FF2B5EF4-FFF2-40B4-BE49-F238E27FC236}">
                <a16:creationId xmlns:a16="http://schemas.microsoft.com/office/drawing/2014/main" id="{142B5DE8-237F-4A88-93BC-F8F8210FFB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89536" y="430317"/>
            <a:ext cx="3280770" cy="5986183"/>
          </a:xfrm>
          <a:prstGeom prst="rect">
            <a:avLst/>
          </a:prstGeom>
        </p:spPr>
      </p:pic>
      <p:sp>
        <p:nvSpPr>
          <p:cNvPr id="25" name="Rectangle 24">
            <a:extLst>
              <a:ext uri="{FF2B5EF4-FFF2-40B4-BE49-F238E27FC236}">
                <a16:creationId xmlns:a16="http://schemas.microsoft.com/office/drawing/2014/main" id="{64597638-694A-4A9C-B564-60F64153AF50}"/>
              </a:ext>
            </a:extLst>
          </p:cNvPr>
          <p:cNvSpPr/>
          <p:nvPr/>
        </p:nvSpPr>
        <p:spPr>
          <a:xfrm>
            <a:off x="4456907" y="4618079"/>
            <a:ext cx="4064000" cy="1016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Arrow: Down 27">
            <a:extLst>
              <a:ext uri="{FF2B5EF4-FFF2-40B4-BE49-F238E27FC236}">
                <a16:creationId xmlns:a16="http://schemas.microsoft.com/office/drawing/2014/main" id="{639C0AC0-24E6-47B6-A003-3E2E5EB55FFC}"/>
              </a:ext>
            </a:extLst>
          </p:cNvPr>
          <p:cNvSpPr/>
          <p:nvPr/>
        </p:nvSpPr>
        <p:spPr>
          <a:xfrm rot="5400000">
            <a:off x="4070038" y="4643633"/>
            <a:ext cx="423335" cy="925286"/>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9" name="Group 28">
            <a:extLst>
              <a:ext uri="{FF2B5EF4-FFF2-40B4-BE49-F238E27FC236}">
                <a16:creationId xmlns:a16="http://schemas.microsoft.com/office/drawing/2014/main" id="{790051B2-4E66-49B7-B47E-2D134A42EB28}"/>
              </a:ext>
            </a:extLst>
          </p:cNvPr>
          <p:cNvGrpSpPr/>
          <p:nvPr/>
        </p:nvGrpSpPr>
        <p:grpSpPr>
          <a:xfrm>
            <a:off x="4141221" y="3146540"/>
            <a:ext cx="4274458" cy="1150087"/>
            <a:chOff x="1821541" y="4234713"/>
            <a:chExt cx="4274458" cy="1150087"/>
          </a:xfrm>
        </p:grpSpPr>
        <p:sp>
          <p:nvSpPr>
            <p:cNvPr id="30" name="Rectangle 29">
              <a:extLst>
                <a:ext uri="{FF2B5EF4-FFF2-40B4-BE49-F238E27FC236}">
                  <a16:creationId xmlns:a16="http://schemas.microsoft.com/office/drawing/2014/main" id="{0227747A-3566-44DB-9070-1B996F282F45}"/>
                </a:ext>
              </a:extLst>
            </p:cNvPr>
            <p:cNvSpPr/>
            <p:nvPr/>
          </p:nvSpPr>
          <p:spPr>
            <a:xfrm>
              <a:off x="2031999" y="4368800"/>
              <a:ext cx="4064000" cy="1016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TextBox 30">
              <a:extLst>
                <a:ext uri="{FF2B5EF4-FFF2-40B4-BE49-F238E27FC236}">
                  <a16:creationId xmlns:a16="http://schemas.microsoft.com/office/drawing/2014/main" id="{666A417D-4154-4CCB-99BF-2F82219814ED}"/>
                </a:ext>
              </a:extLst>
            </p:cNvPr>
            <p:cNvSpPr txBox="1"/>
            <p:nvPr/>
          </p:nvSpPr>
          <p:spPr>
            <a:xfrm>
              <a:off x="1821541" y="4234713"/>
              <a:ext cx="4064000" cy="10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CA" sz="2800" kern="1200" dirty="0"/>
                <a:t>Fee</a:t>
              </a:r>
              <a:r>
                <a:rPr lang="en-CA" sz="2800" dirty="0"/>
                <a:t>ds</a:t>
              </a:r>
              <a:endParaRPr lang="en-US" sz="2800" kern="1200" dirty="0"/>
            </a:p>
          </p:txBody>
        </p:sp>
      </p:grpSp>
      <p:grpSp>
        <p:nvGrpSpPr>
          <p:cNvPr id="32" name="Group 31">
            <a:extLst>
              <a:ext uri="{FF2B5EF4-FFF2-40B4-BE49-F238E27FC236}">
                <a16:creationId xmlns:a16="http://schemas.microsoft.com/office/drawing/2014/main" id="{1F4B4C62-9F9D-4FCF-982E-137247E26D68}"/>
              </a:ext>
            </a:extLst>
          </p:cNvPr>
          <p:cNvGrpSpPr/>
          <p:nvPr/>
        </p:nvGrpSpPr>
        <p:grpSpPr>
          <a:xfrm>
            <a:off x="4246450" y="4618079"/>
            <a:ext cx="4274457" cy="1016000"/>
            <a:chOff x="1821542" y="4368800"/>
            <a:chExt cx="4274457" cy="1016000"/>
          </a:xfrm>
        </p:grpSpPr>
        <p:sp>
          <p:nvSpPr>
            <p:cNvPr id="33" name="Rectangle 32">
              <a:extLst>
                <a:ext uri="{FF2B5EF4-FFF2-40B4-BE49-F238E27FC236}">
                  <a16:creationId xmlns:a16="http://schemas.microsoft.com/office/drawing/2014/main" id="{EAAC5721-7008-46A7-B8AC-3E103A3AFBCF}"/>
                </a:ext>
              </a:extLst>
            </p:cNvPr>
            <p:cNvSpPr/>
            <p:nvPr/>
          </p:nvSpPr>
          <p:spPr>
            <a:xfrm>
              <a:off x="2031999" y="4368800"/>
              <a:ext cx="4064000" cy="1016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4" name="TextBox 33">
              <a:extLst>
                <a:ext uri="{FF2B5EF4-FFF2-40B4-BE49-F238E27FC236}">
                  <a16:creationId xmlns:a16="http://schemas.microsoft.com/office/drawing/2014/main" id="{80C1C09B-ABC1-4DD1-8F02-7EEF934D2321}"/>
                </a:ext>
              </a:extLst>
            </p:cNvPr>
            <p:cNvSpPr txBox="1"/>
            <p:nvPr/>
          </p:nvSpPr>
          <p:spPr>
            <a:xfrm>
              <a:off x="1821542" y="4368800"/>
              <a:ext cx="4064000" cy="10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CA" sz="2800" dirty="0"/>
                <a:t>Manual judging</a:t>
              </a:r>
              <a:endParaRPr lang="en-US" sz="2800" kern="1200" dirty="0"/>
            </a:p>
          </p:txBody>
        </p:sp>
      </p:grpSp>
      <p:sp>
        <p:nvSpPr>
          <p:cNvPr id="35" name="Arrow: Down 34">
            <a:extLst>
              <a:ext uri="{FF2B5EF4-FFF2-40B4-BE49-F238E27FC236}">
                <a16:creationId xmlns:a16="http://schemas.microsoft.com/office/drawing/2014/main" id="{F837E81A-703C-4BE7-8C8D-BE6B35687987}"/>
              </a:ext>
            </a:extLst>
          </p:cNvPr>
          <p:cNvSpPr/>
          <p:nvPr/>
        </p:nvSpPr>
        <p:spPr>
          <a:xfrm>
            <a:off x="5961554" y="3921307"/>
            <a:ext cx="423335" cy="925286"/>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76864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56EF4F4-9AE1-4A15-8A83-0EB6BC13A469}"/>
              </a:ext>
            </a:extLst>
          </p:cNvPr>
          <p:cNvSpPr txBox="1">
            <a:spLocks/>
          </p:cNvSpPr>
          <p:nvPr/>
        </p:nvSpPr>
        <p:spPr>
          <a:xfrm>
            <a:off x="2601362" y="1180458"/>
            <a:ext cx="1676537" cy="7315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t>Stability</a:t>
            </a:r>
            <a:endParaRPr lang="en-US" dirty="0"/>
          </a:p>
        </p:txBody>
      </p:sp>
      <p:sp>
        <p:nvSpPr>
          <p:cNvPr id="5" name="Content Placeholder 2">
            <a:extLst>
              <a:ext uri="{FF2B5EF4-FFF2-40B4-BE49-F238E27FC236}">
                <a16:creationId xmlns:a16="http://schemas.microsoft.com/office/drawing/2014/main" id="{7E1E5573-86A2-4658-804E-AAFD57D8F9FB}"/>
              </a:ext>
            </a:extLst>
          </p:cNvPr>
          <p:cNvSpPr txBox="1">
            <a:spLocks/>
          </p:cNvSpPr>
          <p:nvPr/>
        </p:nvSpPr>
        <p:spPr>
          <a:xfrm>
            <a:off x="1261872" y="3411676"/>
            <a:ext cx="4480560" cy="2265866"/>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sz="2000" dirty="0"/>
              <a:t>Not very old – should not contain 100s of vulns</a:t>
            </a:r>
          </a:p>
          <a:p>
            <a:r>
              <a:rPr lang="en-CA" sz="2000" dirty="0"/>
              <a:t>Not under active maintenance</a:t>
            </a:r>
          </a:p>
          <a:p>
            <a:r>
              <a:rPr lang="en-CA" sz="2000" dirty="0"/>
              <a:t>Benchmark will still change as new vulnerabilities are discovered for existing package versions</a:t>
            </a:r>
          </a:p>
        </p:txBody>
      </p:sp>
      <p:sp>
        <p:nvSpPr>
          <p:cNvPr id="6" name="Text Placeholder 4">
            <a:extLst>
              <a:ext uri="{FF2B5EF4-FFF2-40B4-BE49-F238E27FC236}">
                <a16:creationId xmlns:a16="http://schemas.microsoft.com/office/drawing/2014/main" id="{FD2E4A9C-902F-4135-B6C2-EB18F766A66B}"/>
              </a:ext>
            </a:extLst>
          </p:cNvPr>
          <p:cNvSpPr txBox="1">
            <a:spLocks/>
          </p:cNvSpPr>
          <p:nvPr/>
        </p:nvSpPr>
        <p:spPr>
          <a:xfrm>
            <a:off x="7206964" y="1233461"/>
            <a:ext cx="2047501" cy="7315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t>Popularity</a:t>
            </a:r>
            <a:endParaRPr lang="en-US" dirty="0"/>
          </a:p>
        </p:txBody>
      </p:sp>
      <p:pic>
        <p:nvPicPr>
          <p:cNvPr id="7" name="Picture 6">
            <a:extLst>
              <a:ext uri="{FF2B5EF4-FFF2-40B4-BE49-F238E27FC236}">
                <a16:creationId xmlns:a16="http://schemas.microsoft.com/office/drawing/2014/main" id="{9814F1EE-E8B5-4840-BF91-B722BA3EC90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49570" y="3411676"/>
            <a:ext cx="4480560" cy="2161870"/>
          </a:xfrm>
          <a:prstGeom prst="rect">
            <a:avLst/>
          </a:prstGeom>
          <a:noFill/>
          <a:ln>
            <a:noFill/>
          </a:ln>
        </p:spPr>
      </p:pic>
      <p:sp>
        <p:nvSpPr>
          <p:cNvPr id="8" name="TextBox 7">
            <a:extLst>
              <a:ext uri="{FF2B5EF4-FFF2-40B4-BE49-F238E27FC236}">
                <a16:creationId xmlns:a16="http://schemas.microsoft.com/office/drawing/2014/main" id="{A82CB5FD-F0F5-4997-B69B-FF1657A3AFD7}"/>
              </a:ext>
            </a:extLst>
          </p:cNvPr>
          <p:cNvSpPr txBox="1"/>
          <p:nvPr/>
        </p:nvSpPr>
        <p:spPr>
          <a:xfrm>
            <a:off x="6449570" y="5573546"/>
            <a:ext cx="4346062" cy="307777"/>
          </a:xfrm>
          <a:prstGeom prst="rect">
            <a:avLst/>
          </a:prstGeom>
          <a:noFill/>
        </p:spPr>
        <p:txBody>
          <a:bodyPr wrap="none" rtlCol="0">
            <a:spAutoFit/>
          </a:bodyPr>
          <a:lstStyle/>
          <a:p>
            <a:r>
              <a:rPr lang="en-US" sz="700" dirty="0"/>
              <a:t>“A Study of Security Vulnerabilities on Docker Hub”, </a:t>
            </a:r>
          </a:p>
          <a:p>
            <a:r>
              <a:rPr lang="en-US" sz="700" dirty="0"/>
              <a:t>Proceedings of the Seventh ACM on Conference on Data and Application Security and Privacy, 2017</a:t>
            </a:r>
          </a:p>
        </p:txBody>
      </p:sp>
      <p:pic>
        <p:nvPicPr>
          <p:cNvPr id="10" name="Picture 9" descr="A close up of a logo&#10;&#10;Description automatically generated">
            <a:extLst>
              <a:ext uri="{FF2B5EF4-FFF2-40B4-BE49-F238E27FC236}">
                <a16:creationId xmlns:a16="http://schemas.microsoft.com/office/drawing/2014/main" id="{85DC942C-C76F-4335-BB27-09F328867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869" y="474656"/>
            <a:ext cx="2143125" cy="2143125"/>
          </a:xfrm>
          <a:prstGeom prst="rect">
            <a:avLst/>
          </a:prstGeom>
        </p:spPr>
      </p:pic>
      <p:sp>
        <p:nvSpPr>
          <p:cNvPr id="11" name="Text Placeholder 2">
            <a:extLst>
              <a:ext uri="{FF2B5EF4-FFF2-40B4-BE49-F238E27FC236}">
                <a16:creationId xmlns:a16="http://schemas.microsoft.com/office/drawing/2014/main" id="{B7B07FCC-5290-4599-9E75-CBB8038A6947}"/>
              </a:ext>
            </a:extLst>
          </p:cNvPr>
          <p:cNvSpPr txBox="1">
            <a:spLocks/>
          </p:cNvSpPr>
          <p:nvPr/>
        </p:nvSpPr>
        <p:spPr>
          <a:xfrm>
            <a:off x="4670869" y="2458384"/>
            <a:ext cx="2143125" cy="7315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t>Relevance</a:t>
            </a:r>
            <a:endParaRPr lang="en-US" dirty="0"/>
          </a:p>
        </p:txBody>
      </p:sp>
    </p:spTree>
    <p:extLst>
      <p:ext uri="{BB962C8B-B14F-4D97-AF65-F5344CB8AC3E}">
        <p14:creationId xmlns:p14="http://schemas.microsoft.com/office/powerpoint/2010/main" val="210842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773AA3C-8B9C-4D8D-9ACB-87CD259395F8}"/>
              </a:ext>
            </a:extLst>
          </p:cNvPr>
          <p:cNvSpPr txBox="1">
            <a:spLocks/>
          </p:cNvSpPr>
          <p:nvPr/>
        </p:nvSpPr>
        <p:spPr>
          <a:xfrm>
            <a:off x="5505087" y="2834640"/>
            <a:ext cx="5738728"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17220" lvl="1" indent="-342900">
              <a:buClrTx/>
              <a:buFont typeface="Wingdings" panose="05000000000000000000" pitchFamily="2" charset="2"/>
              <a:buChar char="§"/>
            </a:pPr>
            <a:r>
              <a:rPr lang="en-US" sz="2400" b="1" dirty="0">
                <a:solidFill>
                  <a:schemeClr val="tx1"/>
                </a:solidFill>
              </a:rPr>
              <a:t>98 manually-judged Debian vulns</a:t>
            </a:r>
          </a:p>
          <a:p>
            <a:pPr marL="617220" lvl="1" indent="-342900">
              <a:buClrTx/>
              <a:buFont typeface="Wingdings" panose="05000000000000000000" pitchFamily="2" charset="2"/>
              <a:buChar char="§"/>
            </a:pPr>
            <a:r>
              <a:rPr lang="en-US" sz="2400" b="1" dirty="0">
                <a:solidFill>
                  <a:schemeClr val="tx1"/>
                </a:solidFill>
              </a:rPr>
              <a:t>72 manually-judged Ubuntu vulns</a:t>
            </a:r>
          </a:p>
          <a:p>
            <a:pPr marL="617220" lvl="1" indent="-342900">
              <a:buClrTx/>
              <a:buFont typeface="Wingdings" panose="05000000000000000000" pitchFamily="2" charset="2"/>
              <a:buChar char="§"/>
            </a:pPr>
            <a:r>
              <a:rPr lang="en-US" sz="2400" b="1" dirty="0">
                <a:solidFill>
                  <a:schemeClr val="tx1"/>
                </a:solidFill>
              </a:rPr>
              <a:t>10 manually-judged Alpine vulns</a:t>
            </a:r>
          </a:p>
          <a:p>
            <a:pPr marL="617220" lvl="1" indent="-342900">
              <a:buClrTx/>
              <a:buFont typeface="Wingdings" panose="05000000000000000000" pitchFamily="2" charset="2"/>
              <a:buChar char="§"/>
            </a:pPr>
            <a:r>
              <a:rPr lang="en-US" sz="2400" b="1" dirty="0">
                <a:solidFill>
                  <a:schemeClr val="tx1"/>
                </a:solidFill>
              </a:rPr>
              <a:t>662 CentOS vulns</a:t>
            </a:r>
          </a:p>
          <a:p>
            <a:pPr marL="617220" lvl="1" indent="-342900">
              <a:buClrTx/>
              <a:buFont typeface="Wingdings" panose="05000000000000000000" pitchFamily="2" charset="2"/>
              <a:buChar char="§"/>
            </a:pPr>
            <a:r>
              <a:rPr lang="en-US" sz="2400" b="1" dirty="0">
                <a:solidFill>
                  <a:schemeClr val="tx1"/>
                </a:solidFill>
              </a:rPr>
              <a:t>211 Fedora vulns </a:t>
            </a:r>
          </a:p>
          <a:p>
            <a:pPr marL="560070" lvl="1" indent="-285750"/>
            <a:endParaRPr lang="en-US" dirty="0"/>
          </a:p>
        </p:txBody>
      </p:sp>
      <p:graphicFrame>
        <p:nvGraphicFramePr>
          <p:cNvPr id="11" name="Diagram 10">
            <a:extLst>
              <a:ext uri="{FF2B5EF4-FFF2-40B4-BE49-F238E27FC236}">
                <a16:creationId xmlns:a16="http://schemas.microsoft.com/office/drawing/2014/main" id="{702DF1F6-D664-4BD4-8929-D69506E21365}"/>
              </a:ext>
            </a:extLst>
          </p:cNvPr>
          <p:cNvGraphicFramePr/>
          <p:nvPr>
            <p:extLst>
              <p:ext uri="{D42A27DB-BD31-4B8C-83A1-F6EECF244321}">
                <p14:modId xmlns:p14="http://schemas.microsoft.com/office/powerpoint/2010/main" val="1257509275"/>
              </p:ext>
            </p:extLst>
          </p:nvPr>
        </p:nvGraphicFramePr>
        <p:xfrm>
          <a:off x="0" y="1362791"/>
          <a:ext cx="6741610" cy="450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a:extLst>
              <a:ext uri="{FF2B5EF4-FFF2-40B4-BE49-F238E27FC236}">
                <a16:creationId xmlns:a16="http://schemas.microsoft.com/office/drawing/2014/main" id="{7DF95EBA-C4E6-4A96-BF30-A2FE2BFC1230}"/>
              </a:ext>
            </a:extLst>
          </p:cNvPr>
          <p:cNvGrpSpPr/>
          <p:nvPr/>
        </p:nvGrpSpPr>
        <p:grpSpPr>
          <a:xfrm>
            <a:off x="2626434" y="729092"/>
            <a:ext cx="1264052" cy="1267398"/>
            <a:chOff x="2392429" y="722081"/>
            <a:chExt cx="1524000" cy="1524000"/>
          </a:xfrm>
        </p:grpSpPr>
        <p:sp>
          <p:nvSpPr>
            <p:cNvPr id="13" name="Oval 12">
              <a:extLst>
                <a:ext uri="{FF2B5EF4-FFF2-40B4-BE49-F238E27FC236}">
                  <a16:creationId xmlns:a16="http://schemas.microsoft.com/office/drawing/2014/main" id="{4C854AEF-7E80-4D96-82BD-FB66BA03275A}"/>
                </a:ext>
              </a:extLst>
            </p:cNvPr>
            <p:cNvSpPr/>
            <p:nvPr/>
          </p:nvSpPr>
          <p:spPr>
            <a:xfrm>
              <a:off x="2392429" y="722081"/>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E2232C23-74F2-4C28-9CA1-BB05069E85F1}"/>
                </a:ext>
              </a:extLst>
            </p:cNvPr>
            <p:cNvSpPr txBox="1"/>
            <p:nvPr/>
          </p:nvSpPr>
          <p:spPr>
            <a:xfrm>
              <a:off x="2615614" y="945266"/>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kern="1200" dirty="0"/>
                <a:t>CentOS:7.7.1908</a:t>
              </a:r>
              <a:endParaRPr lang="en-US" sz="1400" kern="1200" dirty="0"/>
            </a:p>
          </p:txBody>
        </p:sp>
      </p:grpSp>
      <p:grpSp>
        <p:nvGrpSpPr>
          <p:cNvPr id="16" name="Group 15">
            <a:extLst>
              <a:ext uri="{FF2B5EF4-FFF2-40B4-BE49-F238E27FC236}">
                <a16:creationId xmlns:a16="http://schemas.microsoft.com/office/drawing/2014/main" id="{E3A15E36-DD4C-4EE1-BF05-A0B238EF832E}"/>
              </a:ext>
            </a:extLst>
          </p:cNvPr>
          <p:cNvGrpSpPr/>
          <p:nvPr/>
        </p:nvGrpSpPr>
        <p:grpSpPr>
          <a:xfrm>
            <a:off x="1446652" y="1005713"/>
            <a:ext cx="1264052" cy="1267398"/>
            <a:chOff x="2392429" y="722081"/>
            <a:chExt cx="1524000" cy="1524000"/>
          </a:xfrm>
        </p:grpSpPr>
        <p:sp>
          <p:nvSpPr>
            <p:cNvPr id="17" name="Oval 16">
              <a:extLst>
                <a:ext uri="{FF2B5EF4-FFF2-40B4-BE49-F238E27FC236}">
                  <a16:creationId xmlns:a16="http://schemas.microsoft.com/office/drawing/2014/main" id="{E45DE419-7FFF-4325-95A3-7FDD84D15B7F}"/>
                </a:ext>
              </a:extLst>
            </p:cNvPr>
            <p:cNvSpPr/>
            <p:nvPr/>
          </p:nvSpPr>
          <p:spPr>
            <a:xfrm>
              <a:off x="2392429" y="722081"/>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4">
              <a:extLst>
                <a:ext uri="{FF2B5EF4-FFF2-40B4-BE49-F238E27FC236}">
                  <a16:creationId xmlns:a16="http://schemas.microsoft.com/office/drawing/2014/main" id="{64E3BD80-21C6-4A89-83B9-21FE7C2236E1}"/>
                </a:ext>
              </a:extLst>
            </p:cNvPr>
            <p:cNvSpPr txBox="1"/>
            <p:nvPr/>
          </p:nvSpPr>
          <p:spPr>
            <a:xfrm>
              <a:off x="2615614" y="945266"/>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dirty="0"/>
                <a:t>Fedora:29</a:t>
              </a:r>
              <a:endParaRPr lang="en-US" sz="1400" kern="1200" dirty="0"/>
            </a:p>
          </p:txBody>
        </p:sp>
      </p:grpSp>
    </p:spTree>
    <p:extLst>
      <p:ext uri="{BB962C8B-B14F-4D97-AF65-F5344CB8AC3E}">
        <p14:creationId xmlns:p14="http://schemas.microsoft.com/office/powerpoint/2010/main" val="342071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9F2A2C-233A-47CC-B403-6B179C3FD117}"/>
              </a:ext>
            </a:extLst>
          </p:cNvPr>
          <p:cNvSpPr>
            <a:spLocks noGrp="1"/>
          </p:cNvSpPr>
          <p:nvPr>
            <p:ph type="body" sz="quarter" idx="10"/>
          </p:nvPr>
        </p:nvSpPr>
        <p:spPr>
          <a:xfrm>
            <a:off x="618413" y="1423955"/>
            <a:ext cx="10960636" cy="4880592"/>
          </a:xfrm>
        </p:spPr>
        <p:txBody>
          <a:bodyPr/>
          <a:lstStyle/>
          <a:p>
            <a:r>
              <a:rPr lang="en-CA" dirty="0"/>
              <a:t>TP –</a:t>
            </a:r>
            <a:r>
              <a:rPr lang="en-US" dirty="0"/>
              <a:t>simple cases where vulnerability is clearly applicable</a:t>
            </a:r>
          </a:p>
          <a:p>
            <a:pPr lvl="1"/>
            <a:r>
              <a:rPr lang="en-US" sz="2000" dirty="0"/>
              <a:t>Recently-found</a:t>
            </a:r>
          </a:p>
          <a:p>
            <a:pPr lvl="1"/>
            <a:r>
              <a:rPr lang="en-US" sz="2000" dirty="0"/>
              <a:t>Triaged as unimportant</a:t>
            </a:r>
          </a:p>
          <a:p>
            <a:pPr lvl="1"/>
            <a:endParaRPr lang="en-CA" dirty="0"/>
          </a:p>
          <a:p>
            <a:r>
              <a:rPr lang="en-US" dirty="0"/>
              <a:t>FP – vulnerability is clearly not applicable</a:t>
            </a:r>
          </a:p>
          <a:p>
            <a:pPr lvl="1"/>
            <a:r>
              <a:rPr lang="en-US" sz="2000" dirty="0"/>
              <a:t>Backport Patches</a:t>
            </a:r>
          </a:p>
          <a:p>
            <a:pPr lvl="1"/>
            <a:endParaRPr lang="en-US" sz="2000" dirty="0"/>
          </a:p>
          <a:p>
            <a:pPr lvl="1"/>
            <a:endParaRPr lang="en-US" sz="2000" dirty="0"/>
          </a:p>
          <a:p>
            <a:pPr lvl="1"/>
            <a:r>
              <a:rPr lang="en-US" sz="2000" dirty="0"/>
              <a:t>Non-functional packages</a:t>
            </a:r>
          </a:p>
          <a:p>
            <a:pPr lvl="1"/>
            <a:r>
              <a:rPr lang="en-US" sz="2000" dirty="0"/>
              <a:t>Kernel vulns</a:t>
            </a:r>
          </a:p>
          <a:p>
            <a:pPr lvl="1"/>
            <a:r>
              <a:rPr lang="en-US" sz="2000" dirty="0"/>
              <a:t>Architecture mismatch</a:t>
            </a:r>
          </a:p>
          <a:p>
            <a:endParaRPr lang="en-US" dirty="0"/>
          </a:p>
          <a:p>
            <a:r>
              <a:rPr lang="en-US" dirty="0"/>
              <a:t>But what if there is something in the middle?</a:t>
            </a:r>
          </a:p>
        </p:txBody>
      </p:sp>
      <p:sp>
        <p:nvSpPr>
          <p:cNvPr id="3" name="Title 2">
            <a:extLst>
              <a:ext uri="{FF2B5EF4-FFF2-40B4-BE49-F238E27FC236}">
                <a16:creationId xmlns:a16="http://schemas.microsoft.com/office/drawing/2014/main" id="{5E71C2B0-B447-4E09-991A-A09516A48A17}"/>
              </a:ext>
            </a:extLst>
          </p:cNvPr>
          <p:cNvSpPr>
            <a:spLocks noGrp="1"/>
          </p:cNvSpPr>
          <p:nvPr>
            <p:ph type="title"/>
          </p:nvPr>
        </p:nvSpPr>
        <p:spPr/>
        <p:txBody>
          <a:bodyPr/>
          <a:lstStyle/>
          <a:p>
            <a:r>
              <a:rPr lang="en-CA" b="1" dirty="0">
                <a:solidFill>
                  <a:schemeClr val="tx1"/>
                </a:solidFill>
              </a:rPr>
              <a:t>Applicability Classes</a:t>
            </a:r>
            <a:endParaRPr lang="en-US" b="1" dirty="0">
              <a:solidFill>
                <a:schemeClr val="tx1"/>
              </a:solidFill>
            </a:endParaRPr>
          </a:p>
        </p:txBody>
      </p:sp>
      <p:sp>
        <p:nvSpPr>
          <p:cNvPr id="4" name="Rectangle 3">
            <a:extLst>
              <a:ext uri="{FF2B5EF4-FFF2-40B4-BE49-F238E27FC236}">
                <a16:creationId xmlns:a16="http://schemas.microsoft.com/office/drawing/2014/main" id="{EF3074D2-E425-441F-BACA-D12F26CDA577}"/>
              </a:ext>
            </a:extLst>
          </p:cNvPr>
          <p:cNvSpPr/>
          <p:nvPr/>
        </p:nvSpPr>
        <p:spPr>
          <a:xfrm>
            <a:off x="9606382" y="3244333"/>
            <a:ext cx="1967205"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3">
                  <a:extLst>
                    <a:ext uri="{A12FA001-AC4F-418D-AE19-62706E023703}">
                      <ahyp:hlinkClr xmlns:ahyp="http://schemas.microsoft.com/office/drawing/2018/hyperlinkcolor" val="tx"/>
                    </a:ext>
                  </a:extLst>
                </a:hlinkClick>
              </a:rPr>
              <a:t>CVE-2018-20679</a:t>
            </a:r>
            <a:endParaRPr lang="en-US" dirty="0">
              <a:solidFill>
                <a:schemeClr val="dk1"/>
              </a:solidFill>
            </a:endParaRPr>
          </a:p>
        </p:txBody>
      </p:sp>
      <p:sp>
        <p:nvSpPr>
          <p:cNvPr id="5" name="Rectangle 4">
            <a:extLst>
              <a:ext uri="{FF2B5EF4-FFF2-40B4-BE49-F238E27FC236}">
                <a16:creationId xmlns:a16="http://schemas.microsoft.com/office/drawing/2014/main" id="{301B5FB8-EA05-4015-8AF4-05AF7A48B972}"/>
              </a:ext>
            </a:extLst>
          </p:cNvPr>
          <p:cNvSpPr/>
          <p:nvPr/>
        </p:nvSpPr>
        <p:spPr>
          <a:xfrm>
            <a:off x="9606381" y="4745759"/>
            <a:ext cx="1967205"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4">
                  <a:extLst>
                    <a:ext uri="{A12FA001-AC4F-418D-AE19-62706E023703}">
                      <ahyp:hlinkClr xmlns:ahyp="http://schemas.microsoft.com/office/drawing/2018/hyperlinkcolor" val="tx"/>
                    </a:ext>
                  </a:extLst>
                </a:hlinkClick>
              </a:rPr>
              <a:t>CVE-2020-10751</a:t>
            </a:r>
            <a:endParaRPr lang="en-US" dirty="0">
              <a:solidFill>
                <a:schemeClr val="dk1"/>
              </a:solidFill>
            </a:endParaRPr>
          </a:p>
        </p:txBody>
      </p:sp>
      <p:sp>
        <p:nvSpPr>
          <p:cNvPr id="8" name="TextBox 7">
            <a:extLst>
              <a:ext uri="{FF2B5EF4-FFF2-40B4-BE49-F238E27FC236}">
                <a16:creationId xmlns:a16="http://schemas.microsoft.com/office/drawing/2014/main" id="{CAF41C1C-8238-493E-A17E-5F0FAAF18FA4}"/>
              </a:ext>
            </a:extLst>
          </p:cNvPr>
          <p:cNvSpPr txBox="1"/>
          <p:nvPr/>
        </p:nvSpPr>
        <p:spPr>
          <a:xfrm>
            <a:off x="8795197" y="4376427"/>
            <a:ext cx="2778390"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CA" dirty="0"/>
              <a:t>Libc-utils, </a:t>
            </a:r>
            <a:r>
              <a:rPr lang="en-US" dirty="0"/>
              <a:t>libselinux.so.1 </a:t>
            </a:r>
          </a:p>
        </p:txBody>
      </p:sp>
      <p:pic>
        <p:nvPicPr>
          <p:cNvPr id="7" name="Picture 6" descr="A screenshot of a cell phone&#10;&#10;Description automatically generated">
            <a:extLst>
              <a:ext uri="{FF2B5EF4-FFF2-40B4-BE49-F238E27FC236}">
                <a16:creationId xmlns:a16="http://schemas.microsoft.com/office/drawing/2014/main" id="{7E0F469B-CFDE-49A0-811A-E7F88CCF68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510" y="3233328"/>
            <a:ext cx="2080440" cy="1143099"/>
          </a:xfrm>
          <a:prstGeom prst="rect">
            <a:avLst/>
          </a:prstGeom>
          <a:ln w="19050">
            <a:solidFill>
              <a:schemeClr val="accent1"/>
            </a:solidFill>
          </a:ln>
        </p:spPr>
      </p:pic>
    </p:spTree>
    <p:extLst>
      <p:ext uri="{BB962C8B-B14F-4D97-AF65-F5344CB8AC3E}">
        <p14:creationId xmlns:p14="http://schemas.microsoft.com/office/powerpoint/2010/main" val="89668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berry-corporate">
  <a:themeElements>
    <a:clrScheme name="BlackBerry Enterprise">
      <a:dk1>
        <a:sysClr val="windowText" lastClr="000000"/>
      </a:dk1>
      <a:lt1>
        <a:sysClr val="window" lastClr="FFFFFF"/>
      </a:lt1>
      <a:dk2>
        <a:srgbClr val="000000"/>
      </a:dk2>
      <a:lt2>
        <a:srgbClr val="F8F8F8"/>
      </a:lt2>
      <a:accent1>
        <a:srgbClr val="00BFFF"/>
      </a:accent1>
      <a:accent2>
        <a:srgbClr val="0077ED"/>
      </a:accent2>
      <a:accent3>
        <a:srgbClr val="0047DB"/>
      </a:accent3>
      <a:accent4>
        <a:srgbClr val="2B23CC"/>
      </a:accent4>
      <a:accent5>
        <a:srgbClr val="212359"/>
      </a:accent5>
      <a:accent6>
        <a:srgbClr val="0048DB"/>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E512CFC-587C-3F48-B7DA-E28DA704FB8B}" vid="{DAAA5150-9D92-BC4F-B15F-BE8802712D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E0EF544C51324380F13FCB3032557D" ma:contentTypeVersion="10" ma:contentTypeDescription="Create a new document." ma:contentTypeScope="" ma:versionID="2c3915e08cf6ceab1fc862a6cb29fd8a">
  <xsd:schema xmlns:xsd="http://www.w3.org/2001/XMLSchema" xmlns:xs="http://www.w3.org/2001/XMLSchema" xmlns:p="http://schemas.microsoft.com/office/2006/metadata/properties" xmlns:ns2="594551c3-6991-4b62-afec-2a2323d1de4f" xmlns:ns3="24e043dd-ca61-4bd1-b735-75a7b5fc63bd" targetNamespace="http://schemas.microsoft.com/office/2006/metadata/properties" ma:root="true" ma:fieldsID="979ea00c2604e8163ee931fdd6325eee" ns2:_="" ns3:_="">
    <xsd:import namespace="594551c3-6991-4b62-afec-2a2323d1de4f"/>
    <xsd:import namespace="24e043dd-ca61-4bd1-b735-75a7b5fc63b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4551c3-6991-4b62-afec-2a2323d1de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e043dd-ca61-4bd1-b735-75a7b5fc63b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223EF8-29F6-44A6-806D-08A6D38420BC}">
  <ds:schemaRefs>
    <ds:schemaRef ds:uri="http://schemas.microsoft.com/office/2006/documentManagement/types"/>
    <ds:schemaRef ds:uri="http://schemas.microsoft.com/office/2006/metadata/properties"/>
    <ds:schemaRef ds:uri="http://purl.org/dc/elements/1.1/"/>
    <ds:schemaRef ds:uri="594551c3-6991-4b62-afec-2a2323d1de4f"/>
    <ds:schemaRef ds:uri="http://schemas.openxmlformats.org/package/2006/metadata/core-properties"/>
    <ds:schemaRef ds:uri="http://purl.org/dc/terms/"/>
    <ds:schemaRef ds:uri="http://schemas.microsoft.com/office/infopath/2007/PartnerControls"/>
    <ds:schemaRef ds:uri="24e043dd-ca61-4bd1-b735-75a7b5fc63bd"/>
    <ds:schemaRef ds:uri="http://www.w3.org/XML/1998/namespace"/>
    <ds:schemaRef ds:uri="http://purl.org/dc/dcmitype/"/>
  </ds:schemaRefs>
</ds:datastoreItem>
</file>

<file path=customXml/itemProps2.xml><?xml version="1.0" encoding="utf-8"?>
<ds:datastoreItem xmlns:ds="http://schemas.openxmlformats.org/officeDocument/2006/customXml" ds:itemID="{264FEE19-16F9-42A1-B899-2CE8F4A12D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4551c3-6991-4b62-afec-2a2323d1de4f"/>
    <ds:schemaRef ds:uri="24e043dd-ca61-4bd1-b735-75a7b5fc63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7B9F52-19CF-4125-BA3F-5B560641A7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BlackBerry Presentation Template2019a (5)</Template>
  <TotalTime>3048</TotalTime>
  <Words>1547</Words>
  <Application>Microsoft Office PowerPoint</Application>
  <PresentationFormat>Widescreen</PresentationFormat>
  <Paragraphs>335</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Helvetica Neue Light</vt:lpstr>
      <vt:lpstr>Times New Roman</vt:lpstr>
      <vt:lpstr>Wingdings</vt:lpstr>
      <vt:lpstr>blackberry-corporate</vt:lpstr>
      <vt:lpstr>UBCIS</vt:lpstr>
      <vt:lpstr>Importance of Image Scanning</vt:lpstr>
      <vt:lpstr>Scope</vt:lpstr>
      <vt:lpstr>Scanner Results on debian:10.2</vt:lpstr>
      <vt:lpstr>PowerPoint Presentation</vt:lpstr>
      <vt:lpstr>PowerPoint Presentation</vt:lpstr>
      <vt:lpstr>PowerPoint Presentation</vt:lpstr>
      <vt:lpstr>PowerPoint Presentation</vt:lpstr>
      <vt:lpstr>Applicability Classes</vt:lpstr>
      <vt:lpstr>Applicability Classes</vt:lpstr>
      <vt:lpstr>Applicability Classes</vt:lpstr>
      <vt:lpstr>PowerPoint Presentation</vt:lpstr>
      <vt:lpstr>PowerPoint Presentation</vt:lpstr>
      <vt:lpstr>UBCIS – Ultimate Benchmark for Container Image Scanners</vt:lpstr>
      <vt:lpstr>Practical Recommendations</vt:lpstr>
      <vt:lpstr>Before Choosing Scanner</vt:lpstr>
      <vt:lpstr>Before Choosing Scanner</vt:lpstr>
      <vt:lpstr>Before Choosing Scanner</vt:lpstr>
      <vt:lpstr>Before Choosing Scanner</vt:lpstr>
      <vt:lpstr>Before Choosing Scanner</vt:lpstr>
      <vt:lpstr>After Choosing Scanner</vt:lpstr>
      <vt:lpstr>A word on registry-embedded scanning</vt:lpstr>
      <vt:lpstr>Open Source</vt:lpstr>
      <vt:lpstr>Thank you for listening</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Cormier</dc:creator>
  <cp:lastModifiedBy>Shay Berkovich</cp:lastModifiedBy>
  <cp:revision>161</cp:revision>
  <cp:lastPrinted>2017-03-06T17:03:14Z</cp:lastPrinted>
  <dcterms:created xsi:type="dcterms:W3CDTF">2020-02-19T18:20:32Z</dcterms:created>
  <dcterms:modified xsi:type="dcterms:W3CDTF">2020-07-24T00:33:52Z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0x01010002E0EF544C51324380F13FCB3032557D</vt:lpwstr>
  </property>
</Properties>
</file>