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5"/>
    <p:sldMasterId id="2147483743" r:id="rId6"/>
  </p:sldMasterIdLst>
  <p:notesMasterIdLst>
    <p:notesMasterId r:id="rId11"/>
  </p:notesMasterIdLst>
  <p:handoutMasterIdLst>
    <p:handoutMasterId r:id="rId12"/>
  </p:handoutMasterIdLst>
  <p:sldIdLst>
    <p:sldId id="275" r:id="rId7"/>
    <p:sldId id="354" r:id="rId8"/>
    <p:sldId id="355" r:id="rId9"/>
    <p:sldId id="356" r:id="rId10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4461D-9492-4A87-AEFD-7BEB481280E5}">
          <p14:sldIdLst>
            <p14:sldId id="275"/>
            <p14:sldId id="354"/>
            <p14:sldId id="355"/>
            <p14:sldId id="3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900CC"/>
    <a:srgbClr val="33CCCC"/>
    <a:srgbClr val="FF00FF"/>
    <a:srgbClr val="6600CC"/>
    <a:srgbClr val="37165A"/>
    <a:srgbClr val="0082B0"/>
    <a:srgbClr val="E2A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6" autoAdjust="0"/>
    <p:restoredTop sz="78330" autoAdjust="0"/>
  </p:normalViewPr>
  <p:slideViewPr>
    <p:cSldViewPr snapToGrid="0" snapToObjects="1">
      <p:cViewPr>
        <p:scale>
          <a:sx n="100" d="100"/>
          <a:sy n="100" d="100"/>
        </p:scale>
        <p:origin x="-1500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31DD858F-A8E5-431E-B753-EABA36322C5B}" type="datetime1">
              <a:rPr lang="en-US"/>
              <a:pPr>
                <a:defRPr/>
              </a:pPr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BF81A62-3B42-4F90-8DB5-BD71F1603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7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1C9DE60D-7731-403F-AFD7-7A51E959D30B}" type="datetime1">
              <a:rPr lang="en-US"/>
              <a:pPr>
                <a:defRPr/>
              </a:pPr>
              <a:t>7/12/2016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FFEDD9F-E997-4121-BBCC-C67EC4EF1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Nvs5pqf-DMA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71749" y="4014717"/>
            <a:ext cx="1583142" cy="1262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3964" y="4424732"/>
            <a:ext cx="4170050" cy="441854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000" b="0" i="0" baseline="0">
                <a:solidFill>
                  <a:schemeClr val="bg2"/>
                </a:solidFill>
                <a:latin typeface="Helvetica Light"/>
                <a:cs typeface="Helvetica Ligh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8960" y="2286011"/>
            <a:ext cx="4565177" cy="180832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Wireless Edge Security Program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84" y="1194393"/>
            <a:ext cx="3459154" cy="452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324463" y="2"/>
            <a:ext cx="1656744" cy="1596788"/>
            <a:chOff x="363123" y="0"/>
            <a:chExt cx="1779575" cy="1719618"/>
          </a:xfrm>
        </p:grpSpPr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23" y="0"/>
              <a:ext cx="1779575" cy="17196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23" y="91403"/>
              <a:ext cx="903775" cy="8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8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84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74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924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6240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868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89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6959"/>
            <a:ext cx="2259012" cy="5281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216959"/>
            <a:ext cx="6624638" cy="5281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26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925" y="698500"/>
            <a:ext cx="9036050" cy="479954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798279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980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8" y="284169"/>
            <a:ext cx="8229600" cy="60137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02608" y="10349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lvl4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</a:rPr>
              <a:t>Click to Edit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subtitle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2nd</a:t>
            </a: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3rd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53641" y="5422070"/>
            <a:ext cx="764273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‹#›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18364" y="5456193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b="1" dirty="0" smtClean="0">
                <a:solidFill>
                  <a:schemeClr val="bg1">
                    <a:lumMod val="65000"/>
                  </a:schemeClr>
                </a:solidFill>
              </a:rPr>
              <a:t>TELUS Confidential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218366" y="830239"/>
            <a:ext cx="6414447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91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33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7" y="1244866"/>
            <a:ext cx="5730875" cy="63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jpeg;base64,/9j/4AAQSkZJRgABAQAAAQABAAD/2wCEAAkGBhMSEBQUExQWFRUVGRcYFxgXFRcXGhoYHBgXFxUYGBYYHSYeFxojHBcVHy8gIycpLCwsFx4xNTAqNSYrLCkBCQoKDgwOGg8PGikcHxwpKSwpKSksLCkpKSkpKSkpKSkpKSkpLCkpKSwpKSwpLCwpKSwpKSksLCksKSkpLCwsLP/AABEIAMIBAwMBIgACEQEDEQH/xAAcAAABBQEBAQAAAAAAAAAAAAAEAAIDBQYBBwj/xAA9EAABAwIEAwUGBAYCAgMBAAABAAIRAyEEEjFBBVFhBiJxgZETMqGxwfAHI0LRFFJicuHxFoIVMySisgj/xAAZAQADAQEBAAAAAAAAAAAAAAABAgMABAX/xAAiEQEBAAIDAQEBAAMBAQAAAAAAAQIREiExA0ETMlFxIgT/2gAMAwEAAhEDEQA/APO8Thoc10aoN9LM9zLC5iforB9TMwD79UOxsvPMA9b7fJRxu1LEBaSQ3NmIt9k7ImhhoFgZ8f8AFkP7IsIHdL7E26gn0VmzD5814cCBrtv5JpA2jJ7xF7DmfOVXvbnfA+45qxqsdmJBOiq3YsFxMQbzslMLiBaOqc1wcDI57R0QLsSQNr9Zv4fRRsrERBJHKPI+S02A3EMywRpv5bKA4mTB11RPD8HnknN4yAP8puJpND4LZttyRY1lcF2XUkT5KelQBMnbqgcPEBwBkE3Hy6qeviC4EzFrQb9fBCCMDW5hIBcb35D5KHDtmoBE3JI2jQT0UOEOSQ095wvvA5ndPdSLD3XyTcmIk30Oq11a3hja8uInQn52KObVyh2Z2gG+gk/uqtoaCLQS640jwVpWpdwi1wZJ3lJdSj3TKdcQQDvrPqli64Aag8NgntEFggXknZD1caJhwdvafkm3sJ0NpOc52g1gXies6BT1KcBgghrmyRzIkCem6rsLxINiA4xPLdTjiIObO87RItvpHkqSksdw1BrspOYmwNrCL76yAFPUrZXXu2AL6D71UVPFQ05S0gXjMBoAFXMxpJgtJbyB+vkiC4w1NrSHEEmCO7Bubjw8VDxFhyOtBDhbXoQuYfjFJshzTIAi08lw8QbUEnSS46gDp1S3wY7TpwzvclDW4qA38sa/fqlicfmECw+aEYzuybBp9SlgiKWNLgGgdOZUTaAHvGL8vmpX1gRmBLSNAOaGpYstv719+fOd0v8Aw2+h9R5pggRJFpiwOsBVLq5zQABFvRSV6uclzj3uWw8EI2+qbHEuVTnFO5lOo1nkFrYI1MgT6lR0qEqV7QPqtWStxLo98DpASQJrDkUkeIco0dc5WwLp2GfBm1x8NUI2pnaCTHd9TyUuGebOMQJGt+S2JqlqsGeSNAV2g7vazOo8T9EQ83OYAyCPCYuIQ2Hp5n+Fp6JoVLjGODZbtOmscxz8lWHhzze17zofRWuMq5G2MbevUqsq48xBPob+KW+miOpw0tFnn/O0Qo6GCcXAuJG26Pp03mOXPePBGDDgc+f+kWQ08Tl2EAGNhMWlCvzFwLnS6bnaOQ6IyvRkgxM73UDXmSDaBe3iB4oRv1TQ4E6xJ03UzsIS0uBiIsPu6KpuvsAiS8WE335eI5rXrsZAzGBpaGi8xP8AlE1KIN5uoywTI81I2NFOd9jl6WFI5dVJia3dACf/AA7hEiB4jbZQ1DoR8vkly7psfFm9ndE7gBZ+thgXE9YRVXHOJANWSdTAMdJhNZiGtdzvMk79I1RaREMDrbROqUC+YabakXi2nVEHHNJJc9onYBKnimwRmkHYfCUJaOSpr4Ajr5X5yn0aUNmYvF4i/RG4nEZu60WFran7MIeqyQWuNx035Ksqeja7GNJuC7672C4ajjawA0i3wXGYYtN7ffxXHV3HutsLyenjstOwp8tgDXn+w81LWECI0UdIhokTOxGnlOpURdmMuM+JRZDWIJ6BNq4kaD5LlerKGIWkJamdVm2ydRsZiUMHFclNoNjqmOA91BvqSZXGMJMBFYTAuqODGtJcTaNPM8lpJG3aFCS0rOwdcgHPSH/Y/skiCtoYoMcBsrGk8ZTeRJNviqR2HcdeiucI7ulttPp/pJ4pO0tEd86Xjf7lWFGhALrQS4+X7oTBsIcCeUjxVjiagbT94Ax/tP8AgX1VcSGZliI3PyUWGwAF+h+F/wBkQ+mKpmDlFhG559QpqVFxkNDiANBA+yo8u1Jj06140c2eRHXku08SIg+v7pgBz5YNtjlJHmEVUwI1IgnrqU+y6D1nS0x5QCb7RCFe4w7NYiNWwTub7WU1Wif0u6AB26qeIYh8kGYs25vZaNUppy4CIB/qAPREUmRM6gifDT5qqp20Xa9SQSLFt/P9kQXGQERoEM7HMpkzJPLl1VOeI1P5ioHOJMk33QmDZZ7Xh48XQHOhrdAADJ3mEFUxwJOp5WgdUBlXQEeMCZ0cca6AGhogzzKgxVcvNzdRQlBCMxa5WnCApmOj3ifAIYk80g0raDaypY+JgRaFA6qSExlMlsqQYa0lDjDbphqg6k+q46qdhqpXYaPFcDO/zgfujoKh9o6E3Mb9UScu5hMDmrMjLbKGoiK1QTZDPCxaYuLq7CJShaPslwqo5xqiA1og3jVUFF8HQHxE/Bb/AIXxXJSDCAI94ARfeyTK2To+M2tTTJuCyLax+ySrv/M0+noUknLI+oytSlBMA308U2nUBqgXg6jTbRQ0nlsgmY6j480/D1Q6o2MupPVPptrnDEhw3AafpBUtHCNOd57wiIgHTSB+yHpVYJHOBPQXKL9u2Q0DeJE23PzWvjT07DAy1oAywDyMRvyTqTO8QJudkTWpxAa6xjf75qdjQ0ERBixUFArMMG7CZunVsNqXEm1hMR4qKjxBsEm0Tl3zbShcZimuLc1xyO5+ipIWncQDTRJa2IB0BuLd5Z/GhsNdfW+/gVoqePdlyTAIiJtG/gqLiFFzIY4yzVpt9yqEVNapf6KHVPc6SUs4TEqNwTmhccUg5EDz0UnsoCjbXjQLr65KA9HALmdR5ikUQ2kBClhoF7lDQntai2xVLGBoiCnfxpMADTqoadCVKKcPjYIGh5xBMkgT5qB8/BXHCuBVcVVFKgwvcTYAaDmToB1XpA//AJ+qmkCMTT9pF2ljsvgHgz5wtpnjjaJOy46y3/GPwm4hQB/Izj+am7OPHn6hY/HcHqUw4vYWwWjvAgkmfXRbQANfBRVFM4wFAUApq6uwrbgPZ6piHjuuyC7nQdOQ5krBJtZdlez7ifbPaIAJYDvbXwU+KLnvsLc5i/8ApaNvdGUAtgBsRo3kB4bqGphmxJjNeGllm32mxOij3b2v1J0BoNLWgBht1CSKD27VKR/6eoXE/Erz5veiwsn0XZKki3ko8Lun4tt5BkEWMpyL/wBqHMmP0mL8tkXh6hIkAXESfj42Vdw2sCwTefnyVjh6vfDABa5SZ+KYjqOIj3trBMxtbu5ZAJ1k7b9eiPwPBCWl9VxbMkNA73MHk1SP4JQe0w9zXnRx73gHdPBCfHLQ36RnMXVE90RaAPDSENBMc4/0jsbwwsIa8xtbedwmOwkNgA5tBcfYQk1BdpAluvw8VDXyuaW1Gy3QXghxnvAc0ScC1rBnc4n+4j0CGeKYDom25P03TbKylRhaSORhclS4t+Z7jzKhKdJ1KEoSlZiXQlC61EHQ1Ssp2SLeSdS0NkRNNO6nZTFo5KKL+COwTRYjkfVYTqTwBNp85V52Z7KuxT2ZXtlznB0kDLEXJNoIPwVCKJhWvCK8E04967f7uXmlvRnvvZvhWB4c0M9pTD3CXOJb3ojflPNFY/8AEfB0pGdzz/Q0kepgLy7stXbD6TmA5rmTqOUdFzG4YlxygAXNrgDzU/6zlqjwuttRjfxdqguFOlTNyWuLnWbsCB+rndeZ9tO0lTFH2teC4kAQMoETYDz1KPxLCXExbeAAB4bBUvHMHnFJjSHFzjtZttzva5i3ijMrR1pneHYA16wYDE6mCYG9gtNW/DwuE0qsEXIqwLf3N08IVlg6DabW06TA2Yl1szo1JfrGphW+FqDMG6iQPDZa5FmO1Xwv8Omspte5wLtSXNLhP9LDAj+p0zyRdbipoQG1C68EBrbW1bCt+I8ULc/uw0QAPC0rA4/HgljWODnAuzHx0v6o4W2mykkaZ/aovGUt/wCzomegVTi62dxMieQF/JUlXEBvUxE8jvCZhMQTUaJPWOUXVMvE5NVe4Z4DAMoNtxfndJOnw+CSns7z+jUgzfyTi/XkoiVLTEhOmucJWDKLQRJLrDxK0vCaQH5rh3joenNZvCvzgU2i5LQdLXifqtdWOUQNAEcZ+jfNJTWkk62HrqdVz+IyoaniL+M6/T4Jj6kmVQmk/EXh7J1LJNtSNx6KppY6mAXNGmpJ05a6qwZUkO8D8islisO5123N9AdhOm1pKjn6pj4l4hxd7jb3dpFyhnYufej5HT0UFPDOPiVddmuG4f2jn4t0U2CQ2/eMxtr4JdQ3bOZUxaXjj8LV9q+kz2JGXK20OgxIA0kajos0GpoTKaPnRNSAUjhZYDYXQF0JBFkrQIRBMDyQrCpHXIRF1oU2HqZXDZRtCIaBItN1qMGM/UD5LuGbcHl9FZ8N7NYnEu/Jo1KmxLWkgHq73R6rccF/BPEug16jKI3A/Md6CGj1KOmVPD2VM7cgDnH3Rlc4meQa7/C0lHsLjqtyWUp2MA+YaCfivR+CcBo4WmGUxf8AU8gZnnmT9NArFrBsknzntG538eT438K8VEirTqH+VxePRzpA9Fl8X2brUHRWpPpxMOIGUzazxY+q+g8iRYCIIBG4Nx6I2QvKvnerTioCHC229hb6KXCkte2f5gfFex8V7B4GvJfQa1x/VTmm7/62PmFiu0HYF2GYalJ5rUmmSHD8ymP5gRZ7RvYEdUlwtPMox3HnktqAQAQT1Ou6wFF7Wzc+S12Ox2YkTY2Pn1WS9iNCEcOo2UcrV5sLI3s+yXVCdmGPEqHD4AE94kAckRh6jWB4aDDu7rt9Sns2nOqmqObNn+sm++3NJDNcQIDfgupeENuoanZOps5pjW5056X8lzDdmi63tWejj9Ff0a+rc+Y2if3RYAOjYJ5DXx/dJ/6vhtRTcO4EaNQH2oPMZdY5GbeKujihBGp6SVLg+HOcTmYW9TPqi/yxDGvEyNo+PNVwmWuyZa30pA48iNdZ6JZCdFeVmkmzmnzlDHh/ev6j7hPomwVFpvNrH0Rzcc1lUsloa2GZsoMtgNmRuBIPmocTTIGk/BAuDbSAM0wNPiofW3a3znQj/wAezN+WAW6gcwPe18kzEYZgp1RABcxwAI0IuInw1C6wFgltS8nSRFksBTILgSHktIaDYzbvD73Ut2n0zfCKrcxzNDoa4hp0LrQicRwE1CHtDGNcAcs2neIlSYvhApHMJ96YNtdYWiweGHs2gjMYne0qloXtmOH9ja+Irso0AKjn3H6QI97MT7oHMrX8P/BTEtq5MU3Kw5SKtN4cyA8e0a7dpLCYMWIU3AeIHCYj2rNwWkTqDy62Wo4j+IdR1Bvs5DyS0zq0bP6g9OSfHLHXadl308V41w00cVWpFhplr3AMJzZRPdGb9ViL7oKpTy+a3WP4YcTUdXrEOduSYMaCwOyqMT2WJPccB0N/jul/pB4VnHnSBECPFS0m2lWFfszWBtlcL3B+igPC6zRem6/K/wAk0ygarlCCTOi0HB+Hiq5gjui7vAaCepsqGnhHDUEc5BC3HBaPs6Qn3jc8+g9PmhlejYzt63+HGJH8M+mAGhj7ACAAWjbxBWszLzf8NeId6u0nUMd6Eg/MLfuxbQ0kmALknQKmOO4nnexEBDYjiNKm4B1RjXHQFwBPkstxbtO6oS2mYZzGp89gs+7EMMgtE/HxN1SYf7TuT0wYkHR4PgV1pXk1Wqae7yJtlMlg55h8ldcC7cPpkNrHOx2jtXDrYXHTVbQt3iq4aLlV1THgnmNxzGhB52QmLq+1Ac05mnQjdQYXCHdLbq6Z4b28oHCYutRYAGTmYf6HCW+Y08lnsCd9Z1lb78Z8OPbUX7lpaf8AqZH/AOl57SIjWEuWM2pMqm/iRNxadOfiuVOINNhSEc9Pkm4YiYYCTzIv/hWtPgBe0vJLbbfVLuQ0+dy7Voxbf5XDzKSbWwNUOIXVuTfzr3PD/hxgm5Q8OeeZdlE+DVo+GcAw9ERTpNBG5En1Khr4kEWPIhEjF6Fd3Cfjk5Uc7Dz08goH4C+jT4tH7JU8ZGpU1TiTGtzOMBCzQbCP4BSeIfRpOB5saPiBKq8R2HwUQGvaR/LUd8Q6QncX7V91pp92SRca2UVDtATqGnrooX6YS6o3KxU8a7GNpsz0axEatqDMD4FsELP1uzGa/wCXm21Pxiy2+J4uyo00mMOd2lxHqqZ9Coz3mlvUi3qub7W73j3G55TuMXi+F1aR/MpiBu0iPI/upMJiGZbN71hBBkg8iLABaTHP/iKTqdISQQbj3styqChjaLHd97hGoLRr4iEmONvbpw+vKdq/iFGHaAg8zf4p2BxriYjKOiKx76L7sMjpJj6oTBkF9t+XRPqn3E3snknMABtlk25SlSwRvDhAvckH03RjuGPILg12mmaRzEAKEUKgAzzkbfLBieZIBJhc+Uqk0dQ4RUqgljJDTBcSGidokiT0QdWQYO2o0VhhcUJDQ9wdcgublg9Qdjz6JjKhfVzPlvVogGBqSdFmV7Q4yYJjWJ+PJdzO10VmeNUxFNsNkxc6zqTz3R9CrSgEBhaDDnNY3NNo3tHILasHcU9OgYBJb/aDccsw2nbwTMQ+DdGPrtebWF/sHkgMU4c0+BbV72IxeXGNE++17fhmHyWo7T8fhwpNdECXDmToF5pwbiPs8Zh3E2FRoPgbH5q1xuPOdxc65e6RGhB01ifIrs+eWohnO1q3GXvebxY28rAddPkk+sATNzuAbDYAmLneI8lUmsS4m4H6oILjyBJu2OpnkApH4qQJEAfpGvmdvAeZT7T0sqGPtlJmNNW/9dbH7gKvxdUF+voI/wAC3gLFMfXhstvEgR8fL0HVCcQrS1u7tbD5HT4boWjG57CcYbnNKoYBBLTI1HvD6hWvFu0ty2k2Y3XmVKoe49pM2JvuNba+q9G/hPy5AEEAz4hBnkX4j8RNSowHUZnesD6LGMK0/bxkYoz/ACj02hZqYS5emaDslQbJJ1m3ktizDgvc3ZzbfP6LG9nTlg7StdnIqNJIgi0H4Lmy9ej8v8Ar6LCbtEpKSAks2m54Xic9Cm7+kIpuIgLOdk8TOCZB92W+hVwH2XrX14uhrMTFyVWVKrq74/SEsbUtl5ovhzAxknb5pPTeA+0BZSDBq4X/AGVG17nmZt0WndwtuIdL2z1k2Chx2Hw7BlYCT0O64vp8M7lcoFAcKrBtVt/dk9dFeOxj6pyCwOvgsxTDaNWXuPeBi2l91q+GY2jTbndUaJ0vKr8dY46oeBuMMp4RjXMYM4kmDGx8uSwHadrKrhVbIzXeBt/NC1ParijagGVwM5tL8gsXQ4pRLC12ao5n6GuhsmwL3jlyHqEt7tkV+foT+GDTLXkTpMfTRE0KgYcxcJmBbU/e6YKRIsRbewQrC3UnMeht6/soYcr66staWFf2ocYdrsDMJorVw2e8APAfWUF/5F+YiY/ttPnqh83evc63M+KvpLS4bxl7fe066f5Tzx2feDT6IDBUGPljwTBJZA5iT4aK5p0wG5QxrQBqCR5nYlQy+nG6sUxw2r2VsMTLqInnJ/dE0zgyb0QZge84eVrFHcLwrTUDGtYQ439sxpb1jQjpfWF3HfwxOahQcwNPvOJbLtx7OSBHOdUs+kvWj8NfoGpDZyjK0aAbDZV+MxCIrVrnX4qoxjpmFoAKviu+2NnCFdYDiRdUeCbySLwTPvXAzG+whVPCqAdVAyZiSdYi2t5EK6xvAH0vz2xlIDouLO1H+FaBlILB0vp69YGgHh5lODfvrshadfcRBA5eWmnht4qwokQYE9dfn/tUQoepXyGJmfA+ATX1swM8vj1UbaTqjsokyr2hwdjRBdfQ20JsL+KIeKfBYrLIglxPr57ra9me0eVhZiGdwaOm46Fs3HVZ7htNswyHGDLuVzvysLdUfiaAA7ovuY1G603Gqu/EvBuxtVj8OGFjGkAHuuN5JvqLLzwcKeyoG1GlpB0IhekYajJuTlGh0HgfVX2G4fSqNh7A7q6/pyWy7GXTzDhFENeRzHyV1J7p5WWif2QpZ5a0N6hxUNXs/wC0cKOHDnv1toOpPJRuF27/AJ/fDhMb7GXxdVzXuGkFJafG9hMYajicO8nmII05ykl41rnN+hOwmJIbiKLvea7N6jZaljrLz/gOILMa5psXNt1ANvmtqa8BehMt4yvLynadhzPVtQo5/wC0Kq4W0GSdOaXE+LuNNwpiGi080LZjN0o/G8Tn8ul5lBmiGdXHkq2hx/IA0MBPQov/AJIykB3C6q73W/Uxsp/1wy8rAsTgi6qXVbNbFj6qm4v2hbdjIjon8Zw+JxBL3uABM5RIA6Khp8NIJkXHNcV+duW6pMZfRQxgbTeXCwGYnlyg85WTwNQsJJ1JkhF9oMb3RSbv3n/QfVVuCOYZXW5G/l+yv0pjND8bWfmALu7+kbQdDHNE8NqDKRyVaQGwZuduUbozh7++Z3Rhk1UHNPxUjXJVhbyTael9d0QF4HGGm5rwASJEHQ8pV6MeajgAGDSYAE/4WXpPvHNWGHxxHvAQbA5RGmh2lTywmR8crF600nmAQHEw6xAB3tvHTkrXC9jn1GS2vSgCYfnaYOkLNUMUXuDiIsfO+vwWt4G9wi+25P2FscJJ3C5ZXarxfY5zfedSN4kVhr5hA1ezYp6upmdvb0z8Fc9sGkPbFtTbmYWR4i4t8wE3HEJasmcKDKjH+0YLggSx3hOU/NX+FxBqMyO01PUiYAWBwr5cOrmz1uFqOE43L3SbGYPIk/JCdDVdjeGmkS3+U/A3nwXaNbu+P3purbihc4tESRMnpt5LPvMSPp6CfojOrocpubObxEsJiZO4+iO4dgqtTvPcWt6SOgHQa3Tuz3Cc7szx4A/AlamnhoERdtynStAUaGSIs3kPnPNW1HDC51MfT4oWuQZNgRNtp38Sh8M57u6wEyeX2Y8E3gep8RQy3Bg3MHT08YQtHH093OBM20AO3lKs6XZTGPbGQhuovlPqblPofhXiHPl1RjeepP7IbGKfCvqVqgo0xLnacr6nwAXqvZvs6zCUg0XebvcdSf2XOz/ZWjhG90ZnmxedT+wVwSp3LYlK4uFySAbfNbKjTjKbmxbNodoWszTHVeb9nK7W1C4kCBAuBvfdbOn2iw9pqDTaSujHXHRcvWhoNlt7MGv9R/ZQcXrlzGsYIBPwCDp9rMNYEuIHJqh7V8YLKoYNMrSAB/NJjxsk+2U4dfpJKjfXDO7Tu86u5eCn4LgPzgbucZknw6qhpceDQA1hJ1JMfBdwvHfzM1Quj+n0j5rj+fWUHjW5xGGJMZhPIXWQ7VNFIyDLg0mB0vdEf8ra4ZKRFEbkjvH/ALLO9ocSA2oZkuAAJ3nf5rr+mUs6PjO2XoYgueSRJdufooszmOvoPkpeHA5rc0cMJma5zgTYtb0cdCeahcu3RMdxDWe1zSb20jSevku4Z1wZ0AQVDE5Tlc2wNxoiMO8EnkqQi/qXAPNDCp3oT8M+WqKs2CDyKYD53TsUybggDW56aeKT2QAeeiTHgiDpI9EBXHDKegmbC/xOq3PCKURMbLHcPoQRluJsef8AlarD4gtiFvChu1lSajVkON1hJHJW3GsYXVBP3dZ3idbvnxQ2OMR4R/eb/c35hWPFsa4VX02wGh7gDvrzVbRHdB6hEcZd/wDIqHm76SgdqODY+KVcVCCMjbna5080LgcOKrg9wsIEDc+J+JQHBcI/EMI0YwjO7YASRJ3OwG5K9C7N9iDWYHvmnS/S0e8RzM7nmUZ2XLpXUq1MOECSYsBP+1oMF2Tr1iCQKbebpmPDX5LWcK7N0KH/AK6YB/mNz6lWoamuWkmb4f2DoUzmeXVHG5kkD0H7q/wuBp0xFNjWj+loHyU+VJzwEm7Tf9INXVD7aU6VtByjj6yjL0x5XQVTjolqSUk2UkNBt8i4HgL6jc5IbOgIN1d4Ts6AJdUjwaPqrTGPy02jmbDw3ULCXXJso59XR6ko8KpROdxjwH0WwdwvDV4fUBc8taAA4iwFphZNlEuF+63YL0DBUIa1tNt4AzEdNlX4YzKXadtlVdTsphicopHNyD3W8bp//AqA1DiT+kOP2FpsPhsjdhzJ1QuOxgAMPYwbue4D0XT/ACx/03KsfxjsNQFmPcHDn3hPVeecfBpltN0y1sTBg3METqvSsX2hwjDl9sKrjs02nq4rCdr+Ie1xAdAswADlcyub6YTHxf521V4DhzyJyyI0zX8Y1RWGxEAtc0jc/VAnGEDUzt0RlHihI74Bta8H1XPXTNRPi+FMqy64dsdfWVVV8zXkOaGnkNI6K1wuKpmwJEfpsJ530QvEaZc5kGdgIuPPdNhdXRMp+nYCreEXiKanw3ZerAJIZ43PorWlwHTM6RvFldLbPNqH0VrwngTntdVf3aQBIJ3PIc7rQ4LhVClB9nJ5nvfO3wVrxTibf4Sqyf0d0AaTzTcS8mW4K02ufELSYe5iT1VBwsjToFb4WtfVIyrxYmtlta91n+IXfEDXUSrzHVPzySgcdQGoSngZrbN6kD4rrsO6riSxl3PflHrA8rJzB7n9ysex7AcVm1cA508ibCOt0Reg8A7MMinh2/8ArYQ+s7+d3I9J+AXoNmiNANFWdnsAaVIZvedc/QI3E+6qoW7T0sTNgiQVT4UkOVi2sYuks2Ph9SryUJepWCyYWIzoKdTCeaihc87Jj3QFuOw3pK6nK4RCGGJIUzawKa42F2fKSakgO3zpxfVnn8gmjZJJc2f+VPU1c95viF6TScRREW8Ekl2f/N5U8nn3a/iFUEgVHj/u791hKtdzj3nE+JJ+aSSp9fFMFlSw7PZNOVs52XgTo7dB1DLzPVcSXnzyumIagUrvd++SSSFOgq7LUdiWAvJIkgWKSSrinl41mUZvvmpHC6SSrEHa2o8UN2gH5DvEfNJJH8aKjAbq0w57ySSiZTY0/mnxXcT7qSS19NAFM94ea0f4VNBxdxPu6+K4kmnrXx7qmVtD4LiSohDcONPBTpJIDXWKZwSSSX0YgrhCvKSSrh4TJE5dYdEklb8ILakkkpnf/9k="/>
          <p:cNvSpPr>
            <a:spLocks noChangeAspect="1" noChangeArrowheads="1"/>
          </p:cNvSpPr>
          <p:nvPr userDrawn="1"/>
        </p:nvSpPr>
        <p:spPr bwMode="auto">
          <a:xfrm>
            <a:off x="155575" y="-120384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26628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16" y="1960683"/>
            <a:ext cx="5730875" cy="35817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2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Ta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97" y="222252"/>
            <a:ext cx="8388047" cy="349250"/>
          </a:xfrm>
          <a:prstGeom prst="rect">
            <a:avLst/>
          </a:prstGeom>
        </p:spPr>
        <p:txBody>
          <a:bodyPr lIns="64858" tIns="32429" rIns="64858" bIns="32429"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12287"/>
            <a:ext cx="8229600" cy="4145451"/>
          </a:xfrm>
          <a:prstGeom prst="rect">
            <a:avLst/>
          </a:prstGeom>
        </p:spPr>
        <p:txBody>
          <a:bodyPr lIns="64858" tIns="32429" rIns="64858" bIns="3242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/>
          <a:p>
            <a:fld id="{F93D3C5A-921F-4515-9F35-6261197ACD8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5296960"/>
            <a:ext cx="2895600" cy="304271"/>
          </a:xfrm>
          <a:prstGeom prst="rect">
            <a:avLst/>
          </a:prstGeom>
        </p:spPr>
        <p:txBody>
          <a:bodyPr lIns="74659" tIns="37329" rIns="74659" bIns="37329"/>
          <a:lstStyle>
            <a:lvl1pPr algn="ctr">
              <a:defRPr/>
            </a:lvl1pPr>
          </a:lstStyle>
          <a:p>
            <a:r>
              <a:rPr lang="en-CA" dirty="0" smtClean="0"/>
              <a:t>TELUS Confidential</a:t>
            </a:r>
            <a:endParaRPr lang="en-CA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57613" y="4982313"/>
            <a:ext cx="6477000" cy="304800"/>
          </a:xfrm>
          <a:prstGeom prst="rect">
            <a:avLst/>
          </a:prstGeom>
        </p:spPr>
        <p:txBody>
          <a:bodyPr lIns="64858" tIns="32429" rIns="64858" bIns="32429" anchor="ctr">
            <a:normAutofit/>
          </a:bodyPr>
          <a:lstStyle>
            <a:lvl1pPr algn="ctr">
              <a:buNone/>
              <a:defRPr sz="11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enter tag 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1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72" y="527050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91EB5F8D-ED4A-AC42-9755-F05BB20E37B9}" type="datetime1">
              <a:rPr lang="en-CA"/>
              <a:pPr/>
              <a:t>12/07/2016</a:t>
            </a:fld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E6D07982-ADC9-9F44-8E17-7CC7F89791E4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44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7208838" y="0"/>
            <a:ext cx="1935162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endParaRPr lang="en-CA" sz="1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6" descr="TELUS PP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5242719"/>
            <a:ext cx="2641600" cy="3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8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0850" y="923396"/>
            <a:ext cx="8256588" cy="9525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03388" y="2316428"/>
            <a:ext cx="3644900" cy="1460500"/>
          </a:xfrm>
        </p:spPr>
        <p:txBody>
          <a:bodyPr/>
          <a:lstStyle>
            <a:lvl1pPr algn="ctr">
              <a:buFontTx/>
              <a:buNone/>
              <a:defRPr sz="1800">
                <a:solidFill>
                  <a:srgbClr val="5000A0"/>
                </a:solidFill>
                <a:latin typeface="Helvetica 45 Light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738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825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9120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27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t="1677"/>
          <a:stretch>
            <a:fillRect/>
          </a:stretch>
        </p:blipFill>
        <p:spPr bwMode="auto">
          <a:xfrm>
            <a:off x="0" y="2"/>
            <a:ext cx="241300" cy="57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9080" y="0"/>
            <a:ext cx="117475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810489" y="4683613"/>
            <a:ext cx="1321322" cy="1065507"/>
            <a:chOff x="5771731" y="1731646"/>
            <a:chExt cx="2400662" cy="2524125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731" y="1731646"/>
              <a:ext cx="2400662" cy="2524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462" y="1865811"/>
              <a:ext cx="1219200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r="6024"/>
          <a:stretch>
            <a:fillRect/>
          </a:stretch>
        </p:blipFill>
        <p:spPr bwMode="auto">
          <a:xfrm>
            <a:off x="6605516" y="2"/>
            <a:ext cx="2546422" cy="77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TELUS_EN_Rev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2" y="186533"/>
            <a:ext cx="1700416" cy="2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7" r:id="rId2"/>
    <p:sldLayoutId id="2147483733" r:id="rId3"/>
    <p:sldLayoutId id="2147483738" r:id="rId4"/>
    <p:sldLayoutId id="21474837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216959"/>
            <a:ext cx="8929688" cy="42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698500"/>
            <a:ext cx="9036050" cy="479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472114" y="0"/>
            <a:ext cx="3671887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TELUS Restricted  &amp; Commercially Sensitive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</a:t>
            </a:r>
            <a:fld id="{01815D45-AC14-44B2-8D99-8F99BD189D1C}" type="slidenum">
              <a:rPr lang="en-US" sz="1200">
                <a:solidFill>
                  <a:srgbClr val="FFFFFF"/>
                </a:solidFill>
                <a:latin typeface="Arial" charset="0"/>
              </a:rPr>
              <a:pPr defTabSz="914400">
                <a:lnSpc>
                  <a:spcPct val="80000"/>
                </a:lnSpc>
                <a:spcBef>
                  <a:spcPct val="50000"/>
                </a:spcBef>
              </a:pPr>
              <a:t>‹#›</a:t>
            </a:fld>
            <a:r>
              <a:rPr lang="en-US" sz="1200" dirty="0">
                <a:solidFill>
                  <a:srgbClr val="FFFFFF"/>
                </a:solidFill>
                <a:latin typeface="Arial" charset="0"/>
              </a:rPr>
              <a:t>  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9900" y="637646"/>
            <a:ext cx="8674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-6349" y="637646"/>
            <a:ext cx="9115425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0"/>
            <a:ext cx="1619250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Gate 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</a:rPr>
              <a:t>4 Launch  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4B71B"/>
        </a:buClr>
        <a:buSzPct val="135000"/>
        <a:buFont typeface="Wingdings" pitchFamily="2" charset="2"/>
        <a:defRPr sz="2000">
          <a:solidFill>
            <a:srgbClr val="49166D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spcBef>
          <a:spcPct val="0"/>
        </a:spcBef>
        <a:spcAft>
          <a:spcPct val="0"/>
        </a:spcAft>
        <a:buClr>
          <a:srgbClr val="66CC00"/>
        </a:buClr>
        <a:buChar char="•"/>
        <a:defRPr>
          <a:solidFill>
            <a:srgbClr val="49166D"/>
          </a:solidFill>
          <a:latin typeface="+mn-lt"/>
        </a:defRPr>
      </a:lvl2pPr>
      <a:lvl3pPr marL="812800" indent="-188913" algn="l" rtl="0" eaLnBrk="0" fontAlgn="base" hangingPunct="0">
        <a:spcBef>
          <a:spcPct val="0"/>
        </a:spcBef>
        <a:spcAft>
          <a:spcPct val="0"/>
        </a:spcAft>
        <a:buClr>
          <a:srgbClr val="8989FF"/>
        </a:buClr>
        <a:buSzPct val="120000"/>
        <a:buFont typeface="Wingdings" pitchFamily="2" charset="2"/>
        <a:buChar char="§"/>
        <a:defRPr sz="1600">
          <a:solidFill>
            <a:srgbClr val="49166D"/>
          </a:solidFill>
          <a:latin typeface="+mn-lt"/>
        </a:defRPr>
      </a:lvl3pPr>
      <a:lvl4pPr marL="1644650" indent="-171450" algn="l" rtl="0" eaLnBrk="0" fontAlgn="base" hangingPunct="0">
        <a:spcBef>
          <a:spcPct val="0"/>
        </a:spcBef>
        <a:spcAft>
          <a:spcPct val="0"/>
        </a:spcAft>
        <a:buClr>
          <a:srgbClr val="467A00"/>
        </a:buClr>
        <a:buFont typeface="Wingdings" pitchFamily="2" charset="2"/>
        <a:defRPr sz="1200" i="1">
          <a:solidFill>
            <a:srgbClr val="49166D"/>
          </a:solidFill>
          <a:latin typeface="+mn-lt"/>
        </a:defRPr>
      </a:lvl4pPr>
      <a:lvl5pPr marL="1943100" indent="-119063" algn="l" rtl="0" eaLnBrk="0" fontAlgn="base" hangingPunct="0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5pPr>
      <a:lvl6pPr marL="24003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6pPr>
      <a:lvl7pPr marL="28575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7pPr>
      <a:lvl8pPr marL="33147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8pPr>
      <a:lvl9pPr marL="37719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6742" y="1200150"/>
            <a:ext cx="8018621" cy="676275"/>
          </a:xfrm>
        </p:spPr>
        <p:txBody>
          <a:bodyPr/>
          <a:lstStyle/>
          <a:p>
            <a:pPr algn="l"/>
            <a:r>
              <a:rPr lang="en-CA" sz="2800" b="1" dirty="0">
                <a:solidFill>
                  <a:schemeClr val="tx1"/>
                </a:solidFill>
              </a:rPr>
              <a:t>Reducing Municipal Fresh Water OPEX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932" y="347177"/>
            <a:ext cx="4018121" cy="852973"/>
          </a:xfrm>
        </p:spPr>
        <p:txBody>
          <a:bodyPr/>
          <a:lstStyle/>
          <a:p>
            <a:pPr algn="l"/>
            <a:r>
              <a:rPr lang="en-CA" sz="4800" dirty="0" err="1" smtClean="0">
                <a:solidFill>
                  <a:schemeClr val="bg2"/>
                </a:solidFill>
              </a:rPr>
              <a:t>AquaSol</a:t>
            </a:r>
            <a:endParaRPr lang="en-CA" sz="4800" dirty="0">
              <a:solidFill>
                <a:schemeClr val="bg2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34880" y="4395917"/>
            <a:ext cx="7342346" cy="441854"/>
          </a:xfrm>
          <a:prstGeom prst="rect">
            <a:avLst/>
          </a:prstGeom>
        </p:spPr>
        <p:txBody>
          <a:bodyPr vert="horz"/>
          <a:lstStyle>
            <a:lvl1pPr marL="342900" indent="-34290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0" i="0" kern="1200" baseline="0">
                <a:solidFill>
                  <a:schemeClr val="bg2"/>
                </a:solidFill>
                <a:latin typeface="Helvetica Light"/>
                <a:ea typeface="ＭＳ Ｐゴシック" pitchFamily="-84" charset="-128"/>
                <a:cs typeface="Helvetica Ligh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 err="1" smtClean="0">
                <a:solidFill>
                  <a:schemeClr val="tx1"/>
                </a:solidFill>
              </a:rPr>
              <a:t>tmForum</a:t>
            </a:r>
            <a:r>
              <a:rPr lang="en-CA" sz="2400" dirty="0" smtClean="0">
                <a:solidFill>
                  <a:schemeClr val="tx1"/>
                </a:solidFill>
              </a:rPr>
              <a:t> </a:t>
            </a:r>
            <a:r>
              <a:rPr lang="en-CA" sz="2400" dirty="0" err="1" smtClean="0">
                <a:solidFill>
                  <a:schemeClr val="tx1"/>
                </a:solidFill>
              </a:rPr>
              <a:t>openHack</a:t>
            </a:r>
            <a:r>
              <a:rPr lang="en-CA" sz="2400" dirty="0" smtClean="0">
                <a:solidFill>
                  <a:schemeClr val="tx1"/>
                </a:solidFill>
              </a:rPr>
              <a:t>: Vancouver  July 11 &amp; 12, 2016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Reducing Municipal Fresh Water OPEX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Municipalities purchase fresh water and distribute it to residents.  (Especially older) water distribution lines are susceptible to slow leaks – which is a gross waste of public funds.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1</a:t>
            </a:fld>
            <a:r>
              <a:rPr lang="en-CA" dirty="0" smtClean="0"/>
              <a:t> -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19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Solution Architecture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CA" dirty="0" smtClean="0"/>
              <a:t>Municipal </a:t>
            </a:r>
            <a:r>
              <a:rPr lang="en-CA" dirty="0" err="1" smtClean="0"/>
              <a:t>OpenData</a:t>
            </a:r>
            <a:r>
              <a:rPr lang="en-CA" dirty="0" smtClean="0"/>
              <a:t> water usage per Property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New </a:t>
            </a:r>
            <a:r>
              <a:rPr lang="en-CA" dirty="0" err="1" smtClean="0"/>
              <a:t>IoT</a:t>
            </a:r>
            <a:r>
              <a:rPr lang="en-CA" dirty="0" smtClean="0"/>
              <a:t> water meters at mid-points</a:t>
            </a:r>
          </a:p>
          <a:p>
            <a:pPr marL="457200" indent="-457200">
              <a:buFontTx/>
              <a:buChar char="-"/>
            </a:pPr>
            <a:r>
              <a:rPr lang="en-CA" dirty="0" err="1" smtClean="0"/>
              <a:t>tmForum</a:t>
            </a:r>
            <a:r>
              <a:rPr lang="en-CA" dirty="0" smtClean="0"/>
              <a:t> Trouble Ticket API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Reporting portal</a:t>
            </a:r>
          </a:p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2</a:t>
            </a:fld>
            <a:r>
              <a:rPr lang="en-CA" dirty="0" smtClean="0"/>
              <a:t> -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8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Expected Benefits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3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5008" y="11873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CA" dirty="0" smtClean="0"/>
              <a:t>Reduction in cost of fresh water </a:t>
            </a:r>
            <a:r>
              <a:rPr lang="en-CA" dirty="0"/>
              <a:t>purchased </a:t>
            </a:r>
            <a:r>
              <a:rPr lang="en-CA" dirty="0" smtClean="0"/>
              <a:t>by municipality.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Avoidance of expensive damage caused later by burst water main.</a:t>
            </a:r>
            <a:endParaRPr lang="en-CA" dirty="0"/>
          </a:p>
          <a:p>
            <a:pPr marL="457200" indent="-457200">
              <a:buFontTx/>
              <a:buChar char="-"/>
            </a:pPr>
            <a:r>
              <a:rPr lang="en-CA" dirty="0" smtClean="0"/>
              <a:t>Greater capability to withstand drought.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Revenue increase from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60564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166D"/>
      </a:dk1>
      <a:lt1>
        <a:srgbClr val="FFFFFF"/>
      </a:lt1>
      <a:dk2>
        <a:srgbClr val="49166D"/>
      </a:dk2>
      <a:lt2>
        <a:srgbClr val="66CC00"/>
      </a:lt2>
      <a:accent1>
        <a:srgbClr val="49166D"/>
      </a:accent1>
      <a:accent2>
        <a:srgbClr val="66CC00"/>
      </a:accent2>
      <a:accent3>
        <a:srgbClr val="FFFFFF"/>
      </a:accent3>
      <a:accent4>
        <a:srgbClr val="3D115C"/>
      </a:accent4>
      <a:accent5>
        <a:srgbClr val="B1ABBA"/>
      </a:accent5>
      <a:accent6>
        <a:srgbClr val="5CB900"/>
      </a:accent6>
      <a:hlink>
        <a:srgbClr val="00B0F0"/>
      </a:hlink>
      <a:folHlink>
        <a:srgbClr val="B7E0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l404g">
  <a:themeElements>
    <a:clrScheme name="tel404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404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el404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f30fe18-18b5-4c2d-8cb7-9ddc27a1765c">45UANX6N6NHT-3-440</_dlc_DocId>
    <_dlc_DocIdUrl xmlns="5f30fe18-18b5-4c2d-8cb7-9ddc27a1765c">
      <Url>https://project.collaborate.tsl.telus.com/sites/wesp/_layouts/DocIdRedir.aspx?ID=45UANX6N6NHT-3-440</Url>
      <Description>45UANX6N6NHT-3-440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5A6E2890BD2499E5FDF94BA6B25B4" ma:contentTypeVersion="1" ma:contentTypeDescription="Create a new document." ma:contentTypeScope="" ma:versionID="05201cf0c0898a401abb9ec9bb860a5f">
  <xsd:schema xmlns:xsd="http://www.w3.org/2001/XMLSchema" xmlns:xs="http://www.w3.org/2001/XMLSchema" xmlns:p="http://schemas.microsoft.com/office/2006/metadata/properties" xmlns:ns2="5f30fe18-18b5-4c2d-8cb7-9ddc27a1765c" targetNamespace="http://schemas.microsoft.com/office/2006/metadata/properties" ma:root="true" ma:fieldsID="e694f451f52ca22b663f484972a3b113" ns2:_="">
    <xsd:import namespace="5f30fe18-18b5-4c2d-8cb7-9ddc27a1765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0fe18-18b5-4c2d-8cb7-9ddc27a176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378A7-269C-4778-9CF0-21CEC371B40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35117F4-1B14-4BB6-9DFD-EEEC8114A5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E191F-8FEF-4E3B-8EB7-B5120927D100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5f30fe18-18b5-4c2d-8cb7-9ddc27a1765c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25258E01-28C8-493A-9923-3309C6772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0fe18-18b5-4c2d-8cb7-9ddc27a17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134807</TotalTime>
  <Words>117</Words>
  <Application>Microsoft Office PowerPoint</Application>
  <PresentationFormat>On-screen Show (16:10)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tel404g</vt:lpstr>
      <vt:lpstr>AquaSol</vt:lpstr>
      <vt:lpstr>Reducing Municipal Fresh Water OPEX</vt:lpstr>
      <vt:lpstr>Solution Architecture</vt:lpstr>
      <vt:lpstr>Expected 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A59 Freelance2</dc:creator>
  <cp:lastModifiedBy>Steven Shearer</cp:lastModifiedBy>
  <cp:revision>862</cp:revision>
  <dcterms:created xsi:type="dcterms:W3CDTF">2012-12-21T15:32:15Z</dcterms:created>
  <dcterms:modified xsi:type="dcterms:W3CDTF">2016-07-12T22:32:18Z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0x0101008515A6E2890BD2499E5FDF94BA6B25B4</vt:lpwstr>
  </property>
  <property fmtid="{D5CDD505-2E9C-101B-9397-08002B2CF9AE}" pid="3" name="_dlc_DocIdItemGuid">
    <vt:lpwstr>6c860dc0-9a40-45a9-b95a-66208eb3e377</vt:lpwstr>
  </property>
</Properties>
</file>