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982F9-07FE-4C9F-B6A9-9C5195D78204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79C71-5A64-4146-AFBF-5A17B0663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79C71-5A64-4146-AFBF-5A17B0663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79C71-5A64-4146-AFBF-5A17B0663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Runge-Kutta</a:t>
            </a:r>
            <a:r>
              <a:rPr lang="en-US" dirty="0" smtClean="0"/>
              <a:t> Methods: Butcher 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Santosh</a:t>
            </a:r>
            <a:r>
              <a:rPr lang="en-US" dirty="0" smtClean="0"/>
              <a:t> </a:t>
            </a:r>
            <a:r>
              <a:rPr lang="en-US" dirty="0" err="1" smtClean="0"/>
              <a:t>Shedbalkar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r>
              <a:rPr lang="en-US" dirty="0" smtClean="0"/>
              <a:t>RK4 method: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Butcher Tableau: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2865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609600"/>
          <a:ext cx="4605338" cy="3059112"/>
        </p:xfrm>
        <a:graphic>
          <a:graphicData uri="http://schemas.openxmlformats.org/presentationml/2006/ole">
            <p:oleObj spid="_x0000_s24578" name="Equation" r:id="rId3" imgW="2019240" imgH="175248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495800"/>
          <a:ext cx="50292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Solve:</a:t>
            </a:r>
          </a:p>
          <a:p>
            <a:endParaRPr lang="en-US" dirty="0" smtClean="0"/>
          </a:p>
          <a:p>
            <a:r>
              <a:rPr lang="en-US" dirty="0" smtClean="0"/>
              <a:t>The tableau above yields the following equations: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1722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609600"/>
          <a:ext cx="3505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70113" y="1865312"/>
          <a:ext cx="6175375" cy="420688"/>
        </p:xfrm>
        <a:graphic>
          <a:graphicData uri="http://schemas.openxmlformats.org/presentationml/2006/ole">
            <p:oleObj spid="_x0000_s25602" name="Equation" r:id="rId3" imgW="29844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05138" y="3505200"/>
          <a:ext cx="3814762" cy="2514600"/>
        </p:xfrm>
        <a:graphic>
          <a:graphicData uri="http://schemas.openxmlformats.org/presentationml/2006/ole">
            <p:oleObj spid="_x0000_s25603" name="Equation" r:id="rId4" imgW="1676160" imgH="1104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ph idx="1"/>
          </p:nvPr>
        </p:nvGraphicFramePr>
        <p:xfrm>
          <a:off x="2362200" y="1600200"/>
          <a:ext cx="4519757" cy="2903201"/>
        </p:xfrm>
        <a:graphic>
          <a:graphicData uri="http://schemas.openxmlformats.org/presentationml/2006/ole">
            <p:oleObj spid="_x0000_s28674" name="Equation" r:id="rId3" imgW="173988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r>
              <a:rPr lang="en-US" dirty="0" smtClean="0"/>
              <a:t>Goal: To obtain the numerical approximations to solutions of Initial Value Problems</a:t>
            </a:r>
          </a:p>
          <a:p>
            <a:endParaRPr lang="en-US" dirty="0" smtClean="0"/>
          </a:p>
          <a:p>
            <a:r>
              <a:rPr lang="en-US" dirty="0" smtClean="0"/>
              <a:t>Initial Value Problem: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y′(x) = f(x, y(x)), y(x0) = y0</a:t>
            </a:r>
            <a:endParaRPr lang="es-E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At sequence points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x1, x2, … </a:t>
            </a:r>
            <a:r>
              <a:rPr lang="en-US" dirty="0" smtClean="0">
                <a:latin typeface="+mj-lt"/>
                <a:cs typeface="Consolas" pitchFamily="49" charset="0"/>
              </a:rPr>
              <a:t>this method computes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y1 ≈ y(x1), y2 ≈ y(x2), …</a:t>
            </a:r>
          </a:p>
          <a:p>
            <a:endParaRPr lang="en-US" dirty="0" smtClean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There are many approximation methods that can be used to compute the values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y1, y2,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sz="2700" dirty="0" smtClean="0"/>
              <a:t>Euler Method</a:t>
            </a:r>
          </a:p>
          <a:p>
            <a:pPr lvl="1"/>
            <a:r>
              <a:rPr lang="en-US" sz="2700" dirty="0" smtClean="0"/>
              <a:t>Mid Point Method</a:t>
            </a:r>
          </a:p>
          <a:p>
            <a:pPr lvl="1"/>
            <a:r>
              <a:rPr lang="en-US" sz="2700" dirty="0" smtClean="0"/>
              <a:t>Trapezoidal Method</a:t>
            </a:r>
          </a:p>
          <a:p>
            <a:pPr lvl="1"/>
            <a:r>
              <a:rPr lang="en-US" sz="2700" dirty="0" err="1" smtClean="0"/>
              <a:t>Heun’s</a:t>
            </a:r>
            <a:r>
              <a:rPr lang="en-US" sz="2700" dirty="0" smtClean="0"/>
              <a:t> Method</a:t>
            </a:r>
          </a:p>
          <a:p>
            <a:pPr lvl="1"/>
            <a:r>
              <a:rPr lang="en-US" sz="2700" dirty="0" err="1" smtClean="0"/>
              <a:t>Runge-Kutta</a:t>
            </a:r>
            <a:r>
              <a:rPr lang="en-US" sz="2700" dirty="0" smtClean="0"/>
              <a:t> Methods</a:t>
            </a:r>
          </a:p>
          <a:p>
            <a:pPr lvl="1"/>
            <a:r>
              <a:rPr lang="en-US" sz="2700" dirty="0" err="1" smtClean="0"/>
              <a:t>Nystrom</a:t>
            </a:r>
            <a:r>
              <a:rPr lang="en-US" sz="2700" dirty="0" smtClean="0"/>
              <a:t> Methods</a:t>
            </a:r>
          </a:p>
          <a:p>
            <a:pPr lvl="1"/>
            <a:endParaRPr lang="en-US" sz="2700" dirty="0" smtClean="0"/>
          </a:p>
          <a:p>
            <a:r>
              <a:rPr lang="en-US" dirty="0" smtClean="0"/>
              <a:t>The difference between these methods </a:t>
            </a:r>
            <a:r>
              <a:rPr lang="en-US" dirty="0" smtClean="0"/>
              <a:t>is, </a:t>
            </a:r>
            <a:r>
              <a:rPr lang="en-US" dirty="0" smtClean="0"/>
              <a:t>up to what degree they approximate the values</a:t>
            </a:r>
          </a:p>
          <a:p>
            <a:pPr lvl="1"/>
            <a:endParaRPr lang="en-US" sz="2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2865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While deriving these formulae the aim of the mathematicians has been to obtain methods which approximate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1≈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0+h) </a:t>
            </a:r>
            <a:r>
              <a:rPr lang="en-US" dirty="0" smtClean="0"/>
              <a:t>so that the error in this first and typical step can be bounded by a multiple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30000" dirty="0" smtClean="0">
                <a:latin typeface="Consolas" pitchFamily="49" charset="0"/>
                <a:cs typeface="Consolas" pitchFamily="49" charset="0"/>
              </a:rPr>
              <a:t>p+1</a:t>
            </a:r>
            <a:r>
              <a:rPr lang="en-US" dirty="0" smtClean="0"/>
              <a:t>, where,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/>
              <a:t> is the step and the integer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, known as the order, takes on increasingly high values.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2865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A method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stages can be represented by a tableau, often called the "Butcher tableau“ given </a:t>
            </a:r>
            <a:r>
              <a:rPr lang="en-US" dirty="0" smtClean="0"/>
              <a:t>by,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Butcher Tableau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2667000"/>
          <a:ext cx="4114800" cy="224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s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s1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s2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s3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s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en-US" dirty="0" smtClean="0"/>
              <a:t>The output approximation is equal </a:t>
            </a:r>
            <a:r>
              <a:rPr lang="en-US" dirty="0" smtClean="0"/>
              <a:t>to,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, the stage equations is given by,</a:t>
            </a:r>
            <a:endParaRPr lang="en-US" dirty="0" smtClean="0"/>
          </a:p>
          <a:p>
            <a:endParaRPr lang="en-US" baseline="-25000" dirty="0" smtClean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000" y="1143000"/>
          <a:ext cx="2520950" cy="1008380"/>
        </p:xfrm>
        <a:graphic>
          <a:graphicData uri="http://schemas.openxmlformats.org/presentationml/2006/ole">
            <p:oleObj spid="_x0000_s1029" name="Equation" r:id="rId4" imgW="1079280" imgH="431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09800" y="3200400"/>
          <a:ext cx="4422775" cy="1150938"/>
        </p:xfrm>
        <a:graphic>
          <a:graphicData uri="http://schemas.openxmlformats.org/presentationml/2006/ole">
            <p:oleObj spid="_x0000_s1030" name="Equation" r:id="rId5" imgW="18540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r>
              <a:rPr lang="en-US" dirty="0" smtClean="0"/>
              <a:t>Euler’s Method: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Butcher Tableau for Euler’s method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the Tableau: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2865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1143000"/>
          <a:ext cx="3429000" cy="554182"/>
        </p:xfrm>
        <a:graphic>
          <a:graphicData uri="http://schemas.openxmlformats.org/presentationml/2006/ole">
            <p:oleObj spid="_x0000_s21506" name="Equation" r:id="rId3" imgW="1257120" imgH="2030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2971800"/>
          <a:ext cx="1828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0" y="4800600"/>
          <a:ext cx="3271837" cy="1095069"/>
        </p:xfrm>
        <a:graphic>
          <a:graphicData uri="http://schemas.openxmlformats.org/presentationml/2006/ole">
            <p:oleObj spid="_x0000_s21507" name="Equation" r:id="rId4" imgW="1180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en-US" dirty="0" smtClean="0"/>
              <a:t>Midpoint Method: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Butcher Tableau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the Tableau: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066800"/>
          <a:ext cx="5065432" cy="901700"/>
        </p:xfrm>
        <a:graphic>
          <a:graphicData uri="http://schemas.openxmlformats.org/presentationml/2006/ole">
            <p:oleObj spid="_x0000_s22530" name="Equation" r:id="rId3" imgW="242568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1800" y="2590800"/>
          <a:ext cx="2743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4572000"/>
          <a:ext cx="3695700" cy="1708150"/>
        </p:xfrm>
        <a:graphic>
          <a:graphicData uri="http://schemas.openxmlformats.org/presentationml/2006/ole">
            <p:oleObj spid="_x0000_s22531" name="Equation" r:id="rId4" imgW="1676160" imgH="876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en-US" dirty="0" smtClean="0"/>
              <a:t>Second order </a:t>
            </a:r>
            <a:r>
              <a:rPr lang="en-US" dirty="0" err="1" smtClean="0"/>
              <a:t>Runge-Kutta</a:t>
            </a:r>
            <a:r>
              <a:rPr lang="en-US" dirty="0" smtClean="0"/>
              <a:t> methods with 2 stages: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Butcher Tableau: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l-GR" dirty="0" smtClean="0"/>
              <a:t>α</a:t>
            </a:r>
            <a:r>
              <a:rPr lang="en-US" dirty="0" smtClean="0"/>
              <a:t> = ½, it gives the Midpoint method and when </a:t>
            </a:r>
            <a:r>
              <a:rPr lang="el-GR" dirty="0" smtClean="0"/>
              <a:t>α</a:t>
            </a:r>
            <a:r>
              <a:rPr lang="en-US" dirty="0" smtClean="0"/>
              <a:t> = 1, it gives the </a:t>
            </a:r>
            <a:r>
              <a:rPr lang="en-US" dirty="0" err="1" smtClean="0"/>
              <a:t>Heun’s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1524000"/>
          <a:ext cx="7101416" cy="838200"/>
        </p:xfrm>
        <a:graphic>
          <a:graphicData uri="http://schemas.openxmlformats.org/presentationml/2006/ole">
            <p:oleObj spid="_x0000_s23554" name="Equation" r:id="rId3" imgW="3873240" imgH="45720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048000"/>
          <a:ext cx="35814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67200" y="3780865"/>
          <a:ext cx="533400" cy="486335"/>
        </p:xfrm>
        <a:graphic>
          <a:graphicData uri="http://schemas.openxmlformats.org/presentationml/2006/ole">
            <p:oleObj spid="_x0000_s23555" name="Equation" r:id="rId4" imgW="431640" imgH="39348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562600" y="3781425"/>
          <a:ext cx="314325" cy="485775"/>
        </p:xfrm>
        <a:graphic>
          <a:graphicData uri="http://schemas.openxmlformats.org/presentationml/2006/ole">
            <p:oleObj spid="_x0000_s23556" name="Equation" r:id="rId5" imgW="253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</TotalTime>
  <Words>380</Words>
  <Application>Microsoft Office PowerPoint</Application>
  <PresentationFormat>On-screen Show (4:3)</PresentationFormat>
  <Paragraphs>175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Concourse</vt:lpstr>
      <vt:lpstr>Equation</vt:lpstr>
      <vt:lpstr>Microsoft Equation 3.0</vt:lpstr>
      <vt:lpstr>Runge-Kutta Methods: Butcher Tableau</vt:lpstr>
      <vt:lpstr> </vt:lpstr>
      <vt:lpstr> </vt:lpstr>
      <vt:lpstr> </vt:lpstr>
      <vt:lpstr>Butcher Tableau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Runge-Kutta Methods: Butcher Tableau</dc:title>
  <dc:creator>Santosh</dc:creator>
  <cp:lastModifiedBy>Santosh Shedbalkar</cp:lastModifiedBy>
  <cp:revision>32</cp:revision>
  <dcterms:created xsi:type="dcterms:W3CDTF">2006-08-16T00:00:00Z</dcterms:created>
  <dcterms:modified xsi:type="dcterms:W3CDTF">2012-04-19T19:39:55Z</dcterms:modified>
</cp:coreProperties>
</file>