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6" r:id="rId3"/>
    <p:sldId id="300" r:id="rId4"/>
    <p:sldId id="306" r:id="rId5"/>
    <p:sldId id="309" r:id="rId6"/>
    <p:sldId id="310" r:id="rId7"/>
    <p:sldId id="350" r:id="rId8"/>
    <p:sldId id="290" r:id="rId9"/>
    <p:sldId id="292" r:id="rId10"/>
    <p:sldId id="303" r:id="rId11"/>
    <p:sldId id="311" r:id="rId12"/>
    <p:sldId id="351" r:id="rId13"/>
    <p:sldId id="304" r:id="rId14"/>
    <p:sldId id="312" r:id="rId15"/>
    <p:sldId id="352" r:id="rId16"/>
    <p:sldId id="305" r:id="rId17"/>
    <p:sldId id="313" r:id="rId18"/>
    <p:sldId id="348" r:id="rId19"/>
    <p:sldId id="349" r:id="rId20"/>
    <p:sldId id="341" r:id="rId21"/>
    <p:sldId id="342" r:id="rId22"/>
    <p:sldId id="343" r:id="rId23"/>
    <p:sldId id="275" r:id="rId24"/>
    <p:sldId id="338" r:id="rId25"/>
    <p:sldId id="277" r:id="rId26"/>
    <p:sldId id="278" r:id="rId27"/>
    <p:sldId id="339" r:id="rId28"/>
    <p:sldId id="279" r:id="rId29"/>
    <p:sldId id="269" r:id="rId30"/>
    <p:sldId id="280" r:id="rId31"/>
    <p:sldId id="293" r:id="rId32"/>
    <p:sldId id="331" r:id="rId33"/>
    <p:sldId id="329" r:id="rId34"/>
    <p:sldId id="330" r:id="rId35"/>
    <p:sldId id="344" r:id="rId36"/>
    <p:sldId id="347" r:id="rId37"/>
    <p:sldId id="272" r:id="rId38"/>
    <p:sldId id="273" r:id="rId39"/>
    <p:sldId id="323" r:id="rId40"/>
    <p:sldId id="322" r:id="rId41"/>
    <p:sldId id="340" r:id="rId42"/>
    <p:sldId id="345" r:id="rId43"/>
    <p:sldId id="346" r:id="rId44"/>
    <p:sldId id="334" r:id="rId45"/>
    <p:sldId id="326" r:id="rId46"/>
    <p:sldId id="337" r:id="rId47"/>
    <p:sldId id="327" r:id="rId48"/>
    <p:sldId id="335" r:id="rId49"/>
    <p:sldId id="333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</a:t>
            </a:r>
            <a:r>
              <a:rPr lang="en-US" baseline="0" dirty="0" smtClean="0"/>
              <a:t> relationships in video games are more flexibly structured as containment. </a:t>
            </a:r>
            <a:r>
              <a:rPr lang="en-US" dirty="0" smtClean="0"/>
              <a:t>The large inheritance design did not work because it what based on what object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87D08-23EA-4574-8E62-739C9C1B596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what these</a:t>
            </a:r>
            <a:r>
              <a:rPr lang="en-US" baseline="0" dirty="0" smtClean="0"/>
              <a:t> are and how they work. Now I will explain the why and the Zen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is to add complexity</a:t>
            </a:r>
            <a:r>
              <a:rPr lang="en-US" baseline="0" dirty="0" smtClean="0"/>
              <a:t> while keeping it simple. </a:t>
            </a:r>
            <a:r>
              <a:rPr lang="en-US" dirty="0" smtClean="0"/>
              <a:t>Architecture Astronaut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Sometimes the best way to write great code is to hold off on writing code as long as you can.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Fear of change is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556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Organize by what it does.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#3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by 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divided into functional atomic pieces.</a:t>
            </a:r>
          </a:p>
          <a:p>
            <a:r>
              <a:rPr lang="en-US" dirty="0" smtClean="0"/>
              <a:t>Also applies to systems, code files, etc.</a:t>
            </a:r>
          </a:p>
          <a:p>
            <a:r>
              <a:rPr lang="en-US" dirty="0" smtClean="0"/>
              <a:t>However, simplicity and flexibility are more important. </a:t>
            </a:r>
          </a:p>
          <a:p>
            <a:r>
              <a:rPr lang="en-US" dirty="0" smtClean="0"/>
              <a:t>Not by what it 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in terms of functionality</a:t>
            </a:r>
          </a:p>
          <a:p>
            <a:r>
              <a:rPr lang="en-US" dirty="0" smtClean="0"/>
              <a:t>Code Transforms sets of data</a:t>
            </a:r>
          </a:p>
          <a:p>
            <a:r>
              <a:rPr lang="en-US" dirty="0" smtClean="0"/>
              <a:t>One class one responsibility. Also called the Single Responsibility Principle (SRP)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5448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Encapsulate what varies.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#4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 variability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to an abstraction not an implementation.</a:t>
            </a:r>
          </a:p>
          <a:p>
            <a:r>
              <a:rPr lang="en-US" dirty="0" smtClean="0"/>
              <a:t>Move the code and responsibility inside abstracted object.</a:t>
            </a:r>
          </a:p>
          <a:p>
            <a:r>
              <a:rPr lang="en-US" dirty="0" smtClean="0"/>
              <a:t>In C++, delegate varying behavior to the abstracted object, such as serialization, loading, updating,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abstractions not a model of the real world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541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Minimize Dependencies.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#5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Dependencies can be code, headers, people, libraries, etc</a:t>
            </a:r>
            <a:r>
              <a:rPr lang="en-US" dirty="0" smtClean="0"/>
              <a:t>.</a:t>
            </a:r>
          </a:p>
          <a:p>
            <a:r>
              <a:rPr lang="en-US" smtClean="0"/>
              <a:t>Global Variables!</a:t>
            </a:r>
            <a:endParaRPr lang="en-US" dirty="0" smtClean="0"/>
          </a:p>
          <a:p>
            <a:r>
              <a:rPr lang="en-US" dirty="0" smtClean="0"/>
              <a:t>Minimize does not mean eliminate</a:t>
            </a:r>
          </a:p>
          <a:p>
            <a:r>
              <a:rPr lang="en-US" dirty="0" smtClean="0"/>
              <a:t>Good libraries can help by moving responsibility to specialists and leveraging broadly used code</a:t>
            </a:r>
          </a:p>
          <a:p>
            <a:r>
              <a:rPr lang="en-US" dirty="0" smtClean="0"/>
              <a:t>Strive for loose coupling between all objects.</a:t>
            </a:r>
          </a:p>
          <a:p>
            <a:r>
              <a:rPr lang="en-US" b="1" dirty="0" smtClean="0"/>
              <a:t>Do not create artificial dependencies!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engine consists of systems.</a:t>
            </a:r>
          </a:p>
          <a:p>
            <a:r>
              <a:rPr lang="en-US" dirty="0" smtClean="0"/>
              <a:t>Each system is in charge of a single aspect of the game: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Every frame each system is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Game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2057400"/>
            <a:ext cx="16764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Core Engine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33600" y="3467100"/>
            <a:ext cx="42291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39624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3962400"/>
            <a:ext cx="12192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43"/>
          <p:cNvSpPr txBox="1">
            <a:spLocks noChangeArrowheads="1"/>
          </p:cNvSpPr>
          <p:nvPr/>
        </p:nvSpPr>
        <p:spPr bwMode="auto">
          <a:xfrm>
            <a:off x="4305300" y="28575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9" name="Down Arrow 8"/>
          <p:cNvSpPr/>
          <p:nvPr/>
        </p:nvSpPr>
        <p:spPr>
          <a:xfrm>
            <a:off x="3848100" y="2743200"/>
            <a:ext cx="266700" cy="6477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62200" y="39624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410200"/>
            <a:ext cx="6825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do these system communicate and</a:t>
            </a:r>
          </a:p>
          <a:p>
            <a:r>
              <a:rPr lang="en-US" sz="3200" dirty="0" smtClean="0"/>
              <a:t>share data?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</a:p>
          <a:p>
            <a:r>
              <a:rPr lang="en-US" dirty="0" smtClean="0"/>
              <a:t>C++ Object Oriented Programming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Virtual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Pieces of logical interactive content.</a:t>
            </a:r>
          </a:p>
          <a:p>
            <a:r>
              <a:rPr lang="en-US" dirty="0" smtClean="0"/>
              <a:t>Have data that all systems need.</a:t>
            </a:r>
          </a:p>
          <a:p>
            <a:r>
              <a:rPr lang="en-US" dirty="0" smtClean="0"/>
              <a:t>For this example an RTS:</a:t>
            </a:r>
          </a:p>
          <a:p>
            <a:pPr lvl="1"/>
            <a:r>
              <a:rPr lang="en-US" dirty="0" smtClean="0"/>
              <a:t>Tanks</a:t>
            </a:r>
          </a:p>
          <a:p>
            <a:pPr lvl="1"/>
            <a:r>
              <a:rPr lang="en-US" dirty="0" smtClean="0"/>
              <a:t>Bombers</a:t>
            </a:r>
          </a:p>
          <a:p>
            <a:pPr lvl="1"/>
            <a:r>
              <a:rPr lang="en-US" dirty="0" smtClean="0"/>
              <a:t>Infantry</a:t>
            </a:r>
          </a:p>
          <a:p>
            <a:pPr lvl="1"/>
            <a:r>
              <a:rPr lang="en-US" dirty="0" smtClean="0"/>
              <a:t>Bases</a:t>
            </a:r>
          </a:p>
          <a:p>
            <a:r>
              <a:rPr lang="en-US" dirty="0" smtClean="0"/>
              <a:t>Also things like triggers, trees,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build game objects?</a:t>
            </a:r>
          </a:p>
          <a:p>
            <a:r>
              <a:rPr lang="en-US" dirty="0" smtClean="0"/>
              <a:t>Start with basic object oriented principles</a:t>
            </a:r>
          </a:p>
          <a:p>
            <a:pPr lvl="1"/>
            <a:r>
              <a:rPr lang="en-US" dirty="0" smtClean="0"/>
              <a:t>Base class called </a:t>
            </a:r>
            <a:r>
              <a:rPr lang="en-US" dirty="0" err="1" smtClean="0"/>
              <a:t>GameObject</a:t>
            </a:r>
            <a:endParaRPr lang="en-US" dirty="0" smtClean="0"/>
          </a:p>
          <a:p>
            <a:pPr lvl="1"/>
            <a:r>
              <a:rPr lang="en-US" dirty="0" smtClean="0"/>
              <a:t>Specialization derived from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Dependant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GameLogic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go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 go-&gt;Type == “Sniper”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sniper rifle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 if( go-&gt;Type == “Rifleman”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rifle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 if( go-&gt;Type ==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MachineGunner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machine gun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Dependant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2209800"/>
            <a:ext cx="2209800" cy="2819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dirty="0" smtClean="0"/>
              <a:t>Dependant Code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3"/>
            <a:endCxn id="25" idx="1"/>
          </p:cNvCxnSpPr>
          <p:nvPr/>
        </p:nvCxnSpPr>
        <p:spPr>
          <a:xfrm flipV="1">
            <a:off x="3124200" y="2590800"/>
            <a:ext cx="2438400" cy="3429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3"/>
            <a:endCxn id="28" idx="1"/>
          </p:cNvCxnSpPr>
          <p:nvPr/>
        </p:nvCxnSpPr>
        <p:spPr>
          <a:xfrm flipV="1">
            <a:off x="3124200" y="3124200"/>
            <a:ext cx="3505200" cy="1905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  <a:endCxn id="29" idx="1"/>
          </p:cNvCxnSpPr>
          <p:nvPr/>
        </p:nvCxnSpPr>
        <p:spPr>
          <a:xfrm>
            <a:off x="3124200" y="3695700"/>
            <a:ext cx="2438400" cy="381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3"/>
            <a:endCxn id="30" idx="1"/>
          </p:cNvCxnSpPr>
          <p:nvPr/>
        </p:nvCxnSpPr>
        <p:spPr>
          <a:xfrm>
            <a:off x="3124200" y="4076700"/>
            <a:ext cx="3505200" cy="1905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124200" y="4457700"/>
            <a:ext cx="2514600" cy="4191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95400" y="2743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95400" y="3124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5400" y="3505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95400" y="4267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562600" y="2362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29400" y="2895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62600" y="3505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629400" y="4038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638800" y="4648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29000" y="3352800"/>
            <a:ext cx="14097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Abstraction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4800600" y="2286000"/>
            <a:ext cx="1524000" cy="112395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800600" y="3124200"/>
            <a:ext cx="1828800" cy="4572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22" idx="1"/>
          </p:cNvCxnSpPr>
          <p:nvPr/>
        </p:nvCxnSpPr>
        <p:spPr>
          <a:xfrm flipV="1">
            <a:off x="4838700" y="3733800"/>
            <a:ext cx="1104900" cy="1905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3" idx="1"/>
          </p:cNvCxnSpPr>
          <p:nvPr/>
        </p:nvCxnSpPr>
        <p:spPr>
          <a:xfrm>
            <a:off x="4800600" y="3886200"/>
            <a:ext cx="1828800" cy="5334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1"/>
          </p:cNvCxnSpPr>
          <p:nvPr/>
        </p:nvCxnSpPr>
        <p:spPr>
          <a:xfrm>
            <a:off x="4800600" y="4038600"/>
            <a:ext cx="1371600" cy="9906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14400" y="3352800"/>
            <a:ext cx="1905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Calling Code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1"/>
            <a:endCxn id="25" idx="3"/>
          </p:cNvCxnSpPr>
          <p:nvPr/>
        </p:nvCxnSpPr>
        <p:spPr>
          <a:xfrm rot="10800000">
            <a:off x="2819400" y="3752850"/>
            <a:ext cx="6096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24600" y="20574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2895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943600" y="3505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629400" y="41910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72200" y="4800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Abstraction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4196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Infantry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go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go-&gt;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OtherCode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GO* go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go-&gt;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143000"/>
            <a:ext cx="47244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class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Infantry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virtual void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FireGun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};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class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Sniper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: public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Infantry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virtual void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//Code for firing sniper 		rifle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0300" y="4229100"/>
            <a:ext cx="1295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86400" y="2019300"/>
            <a:ext cx="1143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8" idx="0"/>
            <a:endCxn id="11" idx="4"/>
          </p:cNvCxnSpPr>
          <p:nvPr/>
        </p:nvCxnSpPr>
        <p:spPr>
          <a:xfrm rot="5400000" flipH="1" flipV="1">
            <a:off x="5334000" y="3543300"/>
            <a:ext cx="14478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95500" y="2019300"/>
            <a:ext cx="1905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Calling Code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0"/>
            <a:endCxn id="25" idx="2"/>
          </p:cNvCxnSpPr>
          <p:nvPr/>
        </p:nvCxnSpPr>
        <p:spPr>
          <a:xfrm rot="5400000" flipH="1" flipV="1">
            <a:off x="2343151" y="3524250"/>
            <a:ext cx="1409700" cy="3175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410200" y="4267200"/>
            <a:ext cx="1295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352800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32766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code can treat all objects with same abstraction as if they are the same. </a:t>
            </a:r>
          </a:p>
          <a:p>
            <a:r>
              <a:rPr lang="en-US" dirty="0" smtClean="0"/>
              <a:t>Calling code now relies on an abstraction and the implementation now also relies on an abstraction.</a:t>
            </a:r>
          </a:p>
          <a:p>
            <a:r>
              <a:rPr lang="en-US" dirty="0" smtClean="0"/>
              <a:t>Abstraction applies to more than just methods, it also applies to objects, algorithms, data, relationships,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is the organizational structure of a system, including its decomposition into parts, their connectivity, interaction mechanisms, and the guiding principles and decisions that you use in the design of the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Interface</a:t>
            </a:r>
            <a:r>
              <a:rPr lang="en-US" dirty="0" smtClean="0"/>
              <a:t> – An interface abstracts a set of operations on an object</a:t>
            </a:r>
          </a:p>
          <a:p>
            <a:r>
              <a:rPr lang="en-US" dirty="0" smtClean="0"/>
              <a:t>In C++ this is implemented with virtual functions and inheritance</a:t>
            </a:r>
          </a:p>
          <a:p>
            <a:r>
              <a:rPr lang="en-US" dirty="0" smtClean="0"/>
              <a:t>Virtual functions come with a low cost in both memory and performance</a:t>
            </a:r>
          </a:p>
          <a:p>
            <a:r>
              <a:rPr lang="en-US" dirty="0" smtClean="0"/>
              <a:t>Interfaces are a fundamental code concept and are provided by almost all object oriented languages</a:t>
            </a:r>
          </a:p>
          <a:p>
            <a:r>
              <a:rPr lang="en-US" dirty="0" smtClean="0"/>
              <a:t>This is formally called </a:t>
            </a:r>
            <a:r>
              <a:rPr lang="en-US" b="1" dirty="0" smtClean="0"/>
              <a:t>polymorphism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743200"/>
            <a:ext cx="5922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Program to an abstraction,</a:t>
            </a:r>
          </a:p>
          <a:p>
            <a:r>
              <a:rPr lang="en-US" sz="4000" b="1" dirty="0" smtClean="0"/>
              <a:t>not an implementation.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7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90800" y="838200"/>
            <a:ext cx="2362200" cy="103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2362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Rifleman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95600" y="2362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Sniper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05400" y="23622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Gunner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0" y="27432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Sniper Rifle Code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7432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Rifle 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27432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Gun Code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71800" y="12192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Code,</a:t>
            </a:r>
          </a:p>
          <a:p>
            <a:pPr algn="ctr"/>
            <a:r>
              <a:rPr lang="en-US" dirty="0" smtClean="0"/>
              <a:t>Etc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28800" y="4038600"/>
            <a:ext cx="5410200" cy="1219200"/>
            <a:chOff x="1828800" y="4038600"/>
            <a:chExt cx="5410200" cy="1219200"/>
          </a:xfrm>
        </p:grpSpPr>
        <p:sp>
          <p:nvSpPr>
            <p:cNvPr id="17" name="Rounded Rectangle 16"/>
            <p:cNvSpPr/>
            <p:nvPr/>
          </p:nvSpPr>
          <p:spPr>
            <a:xfrm>
              <a:off x="1828800" y="4038600"/>
              <a:ext cx="54102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Navy Seal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57400" y="4495800"/>
              <a:ext cx="1524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Rifle </a:t>
              </a:r>
            </a:p>
            <a:p>
              <a:pPr algn="ctr"/>
              <a:r>
                <a:rPr lang="en-US" dirty="0" smtClean="0"/>
                <a:t>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4495800"/>
              <a:ext cx="1524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Sniper Rifle Code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7800" y="4495800"/>
              <a:ext cx="16764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Gun Code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stCxn id="13" idx="0"/>
            <a:endCxn id="5" idx="2"/>
          </p:cNvCxnSpPr>
          <p:nvPr/>
        </p:nvCxnSpPr>
        <p:spPr>
          <a:xfrm rot="5400000" flipH="1" flipV="1">
            <a:off x="2440782" y="1031082"/>
            <a:ext cx="490537" cy="21717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  <a:endCxn id="5" idx="2"/>
          </p:cNvCxnSpPr>
          <p:nvPr/>
        </p:nvCxnSpPr>
        <p:spPr>
          <a:xfrm rot="16200000" flipV="1">
            <a:off x="3545682" y="2097882"/>
            <a:ext cx="490537" cy="381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5" idx="2"/>
          </p:cNvCxnSpPr>
          <p:nvPr/>
        </p:nvCxnSpPr>
        <p:spPr>
          <a:xfrm rot="16200000" flipV="1">
            <a:off x="4669632" y="973932"/>
            <a:ext cx="490537" cy="22860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4000" y="5334000"/>
            <a:ext cx="556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What went wrong?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</a:t>
            </a:r>
            <a:r>
              <a:rPr lang="en-US" dirty="0" err="1" smtClean="0"/>
              <a:t>vs</a:t>
            </a:r>
            <a:r>
              <a:rPr lang="en-US" dirty="0" smtClean="0"/>
              <a:t> HAS-A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not organize our code well.</a:t>
            </a:r>
          </a:p>
          <a:p>
            <a:r>
              <a:rPr lang="en-US" dirty="0" smtClean="0"/>
              <a:t>Prefer “has a” to “is a” relationships.</a:t>
            </a:r>
          </a:p>
          <a:p>
            <a:r>
              <a:rPr lang="en-US" dirty="0" smtClean="0"/>
              <a:t>Many relationships are better modeled with aggregation instead of inheritance.</a:t>
            </a:r>
          </a:p>
          <a:p>
            <a:r>
              <a:rPr lang="en-US" dirty="0" smtClean="0"/>
              <a:t>Has a relationships are more flexible.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57200" y="3276600"/>
            <a:ext cx="51054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Weapon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Infantry has a weapon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4114800"/>
            <a:ext cx="1752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Abstraction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48768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Sniper Rifle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8768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48768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Gun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19800" y="1828800"/>
            <a:ext cx="22098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22860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Code,</a:t>
            </a:r>
          </a:p>
          <a:p>
            <a:pPr algn="ctr"/>
            <a:r>
              <a:rPr lang="en-US" dirty="0" smtClean="0"/>
              <a:t>Etc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28956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Pointer</a:t>
            </a:r>
          </a:p>
        </p:txBody>
      </p: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rot="5400000" flipH="1" flipV="1">
            <a:off x="2038350" y="3905250"/>
            <a:ext cx="304800" cy="16383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rot="5400000" flipH="1" flipV="1">
            <a:off x="2838450" y="4705350"/>
            <a:ext cx="304800" cy="381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5" idx="2"/>
          </p:cNvCxnSpPr>
          <p:nvPr/>
        </p:nvCxnSpPr>
        <p:spPr>
          <a:xfrm rot="16200000" flipV="1">
            <a:off x="3676650" y="3905250"/>
            <a:ext cx="304800" cy="16383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0"/>
            <a:endCxn id="15" idx="1"/>
          </p:cNvCxnSpPr>
          <p:nvPr/>
        </p:nvCxnSpPr>
        <p:spPr>
          <a:xfrm rot="5400000" flipH="1" flipV="1">
            <a:off x="4191000" y="1981200"/>
            <a:ext cx="952500" cy="33147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2715161"/>
            <a:ext cx="705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Identify aspects of the code that</a:t>
            </a:r>
          </a:p>
          <a:p>
            <a:r>
              <a:rPr lang="en-US" sz="4000" b="1" dirty="0" smtClean="0"/>
              <a:t>vary and separate them from </a:t>
            </a:r>
          </a:p>
          <a:p>
            <a:r>
              <a:rPr lang="en-US" sz="4000" b="1" dirty="0" smtClean="0"/>
              <a:t>those that stay the same.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7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Object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609600"/>
            <a:ext cx="3886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5240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15240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62400" y="24384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24384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438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48600" y="4267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Marine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848600" y="48768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48200" y="33528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Bomber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3528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981200" y="24384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Turret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4800" y="24384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848600" y="5486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</a:t>
            </a:r>
            <a:endParaRPr lang="en-US" dirty="0"/>
          </a:p>
        </p:txBody>
      </p:sp>
      <p:cxnSp>
        <p:nvCxnSpPr>
          <p:cNvPr id="32" name="Shape 31"/>
          <p:cNvCxnSpPr>
            <a:endCxn id="12" idx="1"/>
          </p:cNvCxnSpPr>
          <p:nvPr/>
        </p:nvCxnSpPr>
        <p:spPr>
          <a:xfrm rot="16200000" flipH="1">
            <a:off x="7543800" y="4191000"/>
            <a:ext cx="4572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13" idx="1"/>
          </p:cNvCxnSpPr>
          <p:nvPr/>
        </p:nvCxnSpPr>
        <p:spPr>
          <a:xfrm rot="16200000" flipH="1">
            <a:off x="7239000" y="4495800"/>
            <a:ext cx="10668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21" idx="1"/>
          </p:cNvCxnSpPr>
          <p:nvPr/>
        </p:nvCxnSpPr>
        <p:spPr>
          <a:xfrm rot="16200000" flipH="1">
            <a:off x="6934200" y="4800600"/>
            <a:ext cx="16764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9342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77724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0386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8768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342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8768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5257800" y="13716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209800" y="13716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1430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22098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14600" y="60198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432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Combat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43200" y="594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514600" y="5257800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43200" y="518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244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495800" y="52578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95800" y="5638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24400" y="556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 Auto-targeting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24400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Healing</a:t>
            </a:r>
          </a:p>
        </p:txBody>
      </p:sp>
      <p:sp>
        <p:nvSpPr>
          <p:cNvPr id="64" name="Oval 63"/>
          <p:cNvSpPr/>
          <p:nvPr/>
        </p:nvSpPr>
        <p:spPr>
          <a:xfrm>
            <a:off x="4495800" y="601980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14600" y="5257800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76800" y="16002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14600" y="60198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876800" y="19050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500990" y="52578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500990" y="56470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99919" y="601568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92443" y="3340444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7" idx="0"/>
          </p:cNvCxnSpPr>
          <p:nvPr/>
        </p:nvCxnSpPr>
        <p:spPr>
          <a:xfrm rot="16200000" flipH="1">
            <a:off x="824298" y="3224599"/>
            <a:ext cx="228600" cy="308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033758" y="249606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04801" y="4258964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Flying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828418" y="4143119"/>
            <a:ext cx="228600" cy="308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875811" y="1596081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176319" y="4263081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</a:t>
            </a:r>
          </a:p>
          <a:p>
            <a:pPr algn="ctr"/>
            <a:r>
              <a:rPr lang="en-US" dirty="0" smtClean="0"/>
              <a:t>Tank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10" idx="2"/>
            <a:endCxn id="85" idx="0"/>
          </p:cNvCxnSpPr>
          <p:nvPr/>
        </p:nvCxnSpPr>
        <p:spPr>
          <a:xfrm rot="16200000" flipH="1">
            <a:off x="6671619" y="4148780"/>
            <a:ext cx="224481" cy="41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29888" y="161461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83493" y="3793526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16200000" flipH="1">
            <a:off x="1037966" y="2825576"/>
            <a:ext cx="1581669" cy="3624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881552" y="5517291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0645E-7 L -0.04583 -0.6606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6877E-6 L 0.25833 -0.58849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49063E-6 L -0.27083 -0.12769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3352E-6 L 0.25833 -0.5995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034E-7 L -0.2368 -0.17164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32 -0.5325 " pathEditMode="relative" ptsTypes="AA">
                                      <p:cBhvr>
                                        <p:cTn id="2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565E-6 L -0.2665 -0.45778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-2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118 -0.07101 " pathEditMode="relative" ptsTypes="AA">
                                      <p:cBhvr>
                                        <p:cTn id="2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139 L -0.11927 -0.12745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4474E-6 L -0.19878 -0.12677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68031E-6 L 0.12813 -0.08582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2725E-6 L -0.59722 -0.65903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51" grpId="0" animBg="1"/>
      <p:bldP spid="51" grpId="1" animBg="1"/>
      <p:bldP spid="52" grpId="0"/>
      <p:bldP spid="52" grpId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6" grpId="0"/>
      <p:bldP spid="56" grpId="1"/>
      <p:bldP spid="58" grpId="0"/>
      <p:bldP spid="58" grpId="1"/>
      <p:bldP spid="59" grpId="0" animBg="1"/>
      <p:bldP spid="59" grpId="1" animBg="1"/>
      <p:bldP spid="61" grpId="0" animBg="1"/>
      <p:bldP spid="61" grpId="1" animBg="1"/>
      <p:bldP spid="62" grpId="0"/>
      <p:bldP spid="62" grpId="1"/>
      <p:bldP spid="63" grpId="0"/>
      <p:bldP spid="63" grpId="1"/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1" grpId="0" animBg="1"/>
      <p:bldP spid="71" grpId="1" animBg="1"/>
      <p:bldP spid="71" grpId="2" animBg="1"/>
      <p:bldP spid="71" grpId="3" animBg="1"/>
      <p:bldP spid="73" grpId="0" animBg="1"/>
      <p:bldP spid="73" grpId="1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80" grpId="0" animBg="1"/>
      <p:bldP spid="80" grpId="1" animBg="1"/>
      <p:bldP spid="80" grpId="2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  <p:bldP spid="92" grpId="0" animBg="1"/>
      <p:bldP spid="92" grpId="1" animBg="1"/>
      <p:bldP spid="93" grpId="0" animBg="1"/>
      <p:bldP spid="93" grpId="1" animBg="1"/>
      <p:bldP spid="100" grpId="0" animBg="1"/>
      <p:bldP spid="10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828800" y="914400"/>
            <a:ext cx="5029200" cy="3124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Composition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1200" y="609600"/>
            <a:ext cx="3886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057400" y="1866900"/>
            <a:ext cx="2171700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057400" y="2552700"/>
            <a:ext cx="2173761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057400" y="3238500"/>
            <a:ext cx="2167128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419600" y="1866900"/>
            <a:ext cx="2176850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419600" y="2552700"/>
            <a:ext cx="2176849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Auto-targeting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419600" y="3238500"/>
            <a:ext cx="2168612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79358" y="706396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1033" y="69609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2709" y="702276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71801" y="702277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98590" y="1017374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86914" y="1011195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08721E-6 L 0.01389 0.19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01754 0.297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1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47 L -0.04497 0.39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08721E-6 L 0.17517 0.196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6035E-6 L 0.26632 0.250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2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46 L 0.23906 0.352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" grpId="0" animBg="1"/>
      <p:bldP spid="8" grpId="0" animBg="1"/>
      <p:bldP spid="10" grpId="0" animBg="1"/>
      <p:bldP spid="13" grpId="0" animBg="1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</a:t>
            </a:r>
            <a:r>
              <a:rPr lang="en-US" dirty="0" err="1" smtClean="0"/>
              <a:t>vs</a:t>
            </a:r>
            <a:r>
              <a:rPr lang="en-US" dirty="0" smtClean="0"/>
              <a:t>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Object references different objects.</a:t>
            </a:r>
          </a:p>
          <a:p>
            <a:pPr lvl="1"/>
            <a:r>
              <a:rPr lang="en-US" dirty="0" smtClean="0"/>
              <a:t>Not necessarily lifetime bound.</a:t>
            </a:r>
          </a:p>
          <a:p>
            <a:pPr lvl="1"/>
            <a:r>
              <a:rPr lang="en-US" dirty="0" smtClean="0"/>
              <a:t>Multiple objects may reference the same aggregated object.</a:t>
            </a:r>
          </a:p>
          <a:p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Object owns different objects called components.</a:t>
            </a:r>
          </a:p>
          <a:p>
            <a:pPr lvl="1"/>
            <a:r>
              <a:rPr lang="en-US" dirty="0" smtClean="0"/>
              <a:t>Components do not exist outside of composition.</a:t>
            </a:r>
          </a:p>
          <a:p>
            <a:pPr lvl="1"/>
            <a:r>
              <a:rPr lang="en-US" dirty="0" smtClean="0"/>
              <a:t>When composition is destroyed so are components.</a:t>
            </a:r>
          </a:p>
          <a:p>
            <a:pPr lvl="1"/>
            <a:r>
              <a:rPr lang="en-US" dirty="0" smtClean="0"/>
              <a:t>Each component has only one owner.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for all languages</a:t>
            </a:r>
          </a:p>
          <a:p>
            <a:r>
              <a:rPr lang="en-US" dirty="0" smtClean="0"/>
              <a:t>Fundamental, not just a strategy for implementation</a:t>
            </a:r>
          </a:p>
          <a:p>
            <a:r>
              <a:rPr lang="en-US" dirty="0" smtClean="0"/>
              <a:t>These are the guiding principles on which all design patterns are built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2715161"/>
            <a:ext cx="67741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Always prefer aggregation and </a:t>
            </a:r>
          </a:p>
          <a:p>
            <a:r>
              <a:rPr lang="en-US" sz="4000" b="1" dirty="0" smtClean="0"/>
              <a:t>composition to inheritance.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7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base class is a collection of components provided by the different systems.</a:t>
            </a:r>
          </a:p>
          <a:p>
            <a:r>
              <a:rPr lang="en-US" dirty="0" smtClean="0"/>
              <a:t>The components represent orthogonal views of a single entity.</a:t>
            </a:r>
          </a:p>
          <a:p>
            <a:r>
              <a:rPr lang="en-US" dirty="0" smtClean="0"/>
              <a:t>Every component class inherits from a base component class and has pointer to its owning composition.</a:t>
            </a:r>
          </a:p>
          <a:p>
            <a:r>
              <a:rPr lang="en-US" dirty="0" smtClean="0"/>
              <a:t>A component can be data, behavior, and/or a link to a system.</a:t>
            </a:r>
          </a:p>
          <a:p>
            <a:r>
              <a:rPr lang="en-US" dirty="0" smtClean="0"/>
              <a:t>When the game object composition is destroyed it destroys all of its components.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2100" y="1790700"/>
            <a:ext cx="16764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Core Engine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5300" y="3200400"/>
            <a:ext cx="42291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2600" y="1790700"/>
            <a:ext cx="1676400" cy="647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19300" y="36957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14700" y="3695700"/>
            <a:ext cx="12192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334000" y="3162300"/>
            <a:ext cx="2324100" cy="723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Game Object Compositions</a:t>
            </a:r>
            <a:endParaRPr lang="en-US" dirty="0"/>
          </a:p>
        </p:txBody>
      </p:sp>
      <p:sp>
        <p:nvSpPr>
          <p:cNvPr id="9226" name="TextBox 34"/>
          <p:cNvSpPr txBox="1">
            <a:spLocks noChangeArrowheads="1"/>
          </p:cNvSpPr>
          <p:nvPr/>
        </p:nvSpPr>
        <p:spPr bwMode="auto">
          <a:xfrm>
            <a:off x="6781800" y="4076700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Composed</a:t>
            </a:r>
            <a:endParaRPr lang="en-US" b="1" dirty="0"/>
          </a:p>
        </p:txBody>
      </p:sp>
      <p:sp>
        <p:nvSpPr>
          <p:cNvPr id="9227" name="TextBox 36"/>
          <p:cNvSpPr txBox="1">
            <a:spLocks noChangeArrowheads="1"/>
          </p:cNvSpPr>
          <p:nvPr/>
        </p:nvSpPr>
        <p:spPr bwMode="auto">
          <a:xfrm>
            <a:off x="3352800" y="5638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Provide</a:t>
            </a:r>
            <a:endParaRPr lang="en-US" b="1" dirty="0"/>
          </a:p>
        </p:txBody>
      </p:sp>
      <p:sp>
        <p:nvSpPr>
          <p:cNvPr id="9228" name="TextBox 41"/>
          <p:cNvSpPr txBox="1">
            <a:spLocks noChangeArrowheads="1"/>
          </p:cNvSpPr>
          <p:nvPr/>
        </p:nvSpPr>
        <p:spPr bwMode="auto">
          <a:xfrm>
            <a:off x="6819900" y="2667000"/>
            <a:ext cx="896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Creates</a:t>
            </a:r>
            <a:endParaRPr lang="en-US" b="1" dirty="0"/>
          </a:p>
        </p:txBody>
      </p:sp>
      <p:sp>
        <p:nvSpPr>
          <p:cNvPr id="9229" name="TextBox 43"/>
          <p:cNvSpPr txBox="1">
            <a:spLocks noChangeArrowheads="1"/>
          </p:cNvSpPr>
          <p:nvPr/>
        </p:nvSpPr>
        <p:spPr bwMode="auto">
          <a:xfrm>
            <a:off x="2667000" y="25908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46" name="Down Arrow 45"/>
          <p:cNvSpPr/>
          <p:nvPr/>
        </p:nvSpPr>
        <p:spPr>
          <a:xfrm>
            <a:off x="2209800" y="2476500"/>
            <a:ext cx="266700" cy="6477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6286500" y="2514600"/>
            <a:ext cx="2667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Down Arrow 51"/>
          <p:cNvSpPr/>
          <p:nvPr/>
        </p:nvSpPr>
        <p:spPr>
          <a:xfrm rot="10800000">
            <a:off x="6324600" y="3962400"/>
            <a:ext cx="2667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Bent Arrow 52"/>
          <p:cNvSpPr/>
          <p:nvPr/>
        </p:nvSpPr>
        <p:spPr>
          <a:xfrm flipV="1">
            <a:off x="2400300" y="4457700"/>
            <a:ext cx="2400300" cy="876300"/>
          </a:xfrm>
          <a:prstGeom prst="bentArrow">
            <a:avLst>
              <a:gd name="adj1" fmla="val 15040"/>
              <a:gd name="adj2" fmla="val 24274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" y="36957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53000" y="4572000"/>
            <a:ext cx="31242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05400" y="5029200"/>
            <a:ext cx="13716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5029200"/>
            <a:ext cx="13716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1600200"/>
            <a:ext cx="1752600" cy="639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570038"/>
            <a:ext cx="1752600" cy="6397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Sprite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570038"/>
            <a:ext cx="1782763" cy="6397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8194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Camera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Body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768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934200" y="1570037"/>
            <a:ext cx="1782763" cy="639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342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Transform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62000" y="4267200"/>
            <a:ext cx="2209800" cy="1981200"/>
            <a:chOff x="762000" y="4267200"/>
            <a:chExt cx="2209800" cy="1981200"/>
          </a:xfrm>
        </p:grpSpPr>
        <p:sp>
          <p:nvSpPr>
            <p:cNvPr id="16" name="Rounded Rectangle 15"/>
            <p:cNvSpPr/>
            <p:nvPr/>
          </p:nvSpPr>
          <p:spPr>
            <a:xfrm>
              <a:off x="762000" y="4267200"/>
              <a:ext cx="2209800" cy="198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Ball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0600" y="5257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Sprite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0600" y="5715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Body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0600" y="4800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Transform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876800" y="28194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Bomb Logic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505200" y="4267200"/>
            <a:ext cx="2209800" cy="1981200"/>
            <a:chOff x="3505200" y="4267200"/>
            <a:chExt cx="2209800" cy="1981200"/>
          </a:xfrm>
        </p:grpSpPr>
        <p:sp>
          <p:nvSpPr>
            <p:cNvPr id="22" name="Rounded Rectangle 21"/>
            <p:cNvSpPr/>
            <p:nvPr/>
          </p:nvSpPr>
          <p:spPr>
            <a:xfrm>
              <a:off x="3505200" y="4267200"/>
              <a:ext cx="2209800" cy="198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33800" y="4800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Transform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733800" y="5257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733800" y="5715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Camera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72200" y="4038600"/>
            <a:ext cx="2209800" cy="2438400"/>
            <a:chOff x="6248400" y="4038600"/>
            <a:chExt cx="2209800" cy="2438400"/>
          </a:xfrm>
        </p:grpSpPr>
        <p:sp>
          <p:nvSpPr>
            <p:cNvPr id="32" name="Rounded Rectangle 31"/>
            <p:cNvSpPr/>
            <p:nvPr/>
          </p:nvSpPr>
          <p:spPr>
            <a:xfrm>
              <a:off x="6248400" y="4038600"/>
              <a:ext cx="2209800" cy="2438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77000" y="5029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Sprite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477000" y="5486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477000" y="4572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Transform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477000" y="5943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Bomb Logic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Dependencies between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still have dependencies between each other.</a:t>
            </a:r>
          </a:p>
          <a:p>
            <a:r>
              <a:rPr lang="en-US" dirty="0" smtClean="0"/>
              <a:t>Need a flexible simple way for components to handle dependencies.</a:t>
            </a:r>
          </a:p>
          <a:p>
            <a:r>
              <a:rPr lang="en-US" dirty="0" smtClean="0"/>
              <a:t>To allow for inspections of a composition we need to provide a query function.</a:t>
            </a:r>
          </a:p>
          <a:p>
            <a:r>
              <a:rPr lang="en-US" dirty="0" smtClean="0"/>
              <a:t>This is done to having a std::map of strings to component pointers.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Sprite::Initialize(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GameObject* parent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 Looks up component named “Transform” in map</a:t>
            </a:r>
          </a:p>
          <a:p>
            <a:pPr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 Using the ‘has’ operation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-&gt;Transform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GetOwner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()-&gt;has(Transform);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//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 Add any additional dependencies here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743200"/>
            <a:ext cx="5321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Strive for loose coupling</a:t>
            </a:r>
          </a:p>
          <a:p>
            <a:r>
              <a:rPr lang="en-US" sz="4000" b="1" dirty="0" smtClean="0"/>
              <a:t>between objects.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1029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Game::MoveObjectLeft(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GameObject* ObjectToBeMoved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(Transform* transform = 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ObjectToBeMoved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-&gt;has(Transform)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transform-&gt;position.x -= 10;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Linking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also just have a pointer to each component type.</a:t>
            </a:r>
          </a:p>
          <a:p>
            <a:r>
              <a:rPr lang="en-US" dirty="0" smtClean="0"/>
              <a:t>Pointer is NULL if component is not present.</a:t>
            </a:r>
          </a:p>
          <a:p>
            <a:r>
              <a:rPr lang="en-US" dirty="0" smtClean="0"/>
              <a:t>Not as elegant </a:t>
            </a:r>
            <a:r>
              <a:rPr lang="en-US" smtClean="0"/>
              <a:t>but fast.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05200" y="3048000"/>
            <a:ext cx="2012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Simplify.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#1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Architecture is simplicity</a:t>
            </a:r>
          </a:p>
          <a:p>
            <a:r>
              <a:rPr lang="en-US" dirty="0" smtClean="0"/>
              <a:t>“Everything should be made as simple as possible, but not simpler.” – Albert  Einstein</a:t>
            </a:r>
          </a:p>
          <a:p>
            <a:r>
              <a:rPr lang="en-US" dirty="0" smtClean="0"/>
              <a:t>The job of the architect is to make all the other programmers’ job simple.</a:t>
            </a:r>
          </a:p>
          <a:p>
            <a:r>
              <a:rPr lang="en-US" dirty="0" smtClean="0"/>
              <a:t>Do not build complexity for complexity’s sake.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Redundancy(File IO, Cross Platform</a:t>
            </a:r>
          </a:p>
          <a:p>
            <a:r>
              <a:rPr lang="en-US" dirty="0" smtClean="0"/>
              <a:t>Providing a common interaction system (Messaging)</a:t>
            </a:r>
          </a:p>
          <a:p>
            <a:r>
              <a:rPr lang="en-US" dirty="0" smtClean="0"/>
              <a:t>Removing Redundancy</a:t>
            </a:r>
          </a:p>
          <a:p>
            <a:r>
              <a:rPr lang="en-US" dirty="0" smtClean="0"/>
              <a:t>Standardizing certain problem solutions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379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Embrace change.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#2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Embrace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 for change</a:t>
            </a:r>
          </a:p>
          <a:p>
            <a:r>
              <a:rPr lang="en-US" dirty="0" smtClean="0"/>
              <a:t>Build for change</a:t>
            </a:r>
          </a:p>
          <a:p>
            <a:r>
              <a:rPr lang="en-US" dirty="0" smtClean="0"/>
              <a:t>Develop good enough</a:t>
            </a:r>
          </a:p>
          <a:p>
            <a:r>
              <a:rPr lang="en-US" dirty="0" smtClean="0"/>
              <a:t>Maximize flexibility while maintaining simplicity </a:t>
            </a:r>
          </a:p>
          <a:p>
            <a:r>
              <a:rPr lang="en-US" dirty="0" smtClean="0"/>
              <a:t>Data drive functionality</a:t>
            </a:r>
          </a:p>
          <a:p>
            <a:r>
              <a:rPr lang="en-US" dirty="0" smtClean="0"/>
              <a:t>Do not waste time building what may not be needed</a:t>
            </a:r>
          </a:p>
          <a:p>
            <a:r>
              <a:rPr lang="en-US" dirty="0" smtClean="0"/>
              <a:t>Bias towards ACTION</a:t>
            </a:r>
          </a:p>
          <a:p>
            <a:r>
              <a:rPr lang="en-US" dirty="0" smtClean="0"/>
              <a:t>Iteration Wins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1226</Words>
  <Application>Microsoft Office PowerPoint</Application>
  <PresentationFormat>On-screen Show (4:3)</PresentationFormat>
  <Paragraphs>373</Paragraphs>
  <Slides>49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Architecture</vt:lpstr>
      <vt:lpstr>Prerequisites</vt:lpstr>
      <vt:lpstr>Architecture</vt:lpstr>
      <vt:lpstr>Architecture Principles</vt:lpstr>
      <vt:lpstr>Slide 5</vt:lpstr>
      <vt:lpstr>Simplicity</vt:lpstr>
      <vt:lpstr>Simplify Code</vt:lpstr>
      <vt:lpstr>Slide 8</vt:lpstr>
      <vt:lpstr>Embrace Change</vt:lpstr>
      <vt:lpstr>Slide 10</vt:lpstr>
      <vt:lpstr>Organize by what it does</vt:lpstr>
      <vt:lpstr>Data Oriented</vt:lpstr>
      <vt:lpstr>Slide 13</vt:lpstr>
      <vt:lpstr>Encapsulate variability</vt:lpstr>
      <vt:lpstr>Bad Abstractions</vt:lpstr>
      <vt:lpstr>Slide 16</vt:lpstr>
      <vt:lpstr>Dependencies</vt:lpstr>
      <vt:lpstr>High Level</vt:lpstr>
      <vt:lpstr>Simple Game Engine</vt:lpstr>
      <vt:lpstr>Game Objects</vt:lpstr>
      <vt:lpstr>Game Objects</vt:lpstr>
      <vt:lpstr>Game Objects</vt:lpstr>
      <vt:lpstr>Abstraction</vt:lpstr>
      <vt:lpstr>Dependant Code Example</vt:lpstr>
      <vt:lpstr>Dependant Code</vt:lpstr>
      <vt:lpstr>Abstraction</vt:lpstr>
      <vt:lpstr>Abstraction Code Example</vt:lpstr>
      <vt:lpstr>Abstraction</vt:lpstr>
      <vt:lpstr>Abstraction</vt:lpstr>
      <vt:lpstr>Interface</vt:lpstr>
      <vt:lpstr>Slide 31</vt:lpstr>
      <vt:lpstr>Slide 32</vt:lpstr>
      <vt:lpstr>IS-A vs HAS-A</vt:lpstr>
      <vt:lpstr>Infantry has a weapon</vt:lpstr>
      <vt:lpstr>Slide 35</vt:lpstr>
      <vt:lpstr>Game Object System</vt:lpstr>
      <vt:lpstr>Slide 37</vt:lpstr>
      <vt:lpstr>Slide 38</vt:lpstr>
      <vt:lpstr>Aggregation vs Composition</vt:lpstr>
      <vt:lpstr>Slide 40</vt:lpstr>
      <vt:lpstr>Component Based Engine</vt:lpstr>
      <vt:lpstr>Component Based Engine</vt:lpstr>
      <vt:lpstr>Simple Components</vt:lpstr>
      <vt:lpstr>Dependencies between components</vt:lpstr>
      <vt:lpstr>Dynamic Linking</vt:lpstr>
      <vt:lpstr>Slide 46</vt:lpstr>
      <vt:lpstr>Dynamic Interaction</vt:lpstr>
      <vt:lpstr>Static Linking and Composition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57</cp:revision>
  <dcterms:created xsi:type="dcterms:W3CDTF">2009-08-29T01:42:27Z</dcterms:created>
  <dcterms:modified xsi:type="dcterms:W3CDTF">2012-05-15T02:51:02Z</dcterms:modified>
</cp:coreProperties>
</file>