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76" r:id="rId3"/>
    <p:sldId id="350" r:id="rId4"/>
    <p:sldId id="362" r:id="rId5"/>
    <p:sldId id="396" r:id="rId6"/>
    <p:sldId id="397" r:id="rId7"/>
    <p:sldId id="399" r:id="rId8"/>
    <p:sldId id="400" r:id="rId9"/>
    <p:sldId id="358" r:id="rId10"/>
    <p:sldId id="359" r:id="rId11"/>
    <p:sldId id="401" r:id="rId12"/>
    <p:sldId id="402" r:id="rId13"/>
    <p:sldId id="403" r:id="rId14"/>
    <p:sldId id="404" r:id="rId15"/>
    <p:sldId id="351" r:id="rId16"/>
    <p:sldId id="367" r:id="rId17"/>
    <p:sldId id="405" r:id="rId18"/>
    <p:sldId id="391" r:id="rId19"/>
    <p:sldId id="406" r:id="rId20"/>
    <p:sldId id="368" r:id="rId21"/>
    <p:sldId id="374" r:id="rId22"/>
    <p:sldId id="375" r:id="rId23"/>
    <p:sldId id="377" r:id="rId24"/>
    <p:sldId id="369" r:id="rId25"/>
    <p:sldId id="407" r:id="rId26"/>
    <p:sldId id="408" r:id="rId27"/>
    <p:sldId id="409" r:id="rId28"/>
    <p:sldId id="353" r:id="rId29"/>
    <p:sldId id="410" r:id="rId30"/>
    <p:sldId id="411" r:id="rId31"/>
    <p:sldId id="412" r:id="rId32"/>
    <p:sldId id="371" r:id="rId33"/>
    <p:sldId id="392" r:id="rId34"/>
    <p:sldId id="381" r:id="rId35"/>
    <p:sldId id="382" r:id="rId36"/>
    <p:sldId id="383" r:id="rId37"/>
    <p:sldId id="384" r:id="rId38"/>
    <p:sldId id="388" r:id="rId39"/>
    <p:sldId id="389" r:id="rId40"/>
    <p:sldId id="378" r:id="rId41"/>
    <p:sldId id="379" r:id="rId42"/>
    <p:sldId id="380" r:id="rId43"/>
    <p:sldId id="385" r:id="rId44"/>
    <p:sldId id="386" r:id="rId45"/>
    <p:sldId id="395" r:id="rId46"/>
    <p:sldId id="373" r:id="rId47"/>
  </p:sldIdLst>
  <p:sldSz cx="9144000" cy="6858000" type="screen4x3"/>
  <p:notesSz cx="6858000" cy="9144000"/>
  <p:custDataLst>
    <p:tags r:id="rId4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32" y="-6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FB825-6DD8-4DBC-8256-2494E666CEED}" type="datetimeFigureOut">
              <a:rPr lang="en-US" smtClean="0"/>
              <a:pPr/>
              <a:t>5/30/2012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35630-4319-4F61-8544-8354A9F453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35630-4319-4F61-8544-8354A9F4537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should now what these</a:t>
            </a:r>
            <a:r>
              <a:rPr lang="en-US" baseline="0" dirty="0" smtClean="0"/>
              <a:t> are and how they work. Now I will explain the why and the Zen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35630-4319-4F61-8544-8354A9F4537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5/30/2012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5/30/2012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5/30/2012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5/30/2012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5/30/2012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5/30/2012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5/30/2012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5/30/2012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5/30/2012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5/30/2012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5/30/2012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AF794-4745-4C8F-9F1D-A22F5EE9FC06}" type="datetimeFigureOut">
              <a:rPr lang="en-US" smtClean="0"/>
              <a:pPr/>
              <a:t>5/30/2012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Memory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Standard Function Calling</a:t>
            </a:r>
          </a:p>
          <a:p>
            <a:pPr lvl="1"/>
            <a:r>
              <a:rPr lang="en-US" dirty="0" err="1" smtClean="0"/>
              <a:t>DoX</a:t>
            </a:r>
            <a:r>
              <a:rPr lang="en-US" dirty="0" smtClean="0"/>
              <a:t>(</a:t>
            </a:r>
            <a:r>
              <a:rPr lang="en-US" dirty="0" err="1" smtClean="0"/>
              <a:t>a,b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a, </a:t>
            </a:r>
            <a:r>
              <a:rPr lang="en-US" dirty="0" err="1" smtClean="0"/>
              <a:t>int</a:t>
            </a:r>
            <a:r>
              <a:rPr lang="en-US" dirty="0" smtClean="0"/>
              <a:t> b</a:t>
            </a:r>
          </a:p>
          <a:p>
            <a:r>
              <a:rPr lang="en-US" dirty="0" smtClean="0"/>
              <a:t>Fixed </a:t>
            </a:r>
            <a:r>
              <a:rPr lang="en-US" dirty="0" smtClean="0"/>
              <a:t>Arrays 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array[1000]</a:t>
            </a:r>
          </a:p>
          <a:p>
            <a:pPr lvl="1"/>
            <a:r>
              <a:rPr lang="en-US" dirty="0" smtClean="0"/>
              <a:t>Not dynamic</a:t>
            </a:r>
          </a:p>
          <a:p>
            <a:r>
              <a:rPr lang="en-US" dirty="0" err="1" smtClean="0"/>
              <a:t>alloca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Allocates a block of memory directly on the stack</a:t>
            </a:r>
          </a:p>
          <a:p>
            <a:pPr lvl="1"/>
            <a:r>
              <a:rPr lang="en-US" dirty="0" smtClean="0"/>
              <a:t>Very fast</a:t>
            </a:r>
          </a:p>
          <a:p>
            <a:pPr lvl="1"/>
            <a:r>
              <a:rPr lang="en-US" dirty="0" smtClean="0"/>
              <a:t>No standard error handling mechanisms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Allocator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and c stack but not on the actual stack</a:t>
            </a:r>
          </a:p>
          <a:p>
            <a:r>
              <a:rPr lang="en-US" dirty="0" smtClean="0"/>
              <a:t>Memory is still allocated and freed in stack order</a:t>
            </a:r>
          </a:p>
          <a:p>
            <a:r>
              <a:rPr lang="en-US" dirty="0" smtClean="0"/>
              <a:t>Usually you have a debug layer to check proper use.</a:t>
            </a:r>
          </a:p>
          <a:p>
            <a:r>
              <a:rPr lang="en-US" dirty="0" smtClean="0"/>
              <a:t>Also can dump all the memory at once3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Allocator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 for per frame allocations and scratch buffers</a:t>
            </a:r>
          </a:p>
          <a:p>
            <a:r>
              <a:rPr lang="en-US" dirty="0" smtClean="0"/>
              <a:t>For loading area that is freed all at once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Heap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heap?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Difficult to define but memory that is ‘dynamically’ allocated and managed by the program?</a:t>
            </a:r>
          </a:p>
          <a:p>
            <a:r>
              <a:rPr lang="en-US" dirty="0" smtClean="0"/>
              <a:t>Memory that is not set before the program runs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Dynamically </a:t>
            </a:r>
            <a:r>
              <a:rPr lang="en-US" dirty="0" smtClean="0"/>
              <a:t>allocated with new and </a:t>
            </a:r>
            <a:r>
              <a:rPr lang="en-US" dirty="0" err="1" smtClean="0"/>
              <a:t>malloc</a:t>
            </a:r>
            <a:endParaRPr lang="en-US" dirty="0" smtClean="0"/>
          </a:p>
          <a:p>
            <a:r>
              <a:rPr lang="en-US" dirty="0" smtClean="0"/>
              <a:t>When memory is freed it is reused .</a:t>
            </a:r>
          </a:p>
          <a:p>
            <a:r>
              <a:rPr lang="en-US" dirty="0" smtClean="0"/>
              <a:t>When a new block is requested the memory system searched for an big enough available block.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29200" y="457200"/>
            <a:ext cx="1524000" cy="601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29200" y="457200"/>
            <a:ext cx="152400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Allocation 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29200" y="1219200"/>
            <a:ext cx="15240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Allocation 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029200" y="2895600"/>
            <a:ext cx="1524000" cy="838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Allocation 3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029200" y="1676400"/>
            <a:ext cx="1524000" cy="1219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Allocation 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029200" y="3733800"/>
            <a:ext cx="15240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Allocation 4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029200" y="4114800"/>
            <a:ext cx="1524000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Allocation 5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029200" y="4724400"/>
            <a:ext cx="1524000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Allocation 6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29200" y="5334000"/>
            <a:ext cx="152400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Allocation 7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524000" y="2971800"/>
            <a:ext cx="152400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Allocation 8</a:t>
            </a:r>
          </a:p>
          <a:p>
            <a:pPr algn="ctr"/>
            <a:r>
              <a:rPr lang="en-US" dirty="0" smtClean="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7" grpId="0" animBg="1"/>
      <p:bldP spid="8" grpId="0" animBg="1"/>
      <p:bldP spid="9" grpId="0" animBg="1"/>
      <p:bldP spid="9" grpId="1" animBg="1"/>
      <p:bldP spid="10" grpId="0" animBg="1"/>
      <p:bldP spid="11" grpId="0" animBg="1"/>
      <p:bldP spid="12" grpId="0" animBg="1"/>
      <p:bldP spid="12" grpId="1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Memory Fragmentation</a:t>
            </a:r>
          </a:p>
          <a:p>
            <a:r>
              <a:rPr lang="en-US" dirty="0" smtClean="0"/>
              <a:t>Memory Exhaustion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fix these problems?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 based approach</a:t>
            </a:r>
          </a:p>
          <a:p>
            <a:r>
              <a:rPr lang="en-US" dirty="0" smtClean="0"/>
              <a:t>Memory pools</a:t>
            </a:r>
          </a:p>
          <a:p>
            <a:r>
              <a:rPr lang="en-US" dirty="0" smtClean="0"/>
              <a:t>Virtual Memory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Memory Pools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is your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modern languages attempt to make memory not an issue with garbage collection.</a:t>
            </a:r>
          </a:p>
          <a:p>
            <a:r>
              <a:rPr lang="en-US" dirty="0" smtClean="0"/>
              <a:t>Games are high performance making memory your problem.</a:t>
            </a:r>
          </a:p>
          <a:p>
            <a:r>
              <a:rPr lang="en-US" dirty="0" smtClean="0"/>
              <a:t>You need to understand the heap, the stack, </a:t>
            </a:r>
            <a:r>
              <a:rPr lang="en-US" dirty="0" err="1" smtClean="0"/>
              <a:t>stl</a:t>
            </a:r>
            <a:r>
              <a:rPr lang="en-US" dirty="0" smtClean="0"/>
              <a:t> and alternative allocation patterns.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Pool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105400" y="18288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Free Block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514600" y="1828800"/>
            <a:ext cx="1524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1" idx="3"/>
            <a:endCxn id="5" idx="1"/>
          </p:cNvCxnSpPr>
          <p:nvPr/>
        </p:nvCxnSpPr>
        <p:spPr>
          <a:xfrm>
            <a:off x="4038600" y="2095500"/>
            <a:ext cx="1066800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295400" y="3581400"/>
            <a:ext cx="2343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Setup of memory pool.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5105400" y="1828800"/>
            <a:ext cx="1524000" cy="152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105400" y="25146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Free Block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5105400" y="2514600"/>
            <a:ext cx="1524000" cy="152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105400" y="32004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Free Block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105400" y="3200400"/>
            <a:ext cx="1524000" cy="152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105400" y="38862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Free Block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5105400" y="3886200"/>
            <a:ext cx="1524000" cy="152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105400" y="45720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Free Block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5105400" y="4572000"/>
            <a:ext cx="1524000" cy="152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6629399" y="1895474"/>
            <a:ext cx="354012" cy="619125"/>
          </a:xfrm>
          <a:custGeom>
            <a:avLst/>
            <a:gdLst>
              <a:gd name="connsiteX0" fmla="*/ 0 w 350838"/>
              <a:gd name="connsiteY0" fmla="*/ 0 h 628650"/>
              <a:gd name="connsiteX1" fmla="*/ 342900 w 350838"/>
              <a:gd name="connsiteY1" fmla="*/ 342900 h 628650"/>
              <a:gd name="connsiteX2" fmla="*/ 47625 w 350838"/>
              <a:gd name="connsiteY2" fmla="*/ 628650 h 628650"/>
              <a:gd name="connsiteX0" fmla="*/ 9525 w 354012"/>
              <a:gd name="connsiteY0" fmla="*/ 0 h 619125"/>
              <a:gd name="connsiteX1" fmla="*/ 352425 w 354012"/>
              <a:gd name="connsiteY1" fmla="*/ 342900 h 619125"/>
              <a:gd name="connsiteX2" fmla="*/ 0 w 354012"/>
              <a:gd name="connsiteY2" fmla="*/ 619125 h 619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4012" h="619125">
                <a:moveTo>
                  <a:pt x="9525" y="0"/>
                </a:moveTo>
                <a:cubicBezTo>
                  <a:pt x="177006" y="119062"/>
                  <a:pt x="354012" y="239713"/>
                  <a:pt x="352425" y="342900"/>
                </a:cubicBezTo>
                <a:cubicBezTo>
                  <a:pt x="350838" y="446087"/>
                  <a:pt x="151606" y="528637"/>
                  <a:pt x="0" y="619125"/>
                </a:cubicBezTo>
              </a:path>
            </a:pathLst>
          </a:cu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6629400" y="2590800"/>
            <a:ext cx="354012" cy="619125"/>
          </a:xfrm>
          <a:custGeom>
            <a:avLst/>
            <a:gdLst>
              <a:gd name="connsiteX0" fmla="*/ 0 w 350838"/>
              <a:gd name="connsiteY0" fmla="*/ 0 h 628650"/>
              <a:gd name="connsiteX1" fmla="*/ 342900 w 350838"/>
              <a:gd name="connsiteY1" fmla="*/ 342900 h 628650"/>
              <a:gd name="connsiteX2" fmla="*/ 47625 w 350838"/>
              <a:gd name="connsiteY2" fmla="*/ 628650 h 628650"/>
              <a:gd name="connsiteX0" fmla="*/ 9525 w 354012"/>
              <a:gd name="connsiteY0" fmla="*/ 0 h 619125"/>
              <a:gd name="connsiteX1" fmla="*/ 352425 w 354012"/>
              <a:gd name="connsiteY1" fmla="*/ 342900 h 619125"/>
              <a:gd name="connsiteX2" fmla="*/ 0 w 354012"/>
              <a:gd name="connsiteY2" fmla="*/ 619125 h 619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4012" h="619125">
                <a:moveTo>
                  <a:pt x="9525" y="0"/>
                </a:moveTo>
                <a:cubicBezTo>
                  <a:pt x="177006" y="119062"/>
                  <a:pt x="354012" y="239713"/>
                  <a:pt x="352425" y="342900"/>
                </a:cubicBezTo>
                <a:cubicBezTo>
                  <a:pt x="350838" y="446087"/>
                  <a:pt x="151606" y="528637"/>
                  <a:pt x="0" y="619125"/>
                </a:cubicBezTo>
              </a:path>
            </a:pathLst>
          </a:cu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>
          <a:xfrm>
            <a:off x="6629400" y="3352800"/>
            <a:ext cx="354012" cy="619125"/>
          </a:xfrm>
          <a:custGeom>
            <a:avLst/>
            <a:gdLst>
              <a:gd name="connsiteX0" fmla="*/ 0 w 350838"/>
              <a:gd name="connsiteY0" fmla="*/ 0 h 628650"/>
              <a:gd name="connsiteX1" fmla="*/ 342900 w 350838"/>
              <a:gd name="connsiteY1" fmla="*/ 342900 h 628650"/>
              <a:gd name="connsiteX2" fmla="*/ 47625 w 350838"/>
              <a:gd name="connsiteY2" fmla="*/ 628650 h 628650"/>
              <a:gd name="connsiteX0" fmla="*/ 9525 w 354012"/>
              <a:gd name="connsiteY0" fmla="*/ 0 h 619125"/>
              <a:gd name="connsiteX1" fmla="*/ 352425 w 354012"/>
              <a:gd name="connsiteY1" fmla="*/ 342900 h 619125"/>
              <a:gd name="connsiteX2" fmla="*/ 0 w 354012"/>
              <a:gd name="connsiteY2" fmla="*/ 619125 h 619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4012" h="619125">
                <a:moveTo>
                  <a:pt x="9525" y="0"/>
                </a:moveTo>
                <a:cubicBezTo>
                  <a:pt x="177006" y="119062"/>
                  <a:pt x="354012" y="239713"/>
                  <a:pt x="352425" y="342900"/>
                </a:cubicBezTo>
                <a:cubicBezTo>
                  <a:pt x="350838" y="446087"/>
                  <a:pt x="151606" y="528637"/>
                  <a:pt x="0" y="619125"/>
                </a:cubicBezTo>
              </a:path>
            </a:pathLst>
          </a:cu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>
            <a:off x="6629400" y="4038600"/>
            <a:ext cx="354012" cy="619125"/>
          </a:xfrm>
          <a:custGeom>
            <a:avLst/>
            <a:gdLst>
              <a:gd name="connsiteX0" fmla="*/ 0 w 350838"/>
              <a:gd name="connsiteY0" fmla="*/ 0 h 628650"/>
              <a:gd name="connsiteX1" fmla="*/ 342900 w 350838"/>
              <a:gd name="connsiteY1" fmla="*/ 342900 h 628650"/>
              <a:gd name="connsiteX2" fmla="*/ 47625 w 350838"/>
              <a:gd name="connsiteY2" fmla="*/ 628650 h 628650"/>
              <a:gd name="connsiteX0" fmla="*/ 9525 w 354012"/>
              <a:gd name="connsiteY0" fmla="*/ 0 h 619125"/>
              <a:gd name="connsiteX1" fmla="*/ 352425 w 354012"/>
              <a:gd name="connsiteY1" fmla="*/ 342900 h 619125"/>
              <a:gd name="connsiteX2" fmla="*/ 0 w 354012"/>
              <a:gd name="connsiteY2" fmla="*/ 619125 h 619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4012" h="619125">
                <a:moveTo>
                  <a:pt x="9525" y="0"/>
                </a:moveTo>
                <a:cubicBezTo>
                  <a:pt x="177006" y="119062"/>
                  <a:pt x="354012" y="239713"/>
                  <a:pt x="352425" y="342900"/>
                </a:cubicBezTo>
                <a:cubicBezTo>
                  <a:pt x="350838" y="446087"/>
                  <a:pt x="151606" y="528637"/>
                  <a:pt x="0" y="619125"/>
                </a:cubicBezTo>
              </a:path>
            </a:pathLst>
          </a:cu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648200" y="1219200"/>
            <a:ext cx="2362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 Page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Pool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105400" y="1828800"/>
            <a:ext cx="1524000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Used Block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514600" y="1828800"/>
            <a:ext cx="1524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1" idx="3"/>
            <a:endCxn id="31" idx="1"/>
          </p:cNvCxnSpPr>
          <p:nvPr/>
        </p:nvCxnSpPr>
        <p:spPr>
          <a:xfrm>
            <a:off x="4038600" y="2095500"/>
            <a:ext cx="1066800" cy="495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295400" y="3581400"/>
            <a:ext cx="2343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Setup of memory pool.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105400" y="25146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Free Block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5105400" y="2514600"/>
            <a:ext cx="1524000" cy="152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105400" y="32004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Free Block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105400" y="3200400"/>
            <a:ext cx="1524000" cy="152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105400" y="38862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Free Block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5105400" y="3886200"/>
            <a:ext cx="1524000" cy="152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105400" y="45720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Free Block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5105400" y="4572000"/>
            <a:ext cx="1524000" cy="152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6629400" y="2590800"/>
            <a:ext cx="354012" cy="619125"/>
          </a:xfrm>
          <a:custGeom>
            <a:avLst/>
            <a:gdLst>
              <a:gd name="connsiteX0" fmla="*/ 0 w 350838"/>
              <a:gd name="connsiteY0" fmla="*/ 0 h 628650"/>
              <a:gd name="connsiteX1" fmla="*/ 342900 w 350838"/>
              <a:gd name="connsiteY1" fmla="*/ 342900 h 628650"/>
              <a:gd name="connsiteX2" fmla="*/ 47625 w 350838"/>
              <a:gd name="connsiteY2" fmla="*/ 628650 h 628650"/>
              <a:gd name="connsiteX0" fmla="*/ 9525 w 354012"/>
              <a:gd name="connsiteY0" fmla="*/ 0 h 619125"/>
              <a:gd name="connsiteX1" fmla="*/ 352425 w 354012"/>
              <a:gd name="connsiteY1" fmla="*/ 342900 h 619125"/>
              <a:gd name="connsiteX2" fmla="*/ 0 w 354012"/>
              <a:gd name="connsiteY2" fmla="*/ 619125 h 619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4012" h="619125">
                <a:moveTo>
                  <a:pt x="9525" y="0"/>
                </a:moveTo>
                <a:cubicBezTo>
                  <a:pt x="177006" y="119062"/>
                  <a:pt x="354012" y="239713"/>
                  <a:pt x="352425" y="342900"/>
                </a:cubicBezTo>
                <a:cubicBezTo>
                  <a:pt x="350838" y="446087"/>
                  <a:pt x="151606" y="528637"/>
                  <a:pt x="0" y="619125"/>
                </a:cubicBezTo>
              </a:path>
            </a:pathLst>
          </a:cu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>
          <a:xfrm>
            <a:off x="6629400" y="3352800"/>
            <a:ext cx="354012" cy="619125"/>
          </a:xfrm>
          <a:custGeom>
            <a:avLst/>
            <a:gdLst>
              <a:gd name="connsiteX0" fmla="*/ 0 w 350838"/>
              <a:gd name="connsiteY0" fmla="*/ 0 h 628650"/>
              <a:gd name="connsiteX1" fmla="*/ 342900 w 350838"/>
              <a:gd name="connsiteY1" fmla="*/ 342900 h 628650"/>
              <a:gd name="connsiteX2" fmla="*/ 47625 w 350838"/>
              <a:gd name="connsiteY2" fmla="*/ 628650 h 628650"/>
              <a:gd name="connsiteX0" fmla="*/ 9525 w 354012"/>
              <a:gd name="connsiteY0" fmla="*/ 0 h 619125"/>
              <a:gd name="connsiteX1" fmla="*/ 352425 w 354012"/>
              <a:gd name="connsiteY1" fmla="*/ 342900 h 619125"/>
              <a:gd name="connsiteX2" fmla="*/ 0 w 354012"/>
              <a:gd name="connsiteY2" fmla="*/ 619125 h 619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4012" h="619125">
                <a:moveTo>
                  <a:pt x="9525" y="0"/>
                </a:moveTo>
                <a:cubicBezTo>
                  <a:pt x="177006" y="119062"/>
                  <a:pt x="354012" y="239713"/>
                  <a:pt x="352425" y="342900"/>
                </a:cubicBezTo>
                <a:cubicBezTo>
                  <a:pt x="350838" y="446087"/>
                  <a:pt x="151606" y="528637"/>
                  <a:pt x="0" y="619125"/>
                </a:cubicBezTo>
              </a:path>
            </a:pathLst>
          </a:cu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>
            <a:off x="6629400" y="4038600"/>
            <a:ext cx="354012" cy="619125"/>
          </a:xfrm>
          <a:custGeom>
            <a:avLst/>
            <a:gdLst>
              <a:gd name="connsiteX0" fmla="*/ 0 w 350838"/>
              <a:gd name="connsiteY0" fmla="*/ 0 h 628650"/>
              <a:gd name="connsiteX1" fmla="*/ 342900 w 350838"/>
              <a:gd name="connsiteY1" fmla="*/ 342900 h 628650"/>
              <a:gd name="connsiteX2" fmla="*/ 47625 w 350838"/>
              <a:gd name="connsiteY2" fmla="*/ 628650 h 628650"/>
              <a:gd name="connsiteX0" fmla="*/ 9525 w 354012"/>
              <a:gd name="connsiteY0" fmla="*/ 0 h 619125"/>
              <a:gd name="connsiteX1" fmla="*/ 352425 w 354012"/>
              <a:gd name="connsiteY1" fmla="*/ 342900 h 619125"/>
              <a:gd name="connsiteX2" fmla="*/ 0 w 354012"/>
              <a:gd name="connsiteY2" fmla="*/ 619125 h 619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4012" h="619125">
                <a:moveTo>
                  <a:pt x="9525" y="0"/>
                </a:moveTo>
                <a:cubicBezTo>
                  <a:pt x="177006" y="119062"/>
                  <a:pt x="354012" y="239713"/>
                  <a:pt x="352425" y="342900"/>
                </a:cubicBezTo>
                <a:cubicBezTo>
                  <a:pt x="350838" y="446087"/>
                  <a:pt x="151606" y="528637"/>
                  <a:pt x="0" y="619125"/>
                </a:cubicBezTo>
              </a:path>
            </a:pathLst>
          </a:cu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648200" y="1219200"/>
            <a:ext cx="2362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 Page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Pool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105400" y="1828800"/>
            <a:ext cx="1524000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Used Block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514600" y="1828800"/>
            <a:ext cx="1524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1" idx="3"/>
          </p:cNvCxnSpPr>
          <p:nvPr/>
        </p:nvCxnSpPr>
        <p:spPr>
          <a:xfrm>
            <a:off x="4038600" y="2095500"/>
            <a:ext cx="1066800" cy="495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295400" y="3581400"/>
            <a:ext cx="2343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Setup of memory pool.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105400" y="2514600"/>
            <a:ext cx="1524000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 Block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5105400" y="32004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Free Block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105400" y="3200400"/>
            <a:ext cx="1524000" cy="152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105400" y="38862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Free Block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5105400" y="3886200"/>
            <a:ext cx="1524000" cy="152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105400" y="45720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Free Block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5105400" y="4572000"/>
            <a:ext cx="1524000" cy="152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>
          <a:xfrm>
            <a:off x="6629400" y="3352800"/>
            <a:ext cx="354012" cy="619125"/>
          </a:xfrm>
          <a:custGeom>
            <a:avLst/>
            <a:gdLst>
              <a:gd name="connsiteX0" fmla="*/ 0 w 350838"/>
              <a:gd name="connsiteY0" fmla="*/ 0 h 628650"/>
              <a:gd name="connsiteX1" fmla="*/ 342900 w 350838"/>
              <a:gd name="connsiteY1" fmla="*/ 342900 h 628650"/>
              <a:gd name="connsiteX2" fmla="*/ 47625 w 350838"/>
              <a:gd name="connsiteY2" fmla="*/ 628650 h 628650"/>
              <a:gd name="connsiteX0" fmla="*/ 9525 w 354012"/>
              <a:gd name="connsiteY0" fmla="*/ 0 h 619125"/>
              <a:gd name="connsiteX1" fmla="*/ 352425 w 354012"/>
              <a:gd name="connsiteY1" fmla="*/ 342900 h 619125"/>
              <a:gd name="connsiteX2" fmla="*/ 0 w 354012"/>
              <a:gd name="connsiteY2" fmla="*/ 619125 h 619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4012" h="619125">
                <a:moveTo>
                  <a:pt x="9525" y="0"/>
                </a:moveTo>
                <a:cubicBezTo>
                  <a:pt x="177006" y="119062"/>
                  <a:pt x="354012" y="239713"/>
                  <a:pt x="352425" y="342900"/>
                </a:cubicBezTo>
                <a:cubicBezTo>
                  <a:pt x="350838" y="446087"/>
                  <a:pt x="151606" y="528637"/>
                  <a:pt x="0" y="619125"/>
                </a:cubicBezTo>
              </a:path>
            </a:pathLst>
          </a:cu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>
            <a:off x="6629400" y="4038600"/>
            <a:ext cx="354012" cy="619125"/>
          </a:xfrm>
          <a:custGeom>
            <a:avLst/>
            <a:gdLst>
              <a:gd name="connsiteX0" fmla="*/ 0 w 350838"/>
              <a:gd name="connsiteY0" fmla="*/ 0 h 628650"/>
              <a:gd name="connsiteX1" fmla="*/ 342900 w 350838"/>
              <a:gd name="connsiteY1" fmla="*/ 342900 h 628650"/>
              <a:gd name="connsiteX2" fmla="*/ 47625 w 350838"/>
              <a:gd name="connsiteY2" fmla="*/ 628650 h 628650"/>
              <a:gd name="connsiteX0" fmla="*/ 9525 w 354012"/>
              <a:gd name="connsiteY0" fmla="*/ 0 h 619125"/>
              <a:gd name="connsiteX1" fmla="*/ 352425 w 354012"/>
              <a:gd name="connsiteY1" fmla="*/ 342900 h 619125"/>
              <a:gd name="connsiteX2" fmla="*/ 0 w 354012"/>
              <a:gd name="connsiteY2" fmla="*/ 619125 h 619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4012" h="619125">
                <a:moveTo>
                  <a:pt x="9525" y="0"/>
                </a:moveTo>
                <a:cubicBezTo>
                  <a:pt x="177006" y="119062"/>
                  <a:pt x="354012" y="239713"/>
                  <a:pt x="352425" y="342900"/>
                </a:cubicBezTo>
                <a:cubicBezTo>
                  <a:pt x="350838" y="446087"/>
                  <a:pt x="151606" y="528637"/>
                  <a:pt x="0" y="619125"/>
                </a:cubicBezTo>
              </a:path>
            </a:pathLst>
          </a:cu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648200" y="1219200"/>
            <a:ext cx="2362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 Page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Pool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105400" y="1828800"/>
            <a:ext cx="1524000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Used Block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514600" y="1828800"/>
            <a:ext cx="1524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1" idx="3"/>
            <a:endCxn id="18" idx="1"/>
          </p:cNvCxnSpPr>
          <p:nvPr/>
        </p:nvCxnSpPr>
        <p:spPr>
          <a:xfrm flipV="1">
            <a:off x="4038600" y="1905000"/>
            <a:ext cx="1066800" cy="190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295400" y="3581400"/>
            <a:ext cx="2343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Setup of memory pool.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105400" y="2514600"/>
            <a:ext cx="1524000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 Block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5105400" y="32004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Free Block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105400" y="3200400"/>
            <a:ext cx="1524000" cy="152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105400" y="38862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Free Block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5105400" y="3886200"/>
            <a:ext cx="1524000" cy="152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105400" y="45720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Free Block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5105400" y="4572000"/>
            <a:ext cx="1524000" cy="152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>
          <a:xfrm>
            <a:off x="6629400" y="3352800"/>
            <a:ext cx="354012" cy="619125"/>
          </a:xfrm>
          <a:custGeom>
            <a:avLst/>
            <a:gdLst>
              <a:gd name="connsiteX0" fmla="*/ 0 w 350838"/>
              <a:gd name="connsiteY0" fmla="*/ 0 h 628650"/>
              <a:gd name="connsiteX1" fmla="*/ 342900 w 350838"/>
              <a:gd name="connsiteY1" fmla="*/ 342900 h 628650"/>
              <a:gd name="connsiteX2" fmla="*/ 47625 w 350838"/>
              <a:gd name="connsiteY2" fmla="*/ 628650 h 628650"/>
              <a:gd name="connsiteX0" fmla="*/ 9525 w 354012"/>
              <a:gd name="connsiteY0" fmla="*/ 0 h 619125"/>
              <a:gd name="connsiteX1" fmla="*/ 352425 w 354012"/>
              <a:gd name="connsiteY1" fmla="*/ 342900 h 619125"/>
              <a:gd name="connsiteX2" fmla="*/ 0 w 354012"/>
              <a:gd name="connsiteY2" fmla="*/ 619125 h 619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4012" h="619125">
                <a:moveTo>
                  <a:pt x="9525" y="0"/>
                </a:moveTo>
                <a:cubicBezTo>
                  <a:pt x="177006" y="119062"/>
                  <a:pt x="354012" y="239713"/>
                  <a:pt x="352425" y="342900"/>
                </a:cubicBezTo>
                <a:cubicBezTo>
                  <a:pt x="350838" y="446087"/>
                  <a:pt x="151606" y="528637"/>
                  <a:pt x="0" y="619125"/>
                </a:cubicBezTo>
              </a:path>
            </a:pathLst>
          </a:cu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>
            <a:off x="6629400" y="4038600"/>
            <a:ext cx="354012" cy="619125"/>
          </a:xfrm>
          <a:custGeom>
            <a:avLst/>
            <a:gdLst>
              <a:gd name="connsiteX0" fmla="*/ 0 w 350838"/>
              <a:gd name="connsiteY0" fmla="*/ 0 h 628650"/>
              <a:gd name="connsiteX1" fmla="*/ 342900 w 350838"/>
              <a:gd name="connsiteY1" fmla="*/ 342900 h 628650"/>
              <a:gd name="connsiteX2" fmla="*/ 47625 w 350838"/>
              <a:gd name="connsiteY2" fmla="*/ 628650 h 628650"/>
              <a:gd name="connsiteX0" fmla="*/ 9525 w 354012"/>
              <a:gd name="connsiteY0" fmla="*/ 0 h 619125"/>
              <a:gd name="connsiteX1" fmla="*/ 352425 w 354012"/>
              <a:gd name="connsiteY1" fmla="*/ 342900 h 619125"/>
              <a:gd name="connsiteX2" fmla="*/ 0 w 354012"/>
              <a:gd name="connsiteY2" fmla="*/ 619125 h 619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4012" h="619125">
                <a:moveTo>
                  <a:pt x="9525" y="0"/>
                </a:moveTo>
                <a:cubicBezTo>
                  <a:pt x="177006" y="119062"/>
                  <a:pt x="354012" y="239713"/>
                  <a:pt x="352425" y="342900"/>
                </a:cubicBezTo>
                <a:cubicBezTo>
                  <a:pt x="350838" y="446087"/>
                  <a:pt x="151606" y="528637"/>
                  <a:pt x="0" y="619125"/>
                </a:cubicBezTo>
              </a:path>
            </a:pathLst>
          </a:cu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648200" y="1219200"/>
            <a:ext cx="2362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 Page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105400" y="18288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Free Block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105400" y="1828800"/>
            <a:ext cx="1524000" cy="152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6648450" y="1905000"/>
            <a:ext cx="487362" cy="1371600"/>
          </a:xfrm>
          <a:custGeom>
            <a:avLst/>
            <a:gdLst>
              <a:gd name="connsiteX0" fmla="*/ 0 w 487362"/>
              <a:gd name="connsiteY0" fmla="*/ 0 h 1371600"/>
              <a:gd name="connsiteX1" fmla="*/ 485775 w 487362"/>
              <a:gd name="connsiteY1" fmla="*/ 752475 h 1371600"/>
              <a:gd name="connsiteX2" fmla="*/ 9525 w 487362"/>
              <a:gd name="connsiteY2" fmla="*/ 137160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7362" h="1371600">
                <a:moveTo>
                  <a:pt x="0" y="0"/>
                </a:moveTo>
                <a:cubicBezTo>
                  <a:pt x="242094" y="261937"/>
                  <a:pt x="484188" y="523875"/>
                  <a:pt x="485775" y="752475"/>
                </a:cubicBezTo>
                <a:cubicBezTo>
                  <a:pt x="487362" y="981075"/>
                  <a:pt x="25400" y="1303338"/>
                  <a:pt x="9525" y="1371600"/>
                </a:cubicBezTo>
              </a:path>
            </a:pathLst>
          </a:cu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Segmented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memory manager with a pool for a block a increasing sizes. 4,8,16,32,64 etc</a:t>
            </a:r>
          </a:p>
          <a:p>
            <a:r>
              <a:rPr lang="en-US" dirty="0" smtClean="0"/>
              <a:t>Each time a pool is exhausted and new memory </a:t>
            </a:r>
            <a:r>
              <a:rPr lang="en-US" dirty="0" smtClean="0"/>
              <a:t>page is added to that pool</a:t>
            </a:r>
            <a:endParaRPr lang="en-US" dirty="0" smtClean="0"/>
          </a:p>
          <a:p>
            <a:r>
              <a:rPr lang="en-US" dirty="0" smtClean="0"/>
              <a:t>Large allocations go straight to the heap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1400" y="1752600"/>
            <a:ext cx="1524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81400" y="1219200"/>
            <a:ext cx="1524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Segmented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1400" y="2438400"/>
            <a:ext cx="1524000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24 Byte Pool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81400" y="3124200"/>
            <a:ext cx="1524000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32 Byte Pool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581400" y="1752600"/>
            <a:ext cx="1524000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16 Byte Pool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581400" y="3810000"/>
            <a:ext cx="1524000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581400" y="4495800"/>
            <a:ext cx="1524000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512 Byte Pool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Segmented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Still can have memory fragmentation.</a:t>
            </a:r>
          </a:p>
          <a:p>
            <a:r>
              <a:rPr lang="en-US" dirty="0" smtClean="0"/>
              <a:t>Very useful for scripting languages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default windows heap uses a pattern similar to this only with locks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Virtual Memory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Hardware adds a level of indirection to all memory.</a:t>
            </a:r>
          </a:p>
          <a:p>
            <a:r>
              <a:rPr lang="en-US" dirty="0" smtClean="0"/>
              <a:t>Actually all the memory on the PC that is normally worked with is virtual</a:t>
            </a:r>
          </a:p>
          <a:p>
            <a:r>
              <a:rPr lang="en-US" dirty="0" smtClean="0"/>
              <a:t>On most systems the page size is 4k.</a:t>
            </a:r>
          </a:p>
          <a:p>
            <a:r>
              <a:rPr lang="en-US" dirty="0" smtClean="0"/>
              <a:t>Prevents fragmentation.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memory address are in the processes ‘address space’.</a:t>
            </a:r>
          </a:p>
          <a:p>
            <a:r>
              <a:rPr lang="en-US" dirty="0" smtClean="0"/>
              <a:t>Another process has another address space</a:t>
            </a:r>
          </a:p>
          <a:p>
            <a:r>
              <a:rPr lang="en-US" dirty="0" smtClean="0"/>
              <a:t>For 32Bit you get the bottom 2GB windows get the top 2GB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4648200"/>
            <a:ext cx="7086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Virtual </a:t>
            </a:r>
            <a:r>
              <a:rPr lang="en-US" smtClean="0"/>
              <a:t>Address </a:t>
            </a:r>
            <a:r>
              <a:rPr lang="en-US" smtClean="0"/>
              <a:t>Space 4GB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3000" y="5334000"/>
            <a:ext cx="3429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648200" y="5334000"/>
            <a:ext cx="3581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 Reserved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Essentially a large block a memory with a stack pointer.</a:t>
            </a:r>
          </a:p>
          <a:p>
            <a:r>
              <a:rPr lang="en-US" dirty="0" smtClean="0"/>
              <a:t>LIFO Last in First Out Container</a:t>
            </a:r>
          </a:p>
          <a:p>
            <a:r>
              <a:rPr lang="en-US" dirty="0" smtClean="0"/>
              <a:t>When items are added to the stack the stack pointer is incremented (pushed)</a:t>
            </a:r>
          </a:p>
          <a:p>
            <a:r>
              <a:rPr lang="en-US" dirty="0" smtClean="0"/>
              <a:t>When elements are removed the stack pointer is decremented (popped)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Address Space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heap, stack, </a:t>
            </a:r>
            <a:r>
              <a:rPr lang="en-US" dirty="0" smtClean="0"/>
              <a:t>code, , </a:t>
            </a:r>
            <a:r>
              <a:rPr lang="en-US" dirty="0" smtClean="0"/>
              <a:t>memory mapped files – EVERYTHING with an Address!</a:t>
            </a:r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762000" y="2362200"/>
            <a:ext cx="81534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sz="2800" b="1"/>
          </a:p>
        </p:txBody>
      </p:sp>
      <p:sp>
        <p:nvSpPr>
          <p:cNvPr id="6164" name="Rectangle 7"/>
          <p:cNvSpPr>
            <a:spLocks noChangeArrowheads="1"/>
          </p:cNvSpPr>
          <p:nvPr/>
        </p:nvSpPr>
        <p:spPr bwMode="auto">
          <a:xfrm>
            <a:off x="1523825" y="2362313"/>
            <a:ext cx="381109" cy="6094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165" name="TextBox 14"/>
          <p:cNvSpPr txBox="1">
            <a:spLocks noChangeArrowheads="1"/>
          </p:cNvSpPr>
          <p:nvPr/>
        </p:nvSpPr>
        <p:spPr bwMode="auto">
          <a:xfrm>
            <a:off x="1414031" y="1792288"/>
            <a:ext cx="677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6166" name="TextBox 14"/>
          <p:cNvSpPr txBox="1">
            <a:spLocks noChangeArrowheads="1"/>
          </p:cNvSpPr>
          <p:nvPr/>
        </p:nvSpPr>
        <p:spPr bwMode="auto">
          <a:xfrm>
            <a:off x="520700" y="1992969"/>
            <a:ext cx="774720" cy="369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dirty="0"/>
              <a:t>NULL</a:t>
            </a:r>
          </a:p>
        </p:txBody>
      </p:sp>
      <p:sp>
        <p:nvSpPr>
          <p:cNvPr id="6162" name="Rectangle 8"/>
          <p:cNvSpPr>
            <a:spLocks noChangeArrowheads="1"/>
          </p:cNvSpPr>
          <p:nvPr/>
        </p:nvSpPr>
        <p:spPr bwMode="auto">
          <a:xfrm>
            <a:off x="2362212" y="2362313"/>
            <a:ext cx="381033" cy="6094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4724400" y="2068513"/>
            <a:ext cx="2590800" cy="903287"/>
            <a:chOff x="3513878" y="1764268"/>
            <a:chExt cx="2590800" cy="903339"/>
          </a:xfrm>
        </p:grpSpPr>
        <p:sp>
          <p:nvSpPr>
            <p:cNvPr id="6157" name="Rectangle 10"/>
            <p:cNvSpPr>
              <a:spLocks noChangeArrowheads="1"/>
            </p:cNvSpPr>
            <p:nvPr/>
          </p:nvSpPr>
          <p:spPr bwMode="auto">
            <a:xfrm>
              <a:off x="4580678" y="2057400"/>
              <a:ext cx="143722" cy="609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158" name="Rectangle 12"/>
            <p:cNvSpPr>
              <a:spLocks noChangeArrowheads="1"/>
            </p:cNvSpPr>
            <p:nvPr/>
          </p:nvSpPr>
          <p:spPr bwMode="auto">
            <a:xfrm>
              <a:off x="3513878" y="2057400"/>
              <a:ext cx="753322" cy="609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159" name="Rectangle 13"/>
            <p:cNvSpPr>
              <a:spLocks noChangeArrowheads="1"/>
            </p:cNvSpPr>
            <p:nvPr/>
          </p:nvSpPr>
          <p:spPr bwMode="auto">
            <a:xfrm>
              <a:off x="4800600" y="2057400"/>
              <a:ext cx="846878" cy="609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160" name="TextBox 16"/>
            <p:cNvSpPr txBox="1">
              <a:spLocks noChangeArrowheads="1"/>
            </p:cNvSpPr>
            <p:nvPr/>
          </p:nvSpPr>
          <p:spPr bwMode="auto">
            <a:xfrm>
              <a:off x="3818678" y="1764268"/>
              <a:ext cx="2172390" cy="3692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Calls to new/</a:t>
              </a:r>
              <a:r>
                <a:rPr lang="en-US" dirty="0" err="1"/>
                <a:t>malloc</a:t>
              </a:r>
              <a:endParaRPr lang="en-US" dirty="0"/>
            </a:p>
          </p:txBody>
        </p:sp>
        <p:sp>
          <p:nvSpPr>
            <p:cNvPr id="6161" name="Rectangle 13"/>
            <p:cNvSpPr>
              <a:spLocks noChangeArrowheads="1"/>
            </p:cNvSpPr>
            <p:nvPr/>
          </p:nvSpPr>
          <p:spPr bwMode="auto">
            <a:xfrm>
              <a:off x="5723678" y="2058007"/>
              <a:ext cx="381000" cy="609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47"/>
          <p:cNvGrpSpPr>
            <a:grpSpLocks/>
          </p:cNvGrpSpPr>
          <p:nvPr/>
        </p:nvGrpSpPr>
        <p:grpSpPr bwMode="auto">
          <a:xfrm>
            <a:off x="3054350" y="1752600"/>
            <a:ext cx="1365250" cy="1219200"/>
            <a:chOff x="6255524" y="1447800"/>
            <a:chExt cx="1364476" cy="1219200"/>
          </a:xfrm>
        </p:grpSpPr>
        <p:sp>
          <p:nvSpPr>
            <p:cNvPr id="6154" name="Rectangle 9"/>
            <p:cNvSpPr>
              <a:spLocks noChangeArrowheads="1"/>
            </p:cNvSpPr>
            <p:nvPr/>
          </p:nvSpPr>
          <p:spPr bwMode="auto">
            <a:xfrm>
              <a:off x="7010400" y="2057400"/>
              <a:ext cx="381000" cy="609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155" name="Rectangle 11"/>
            <p:cNvSpPr>
              <a:spLocks noChangeArrowheads="1"/>
            </p:cNvSpPr>
            <p:nvPr/>
          </p:nvSpPr>
          <p:spPr bwMode="auto">
            <a:xfrm>
              <a:off x="6553200" y="2057400"/>
              <a:ext cx="381000" cy="609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156" name="TextBox 17"/>
            <p:cNvSpPr txBox="1">
              <a:spLocks noChangeArrowheads="1"/>
            </p:cNvSpPr>
            <p:nvPr/>
          </p:nvSpPr>
          <p:spPr bwMode="auto">
            <a:xfrm>
              <a:off x="6255524" y="1447800"/>
              <a:ext cx="1364476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kernel32.dll</a:t>
              </a:r>
            </a:p>
            <a:p>
              <a:pPr algn="ctr"/>
              <a:r>
                <a:rPr lang="en-US" dirty="0"/>
                <a:t>user32.dll</a:t>
              </a:r>
            </a:p>
          </p:txBody>
        </p:sp>
      </p:grpSp>
      <p:sp>
        <p:nvSpPr>
          <p:cNvPr id="55" name="Rectangle 54"/>
          <p:cNvSpPr/>
          <p:nvPr/>
        </p:nvSpPr>
        <p:spPr bwMode="auto">
          <a:xfrm>
            <a:off x="762000" y="2362200"/>
            <a:ext cx="152400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3" name="TextBox 14"/>
          <p:cNvSpPr txBox="1">
            <a:spLocks noChangeArrowheads="1"/>
          </p:cNvSpPr>
          <p:nvPr/>
        </p:nvSpPr>
        <p:spPr bwMode="auto">
          <a:xfrm>
            <a:off x="2286000" y="1905000"/>
            <a:ext cx="6671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Virtualized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Memory can be swapped in and out of physics memory</a:t>
            </a:r>
          </a:p>
          <a:p>
            <a:r>
              <a:rPr lang="en-US" dirty="0" smtClean="0"/>
              <a:t>Enables programs to use more memory than physically available and quickly ‘swap’ in memory when it is needed</a:t>
            </a:r>
          </a:p>
          <a:p>
            <a:r>
              <a:rPr lang="en-US" dirty="0" smtClean="0"/>
              <a:t>This is handled by the MMU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57400" y="1143000"/>
            <a:ext cx="1524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0x0000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57400" y="1676400"/>
            <a:ext cx="1524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0x1000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057400" y="2209800"/>
            <a:ext cx="1524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0x2000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57400" y="2743200"/>
            <a:ext cx="1524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0x3000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57400" y="3276600"/>
            <a:ext cx="1524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0x4000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057400" y="3810000"/>
            <a:ext cx="1524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0x5000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62000" y="457200"/>
            <a:ext cx="2438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Virtual Address Space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562600" y="457200"/>
            <a:ext cx="2514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Physical Memory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4" idx="3"/>
            <a:endCxn id="30" idx="1"/>
          </p:cNvCxnSpPr>
          <p:nvPr/>
        </p:nvCxnSpPr>
        <p:spPr>
          <a:xfrm>
            <a:off x="3581400" y="1409700"/>
            <a:ext cx="16764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3"/>
            <a:endCxn id="29" idx="1"/>
          </p:cNvCxnSpPr>
          <p:nvPr/>
        </p:nvCxnSpPr>
        <p:spPr>
          <a:xfrm flipV="1">
            <a:off x="3581400" y="1409700"/>
            <a:ext cx="16764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3"/>
            <a:endCxn id="34" idx="1"/>
          </p:cNvCxnSpPr>
          <p:nvPr/>
        </p:nvCxnSpPr>
        <p:spPr>
          <a:xfrm>
            <a:off x="3581400" y="2476500"/>
            <a:ext cx="1676400" cy="1600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257800" y="1143000"/>
            <a:ext cx="1524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0x0000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257800" y="1676400"/>
            <a:ext cx="1524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0x1000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5257800" y="2209800"/>
            <a:ext cx="1524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0x2000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5257800" y="2743200"/>
            <a:ext cx="1524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0x3000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257800" y="3276600"/>
            <a:ext cx="1524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0x4000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257800" y="3810000"/>
            <a:ext cx="1524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0x5000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6781800" y="2209800"/>
            <a:ext cx="1524000" cy="1600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 Process’</a:t>
            </a:r>
          </a:p>
          <a:p>
            <a:pPr algn="ctr"/>
            <a:r>
              <a:rPr lang="en-US" dirty="0" smtClean="0"/>
              <a:t>Memory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257800" y="5105400"/>
            <a:ext cx="3124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 Drive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533400" y="1143000"/>
            <a:ext cx="1524000" cy="1600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Allocation A</a:t>
            </a:r>
          </a:p>
          <a:p>
            <a:pPr algn="ctr"/>
            <a:r>
              <a:rPr lang="en-US" dirty="0" smtClean="0"/>
              <a:t>Appears to be contiguous block.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781800" y="1143000"/>
            <a:ext cx="15240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 of A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781800" y="1676400"/>
            <a:ext cx="15240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 of A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781800" y="3810000"/>
            <a:ext cx="15240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 of A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057400" y="4343400"/>
            <a:ext cx="1524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0x6000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2057400" y="4876800"/>
            <a:ext cx="1524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0x7000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5257800" y="5715000"/>
            <a:ext cx="1676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Page File</a:t>
            </a:r>
            <a:endParaRPr lang="en-US" dirty="0"/>
          </a:p>
        </p:txBody>
      </p:sp>
      <p:cxnSp>
        <p:nvCxnSpPr>
          <p:cNvPr id="62" name="Straight Arrow Connector 61"/>
          <p:cNvCxnSpPr>
            <a:stCxn id="8" idx="3"/>
            <a:endCxn id="58" idx="1"/>
          </p:cNvCxnSpPr>
          <p:nvPr/>
        </p:nvCxnSpPr>
        <p:spPr>
          <a:xfrm>
            <a:off x="3581400" y="3543300"/>
            <a:ext cx="1676400" cy="2667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5257800" y="4343400"/>
            <a:ext cx="1524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0x6000</a:t>
            </a:r>
            <a:endParaRPr lang="en-US" dirty="0"/>
          </a:p>
        </p:txBody>
      </p:sp>
      <p:cxnSp>
        <p:nvCxnSpPr>
          <p:cNvPr id="69" name="Straight Arrow Connector 68"/>
          <p:cNvCxnSpPr>
            <a:stCxn id="7" idx="3"/>
            <a:endCxn id="67" idx="1"/>
          </p:cNvCxnSpPr>
          <p:nvPr/>
        </p:nvCxnSpPr>
        <p:spPr>
          <a:xfrm>
            <a:off x="3581400" y="3009900"/>
            <a:ext cx="1676400" cy="1600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533400" y="2743200"/>
            <a:ext cx="1524000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Allocation B</a:t>
            </a:r>
          </a:p>
        </p:txBody>
      </p:sp>
      <p:sp>
        <p:nvSpPr>
          <p:cNvPr id="71" name="Rectangle 70"/>
          <p:cNvSpPr/>
          <p:nvPr/>
        </p:nvSpPr>
        <p:spPr>
          <a:xfrm>
            <a:off x="6781800" y="4343400"/>
            <a:ext cx="1524000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 of B</a:t>
            </a:r>
          </a:p>
        </p:txBody>
      </p:sp>
      <p:sp>
        <p:nvSpPr>
          <p:cNvPr id="73" name="Rectangle 72"/>
          <p:cNvSpPr/>
          <p:nvPr/>
        </p:nvSpPr>
        <p:spPr>
          <a:xfrm>
            <a:off x="533400" y="3276600"/>
            <a:ext cx="1524000" cy="2133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Allocation C</a:t>
            </a:r>
          </a:p>
          <a:p>
            <a:pPr algn="ctr"/>
            <a:r>
              <a:rPr lang="en-US" dirty="0" smtClean="0"/>
              <a:t>Swapped to </a:t>
            </a:r>
            <a:r>
              <a:rPr lang="en-US" dirty="0" err="1" smtClean="0"/>
              <a:t>Harddrive</a:t>
            </a:r>
            <a:endParaRPr lang="en-US" dirty="0" smtClean="0"/>
          </a:p>
        </p:txBody>
      </p:sp>
      <p:sp>
        <p:nvSpPr>
          <p:cNvPr id="76" name="Rectangle 75"/>
          <p:cNvSpPr/>
          <p:nvPr/>
        </p:nvSpPr>
        <p:spPr>
          <a:xfrm>
            <a:off x="6934200" y="5715000"/>
            <a:ext cx="15240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Allocation 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Memory Corruption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 run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76800" y="1524000"/>
            <a:ext cx="1981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876800" y="2209800"/>
            <a:ext cx="1981200" cy="1524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876800" y="3733800"/>
            <a:ext cx="1981200" cy="1524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B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724400" y="3505200"/>
            <a:ext cx="10668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47800" y="3810000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good.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Dangling Pointers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53000" y="1371600"/>
            <a:ext cx="1981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53000" y="2057400"/>
            <a:ext cx="1981200" cy="1524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953000" y="3581400"/>
            <a:ext cx="1981200" cy="1524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B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85800" y="2286000"/>
            <a:ext cx="1981200" cy="685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Pointer to A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9" idx="3"/>
          </p:cNvCxnSpPr>
          <p:nvPr/>
        </p:nvCxnSpPr>
        <p:spPr>
          <a:xfrm flipV="1">
            <a:off x="2667000" y="2057400"/>
            <a:ext cx="2286000" cy="571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Dangling Pointers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53000" y="1371600"/>
            <a:ext cx="1981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953000" y="3581400"/>
            <a:ext cx="1981200" cy="1524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B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85800" y="2286000"/>
            <a:ext cx="1981200" cy="685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Pointer to A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9" idx="3"/>
          </p:cNvCxnSpPr>
          <p:nvPr/>
        </p:nvCxnSpPr>
        <p:spPr>
          <a:xfrm flipV="1">
            <a:off x="2667000" y="2057400"/>
            <a:ext cx="2209800" cy="571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953000" y="2057400"/>
            <a:ext cx="19812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Free Memory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371600" y="4114800"/>
            <a:ext cx="1950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would be bad.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Dangling Pointers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53000" y="1371600"/>
            <a:ext cx="1981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953000" y="3581400"/>
            <a:ext cx="1981200" cy="1524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B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85800" y="2286000"/>
            <a:ext cx="1981200" cy="685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Pointer to A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9" idx="3"/>
          </p:cNvCxnSpPr>
          <p:nvPr/>
        </p:nvCxnSpPr>
        <p:spPr>
          <a:xfrm flipV="1">
            <a:off x="2667000" y="2057400"/>
            <a:ext cx="2286000" cy="571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953000" y="2057400"/>
            <a:ext cx="19812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Free Memory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371600" y="4114800"/>
            <a:ext cx="201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much worse.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953000" y="2057400"/>
            <a:ext cx="1981200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Leaks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53000" y="1371600"/>
            <a:ext cx="1981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53000" y="2057400"/>
            <a:ext cx="1981200" cy="1524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953000" y="3581400"/>
            <a:ext cx="1981200" cy="1524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B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85800" y="2286000"/>
            <a:ext cx="1981200" cy="685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Pointer to A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9" idx="3"/>
          </p:cNvCxnSpPr>
          <p:nvPr/>
        </p:nvCxnSpPr>
        <p:spPr>
          <a:xfrm flipV="1">
            <a:off x="2667000" y="2057400"/>
            <a:ext cx="2286000" cy="571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Leaks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53000" y="1371600"/>
            <a:ext cx="1981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53000" y="2057400"/>
            <a:ext cx="1981200" cy="1524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953000" y="3581400"/>
            <a:ext cx="1981200" cy="1524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24000" y="4038600"/>
            <a:ext cx="1913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 live object A!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733800" y="1371600"/>
            <a:ext cx="1524000" cy="495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33800" y="838200"/>
            <a:ext cx="1524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00400" y="1371600"/>
            <a:ext cx="533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8" name="Left Arrow 7"/>
          <p:cNvSpPr/>
          <p:nvPr/>
        </p:nvSpPr>
        <p:spPr>
          <a:xfrm>
            <a:off x="5410200" y="1219200"/>
            <a:ext cx="609600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a memory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reason to not use dynamic memory. (</a:t>
            </a:r>
            <a:r>
              <a:rPr lang="en-US" dirty="0" err="1" smtClean="0"/>
              <a:t>malloc</a:t>
            </a:r>
            <a:r>
              <a:rPr lang="en-US" dirty="0" smtClean="0"/>
              <a:t> </a:t>
            </a:r>
            <a:r>
              <a:rPr lang="en-US" dirty="0" smtClean="0"/>
              <a:t>and </a:t>
            </a:r>
            <a:r>
              <a:rPr lang="en-US" dirty="0" smtClean="0"/>
              <a:t>free)</a:t>
            </a:r>
          </a:p>
          <a:p>
            <a:r>
              <a:rPr lang="en-US" dirty="0" smtClean="0"/>
              <a:t>But nice to have tracking systems for memory leaks .</a:t>
            </a:r>
          </a:p>
          <a:p>
            <a:r>
              <a:rPr lang="en-US" dirty="0" smtClean="0"/>
              <a:t>Instead take over allocations and add tracking information in front of each block.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0" y="4876800"/>
            <a:ext cx="12192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Size Requested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0" y="4343400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Special Header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Allocation 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Category</a:t>
            </a:r>
          </a:p>
          <a:p>
            <a:r>
              <a:rPr lang="en-US" dirty="0" smtClean="0"/>
              <a:t>Allocation Number</a:t>
            </a:r>
          </a:p>
          <a:p>
            <a:r>
              <a:rPr lang="en-US" dirty="0" smtClean="0"/>
              <a:t>Block Size</a:t>
            </a:r>
          </a:p>
          <a:p>
            <a:r>
              <a:rPr lang="en-US" dirty="0" smtClean="0"/>
              <a:t>Linked List Pointers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Organize your allocations into heaps.</a:t>
            </a:r>
          </a:p>
          <a:p>
            <a:r>
              <a:rPr lang="en-US" dirty="0" smtClean="0"/>
              <a:t>Heaps can be pool or simple dynamic.</a:t>
            </a:r>
          </a:p>
          <a:p>
            <a:r>
              <a:rPr lang="en-US" dirty="0" smtClean="0"/>
              <a:t>Overload operator new and delete for your game objects and other important classes.</a:t>
            </a:r>
          </a:p>
          <a:p>
            <a:r>
              <a:rPr lang="en-US" dirty="0" smtClean="0"/>
              <a:t>Have the modified new operate pass information identify what object it is.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you can print out total memory usage by various systems.</a:t>
            </a:r>
          </a:p>
          <a:p>
            <a:r>
              <a:rPr lang="en-US" dirty="0" smtClean="0"/>
              <a:t>Memory leaks are easy to track down.</a:t>
            </a:r>
          </a:p>
          <a:p>
            <a:r>
              <a:rPr lang="en-US" dirty="0" smtClean="0"/>
              <a:t>Manager Code can be easily compiled out.</a:t>
            </a:r>
          </a:p>
          <a:p>
            <a:r>
              <a:rPr lang="en-US" dirty="0" smtClean="0"/>
              <a:t>Can add system for memory guards useful for tracking down memory corruption.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Strategies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Avoid large amount of dynamic memory allocations.</a:t>
            </a:r>
          </a:p>
          <a:p>
            <a:r>
              <a:rPr lang="en-US" dirty="0" smtClean="0"/>
              <a:t>Use memory pools for frequently  allocated small objects.</a:t>
            </a:r>
          </a:p>
          <a:p>
            <a:r>
              <a:rPr lang="en-US" dirty="0" smtClean="0"/>
              <a:t>Use custom stack for short lived temporary memory.</a:t>
            </a:r>
          </a:p>
          <a:p>
            <a:r>
              <a:rPr lang="en-US" dirty="0" smtClean="0"/>
              <a:t>Use memory manager to track overall memory usage but still call </a:t>
            </a:r>
            <a:r>
              <a:rPr lang="en-US" dirty="0" err="1" smtClean="0"/>
              <a:t>malloc</a:t>
            </a:r>
            <a:r>
              <a:rPr lang="en-US" dirty="0" smtClean="0"/>
              <a:t> and free.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Arenas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Divide major memory usage areas into arenas</a:t>
            </a:r>
          </a:p>
          <a:p>
            <a:r>
              <a:rPr lang="en-US" dirty="0" smtClean="0"/>
              <a:t>Used to reduce locks and memory contention</a:t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733800" y="1371600"/>
            <a:ext cx="1524000" cy="495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33800" y="838200"/>
            <a:ext cx="1524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00400" y="1371600"/>
            <a:ext cx="533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8" name="Left Arrow 7"/>
          <p:cNvSpPr/>
          <p:nvPr/>
        </p:nvSpPr>
        <p:spPr>
          <a:xfrm>
            <a:off x="5410200" y="2057400"/>
            <a:ext cx="609600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33800" y="1371600"/>
            <a:ext cx="152400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Allocation 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733800" y="1371600"/>
            <a:ext cx="1524000" cy="495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33800" y="838200"/>
            <a:ext cx="1524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00400" y="1371600"/>
            <a:ext cx="533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8" name="Left Arrow 7"/>
          <p:cNvSpPr/>
          <p:nvPr/>
        </p:nvSpPr>
        <p:spPr>
          <a:xfrm>
            <a:off x="5334000" y="2743200"/>
            <a:ext cx="609600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33800" y="1371600"/>
            <a:ext cx="152400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Allocation 0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733800" y="2286000"/>
            <a:ext cx="1524000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Allocation </a:t>
            </a:r>
            <a:r>
              <a:rPr lang="en-US" dirty="0" smtClean="0"/>
              <a:t>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733800" y="1371600"/>
            <a:ext cx="1524000" cy="495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33800" y="838200"/>
            <a:ext cx="1524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00400" y="1371600"/>
            <a:ext cx="533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8" name="Left Arrow 7"/>
          <p:cNvSpPr/>
          <p:nvPr/>
        </p:nvSpPr>
        <p:spPr>
          <a:xfrm>
            <a:off x="5334000" y="3429000"/>
            <a:ext cx="609600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33800" y="1371600"/>
            <a:ext cx="152400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Allocation 0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733800" y="2286000"/>
            <a:ext cx="1524000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Allocation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733800" y="2971800"/>
            <a:ext cx="1524000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Allocation </a:t>
            </a:r>
            <a:r>
              <a:rPr lang="en-US" dirty="0" smtClean="0"/>
              <a:t>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733800" y="1371600"/>
            <a:ext cx="1524000" cy="495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33800" y="838200"/>
            <a:ext cx="1524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00400" y="1371600"/>
            <a:ext cx="533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8" name="Left Arrow 7"/>
          <p:cNvSpPr/>
          <p:nvPr/>
        </p:nvSpPr>
        <p:spPr>
          <a:xfrm>
            <a:off x="5257800" y="2819400"/>
            <a:ext cx="609600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33800" y="1371600"/>
            <a:ext cx="152400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Allocation 0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733800" y="2286000"/>
            <a:ext cx="1524000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Allocation </a:t>
            </a:r>
            <a:r>
              <a:rPr lang="en-US" dirty="0" smtClean="0"/>
              <a:t>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Extremely Efficient and foundation of most high level languages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Used for Locals, Function Parameters and Return values</a:t>
            </a:r>
            <a:endParaRPr lang="en-US" dirty="0" smtClean="0"/>
          </a:p>
          <a:p>
            <a:r>
              <a:rPr lang="en-US" dirty="0" smtClean="0"/>
              <a:t>Every thread has its own stack.</a:t>
            </a:r>
          </a:p>
          <a:p>
            <a:r>
              <a:rPr lang="en-US" dirty="0" smtClean="0"/>
              <a:t>Most processors have hardware support and special instructions for working with the stack.</a:t>
            </a:r>
          </a:p>
          <a:p>
            <a:r>
              <a:rPr lang="en-US" dirty="0" smtClean="0"/>
              <a:t>The stack is also used to store where </a:t>
            </a:r>
            <a:r>
              <a:rPr lang="en-US" dirty="0" smtClean="0"/>
              <a:t>to return when a function return to (Call Stack)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MOVIE_ONCLICK_URL" val="http://"/>
  <p:tag name="GENSWF_MOVIE_PRESENTATION_END_URL" val="http://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4414</TotalTime>
  <Words>1049</Words>
  <Application>Microsoft Office PowerPoint</Application>
  <PresentationFormat>On-screen Show (4:3)</PresentationFormat>
  <Paragraphs>263</Paragraphs>
  <Slides>46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Memory</vt:lpstr>
      <vt:lpstr>Memory is your problem</vt:lpstr>
      <vt:lpstr>The Stack</vt:lpstr>
      <vt:lpstr>Slide 4</vt:lpstr>
      <vt:lpstr>Slide 5</vt:lpstr>
      <vt:lpstr>Slide 6</vt:lpstr>
      <vt:lpstr>Slide 7</vt:lpstr>
      <vt:lpstr>Slide 8</vt:lpstr>
      <vt:lpstr>Stack</vt:lpstr>
      <vt:lpstr>Using the stack</vt:lpstr>
      <vt:lpstr>Stack Allocator</vt:lpstr>
      <vt:lpstr>Stack Allocator</vt:lpstr>
      <vt:lpstr>The Heap</vt:lpstr>
      <vt:lpstr>What is the heap?</vt:lpstr>
      <vt:lpstr>The Heap</vt:lpstr>
      <vt:lpstr>Slide 16</vt:lpstr>
      <vt:lpstr>Heap Problems</vt:lpstr>
      <vt:lpstr>How to fix these problems?</vt:lpstr>
      <vt:lpstr>Memory Pools</vt:lpstr>
      <vt:lpstr>Memory Pool</vt:lpstr>
      <vt:lpstr>Memory Pool</vt:lpstr>
      <vt:lpstr>Memory Pool</vt:lpstr>
      <vt:lpstr>Memory Pool</vt:lpstr>
      <vt:lpstr>Segmented Memory</vt:lpstr>
      <vt:lpstr>Slide 25</vt:lpstr>
      <vt:lpstr>Segmented Memory</vt:lpstr>
      <vt:lpstr>Virtual Memory</vt:lpstr>
      <vt:lpstr>Virtual Memory</vt:lpstr>
      <vt:lpstr>Virtual Memory</vt:lpstr>
      <vt:lpstr>Address Space</vt:lpstr>
      <vt:lpstr>Virtualized</vt:lpstr>
      <vt:lpstr>Slide 32</vt:lpstr>
      <vt:lpstr>Memory Corruption</vt:lpstr>
      <vt:lpstr>Over run</vt:lpstr>
      <vt:lpstr>Dangling Pointers</vt:lpstr>
      <vt:lpstr>Dangling Pointers</vt:lpstr>
      <vt:lpstr>Dangling Pointers</vt:lpstr>
      <vt:lpstr>Leaks</vt:lpstr>
      <vt:lpstr>Leaks</vt:lpstr>
      <vt:lpstr>Writing a memory manager</vt:lpstr>
      <vt:lpstr>Allocation Header</vt:lpstr>
      <vt:lpstr>Memory Manager</vt:lpstr>
      <vt:lpstr>Benefits</vt:lpstr>
      <vt:lpstr>Optimization Strategies Review</vt:lpstr>
      <vt:lpstr>Memory Arenas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Chrispe</dc:creator>
  <cp:lastModifiedBy>Chris Peters</cp:lastModifiedBy>
  <cp:revision>123</cp:revision>
  <dcterms:created xsi:type="dcterms:W3CDTF">2009-08-29T01:42:27Z</dcterms:created>
  <dcterms:modified xsi:type="dcterms:W3CDTF">2012-05-31T00:05:39Z</dcterms:modified>
</cp:coreProperties>
</file>